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</p:sldIdLst>
  <p:sldSz cx="24387175" cy="13716000"/>
  <p:notesSz cx="24387175" cy="13716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3986">
          <p15:clr>
            <a:srgbClr val="A4A3A4"/>
          </p15:clr>
        </p15:guide>
        <p15:guide id="2" orient="horz" pos="429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492" y="120"/>
      </p:cViewPr>
      <p:guideLst>
        <p:guide pos="13986"/>
        <p:guide orient="horz" pos="42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228600" cy="228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5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30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icture Placeholder 9"/>
          <p:cNvSpPr>
            <a:spLocks noGrp="1"/>
          </p:cNvSpPr>
          <p:nvPr>
            <p:ph type="pic" sz="quarter" idx="12"/>
          </p:nvPr>
        </p:nvSpPr>
        <p:spPr bwMode="auto">
          <a:xfrm>
            <a:off x="2" y="0"/>
            <a:ext cx="24820027" cy="13716000"/>
          </a:xfrm>
          <a:prstGeom prst="rect">
            <a:avLst/>
          </a:prstGeom>
          <a:pattFill prst="pct5">
            <a:fgClr>
              <a:srgbClr val="1D1C22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4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1"/>
          </p:nvPr>
        </p:nvSpPr>
        <p:spPr bwMode="auto">
          <a:xfrm>
            <a:off x="6849367" y="7258048"/>
            <a:ext cx="5344220" cy="5343524"/>
          </a:xfrm>
          <a:prstGeom prst="round2DiagRect">
            <a:avLst>
              <a:gd name="adj1" fmla="val 16667"/>
              <a:gd name="adj2" fmla="val 0"/>
            </a:avLst>
          </a:prstGeom>
          <a:pattFill prst="divot">
            <a:fgClr>
              <a:srgbClr val="FF0000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latin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 bwMode="auto">
          <a:xfrm>
            <a:off x="1505147" y="1200150"/>
            <a:ext cx="5344220" cy="5343524"/>
          </a:xfrm>
          <a:prstGeom prst="round2DiagRect">
            <a:avLst>
              <a:gd name="adj1" fmla="val 16667"/>
              <a:gd name="adj2" fmla="val 0"/>
            </a:avLst>
          </a:prstGeom>
          <a:pattFill prst="divot">
            <a:fgClr>
              <a:srgbClr val="FF0000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latin typeface="Arial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39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 bwMode="auto">
          <a:xfrm>
            <a:off x="12193587" y="1838325"/>
            <a:ext cx="10040657" cy="10039350"/>
          </a:xfrm>
          <a:prstGeom prst="round2DiagRect">
            <a:avLst>
              <a:gd name="adj1" fmla="val 16667"/>
              <a:gd name="adj2" fmla="val 0"/>
            </a:avLst>
          </a:prstGeom>
          <a:pattFill prst="divot">
            <a:fgClr>
              <a:srgbClr val="FF0000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latin typeface="Arial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40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 bwMode="auto">
          <a:xfrm>
            <a:off x="1505147" y="3319463"/>
            <a:ext cx="7077995" cy="7077074"/>
          </a:xfrm>
          <a:prstGeom prst="round2DiagRect">
            <a:avLst>
              <a:gd name="adj1" fmla="val 16667"/>
              <a:gd name="adj2" fmla="val 0"/>
            </a:avLst>
          </a:prstGeom>
          <a:pattFill prst="divot">
            <a:fgClr>
              <a:srgbClr val="FF0000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latin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 bwMode="auto">
          <a:xfrm>
            <a:off x="9269032" y="3319461"/>
            <a:ext cx="7077995" cy="7077074"/>
          </a:xfrm>
          <a:prstGeom prst="round2DiagRect">
            <a:avLst>
              <a:gd name="adj1" fmla="val 16667"/>
              <a:gd name="adj2" fmla="val 0"/>
            </a:avLst>
          </a:prstGeom>
          <a:pattFill prst="divot">
            <a:fgClr>
              <a:srgbClr val="FF0000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latin typeface="Arial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3048397" y="2244726"/>
            <a:ext cx="18290381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3048397" y="7204076"/>
            <a:ext cx="18290381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1575D2F-6928-4003-9EDE-DE9C565A336C}" type="datetime1">
              <a:rPr lang="ru-RU"/>
              <a:t>02.09.2024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C50FFF4-4500-4845-B65E-6C61E1761451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23343391" y="12723679"/>
            <a:ext cx="9337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fld id="{1A290D8D-6BA0-418D-AFED-C65293F70DA0}" type="slidenum">
              <a:rPr lang="en-US" sz="2400" b="1">
                <a:solidFill>
                  <a:schemeClr val="accent1"/>
                </a:solidFill>
                <a:latin typeface="Arial"/>
                <a:ea typeface="+mn-ea"/>
                <a:cs typeface="+mn-cs"/>
              </a:rPr>
              <a:t>‹#›</a:t>
            </a:fld>
            <a:endParaRPr lang="en-US" sz="2400">
              <a:solidFill>
                <a:schemeClr val="accent1"/>
              </a:solidFill>
              <a:latin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/>
        </p:blipFill>
        <p:spPr bwMode="auto">
          <a:xfrm>
            <a:off x="18705563" y="685800"/>
            <a:ext cx="4865637" cy="7730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10"/>
          <a:stretch/>
        </p:blipFill>
        <p:spPr bwMode="auto">
          <a:xfrm>
            <a:off x="704103" y="685799"/>
            <a:ext cx="831850" cy="784961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defTabSz="1828800">
        <a:lnSpc>
          <a:spcPct val="90000"/>
        </a:lnSpc>
        <a:spcBef>
          <a:spcPts val="0"/>
        </a:spcBef>
        <a:buNone/>
        <a:defRPr sz="88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>
        <a:lnSpc>
          <a:spcPct val="90000"/>
        </a:lnSpc>
        <a:spcBef>
          <a:spcPts val="2000"/>
        </a:spcBef>
        <a:buFont typeface="Arial"/>
        <a:buChar char="•"/>
        <a:defRPr sz="56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>
        <a:lnSpc>
          <a:spcPct val="90000"/>
        </a:lnSpc>
        <a:spcBef>
          <a:spcPts val="1000"/>
        </a:spcBef>
        <a:buFont typeface="Arial"/>
        <a:buChar char="•"/>
        <a:defRPr sz="48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>
        <a:lnSpc>
          <a:spcPct val="90000"/>
        </a:lnSpc>
        <a:spcBef>
          <a:spcPts val="1000"/>
        </a:spcBef>
        <a:buFont typeface="Arial"/>
        <a:buChar char="•"/>
        <a:defRPr sz="40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>
        <a:lnSpc>
          <a:spcPct val="90000"/>
        </a:lnSpc>
        <a:spcBef>
          <a:spcPts val="1000"/>
        </a:spcBef>
        <a:buFont typeface="Arial"/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>
        <a:lnSpc>
          <a:spcPct val="90000"/>
        </a:lnSpc>
        <a:spcBef>
          <a:spcPts val="1000"/>
        </a:spcBef>
        <a:buFont typeface="Arial"/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>
        <a:lnSpc>
          <a:spcPct val="90000"/>
        </a:lnSpc>
        <a:spcBef>
          <a:spcPts val="1000"/>
        </a:spcBef>
        <a:buFont typeface="Arial"/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>
        <a:lnSpc>
          <a:spcPct val="90000"/>
        </a:lnSpc>
        <a:spcBef>
          <a:spcPts val="1000"/>
        </a:spcBef>
        <a:buFont typeface="Arial"/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>
        <a:lnSpc>
          <a:spcPct val="90000"/>
        </a:lnSpc>
        <a:spcBef>
          <a:spcPts val="1000"/>
        </a:spcBef>
        <a:buFont typeface="Arial"/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>
        <a:lnSpc>
          <a:spcPct val="90000"/>
        </a:lnSpc>
        <a:spcBef>
          <a:spcPts val="1000"/>
        </a:spcBef>
        <a:buFont typeface="Arial"/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>
        <a:defRPr sz="36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>
        <a:defRPr sz="36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>
        <a:defRPr sz="36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>
        <a:defRPr sz="36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>
        <a:defRPr sz="36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>
        <a:defRPr sz="36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>
        <a:defRPr sz="36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>
        <a:defRPr sz="36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rcRect l="18011" t="31221" r="52031" b="507"/>
          <a:stretch/>
        </p:blipFill>
        <p:spPr bwMode="auto">
          <a:xfrm>
            <a:off x="796410" y="25665"/>
            <a:ext cx="8849457" cy="1369033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 bwMode="auto">
          <a:xfrm>
            <a:off x="1" y="0"/>
            <a:ext cx="796409" cy="13716000"/>
          </a:xfrm>
          <a:prstGeom prst="rect">
            <a:avLst/>
          </a:prstGeom>
          <a:solidFill>
            <a:srgbClr val="FC7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" name="Прямоугольник 1"/>
          <p:cNvSpPr/>
          <p:nvPr/>
        </p:nvSpPr>
        <p:spPr bwMode="auto">
          <a:xfrm>
            <a:off x="18543181" y="498905"/>
            <a:ext cx="5231219" cy="1181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" name="Прямоугольник 2"/>
          <p:cNvSpPr/>
          <p:nvPr/>
        </p:nvSpPr>
        <p:spPr bwMode="auto">
          <a:xfrm>
            <a:off x="1946127" y="3715892"/>
            <a:ext cx="5535277" cy="4912615"/>
          </a:xfrm>
          <a:prstGeom prst="rect">
            <a:avLst/>
          </a:prstGeom>
          <a:solidFill>
            <a:srgbClr val="00254F"/>
          </a:solidFill>
          <a:ln w="139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7401447" y="5004313"/>
            <a:ext cx="462025" cy="2881404"/>
          </a:xfrm>
          <a:prstGeom prst="rect">
            <a:avLst/>
          </a:prstGeom>
          <a:solidFill>
            <a:srgbClr val="002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TextBox 9"/>
          <p:cNvSpPr txBox="1"/>
          <p:nvPr/>
        </p:nvSpPr>
        <p:spPr bwMode="auto">
          <a:xfrm>
            <a:off x="11280725" y="1089424"/>
            <a:ext cx="10960121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ru-RU" sz="4800" b="1" dirty="0">
                <a:solidFill>
                  <a:srgbClr val="011C44"/>
                </a:solidFill>
                <a:latin typeface="Arial"/>
                <a:ea typeface="Liberation Serif"/>
                <a:cs typeface="Arial"/>
              </a:rPr>
              <a:t>  </a:t>
            </a:r>
            <a:endParaRPr dirty="0"/>
          </a:p>
          <a:p>
            <a:pPr algn="r">
              <a:defRPr/>
            </a:pPr>
            <a:endParaRPr lang="ru-RU" sz="7200" b="1" dirty="0">
              <a:solidFill>
                <a:srgbClr val="011C44"/>
              </a:solidFill>
              <a:latin typeface="Arial"/>
              <a:ea typeface="Liberation Serif"/>
              <a:cs typeface="Arial"/>
            </a:endParaRPr>
          </a:p>
          <a:p>
            <a:pPr algn="ctr">
              <a:defRPr/>
            </a:pPr>
            <a:endParaRPr lang="ru-RU" sz="4000" b="1" dirty="0">
              <a:solidFill>
                <a:srgbClr val="FF6F0D"/>
              </a:solidFill>
              <a:latin typeface="Arial"/>
              <a:ea typeface="Liberation Serif"/>
              <a:cs typeface="Arial"/>
            </a:endParaRPr>
          </a:p>
          <a:p>
            <a:pPr algn="ctr">
              <a:defRPr/>
            </a:pPr>
            <a:r>
              <a:rPr lang="ru-RU" sz="8800" b="1" dirty="0">
                <a:solidFill>
                  <a:srgbClr val="FF6F0D"/>
                </a:solidFill>
                <a:latin typeface="Arial"/>
                <a:ea typeface="Liberation Serif"/>
                <a:cs typeface="Arial"/>
              </a:rPr>
              <a:t>Презентация  компании</a:t>
            </a:r>
            <a:endParaRPr dirty="0"/>
          </a:p>
          <a:p>
            <a:pPr algn="ctr">
              <a:defRPr/>
            </a:pPr>
            <a:endParaRPr lang="ru-RU" sz="6600" b="1" dirty="0">
              <a:solidFill>
                <a:srgbClr val="FF6F0D"/>
              </a:solidFill>
              <a:latin typeface="Arial"/>
              <a:ea typeface="Yu Gothic UI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2578805" y="4775480"/>
            <a:ext cx="76445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4000" b="1">
                <a:solidFill>
                  <a:schemeClr val="bg1"/>
                </a:solidFill>
                <a:latin typeface="Arial Black"/>
                <a:ea typeface="Segoe UI Black"/>
              </a:rPr>
              <a:t>ТУРБО</a:t>
            </a:r>
            <a:endParaRPr lang="ru-RU" sz="14000" b="1">
              <a:solidFill>
                <a:schemeClr val="bg1"/>
              </a:solidFill>
              <a:ea typeface="Segoe UI Black"/>
            </a:endParaRPr>
          </a:p>
        </p:txBody>
      </p:sp>
      <p:sp>
        <p:nvSpPr>
          <p:cNvPr id="13" name="Прямоугольник 12"/>
          <p:cNvSpPr/>
          <p:nvPr/>
        </p:nvSpPr>
        <p:spPr bwMode="auto">
          <a:xfrm>
            <a:off x="2578805" y="6575972"/>
            <a:ext cx="70670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6000" b="1">
                <a:solidFill>
                  <a:schemeClr val="bg1"/>
                </a:solidFill>
                <a:latin typeface="Yu Gothic Light"/>
                <a:ea typeface="Yu Gothic Light"/>
              </a:rPr>
              <a:t>Х А К А Т О Н</a:t>
            </a:r>
            <a:endParaRPr/>
          </a:p>
        </p:txBody>
      </p:sp>
      <p:sp>
        <p:nvSpPr>
          <p:cNvPr id="1709244591" name="TextBox 1709244590"/>
          <p:cNvSpPr txBox="1"/>
          <p:nvPr/>
        </p:nvSpPr>
        <p:spPr bwMode="auto">
          <a:xfrm>
            <a:off x="10223382" y="7786359"/>
            <a:ext cx="13984030" cy="47372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500" b="0" i="0" u="none" strike="noStrike" cap="none" spc="0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Название компании: </a:t>
            </a:r>
          </a:p>
          <a:p>
            <a:pPr>
              <a:defRPr/>
            </a:pPr>
            <a:r>
              <a:rPr lang="ru-RU" sz="3500" dirty="0">
                <a:latin typeface="Arial"/>
              </a:rPr>
              <a:t>Сайт:</a:t>
            </a:r>
          </a:p>
          <a:p>
            <a:pPr>
              <a:defRPr/>
            </a:pPr>
            <a:r>
              <a:rPr lang="ru-RU" sz="3500" dirty="0">
                <a:latin typeface="Arial"/>
              </a:rPr>
              <a:t>ИНН:</a:t>
            </a:r>
            <a:endParaRPr lang="ru-RU" sz="3500" b="0" i="0" u="none" strike="noStrike" cap="none" spc="0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500" b="0" i="0" u="none" strike="noStrike" cap="none" spc="0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Контактное лицо: ФИО, телефон, </a:t>
            </a:r>
            <a:r>
              <a:rPr lang="en-US" sz="3500" b="0" i="0" u="none" strike="noStrike" cap="none" spc="0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e-mail</a:t>
            </a:r>
            <a:endParaRPr sz="3500" b="0" i="0" u="none" strike="noStrike" cap="none" spc="0" dirty="0">
              <a:solidFill>
                <a:schemeClr val="tx1"/>
              </a:solidFill>
              <a:latin typeface="Arial"/>
              <a:cs typeface="Arial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3500" b="0" i="0" u="none" strike="noStrike" cap="none" spc="0" dirty="0">
              <a:solidFill>
                <a:schemeClr val="tx1"/>
              </a:solidFill>
              <a:latin typeface="Arial"/>
              <a:cs typeface="Arial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500" b="0" i="0" u="none" strike="noStrike" cap="none" spc="0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Направление решения</a:t>
            </a:r>
            <a:r>
              <a:rPr lang="ru-RU" sz="3500" dirty="0">
                <a:latin typeface="Arial"/>
                <a:ea typeface="Arial"/>
                <a:cs typeface="Arial"/>
              </a:rPr>
              <a:t>:</a:t>
            </a:r>
            <a:r>
              <a:rPr lang="ru-RU" sz="3500" b="0" i="0" u="none" strike="noStrike" cap="none" spc="0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 (выбрать из сформулированного перечня задач </a:t>
            </a:r>
            <a:r>
              <a:rPr lang="ru-RU" sz="3500" b="0" i="0" u="none" strike="noStrike" cap="none" spc="0" dirty="0" err="1">
                <a:solidFill>
                  <a:schemeClr val="tx1"/>
                </a:solidFill>
                <a:latin typeface="Arial"/>
                <a:ea typeface="Arial"/>
                <a:cs typeface="Arial"/>
              </a:rPr>
              <a:t>Турбохакатона</a:t>
            </a:r>
            <a:r>
              <a:rPr lang="ru-RU" sz="3500" b="0" i="0" u="none" strike="noStrike" cap="none" spc="0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)</a:t>
            </a:r>
            <a:endParaRPr sz="3500" b="0" i="0" u="none" strike="noStrike" cap="none" spc="0" dirty="0">
              <a:solidFill>
                <a:schemeClr val="tx1"/>
              </a:solidFill>
              <a:latin typeface="Arial"/>
              <a:cs typeface="Arial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3500" b="0" i="0" u="none" strike="noStrike" cap="none" spc="0" dirty="0">
              <a:solidFill>
                <a:schemeClr val="tx1"/>
              </a:solidFill>
              <a:latin typeface="Arial"/>
              <a:cs typeface="Arial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3500" b="0" i="0" u="none" strike="noStrike" cap="none" spc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18E3D81-92EA-44E0-8C8E-1C3AB4003F2E}"/>
              </a:ext>
            </a:extLst>
          </p:cNvPr>
          <p:cNvSpPr/>
          <p:nvPr/>
        </p:nvSpPr>
        <p:spPr>
          <a:xfrm>
            <a:off x="10903412" y="1310612"/>
            <a:ext cx="118256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dirty="0">
                <a:latin typeface="Arial"/>
              </a:rPr>
              <a:t>Назовите файл Презентации следующим образом: «Название участника_трек2»</a:t>
            </a:r>
            <a:endParaRPr lang="ru-RU"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 bwMode="auto">
          <a:xfrm>
            <a:off x="18412163" y="344056"/>
            <a:ext cx="5231219" cy="1181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/>
          <a:srcRect l="19024" t="7101" r="71652" b="506"/>
          <a:stretch/>
        </p:blipFill>
        <p:spPr bwMode="auto">
          <a:xfrm>
            <a:off x="14645" y="-36512"/>
            <a:ext cx="1970840" cy="13752512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 bwMode="auto">
          <a:xfrm rot="5400000" flipV="1">
            <a:off x="1358164" y="12399716"/>
            <a:ext cx="1254643" cy="1377926"/>
          </a:xfrm>
          <a:prstGeom prst="rect">
            <a:avLst/>
          </a:prstGeom>
          <a:solidFill>
            <a:srgbClr val="FF6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5" name="TextBox 14"/>
          <p:cNvSpPr txBox="1"/>
          <p:nvPr/>
        </p:nvSpPr>
        <p:spPr bwMode="auto">
          <a:xfrm>
            <a:off x="4050016" y="1391704"/>
            <a:ext cx="17715475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5400" dirty="0">
                <a:latin typeface="Arial"/>
                <a:cs typeface="Arial"/>
              </a:rPr>
              <a:t>Проблема и предлагаемое решение</a:t>
            </a:r>
            <a:endParaRPr sz="5400" dirty="0">
              <a:latin typeface="Arial"/>
              <a:cs typeface="Arial"/>
            </a:endParaRPr>
          </a:p>
          <a:p>
            <a:pPr algn="ctr">
              <a:defRPr/>
            </a:pPr>
            <a:endParaRPr lang="ru-RU" sz="1400" b="1" dirty="0">
              <a:latin typeface="Arial"/>
              <a:ea typeface="Liberation Serif"/>
              <a:cs typeface="Arial"/>
            </a:endParaRPr>
          </a:p>
          <a:p>
            <a:pPr>
              <a:defRPr/>
            </a:pPr>
            <a:endParaRPr lang="ru-RU" sz="4800" dirty="0">
              <a:latin typeface="Arial"/>
              <a:cs typeface="Arial"/>
            </a:endParaRPr>
          </a:p>
          <a:p>
            <a:pPr>
              <a:defRPr/>
            </a:pPr>
            <a:r>
              <a:rPr lang="ru-RU" sz="3200" b="0" i="0" u="none" strike="noStrike" cap="none" spc="0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1. Какую проблему вы решаете: </a:t>
            </a:r>
          </a:p>
          <a:p>
            <a:pPr>
              <a:defRPr/>
            </a:pPr>
            <a:endParaRPr lang="ru-RU" sz="3200" dirty="0">
              <a:latin typeface="Arial"/>
              <a:cs typeface="Arial"/>
            </a:endParaRPr>
          </a:p>
          <a:p>
            <a:pPr>
              <a:defRPr/>
            </a:pPr>
            <a:r>
              <a:rPr lang="ru-RU" sz="3200" b="0" i="0" u="none" strike="noStrike" cap="none" spc="0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2. Опишите ваше решение/продукт</a:t>
            </a:r>
            <a:r>
              <a:rPr lang="ru-RU" sz="3200" dirty="0">
                <a:latin typeface="Arial"/>
                <a:ea typeface="Arial"/>
                <a:cs typeface="Arial"/>
              </a:rPr>
              <a:t>:</a:t>
            </a:r>
            <a:r>
              <a:rPr lang="ru-RU" sz="3200" b="0" i="0" u="none" strike="noStrike" cap="none" spc="0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 основная идея предлагаемого решения.</a:t>
            </a:r>
          </a:p>
          <a:p>
            <a:pPr>
              <a:defRPr/>
            </a:pPr>
            <a:endParaRPr lang="ru-RU" sz="3200" dirty="0"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3200" dirty="0">
                <a:latin typeface="Arial"/>
              </a:rPr>
              <a:t>3. Уникальность: чем решение отличается от других представленных на рынке, какие уникальные преимущества содержит (инновационность).</a:t>
            </a:r>
          </a:p>
          <a:p>
            <a:pPr>
              <a:defRPr/>
            </a:pPr>
            <a:endParaRPr lang="ru-RU" sz="3200" b="0" i="0" u="none" strike="noStrike" cap="none" spc="0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3200" dirty="0"/>
          </a:p>
          <a:p>
            <a:pPr>
              <a:defRPr/>
            </a:pPr>
            <a:endParaRPr lang="ru-RU" sz="3200" b="0" i="0" u="none" strike="noStrike" cap="none" spc="0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ru-RU" sz="600" dirty="0">
              <a:latin typeface="Arial"/>
              <a:ea typeface="Liberation Serif"/>
              <a:cs typeface="Arial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96522" y="685801"/>
            <a:ext cx="2095071" cy="14118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9170947" name="Прямоугольник 1"/>
          <p:cNvSpPr/>
          <p:nvPr/>
        </p:nvSpPr>
        <p:spPr bwMode="auto">
          <a:xfrm>
            <a:off x="18412162" y="344055"/>
            <a:ext cx="5231218" cy="1181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557467945" name="Рисунок 15"/>
          <p:cNvPicPr>
            <a:picLocks noChangeAspect="1"/>
          </p:cNvPicPr>
          <p:nvPr/>
        </p:nvPicPr>
        <p:blipFill>
          <a:blip r:embed="rId2"/>
          <a:srcRect l="19024" t="7101" r="71652" b="506"/>
          <a:stretch/>
        </p:blipFill>
        <p:spPr bwMode="auto">
          <a:xfrm>
            <a:off x="14644" y="-36511"/>
            <a:ext cx="1970839" cy="13752511"/>
          </a:xfrm>
          <a:prstGeom prst="rect">
            <a:avLst/>
          </a:prstGeom>
        </p:spPr>
      </p:pic>
      <p:sp>
        <p:nvSpPr>
          <p:cNvPr id="986745511" name="Прямоугольник 7"/>
          <p:cNvSpPr/>
          <p:nvPr/>
        </p:nvSpPr>
        <p:spPr bwMode="auto">
          <a:xfrm rot="5399978" flipV="1">
            <a:off x="1358163" y="12399715"/>
            <a:ext cx="1254642" cy="1377925"/>
          </a:xfrm>
          <a:prstGeom prst="rect">
            <a:avLst/>
          </a:prstGeom>
          <a:solidFill>
            <a:srgbClr val="FF6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36114494" name="TextBox 14"/>
          <p:cNvSpPr txBox="1"/>
          <p:nvPr/>
        </p:nvSpPr>
        <p:spPr bwMode="auto">
          <a:xfrm>
            <a:off x="3833496" y="1776142"/>
            <a:ext cx="19983948" cy="1024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5400" dirty="0">
                <a:latin typeface="Arial"/>
                <a:cs typeface="Arial"/>
              </a:rPr>
              <a:t>О продукте:</a:t>
            </a:r>
            <a:endParaRPr sz="5400" dirty="0">
              <a:latin typeface="Arial"/>
              <a:cs typeface="Arial"/>
            </a:endParaRPr>
          </a:p>
          <a:p>
            <a:pPr algn="ctr">
              <a:defRPr/>
            </a:pPr>
            <a:endParaRPr lang="ru-RU" sz="1400" b="1" dirty="0">
              <a:latin typeface="Arial"/>
              <a:ea typeface="Liberation Serif"/>
              <a:cs typeface="Arial"/>
            </a:endParaRPr>
          </a:p>
          <a:p>
            <a:pPr>
              <a:defRPr/>
            </a:pPr>
            <a:endParaRPr lang="ru-RU" sz="4800" dirty="0">
              <a:latin typeface="Arial"/>
              <a:cs typeface="Arial"/>
            </a:endParaRPr>
          </a:p>
          <a:p>
            <a:pPr>
              <a:defRPr/>
            </a:pPr>
            <a:endParaRPr lang="ru-RU" sz="3200" dirty="0">
              <a:latin typeface="Arial"/>
            </a:endParaRPr>
          </a:p>
          <a:p>
            <a:pPr>
              <a:defRPr/>
            </a:pPr>
            <a:r>
              <a:rPr lang="ru-RU" sz="3200" dirty="0">
                <a:latin typeface="Arial"/>
              </a:rPr>
              <a:t>1. Основной функционал:</a:t>
            </a:r>
          </a:p>
          <a:p>
            <a:pPr>
              <a:defRPr/>
            </a:pPr>
            <a:endParaRPr lang="ru-RU" sz="3200" dirty="0">
              <a:latin typeface="Arial"/>
            </a:endParaRPr>
          </a:p>
          <a:p>
            <a:pPr>
              <a:defRPr/>
            </a:pPr>
            <a:r>
              <a:rPr lang="ru-RU" sz="3200" dirty="0">
                <a:latin typeface="Arial"/>
              </a:rPr>
              <a:t>2. Технологический стек:</a:t>
            </a:r>
          </a:p>
          <a:p>
            <a:pPr>
              <a:defRPr/>
            </a:pPr>
            <a:endParaRPr lang="ru-RU" sz="3200" dirty="0">
              <a:latin typeface="Arial"/>
              <a:cs typeface="Arial"/>
            </a:endParaRPr>
          </a:p>
          <a:p>
            <a:pPr>
              <a:defRPr/>
            </a:pPr>
            <a:r>
              <a:rPr lang="ru-RU" sz="3200" dirty="0">
                <a:latin typeface="Arial"/>
              </a:rPr>
              <a:t>3. Уровень готовности продукта:</a:t>
            </a:r>
          </a:p>
          <a:p>
            <a:pPr>
              <a:defRPr/>
            </a:pPr>
            <a:endParaRPr lang="ru-RU" sz="3200" dirty="0">
              <a:latin typeface="Arial"/>
            </a:endParaRPr>
          </a:p>
          <a:p>
            <a:pPr>
              <a:defRPr/>
            </a:pPr>
            <a:r>
              <a:rPr lang="ru-RU" sz="3200" dirty="0">
                <a:latin typeface="Arial"/>
              </a:rPr>
              <a:t>4. Где уже проводилось пилотирование/внедрение вашего продукта:</a:t>
            </a:r>
            <a:endParaRPr lang="ru-RU" sz="3200" dirty="0"/>
          </a:p>
          <a:p>
            <a:pPr>
              <a:defRPr/>
            </a:pPr>
            <a:endParaRPr lang="ru-RU" sz="3200" dirty="0">
              <a:latin typeface="Arial"/>
            </a:endParaRPr>
          </a:p>
          <a:p>
            <a:pPr>
              <a:defRPr/>
            </a:pPr>
            <a:r>
              <a:rPr lang="ru-RU" sz="3200" dirty="0">
                <a:latin typeface="Arial"/>
              </a:rPr>
              <a:t>5. </a:t>
            </a:r>
            <a:r>
              <a:rPr lang="en-US" sz="3200" dirty="0" err="1">
                <a:latin typeface="Arial"/>
              </a:rPr>
              <a:t>Возможность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предоставить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доступ</a:t>
            </a:r>
            <a:r>
              <a:rPr lang="en-US" sz="3200" dirty="0">
                <a:latin typeface="Arial"/>
              </a:rPr>
              <a:t> к </a:t>
            </a:r>
            <a:r>
              <a:rPr lang="en-US" sz="3200" dirty="0" err="1">
                <a:latin typeface="Arial"/>
              </a:rPr>
              <a:t>демо-верси</a:t>
            </a:r>
            <a:r>
              <a:rPr lang="ru-RU" sz="3200" dirty="0">
                <a:latin typeface="Arial"/>
              </a:rPr>
              <a:t>и:</a:t>
            </a:r>
          </a:p>
          <a:p>
            <a:pPr>
              <a:defRPr/>
            </a:pPr>
            <a:endParaRPr lang="ru-RU" sz="3200" dirty="0">
              <a:latin typeface="Arial"/>
            </a:endParaRPr>
          </a:p>
          <a:p>
            <a:pPr>
              <a:defRPr/>
            </a:pPr>
            <a:r>
              <a:rPr lang="ru-RU" sz="3200" dirty="0">
                <a:latin typeface="Arial"/>
              </a:rPr>
              <a:t>6. Информация о наличии в реестре российского ПО:</a:t>
            </a:r>
          </a:p>
          <a:p>
            <a:pPr>
              <a:defRPr/>
            </a:pPr>
            <a:endParaRPr lang="ru-RU" sz="3200" dirty="0">
              <a:latin typeface="Arial"/>
            </a:endParaRPr>
          </a:p>
          <a:p>
            <a:pPr>
              <a:defRPr/>
            </a:pPr>
            <a:r>
              <a:rPr lang="ru-RU" sz="3200" dirty="0">
                <a:latin typeface="Arial"/>
              </a:rPr>
              <a:t>7. Имеющиеся патенты/РИД продукта:</a:t>
            </a:r>
          </a:p>
          <a:p>
            <a:pPr>
              <a:defRPr/>
            </a:pPr>
            <a:endParaRPr lang="ru-RU" sz="3200" dirty="0">
              <a:latin typeface="Arial"/>
            </a:endParaRPr>
          </a:p>
          <a:p>
            <a:pPr>
              <a:defRPr/>
            </a:pPr>
            <a:endParaRPr lang="ru-RU" sz="3200" dirty="0">
              <a:latin typeface="Arial"/>
            </a:endParaRPr>
          </a:p>
          <a:p>
            <a:pPr marL="171450" indent="-171450">
              <a:buFont typeface="Arial"/>
              <a:buChar char="•"/>
              <a:defRPr/>
            </a:pPr>
            <a:endParaRPr sz="3200" dirty="0">
              <a:latin typeface="Arial"/>
              <a:cs typeface="Arial"/>
            </a:endParaRPr>
          </a:p>
        </p:txBody>
      </p:sp>
      <p:pic>
        <p:nvPicPr>
          <p:cNvPr id="13572964" name="Рисунок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96522" y="685800"/>
            <a:ext cx="2095070" cy="14118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9170947" name="Прямоугольник 1"/>
          <p:cNvSpPr/>
          <p:nvPr/>
        </p:nvSpPr>
        <p:spPr bwMode="auto">
          <a:xfrm>
            <a:off x="18412162" y="344055"/>
            <a:ext cx="5231218" cy="1181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557467945" name="Рисунок 15"/>
          <p:cNvPicPr>
            <a:picLocks noChangeAspect="1"/>
          </p:cNvPicPr>
          <p:nvPr/>
        </p:nvPicPr>
        <p:blipFill>
          <a:blip r:embed="rId2"/>
          <a:srcRect l="19024" t="7101" r="71652" b="506"/>
          <a:stretch/>
        </p:blipFill>
        <p:spPr bwMode="auto">
          <a:xfrm>
            <a:off x="14644" y="-36511"/>
            <a:ext cx="1970839" cy="13752511"/>
          </a:xfrm>
          <a:prstGeom prst="rect">
            <a:avLst/>
          </a:prstGeom>
        </p:spPr>
      </p:pic>
      <p:sp>
        <p:nvSpPr>
          <p:cNvPr id="986745511" name="Прямоугольник 7"/>
          <p:cNvSpPr/>
          <p:nvPr/>
        </p:nvSpPr>
        <p:spPr bwMode="auto">
          <a:xfrm rot="5399978" flipV="1">
            <a:off x="1358163" y="12399715"/>
            <a:ext cx="1254642" cy="1377925"/>
          </a:xfrm>
          <a:prstGeom prst="rect">
            <a:avLst/>
          </a:prstGeom>
          <a:solidFill>
            <a:srgbClr val="FF6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36114494" name="TextBox 14"/>
          <p:cNvSpPr txBox="1"/>
          <p:nvPr/>
        </p:nvSpPr>
        <p:spPr bwMode="auto">
          <a:xfrm>
            <a:off x="3526973" y="1153424"/>
            <a:ext cx="19563680" cy="12311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5400" dirty="0">
                <a:latin typeface="Arial"/>
                <a:cs typeface="Arial"/>
              </a:rPr>
              <a:t>Данные и технические возможности</a:t>
            </a:r>
            <a:endParaRPr lang="ru-RU" sz="1400" b="1" dirty="0">
              <a:latin typeface="Arial"/>
              <a:ea typeface="Liberation Serif"/>
              <a:cs typeface="Arial"/>
            </a:endParaRPr>
          </a:p>
          <a:p>
            <a:pPr>
              <a:defRPr/>
            </a:pPr>
            <a:endParaRPr lang="ru-RU" sz="4800" dirty="0">
              <a:latin typeface="Arial"/>
              <a:cs typeface="Arial"/>
            </a:endParaRPr>
          </a:p>
          <a:p>
            <a:pPr>
              <a:defRPr/>
            </a:pPr>
            <a:r>
              <a:rPr lang="ru-RU" sz="3200" dirty="0">
                <a:latin typeface="Arial"/>
              </a:rPr>
              <a:t>1. Опишите архитектуру Вашего решения:</a:t>
            </a:r>
          </a:p>
          <a:p>
            <a:pPr>
              <a:defRPr/>
            </a:pPr>
            <a:endParaRPr lang="ru-RU" sz="3200" dirty="0">
              <a:latin typeface="Arial"/>
            </a:endParaRPr>
          </a:p>
          <a:p>
            <a:pPr>
              <a:defRPr/>
            </a:pPr>
            <a:r>
              <a:rPr lang="ru-RU" sz="3200" dirty="0">
                <a:latin typeface="Arial"/>
              </a:rPr>
              <a:t>2. Какие библиотеки используете?</a:t>
            </a:r>
          </a:p>
          <a:p>
            <a:pPr>
              <a:defRPr/>
            </a:pPr>
            <a:endParaRPr lang="ru-RU" sz="3200" dirty="0">
              <a:latin typeface="Arial"/>
            </a:endParaRPr>
          </a:p>
          <a:p>
            <a:pPr>
              <a:defRPr/>
            </a:pPr>
            <a:r>
              <a:rPr lang="ru-RU" sz="3200" dirty="0">
                <a:latin typeface="Arial"/>
              </a:rPr>
              <a:t>3. На основе каких данных работает ваш продукт? </a:t>
            </a:r>
          </a:p>
          <a:p>
            <a:pPr>
              <a:defRPr/>
            </a:pPr>
            <a:endParaRPr lang="ru-RU" sz="3200" dirty="0">
              <a:latin typeface="Arial"/>
            </a:endParaRPr>
          </a:p>
          <a:p>
            <a:pPr>
              <a:defRPr/>
            </a:pPr>
            <a:r>
              <a:rPr lang="ru-RU" sz="3200" dirty="0">
                <a:latin typeface="Arial"/>
              </a:rPr>
              <a:t>4. Как и в каком формате выполняется загрузка/выгрузка данных? Есть ли данные, вносимые вручную?</a:t>
            </a:r>
          </a:p>
          <a:p>
            <a:pPr>
              <a:defRPr/>
            </a:pPr>
            <a:endParaRPr lang="ru-RU" sz="3200" dirty="0">
              <a:latin typeface="Arial"/>
            </a:endParaRPr>
          </a:p>
          <a:p>
            <a:pPr>
              <a:defRPr/>
            </a:pPr>
            <a:r>
              <a:rPr lang="ru-RU" sz="3200" dirty="0">
                <a:latin typeface="Arial"/>
              </a:rPr>
              <a:t>5. В каком виде осуществляется хранение и обработка данных на вашей стороне:</a:t>
            </a:r>
          </a:p>
          <a:p>
            <a:pPr>
              <a:defRPr/>
            </a:pPr>
            <a:endParaRPr lang="ru-RU" sz="3200" dirty="0">
              <a:latin typeface="Arial"/>
            </a:endParaRPr>
          </a:p>
          <a:p>
            <a:pPr>
              <a:defRPr/>
            </a:pPr>
            <a:r>
              <a:rPr lang="ru-RU" sz="3200" dirty="0">
                <a:latin typeface="Arial"/>
              </a:rPr>
              <a:t>6. Имеются ли механизмы анонимизация данных?</a:t>
            </a:r>
          </a:p>
          <a:p>
            <a:pPr>
              <a:defRPr/>
            </a:pPr>
            <a:endParaRPr lang="ru-RU" sz="3200" dirty="0">
              <a:latin typeface="Arial"/>
            </a:endParaRPr>
          </a:p>
          <a:p>
            <a:pPr>
              <a:defRPr/>
            </a:pPr>
            <a:r>
              <a:rPr lang="ru-RU" sz="3200" dirty="0">
                <a:latin typeface="Arial"/>
              </a:rPr>
              <a:t>7. Как осуществляется разметка данных:</a:t>
            </a:r>
          </a:p>
          <a:p>
            <a:pPr>
              <a:defRPr/>
            </a:pPr>
            <a:endParaRPr lang="ru-RU" sz="3200" dirty="0">
              <a:latin typeface="Arial"/>
            </a:endParaRPr>
          </a:p>
          <a:p>
            <a:pPr>
              <a:defRPr/>
            </a:pPr>
            <a:r>
              <a:rPr lang="ru-RU" sz="3200" dirty="0">
                <a:latin typeface="Arial"/>
              </a:rPr>
              <a:t>8. Как проводится проверка корректности данных:</a:t>
            </a:r>
          </a:p>
          <a:p>
            <a:pPr>
              <a:defRPr/>
            </a:pPr>
            <a:endParaRPr lang="ru-RU" sz="3200" dirty="0">
              <a:latin typeface="Arial"/>
            </a:endParaRPr>
          </a:p>
          <a:p>
            <a:pPr>
              <a:defRPr/>
            </a:pPr>
            <a:r>
              <a:rPr lang="ru-RU" sz="3200" dirty="0">
                <a:latin typeface="Arial"/>
              </a:rPr>
              <a:t>9. Какая инфраструктура требуется для работы вашего решения? (какие технические мощности нужны для реализации на объекте, либо вы располагаете своими (характеристики)*:</a:t>
            </a:r>
          </a:p>
          <a:p>
            <a:pPr>
              <a:defRPr/>
            </a:pPr>
            <a:endParaRPr lang="ru-RU" sz="3200" dirty="0">
              <a:latin typeface="Arial"/>
            </a:endParaRPr>
          </a:p>
          <a:p>
            <a:pPr>
              <a:defRPr/>
            </a:pPr>
            <a:endParaRPr lang="ru-RU" sz="3200" dirty="0">
              <a:latin typeface="Arial"/>
            </a:endParaRPr>
          </a:p>
          <a:p>
            <a:pPr>
              <a:defRPr/>
            </a:pPr>
            <a:r>
              <a:rPr lang="ru-RU" sz="2000" dirty="0">
                <a:latin typeface="Arial"/>
              </a:rPr>
              <a:t>*в Группе не рассматриваются облачные решения</a:t>
            </a:r>
          </a:p>
        </p:txBody>
      </p:sp>
      <p:pic>
        <p:nvPicPr>
          <p:cNvPr id="13572964" name="Рисунок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96522" y="685800"/>
            <a:ext cx="2095070" cy="141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67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8448508" name="Прямоугольник 1"/>
          <p:cNvSpPr/>
          <p:nvPr/>
        </p:nvSpPr>
        <p:spPr bwMode="auto">
          <a:xfrm>
            <a:off x="18412162" y="344055"/>
            <a:ext cx="5231218" cy="1181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1868457142" name="Рисунок 15"/>
          <p:cNvPicPr>
            <a:picLocks noChangeAspect="1"/>
          </p:cNvPicPr>
          <p:nvPr/>
        </p:nvPicPr>
        <p:blipFill>
          <a:blip r:embed="rId2"/>
          <a:srcRect l="19024" t="7101" r="71652" b="506"/>
          <a:stretch/>
        </p:blipFill>
        <p:spPr bwMode="auto">
          <a:xfrm>
            <a:off x="14644" y="-36511"/>
            <a:ext cx="1970839" cy="13752511"/>
          </a:xfrm>
          <a:prstGeom prst="rect">
            <a:avLst/>
          </a:prstGeom>
        </p:spPr>
      </p:pic>
      <p:sp>
        <p:nvSpPr>
          <p:cNvPr id="717127015" name="Прямоугольник 7"/>
          <p:cNvSpPr/>
          <p:nvPr/>
        </p:nvSpPr>
        <p:spPr bwMode="auto">
          <a:xfrm rot="5399978" flipV="1">
            <a:off x="1358163" y="12399715"/>
            <a:ext cx="1254642" cy="1377925"/>
          </a:xfrm>
          <a:prstGeom prst="rect">
            <a:avLst/>
          </a:prstGeom>
          <a:solidFill>
            <a:srgbClr val="FF6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87744265" name="TextBox 14"/>
          <p:cNvSpPr txBox="1"/>
          <p:nvPr/>
        </p:nvSpPr>
        <p:spPr bwMode="auto">
          <a:xfrm>
            <a:off x="4461164" y="2273239"/>
            <a:ext cx="17633824" cy="948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5400" dirty="0">
                <a:latin typeface="Arial"/>
                <a:cs typeface="Arial"/>
              </a:rPr>
              <a:t>Экономические эффекты</a:t>
            </a:r>
          </a:p>
          <a:p>
            <a:pPr algn="ctr">
              <a:defRPr/>
            </a:pPr>
            <a:endParaRPr lang="en-US" sz="54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ru-RU" sz="5400" dirty="0"/>
          </a:p>
          <a:p>
            <a:pPr>
              <a:defRPr/>
            </a:pPr>
            <a:r>
              <a:rPr lang="ru-RU" sz="3200" dirty="0">
                <a:latin typeface="Arial"/>
              </a:rPr>
              <a:t>1. Эффективность: укажите потенциальные или достигнутые ранее эффекты в цифрах:</a:t>
            </a:r>
          </a:p>
          <a:p>
            <a:pPr>
              <a:defRPr/>
            </a:pPr>
            <a:endParaRPr lang="ru-RU" sz="3200" dirty="0">
              <a:latin typeface="Arial"/>
            </a:endParaRPr>
          </a:p>
          <a:p>
            <a:pPr>
              <a:defRPr/>
            </a:pPr>
            <a:r>
              <a:rPr lang="ru-RU" sz="3200" dirty="0">
                <a:latin typeface="Arial"/>
              </a:rPr>
              <a:t>2. Потенциал тиражирования:</a:t>
            </a:r>
          </a:p>
          <a:p>
            <a:pPr>
              <a:defRPr/>
            </a:pPr>
            <a:endParaRPr lang="ru-RU" sz="3200" dirty="0">
              <a:latin typeface="Arial"/>
            </a:endParaRPr>
          </a:p>
          <a:p>
            <a:pPr>
              <a:defRPr/>
            </a:pPr>
            <a:r>
              <a:rPr lang="ru-RU" sz="3200" dirty="0">
                <a:latin typeface="Arial"/>
              </a:rPr>
              <a:t>3. На какие бизнес-показатели влияет внедрение вашего продукта:</a:t>
            </a:r>
          </a:p>
          <a:p>
            <a:pPr>
              <a:defRPr/>
            </a:pPr>
            <a:endParaRPr lang="ru-RU" sz="3200" dirty="0">
              <a:latin typeface="Arial"/>
            </a:endParaRPr>
          </a:p>
          <a:p>
            <a:pPr>
              <a:defRPr/>
            </a:pPr>
            <a:r>
              <a:rPr lang="ru-RU" sz="3200" dirty="0">
                <a:latin typeface="Arial"/>
              </a:rPr>
              <a:t>4. Какие метрики вы рекомендуете использовать для оценки результатов внедрения вашего продукта:</a:t>
            </a:r>
          </a:p>
          <a:p>
            <a:pPr>
              <a:defRPr/>
            </a:pPr>
            <a:endParaRPr lang="ru-RU" sz="3200" dirty="0">
              <a:latin typeface="Arial"/>
            </a:endParaRPr>
          </a:p>
          <a:p>
            <a:pPr marL="0" marR="0" lvl="2" algn="l" defTabSz="924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dirty="0">
                <a:latin typeface="Arial"/>
              </a:rPr>
              <a:t>5. Какие потенциальные риски могут быть при внедрении и использовании вашего продукта:</a:t>
            </a:r>
            <a:endParaRPr sz="3200" dirty="0">
              <a:latin typeface="Arial"/>
            </a:endParaRPr>
          </a:p>
          <a:p>
            <a:pPr marL="171450" marR="0" lvl="2" indent="-171450" algn="l" defTabSz="924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/>
            </a:pPr>
            <a:endParaRPr sz="2400" b="0" i="0" u="none" strike="noStrike" cap="none" spc="0" dirty="0">
              <a:solidFill>
                <a:schemeClr val="tx1"/>
              </a:solidFill>
              <a:latin typeface="Arial"/>
              <a:cs typeface="Arial"/>
            </a:endParaRPr>
          </a:p>
          <a:p>
            <a:pPr marL="0" marR="0" lvl="2" algn="l" defTabSz="924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2400" b="0" i="0" u="none" strike="noStrike" cap="none" spc="0" dirty="0">
              <a:solidFill>
                <a:schemeClr val="tx1"/>
              </a:solidFill>
              <a:latin typeface="Arial"/>
              <a:cs typeface="Arial"/>
            </a:endParaRPr>
          </a:p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5400" b="0" i="0" u="none" strike="noStrike" cap="none" spc="0" dirty="0">
              <a:solidFill>
                <a:srgbClr val="003264"/>
              </a:solidFill>
              <a:latin typeface="Arial"/>
              <a:cs typeface="Arial"/>
            </a:endParaRPr>
          </a:p>
        </p:txBody>
      </p:sp>
      <p:pic>
        <p:nvPicPr>
          <p:cNvPr id="1245520847" name="Рисунок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96522" y="685800"/>
            <a:ext cx="2095070" cy="14118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274103" name="Прямоугольник 1"/>
          <p:cNvSpPr/>
          <p:nvPr/>
        </p:nvSpPr>
        <p:spPr bwMode="auto">
          <a:xfrm>
            <a:off x="18412162" y="344055"/>
            <a:ext cx="5231218" cy="1181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1692485487" name="Рисунок 15"/>
          <p:cNvPicPr>
            <a:picLocks noChangeAspect="1"/>
          </p:cNvPicPr>
          <p:nvPr/>
        </p:nvPicPr>
        <p:blipFill>
          <a:blip r:embed="rId2"/>
          <a:srcRect l="19024" t="7101" r="71652" b="506"/>
          <a:stretch/>
        </p:blipFill>
        <p:spPr bwMode="auto">
          <a:xfrm>
            <a:off x="14644" y="-36511"/>
            <a:ext cx="1970839" cy="13752511"/>
          </a:xfrm>
          <a:prstGeom prst="rect">
            <a:avLst/>
          </a:prstGeom>
        </p:spPr>
      </p:pic>
      <p:sp>
        <p:nvSpPr>
          <p:cNvPr id="209142928" name="Прямоугольник 7"/>
          <p:cNvSpPr/>
          <p:nvPr/>
        </p:nvSpPr>
        <p:spPr bwMode="auto">
          <a:xfrm rot="5399978" flipV="1">
            <a:off x="1358163" y="12399715"/>
            <a:ext cx="1254642" cy="1377925"/>
          </a:xfrm>
          <a:prstGeom prst="rect">
            <a:avLst/>
          </a:prstGeom>
          <a:solidFill>
            <a:srgbClr val="FF6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93195276" name="TextBox 14"/>
          <p:cNvSpPr txBox="1"/>
          <p:nvPr/>
        </p:nvSpPr>
        <p:spPr bwMode="auto">
          <a:xfrm>
            <a:off x="4319847" y="1734579"/>
            <a:ext cx="17695026" cy="961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5400" dirty="0">
                <a:latin typeface="Arial"/>
                <a:cs typeface="Arial"/>
              </a:rPr>
              <a:t>Информационная безопасность</a:t>
            </a:r>
            <a:endParaRPr lang="en-US" sz="5400" dirty="0">
              <a:latin typeface="Arial"/>
              <a:cs typeface="Arial"/>
            </a:endParaRPr>
          </a:p>
          <a:p>
            <a:pPr>
              <a:defRPr/>
            </a:pPr>
            <a:endParaRPr lang="ru-RU" sz="5400" dirty="0"/>
          </a:p>
          <a:p>
            <a:pPr>
              <a:defRPr/>
            </a:pPr>
            <a:endParaRPr sz="5400" dirty="0"/>
          </a:p>
          <a:p>
            <a:pPr marL="0" marR="0" lvl="2" algn="l" defTabSz="92439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2400" b="0" i="0" u="none" strike="noStrike" cap="none" spc="0" dirty="0">
              <a:solidFill>
                <a:schemeClr val="tx1"/>
              </a:solidFill>
              <a:latin typeface="Arial"/>
              <a:cs typeface="Arial"/>
            </a:endParaRPr>
          </a:p>
          <a:p>
            <a:pPr marL="0" marR="0" lvl="2" algn="l" defTabSz="92439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dirty="0">
                <a:latin typeface="Arial"/>
              </a:rPr>
              <a:t>1. Требования к IT-инфраструктуре и комплексу технических средств:</a:t>
            </a:r>
            <a:endParaRPr sz="3200" dirty="0">
              <a:latin typeface="Arial"/>
            </a:endParaRPr>
          </a:p>
          <a:p>
            <a:pPr marL="0" marR="0" lvl="2" algn="l" defTabSz="92439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3200" dirty="0">
              <a:latin typeface="Arial"/>
            </a:endParaRPr>
          </a:p>
          <a:p>
            <a:pPr marL="0" marR="0" lvl="2" algn="l" defTabSz="92439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dirty="0">
                <a:latin typeface="Arial"/>
              </a:rPr>
              <a:t>2. Осуществляется ли обработка персональных данных в рамках предлагаемого решения:</a:t>
            </a:r>
            <a:endParaRPr sz="3200" dirty="0">
              <a:latin typeface="Arial"/>
            </a:endParaRPr>
          </a:p>
          <a:p>
            <a:pPr marL="0" marR="0" lvl="2" algn="l" defTabSz="92439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3200" dirty="0">
              <a:latin typeface="Arial"/>
            </a:endParaRPr>
          </a:p>
          <a:p>
            <a:pPr marL="0" marR="0" lvl="2" algn="l" defTabSz="92439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dirty="0">
                <a:latin typeface="Arial"/>
              </a:rPr>
              <a:t>3. Возможные угрозы информационной безопасности при пилотировании и тиражировании проекта:</a:t>
            </a:r>
            <a:endParaRPr sz="3200" dirty="0">
              <a:latin typeface="Arial"/>
            </a:endParaRPr>
          </a:p>
          <a:p>
            <a:pPr marL="0" marR="0" lvl="2" algn="l" defTabSz="92439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3200" dirty="0">
              <a:latin typeface="Arial"/>
            </a:endParaRPr>
          </a:p>
          <a:p>
            <a:pPr marL="0" marR="0" lvl="2" algn="l" defTabSz="92439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dirty="0">
                <a:latin typeface="Arial"/>
              </a:rPr>
              <a:t>4. Назначен ли ответственный за информационную безопасность в команде проекта:</a:t>
            </a:r>
            <a:endParaRPr sz="3200" dirty="0">
              <a:latin typeface="Arial"/>
            </a:endParaRPr>
          </a:p>
          <a:p>
            <a:pPr marL="0" marR="0" lvl="2" algn="l" defTabSz="92439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3200" dirty="0">
              <a:latin typeface="Arial"/>
            </a:endParaRPr>
          </a:p>
          <a:p>
            <a:pPr marL="0" marR="0" lvl="2" algn="l" defTabSz="92439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dirty="0">
                <a:latin typeface="Arial"/>
              </a:rPr>
              <a:t>5. Внедрена ли система безопасной разработки программного обеспечения (SDLC), наличие уязвимостей высокого или критического уровня риска в программном обеспечении по шкале CVSS:</a:t>
            </a:r>
            <a:endParaRPr sz="3200" dirty="0">
              <a:latin typeface="Arial"/>
            </a:endParaRPr>
          </a:p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5400" b="0" i="0" u="none" strike="noStrike" cap="none" spc="0" dirty="0">
              <a:solidFill>
                <a:srgbClr val="003264"/>
              </a:solidFill>
              <a:latin typeface="Arial"/>
              <a:cs typeface="Arial"/>
            </a:endParaRPr>
          </a:p>
        </p:txBody>
      </p:sp>
      <p:pic>
        <p:nvPicPr>
          <p:cNvPr id="1906678336" name="Рисунок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96522" y="685800"/>
            <a:ext cx="2095070" cy="14118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9130184" name="Прямоугольник 1"/>
          <p:cNvSpPr/>
          <p:nvPr/>
        </p:nvSpPr>
        <p:spPr bwMode="auto">
          <a:xfrm>
            <a:off x="18412162" y="344055"/>
            <a:ext cx="5231218" cy="1181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1495505777" name="Рисунок 15"/>
          <p:cNvPicPr>
            <a:picLocks noChangeAspect="1"/>
          </p:cNvPicPr>
          <p:nvPr/>
        </p:nvPicPr>
        <p:blipFill>
          <a:blip r:embed="rId2"/>
          <a:srcRect l="19024" t="7101" r="71652" b="506"/>
          <a:stretch/>
        </p:blipFill>
        <p:spPr bwMode="auto">
          <a:xfrm>
            <a:off x="14644" y="-36511"/>
            <a:ext cx="1970839" cy="13752511"/>
          </a:xfrm>
          <a:prstGeom prst="rect">
            <a:avLst/>
          </a:prstGeom>
        </p:spPr>
      </p:pic>
      <p:sp>
        <p:nvSpPr>
          <p:cNvPr id="1070732386" name="Прямоугольник 7"/>
          <p:cNvSpPr/>
          <p:nvPr/>
        </p:nvSpPr>
        <p:spPr bwMode="auto">
          <a:xfrm rot="5399978" flipV="1">
            <a:off x="1358163" y="12399715"/>
            <a:ext cx="1254642" cy="1377925"/>
          </a:xfrm>
          <a:prstGeom prst="rect">
            <a:avLst/>
          </a:prstGeom>
          <a:solidFill>
            <a:srgbClr val="FF6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440673576" name="TextBox 14"/>
          <p:cNvSpPr txBox="1"/>
          <p:nvPr/>
        </p:nvSpPr>
        <p:spPr bwMode="auto">
          <a:xfrm>
            <a:off x="4405744" y="2371888"/>
            <a:ext cx="18510979" cy="4032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5400" dirty="0" err="1">
                <a:latin typeface="Arial"/>
                <a:cs typeface="Arial"/>
              </a:rPr>
              <a:t>Команда</a:t>
            </a:r>
            <a:endParaRPr sz="5400" dirty="0">
              <a:latin typeface="Arial"/>
              <a:cs typeface="Arial"/>
            </a:endParaRPr>
          </a:p>
          <a:p>
            <a:pPr>
              <a:defRPr/>
            </a:pPr>
            <a:endParaRPr lang="en-US" sz="120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dirty="0">
                <a:latin typeface="Arial"/>
                <a:cs typeface="Arial"/>
              </a:rPr>
              <a:t>ФИО участников команды, компетенции</a:t>
            </a:r>
          </a:p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5400" b="0" i="0" u="none" strike="noStrike" cap="none" spc="0" dirty="0">
              <a:solidFill>
                <a:srgbClr val="003264"/>
              </a:solidFill>
              <a:latin typeface="Arial"/>
              <a:cs typeface="Arial"/>
            </a:endParaRPr>
          </a:p>
        </p:txBody>
      </p:sp>
      <p:pic>
        <p:nvPicPr>
          <p:cNvPr id="2007300815" name="Рисунок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96522" y="685800"/>
            <a:ext cx="2095070" cy="14118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Другая 44">
      <a:dk1>
        <a:srgbClr val="172144"/>
      </a:dk1>
      <a:lt1>
        <a:srgbClr val="FFFFFF"/>
      </a:lt1>
      <a:dk2>
        <a:srgbClr val="172144"/>
      </a:dk2>
      <a:lt2>
        <a:srgbClr val="FC7300"/>
      </a:lt2>
      <a:accent1>
        <a:srgbClr val="0042C7"/>
      </a:accent1>
      <a:accent2>
        <a:srgbClr val="FF8A15"/>
      </a:accent2>
      <a:accent3>
        <a:srgbClr val="FC7300"/>
      </a:accent3>
      <a:accent4>
        <a:srgbClr val="FF6F0D"/>
      </a:accent4>
      <a:accent5>
        <a:srgbClr val="FB6700"/>
      </a:accent5>
      <a:accent6>
        <a:srgbClr val="FD7F00"/>
      </a:accent6>
      <a:hlink>
        <a:srgbClr val="FFC197"/>
      </a:hlink>
      <a:folHlink>
        <a:srgbClr val="FFD198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406</Words>
  <Application>Microsoft Office PowerPoint</Application>
  <DocSecurity>0</DocSecurity>
  <PresentationFormat>Произвольный</PresentationFormat>
  <Paragraphs>92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Yu Gothic Light</vt:lpstr>
      <vt:lpstr>Arial</vt:lpstr>
      <vt:lpstr>Arial Black</vt:lpstr>
      <vt:lpstr>Calibri</vt:lpstr>
      <vt:lpstr>Calibri Light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ArtMonkiz</dc:creator>
  <cp:keywords/>
  <dc:description/>
  <cp:lastModifiedBy>User</cp:lastModifiedBy>
  <cp:revision>3211</cp:revision>
  <dcterms:created xsi:type="dcterms:W3CDTF">2017-10-27T02:31:07Z</dcterms:created>
  <dcterms:modified xsi:type="dcterms:W3CDTF">2024-09-02T08:52:53Z</dcterms:modified>
  <cp:category/>
  <dc:identifier/>
  <cp:contentStatus/>
  <dc:language/>
  <cp:version/>
</cp:coreProperties>
</file>