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70" r:id="rId4"/>
    <p:sldId id="269" r:id="rId5"/>
    <p:sldId id="262" r:id="rId6"/>
    <p:sldId id="260" r:id="rId7"/>
    <p:sldId id="273" r:id="rId8"/>
    <p:sldId id="274" r:id="rId9"/>
    <p:sldId id="275" r:id="rId10"/>
    <p:sldId id="280" r:id="rId11"/>
    <p:sldId id="276" r:id="rId12"/>
    <p:sldId id="277" r:id="rId13"/>
    <p:sldId id="279" r:id="rId14"/>
    <p:sldId id="278" r:id="rId15"/>
  </p:sldIdLst>
  <p:sldSz cx="12188825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599" autoAdjust="0"/>
  </p:normalViewPr>
  <p:slideViewPr>
    <p:cSldViewPr>
      <p:cViewPr>
        <p:scale>
          <a:sx n="89" d="100"/>
          <a:sy n="89" d="100"/>
        </p:scale>
        <p:origin x="374" y="-115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477D14C5-CED9-4CFC-B338-DFB0C8090B9F}">
      <dgm:prSet phldrT="[Text]"/>
      <dgm:spPr/>
      <dgm:t>
        <a:bodyPr rtlCol="0"/>
        <a:lstStyle/>
        <a:p>
          <a:pPr rtl="0"/>
          <a:r>
            <a:rPr lang="pt-BR" noProof="0" dirty="0" err="1"/>
            <a:t>Search</a:t>
          </a:r>
          <a:endParaRPr lang="pt-BR" noProof="0" dirty="0"/>
        </a:p>
      </dgm:t>
    </dgm:pt>
    <dgm:pt modelId="{92DFCBC7-BC14-4697-8ECD-BF0D5B1EDA3B}" type="parTrans" cxnId="{7D461F02-AB37-447A-AC6B-D31C4D2EC6A9}">
      <dgm:prSet/>
      <dgm:spPr/>
      <dgm:t>
        <a:bodyPr rtlCol="0"/>
        <a:lstStyle/>
        <a:p>
          <a:pPr rtl="0"/>
          <a:endParaRPr lang="en-US"/>
        </a:p>
      </dgm:t>
    </dgm:pt>
    <dgm:pt modelId="{87E3C0DB-7BEE-424E-8E11-B838D238D595}" type="sibTrans" cxnId="{7D461F02-AB37-447A-AC6B-D31C4D2EC6A9}">
      <dgm:prSet/>
      <dgm:spPr/>
      <dgm:t>
        <a:bodyPr rtlCol="0"/>
        <a:lstStyle/>
        <a:p>
          <a:pPr rtl="0"/>
          <a:endParaRPr lang="en-US"/>
        </a:p>
      </dgm:t>
    </dgm:pt>
    <dgm:pt modelId="{C111C18A-FD96-4E63-821A-54D70D8DC65F}">
      <dgm:prSet phldrT="[Text]"/>
      <dgm:spPr/>
      <dgm:t>
        <a:bodyPr rtlCol="0"/>
        <a:lstStyle/>
        <a:p>
          <a:pPr rtl="0"/>
          <a:r>
            <a:rPr lang="pt-BR" noProof="0" dirty="0"/>
            <a:t>Construído para indexação e pesquisa em dados </a:t>
          </a:r>
          <a:r>
            <a:rPr lang="pt-BR" noProof="0" dirty="0" err="1"/>
            <a:t>semi</a:t>
          </a:r>
          <a:r>
            <a:rPr lang="pt-BR" noProof="0" dirty="0"/>
            <a:t> estruturados. Alta performance e baixa latência</a:t>
          </a:r>
        </a:p>
      </dgm:t>
    </dgm:pt>
    <dgm:pt modelId="{83BE74EF-FAB4-45A2-BBED-7CD5259AB210}" type="parTrans" cxnId="{FFD8B471-C98F-4DB5-8DE3-2AB7E896ADD5}">
      <dgm:prSet/>
      <dgm:spPr/>
      <dgm:t>
        <a:bodyPr rtlCol="0"/>
        <a:lstStyle/>
        <a:p>
          <a:pPr rtl="0"/>
          <a:endParaRPr lang="en-US"/>
        </a:p>
      </dgm:t>
    </dgm:pt>
    <dgm:pt modelId="{B4F34DE2-2DAE-4F88-8C78-BD8892EBF4FF}" type="sibTrans" cxnId="{FFD8B471-C98F-4DB5-8DE3-2AB7E896ADD5}">
      <dgm:prSet/>
      <dgm:spPr/>
      <dgm:t>
        <a:bodyPr rtlCol="0"/>
        <a:lstStyle/>
        <a:p>
          <a:pPr rtl="0"/>
          <a:endParaRPr lang="en-US"/>
        </a:p>
      </dgm:t>
    </dgm:pt>
    <dgm:pt modelId="{3C67E77D-62FA-499D-B5E6-E79A091C5267}">
      <dgm:prSet phldrT="[Text]"/>
      <dgm:spPr/>
      <dgm:t>
        <a:bodyPr rtlCol="0"/>
        <a:lstStyle/>
        <a:p>
          <a:pPr rtl="0"/>
          <a:r>
            <a:rPr lang="pt-BR" noProof="0" dirty="0" err="1"/>
            <a:t>Column</a:t>
          </a:r>
          <a:endParaRPr lang="pt-BR" noProof="0" dirty="0"/>
        </a:p>
      </dgm:t>
    </dgm:pt>
    <dgm:pt modelId="{5337D229-E330-4525-B0FA-14EC5A80604A}" type="parTrans" cxnId="{32AA6160-4426-4C4D-93AE-E2F474E37AD9}">
      <dgm:prSet/>
      <dgm:spPr/>
      <dgm:t>
        <a:bodyPr rtlCol="0"/>
        <a:lstStyle/>
        <a:p>
          <a:pPr rtl="0"/>
          <a:endParaRPr lang="en-US"/>
        </a:p>
      </dgm:t>
    </dgm:pt>
    <dgm:pt modelId="{C056AC5D-B04E-4376-A1CB-3EAB7BE5AF5B}" type="sibTrans" cxnId="{32AA6160-4426-4C4D-93AE-E2F474E37AD9}">
      <dgm:prSet/>
      <dgm:spPr/>
      <dgm:t>
        <a:bodyPr rtlCol="0"/>
        <a:lstStyle/>
        <a:p>
          <a:pPr rtl="0"/>
          <a:endParaRPr lang="en-US"/>
        </a:p>
      </dgm:t>
    </dgm:pt>
    <dgm:pt modelId="{D6510970-8F9C-4B45-A0F3-6ACB9AA76D40}">
      <dgm:prSet phldrT="[Text]"/>
      <dgm:spPr/>
      <dgm:t>
        <a:bodyPr rtlCol="0"/>
        <a:lstStyle/>
        <a:p>
          <a:pPr rtl="0"/>
          <a:r>
            <a:rPr lang="pt-BR" noProof="0" dirty="0"/>
            <a:t> Armazena dados em linhas, muito </a:t>
          </a:r>
          <a:r>
            <a:rPr lang="pt-BR" noProof="0" dirty="0" err="1"/>
            <a:t>rapido</a:t>
          </a:r>
          <a:r>
            <a:rPr lang="pt-BR" noProof="0" dirty="0"/>
            <a:t>. Utilizado para </a:t>
          </a:r>
          <a:r>
            <a:rPr lang="pt-BR" noProof="0" dirty="0" err="1"/>
            <a:t>consutas</a:t>
          </a:r>
          <a:r>
            <a:rPr lang="pt-BR" noProof="0" dirty="0"/>
            <a:t> </a:t>
          </a:r>
          <a:r>
            <a:rPr lang="pt-BR" noProof="0" dirty="0" err="1"/>
            <a:t>analiticas</a:t>
          </a:r>
          <a:endParaRPr lang="pt-BR" noProof="0" dirty="0"/>
        </a:p>
      </dgm:t>
    </dgm:pt>
    <dgm:pt modelId="{7A9FC291-2B6A-4475-8B09-917F9F09E3AB}" type="parTrans" cxnId="{C6E7222A-5F84-456A-9806-D51868FAF8A9}">
      <dgm:prSet/>
      <dgm:spPr/>
      <dgm:t>
        <a:bodyPr rtlCol="0"/>
        <a:lstStyle/>
        <a:p>
          <a:pPr rtl="0"/>
          <a:endParaRPr lang="en-US"/>
        </a:p>
      </dgm:t>
    </dgm:pt>
    <dgm:pt modelId="{4B87F32C-3630-48F2-9114-4262C0BEEA9E}" type="sibTrans" cxnId="{C6E7222A-5F84-456A-9806-D51868FAF8A9}">
      <dgm:prSet/>
      <dgm:spPr/>
      <dgm:t>
        <a:bodyPr rtlCol="0"/>
        <a:lstStyle/>
        <a:p>
          <a:pPr rtl="0"/>
          <a:endParaRPr lang="en-US"/>
        </a:p>
      </dgm:t>
    </dgm:pt>
    <dgm:pt modelId="{709ED9DC-E391-4C6C-B788-93F1C2EFB6FD}">
      <dgm:prSet phldrT="[Text]"/>
      <dgm:spPr/>
      <dgm:t>
        <a:bodyPr rtlCol="0"/>
        <a:lstStyle/>
        <a:p>
          <a:pPr rtl="0"/>
          <a:r>
            <a:rPr lang="pt-BR" noProof="0" dirty="0"/>
            <a:t>Cassandra e </a:t>
          </a:r>
          <a:r>
            <a:rPr lang="pt-BR" noProof="0" dirty="0" err="1"/>
            <a:t>Hbase</a:t>
          </a:r>
          <a:endParaRPr lang="pt-BR" noProof="0" dirty="0"/>
        </a:p>
      </dgm:t>
    </dgm:pt>
    <dgm:pt modelId="{B5FA6CF0-E0A0-46A0-93C9-B722B31A8A9C}" type="parTrans" cxnId="{78E3C3B3-FD19-41A6-A9CC-BB3375A6FF81}">
      <dgm:prSet/>
      <dgm:spPr/>
      <dgm:t>
        <a:bodyPr rtlCol="0"/>
        <a:lstStyle/>
        <a:p>
          <a:pPr rtl="0"/>
          <a:endParaRPr lang="en-US"/>
        </a:p>
      </dgm:t>
    </dgm:pt>
    <dgm:pt modelId="{F3C03C29-D7FF-4D61-8D75-8B75B2F589EC}" type="sibTrans" cxnId="{78E3C3B3-FD19-41A6-A9CC-BB3375A6FF81}">
      <dgm:prSet/>
      <dgm:spPr/>
      <dgm:t>
        <a:bodyPr rtlCol="0"/>
        <a:lstStyle/>
        <a:p>
          <a:pPr rtl="0"/>
          <a:endParaRPr lang="en-US"/>
        </a:p>
      </dgm:t>
    </dgm:pt>
    <dgm:pt modelId="{CC6B7442-0B72-4EF2-9F13-1325B51AFF9F}">
      <dgm:prSet phldrT="[Text]"/>
      <dgm:spPr/>
      <dgm:t>
        <a:bodyPr rtlCol="0"/>
        <a:lstStyle/>
        <a:p>
          <a:pPr rtl="0"/>
          <a:r>
            <a:rPr lang="pt-BR" noProof="0" dirty="0" err="1"/>
            <a:t>Graph</a:t>
          </a:r>
          <a:endParaRPr lang="pt-BR" noProof="0" dirty="0"/>
        </a:p>
      </dgm:t>
    </dgm:pt>
    <dgm:pt modelId="{E3D139E0-5DC2-4F8E-9F8F-B3F0EBCD4689}" type="parTrans" cxnId="{102D6D4D-90C9-40F4-A001-35DCC329B127}">
      <dgm:prSet/>
      <dgm:spPr/>
      <dgm:t>
        <a:bodyPr rtlCol="0"/>
        <a:lstStyle/>
        <a:p>
          <a:pPr rtl="0"/>
          <a:endParaRPr lang="en-US"/>
        </a:p>
      </dgm:t>
    </dgm:pt>
    <dgm:pt modelId="{FF80E1BA-0D6F-4EE8-9640-892A5897DBCD}" type="sibTrans" cxnId="{102D6D4D-90C9-40F4-A001-35DCC329B127}">
      <dgm:prSet/>
      <dgm:spPr/>
      <dgm:t>
        <a:bodyPr rtlCol="0"/>
        <a:lstStyle/>
        <a:p>
          <a:pPr rtl="0"/>
          <a:endParaRPr lang="en-US"/>
        </a:p>
      </dgm:t>
    </dgm:pt>
    <dgm:pt modelId="{FE0A3CAE-D039-42F2-AF12-1E6F6793A633}">
      <dgm:prSet phldrT="[Text]"/>
      <dgm:spPr/>
      <dgm:t>
        <a:bodyPr rtlCol="0"/>
        <a:lstStyle/>
        <a:p>
          <a:pPr rtl="0"/>
          <a:r>
            <a:rPr lang="pt-BR" noProof="0" dirty="0"/>
            <a:t> Dados em </a:t>
          </a:r>
          <a:r>
            <a:rPr lang="pt-BR" noProof="0" dirty="0" err="1"/>
            <a:t>vertices</a:t>
          </a:r>
          <a:r>
            <a:rPr lang="pt-BR" noProof="0" dirty="0"/>
            <a:t> e arestas. Utilizado por aplicativos que precisam de dados altamente relacionados. Utilizado em redes sociais, </a:t>
          </a:r>
          <a:r>
            <a:rPr lang="pt-BR" noProof="0" dirty="0" err="1"/>
            <a:t>deteccao</a:t>
          </a:r>
          <a:r>
            <a:rPr lang="pt-BR" noProof="0" dirty="0"/>
            <a:t> de fraudes e mecanismos de reconhecimento e </a:t>
          </a:r>
          <a:r>
            <a:rPr lang="pt-BR" noProof="0" dirty="0" err="1"/>
            <a:t>graficos</a:t>
          </a:r>
          <a:r>
            <a:rPr lang="pt-BR" noProof="0" dirty="0"/>
            <a:t> de conhecimento</a:t>
          </a:r>
        </a:p>
      </dgm:t>
    </dgm:pt>
    <dgm:pt modelId="{7E2ED2D1-AFF4-4DED-BB53-30A310825CE2}" type="parTrans" cxnId="{A6FB3C49-AB75-4315-BB6B-886AA454F16F}">
      <dgm:prSet/>
      <dgm:spPr/>
      <dgm:t>
        <a:bodyPr rtlCol="0"/>
        <a:lstStyle/>
        <a:p>
          <a:pPr rtl="0"/>
          <a:endParaRPr lang="en-US"/>
        </a:p>
      </dgm:t>
    </dgm:pt>
    <dgm:pt modelId="{417BDEF2-191B-4000-BDE8-D3D22A51FCF3}" type="sibTrans" cxnId="{A6FB3C49-AB75-4315-BB6B-886AA454F16F}">
      <dgm:prSet/>
      <dgm:spPr/>
      <dgm:t>
        <a:bodyPr rtlCol="0"/>
        <a:lstStyle/>
        <a:p>
          <a:pPr rtl="0"/>
          <a:endParaRPr lang="en-US"/>
        </a:p>
      </dgm:t>
    </dgm:pt>
    <dgm:pt modelId="{861C5FF5-3387-4582-9ED1-8BB670205331}">
      <dgm:prSet phldrT="[Text]"/>
      <dgm:spPr/>
      <dgm:t>
        <a:bodyPr rtlCol="0"/>
        <a:lstStyle/>
        <a:p>
          <a:pPr rtl="0"/>
          <a:endParaRPr lang="pt-BR" noProof="0" dirty="0"/>
        </a:p>
      </dgm:t>
    </dgm:pt>
    <dgm:pt modelId="{97AD9D0C-232C-4A89-9248-4B187F9FF457}" type="parTrans" cxnId="{2083D9C2-CD95-44BD-9618-23181CB5E971}">
      <dgm:prSet/>
      <dgm:spPr/>
      <dgm:t>
        <a:bodyPr/>
        <a:lstStyle/>
        <a:p>
          <a:endParaRPr lang="pt-BR"/>
        </a:p>
      </dgm:t>
    </dgm:pt>
    <dgm:pt modelId="{E0DE3AB2-1B77-4028-B835-B88BB56213A8}" type="sibTrans" cxnId="{2083D9C2-CD95-44BD-9618-23181CB5E971}">
      <dgm:prSet/>
      <dgm:spPr/>
      <dgm:t>
        <a:bodyPr/>
        <a:lstStyle/>
        <a:p>
          <a:endParaRPr lang="pt-BR"/>
        </a:p>
      </dgm:t>
    </dgm:pt>
    <dgm:pt modelId="{8E94FD0D-B08F-4363-A8A5-756DD02E57A4}">
      <dgm:prSet phldrT="[Text]"/>
      <dgm:spPr/>
      <dgm:t>
        <a:bodyPr rtlCol="0"/>
        <a:lstStyle/>
        <a:p>
          <a:pPr rtl="0"/>
          <a:r>
            <a:rPr lang="pt-BR" noProof="0" dirty="0" err="1"/>
            <a:t>Ex</a:t>
          </a:r>
          <a:r>
            <a:rPr lang="pt-BR" noProof="0" dirty="0"/>
            <a:t>.:</a:t>
          </a:r>
          <a:r>
            <a:rPr lang="pt-BR" noProof="0" dirty="0" err="1"/>
            <a:t>Amazon</a:t>
          </a:r>
          <a:r>
            <a:rPr lang="pt-BR" noProof="0" dirty="0"/>
            <a:t> ES e </a:t>
          </a:r>
          <a:r>
            <a:rPr lang="pt-BR" noProof="0" dirty="0" err="1"/>
            <a:t>Elasticsearch</a:t>
          </a:r>
          <a:endParaRPr lang="pt-BR" noProof="0" dirty="0"/>
        </a:p>
      </dgm:t>
    </dgm:pt>
    <dgm:pt modelId="{F17395FB-E705-4F78-9B7F-96A050348D56}" type="parTrans" cxnId="{FB76AA2B-8A33-4CCE-93DA-5B5195552DB8}">
      <dgm:prSet/>
      <dgm:spPr/>
      <dgm:t>
        <a:bodyPr/>
        <a:lstStyle/>
        <a:p>
          <a:endParaRPr lang="pt-BR"/>
        </a:p>
      </dgm:t>
    </dgm:pt>
    <dgm:pt modelId="{002ED78A-CD3A-46F1-9177-81F98492214A}" type="sibTrans" cxnId="{FB76AA2B-8A33-4CCE-93DA-5B5195552DB8}">
      <dgm:prSet/>
      <dgm:spPr/>
      <dgm:t>
        <a:bodyPr/>
        <a:lstStyle/>
        <a:p>
          <a:endParaRPr lang="pt-BR"/>
        </a:p>
      </dgm:t>
    </dgm:pt>
    <dgm:pt modelId="{7DB1C9F6-AF2C-404B-B008-E739FEF1C079}">
      <dgm:prSet phldrT="[Text]"/>
      <dgm:spPr/>
      <dgm:t>
        <a:bodyPr rtlCol="0"/>
        <a:lstStyle/>
        <a:p>
          <a:pPr rtl="0"/>
          <a:r>
            <a:rPr lang="pt-BR" noProof="0" dirty="0"/>
            <a:t>Ex.: </a:t>
          </a:r>
          <a:r>
            <a:rPr lang="pt-BR" noProof="0" dirty="0" err="1"/>
            <a:t>PropertyGrapy</a:t>
          </a:r>
          <a:r>
            <a:rPr lang="pt-BR" noProof="0" dirty="0"/>
            <a:t> e RDF - Ferramentas para gerenciamento = Neo4J e </a:t>
          </a:r>
          <a:r>
            <a:rPr lang="pt-BR" noProof="0" dirty="0" err="1"/>
            <a:t>Giraph</a:t>
          </a:r>
          <a:endParaRPr lang="pt-BR" noProof="0" dirty="0"/>
        </a:p>
      </dgm:t>
    </dgm:pt>
    <dgm:pt modelId="{989CFF28-8577-4CAD-B32F-A971F086526C}" type="parTrans" cxnId="{8C73A358-4C26-4ED5-8CCC-B6ABC9E78CE0}">
      <dgm:prSet/>
      <dgm:spPr/>
      <dgm:t>
        <a:bodyPr/>
        <a:lstStyle/>
        <a:p>
          <a:endParaRPr lang="pt-BR"/>
        </a:p>
      </dgm:t>
    </dgm:pt>
    <dgm:pt modelId="{BFC913CC-F682-40F2-8733-E7031F706A50}" type="sibTrans" cxnId="{8C73A358-4C26-4ED5-8CCC-B6ABC9E78CE0}">
      <dgm:prSet/>
      <dgm:spPr/>
      <dgm:t>
        <a:bodyPr/>
        <a:lstStyle/>
        <a:p>
          <a:endParaRPr lang="pt-BR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A9DD881E-A532-414B-870C-8ADE2076F78C}" type="pres">
      <dgm:prSet presAssocID="{477D14C5-CED9-4CFC-B338-DFB0C8090B9F}" presName="parentText" presStyleLbl="node1" presStyleIdx="0" presStyleCnt="3" custScaleY="51800" custLinFactNeighborX="-524" custLinFactNeighborY="1663">
        <dgm:presLayoutVars>
          <dgm:chMax val="0"/>
          <dgm:bulletEnabled val="1"/>
        </dgm:presLayoutVars>
      </dgm:prSet>
      <dgm:spPr/>
    </dgm:pt>
    <dgm:pt modelId="{CD5F6E02-AD43-4E7A-935B-DDF5D6C74800}" type="pres">
      <dgm:prSet presAssocID="{477D14C5-CED9-4CFC-B338-DFB0C8090B9F}" presName="childText" presStyleLbl="revTx" presStyleIdx="0" presStyleCnt="3" custScaleY="36682">
        <dgm:presLayoutVars>
          <dgm:bulletEnabled val="1"/>
        </dgm:presLayoutVars>
      </dgm:prSet>
      <dgm:spPr/>
    </dgm:pt>
    <dgm:pt modelId="{81203336-F3DE-4B3A-BCF4-0F68C23AC2BB}" type="pres">
      <dgm:prSet presAssocID="{3C67E77D-62FA-499D-B5E6-E79A091C5267}" presName="parentText" presStyleLbl="node1" presStyleIdx="1" presStyleCnt="3" custScaleY="60129" custLinFactNeighborY="-8960">
        <dgm:presLayoutVars>
          <dgm:chMax val="0"/>
          <dgm:bulletEnabled val="1"/>
        </dgm:presLayoutVars>
      </dgm:prSet>
      <dgm:spPr/>
    </dgm:pt>
    <dgm:pt modelId="{782956A5-ADC8-4959-B856-589B9D9B9635}" type="pres">
      <dgm:prSet presAssocID="{3C67E77D-62FA-499D-B5E6-E79A091C5267}" presName="childText" presStyleLbl="revTx" presStyleIdx="1" presStyleCnt="3" custScaleY="44943" custLinFactNeighborY="-1500">
        <dgm:presLayoutVars>
          <dgm:bulletEnabled val="1"/>
        </dgm:presLayoutVars>
      </dgm:prSet>
      <dgm:spPr/>
    </dgm:pt>
    <dgm:pt modelId="{D64CB5D5-837D-47FC-9E42-A26D800BC695}" type="pres">
      <dgm:prSet presAssocID="{CC6B7442-0B72-4EF2-9F13-1325B51AFF9F}" presName="parentText" presStyleLbl="node1" presStyleIdx="2" presStyleCnt="3" custScaleY="58868" custLinFactNeighborY="-4666">
        <dgm:presLayoutVars>
          <dgm:chMax val="0"/>
          <dgm:bulletEnabled val="1"/>
        </dgm:presLayoutVars>
      </dgm:prSet>
      <dgm:spPr/>
    </dgm:pt>
    <dgm:pt modelId="{08B7B17B-8600-44B0-B235-389E5D71D804}" type="pres">
      <dgm:prSet presAssocID="{CC6B7442-0B72-4EF2-9F13-1325B51AFF9F}" presName="childText" presStyleLbl="revTx" presStyleIdx="2" presStyleCnt="3" custScaleY="26629">
        <dgm:presLayoutVars>
          <dgm:bulletEnabled val="1"/>
        </dgm:presLayoutVars>
      </dgm:prSet>
      <dgm:spPr/>
    </dgm:pt>
  </dgm:ptLst>
  <dgm:cxnLst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39D1A413-0164-46FB-9637-B5A2482DFDD1}" type="presOf" srcId="{8E94FD0D-B08F-4363-A8A5-756DD02E57A4}" destId="{CD5F6E02-AD43-4E7A-935B-DDF5D6C74800}" srcOrd="0" destOrd="2" presId="urn:microsoft.com/office/officeart/2005/8/layout/vList2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FB76AA2B-8A33-4CCE-93DA-5B5195552DB8}" srcId="{477D14C5-CED9-4CFC-B338-DFB0C8090B9F}" destId="{8E94FD0D-B08F-4363-A8A5-756DD02E57A4}" srcOrd="2" destOrd="0" parTransId="{F17395FB-E705-4F78-9B7F-96A050348D56}" sibTransId="{002ED78A-CD3A-46F1-9177-81F98492214A}"/>
    <dgm:cxn modelId="{AB09493F-37CB-481D-BE1C-7A521AC3963B}" type="presOf" srcId="{477D14C5-CED9-4CFC-B338-DFB0C8090B9F}" destId="{A9DD881E-A532-414B-870C-8ADE2076F78C}" srcOrd="0" destOrd="0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A677E445-9D5B-4C26-A5C5-42BF01249F61}" type="presOf" srcId="{709ED9DC-E391-4C6C-B788-93F1C2EFB6FD}" destId="{782956A5-ADC8-4959-B856-589B9D9B9635}" srcOrd="0" destOrd="1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FFD8B471-C98F-4DB5-8DE3-2AB7E896ADD5}" srcId="{477D14C5-CED9-4CFC-B338-DFB0C8090B9F}" destId="{C111C18A-FD96-4E63-821A-54D70D8DC65F}" srcOrd="1" destOrd="0" parTransId="{83BE74EF-FAB4-45A2-BBED-7CD5259AB210}" sibTransId="{B4F34DE2-2DAE-4F88-8C78-BD8892EBF4FF}"/>
    <dgm:cxn modelId="{F3770B74-60B7-438A-9C14-87FF95D04624}" type="presOf" srcId="{FE0A3CAE-D039-42F2-AF12-1E6F6793A633}" destId="{08B7B17B-8600-44B0-B235-389E5D71D804}" srcOrd="0" destOrd="0" presId="urn:microsoft.com/office/officeart/2005/8/layout/vList2"/>
    <dgm:cxn modelId="{8C73A358-4C26-4ED5-8CCC-B6ABC9E78CE0}" srcId="{CC6B7442-0B72-4EF2-9F13-1325B51AFF9F}" destId="{7DB1C9F6-AF2C-404B-B008-E739FEF1C079}" srcOrd="1" destOrd="0" parTransId="{989CFF28-8577-4CAD-B32F-A971F086526C}" sibTransId="{BFC913CC-F682-40F2-8733-E7031F706A50}"/>
    <dgm:cxn modelId="{87AD0085-41E8-4E29-BBED-9D1036577237}" type="presOf" srcId="{C111C18A-FD96-4E63-821A-54D70D8DC65F}" destId="{CD5F6E02-AD43-4E7A-935B-DDF5D6C74800}" srcOrd="0" destOrd="1" presId="urn:microsoft.com/office/officeart/2005/8/layout/vList2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DC6E05B4-83E9-4C3F-9822-9E1D41C41D9E}" type="presOf" srcId="{CC6B7442-0B72-4EF2-9F13-1325B51AFF9F}" destId="{D64CB5D5-837D-47FC-9E42-A26D800BC695}" srcOrd="0" destOrd="0" presId="urn:microsoft.com/office/officeart/2005/8/layout/vList2"/>
    <dgm:cxn modelId="{2083D9C2-CD95-44BD-9618-23181CB5E971}" srcId="{477D14C5-CED9-4CFC-B338-DFB0C8090B9F}" destId="{861C5FF5-3387-4582-9ED1-8BB670205331}" srcOrd="0" destOrd="0" parTransId="{97AD9D0C-232C-4A89-9248-4B187F9FF457}" sibTransId="{E0DE3AB2-1B77-4028-B835-B88BB56213A8}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66F63DD6-C093-4F57-9F2E-3274077B09CD}" type="presOf" srcId="{861C5FF5-3387-4582-9ED1-8BB670205331}" destId="{CD5F6E02-AD43-4E7A-935B-DDF5D6C74800}" srcOrd="0" destOrd="0" presId="urn:microsoft.com/office/officeart/2005/8/layout/vList2"/>
    <dgm:cxn modelId="{0E53D0F1-B473-481A-8EB7-5E53C89C5AAC}" type="presOf" srcId="{7DB1C9F6-AF2C-404B-B008-E739FEF1C079}" destId="{08B7B17B-8600-44B0-B235-389E5D71D804}" srcOrd="0" destOrd="1" presId="urn:microsoft.com/office/officeart/2005/8/layout/vList2"/>
    <dgm:cxn modelId="{44946EF3-425E-42C8-A6FB-ABA83804B586}" type="presOf" srcId="{D6510970-8F9C-4B45-A0F3-6ACB9AA76D40}" destId="{782956A5-ADC8-4959-B856-589B9D9B9635}" srcOrd="0" destOrd="0" presId="urn:microsoft.com/office/officeart/2005/8/layout/vList2"/>
    <dgm:cxn modelId="{8ED8745E-70AE-4940-BBB9-FB6376BDA0D9}" type="presParOf" srcId="{ED5DCCC5-BCA8-4491-AA37-BAF153ECA184}" destId="{A9DD881E-A532-414B-870C-8ADE2076F78C}" srcOrd="0" destOrd="0" presId="urn:microsoft.com/office/officeart/2005/8/layout/vList2"/>
    <dgm:cxn modelId="{31CF7A1A-6E4D-4D10-861C-4FF0D37EB7F8}" type="presParOf" srcId="{ED5DCCC5-BCA8-4491-AA37-BAF153ECA184}" destId="{CD5F6E02-AD43-4E7A-935B-DDF5D6C74800}" srcOrd="1" destOrd="0" presId="urn:microsoft.com/office/officeart/2005/8/layout/vList2"/>
    <dgm:cxn modelId="{9126909B-F016-45D1-8092-6C3135AB4C8A}" type="presParOf" srcId="{ED5DCCC5-BCA8-4491-AA37-BAF153ECA184}" destId="{81203336-F3DE-4B3A-BCF4-0F68C23AC2BB}" srcOrd="2" destOrd="0" presId="urn:microsoft.com/office/officeart/2005/8/layout/vList2"/>
    <dgm:cxn modelId="{730D2F2D-B4CA-4D4B-834E-CF6050C80AD0}" type="presParOf" srcId="{ED5DCCC5-BCA8-4491-AA37-BAF153ECA184}" destId="{782956A5-ADC8-4959-B856-589B9D9B9635}" srcOrd="3" destOrd="0" presId="urn:microsoft.com/office/officeart/2005/8/layout/vList2"/>
    <dgm:cxn modelId="{4902803D-CBF9-4D0B-9ABD-A3F2B1110870}" type="presParOf" srcId="{ED5DCCC5-BCA8-4491-AA37-BAF153ECA184}" destId="{D64CB5D5-837D-47FC-9E42-A26D800BC695}" srcOrd="4" destOrd="0" presId="urn:microsoft.com/office/officeart/2005/8/layout/vList2"/>
    <dgm:cxn modelId="{23FA2328-0584-487D-931D-ED8370AFC6E0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477D14C5-CED9-4CFC-B338-DFB0C8090B9F}">
      <dgm:prSet phldrT="[Text]"/>
      <dgm:spPr/>
      <dgm:t>
        <a:bodyPr rtlCol="0"/>
        <a:lstStyle/>
        <a:p>
          <a:pPr rtl="0"/>
          <a:r>
            <a:rPr lang="pt-BR" noProof="0" dirty="0"/>
            <a:t>Key-</a:t>
          </a:r>
          <a:r>
            <a:rPr lang="pt-BR" noProof="0" dirty="0" err="1"/>
            <a:t>Value</a:t>
          </a:r>
          <a:endParaRPr lang="pt-BR" noProof="0" dirty="0"/>
        </a:p>
      </dgm:t>
    </dgm:pt>
    <dgm:pt modelId="{92DFCBC7-BC14-4697-8ECD-BF0D5B1EDA3B}" type="parTrans" cxnId="{7D461F02-AB37-447A-AC6B-D31C4D2EC6A9}">
      <dgm:prSet/>
      <dgm:spPr/>
      <dgm:t>
        <a:bodyPr rtlCol="0"/>
        <a:lstStyle/>
        <a:p>
          <a:pPr rtl="0"/>
          <a:endParaRPr lang="en-US"/>
        </a:p>
      </dgm:t>
    </dgm:pt>
    <dgm:pt modelId="{87E3C0DB-7BEE-424E-8E11-B838D238D595}" type="sibTrans" cxnId="{7D461F02-AB37-447A-AC6B-D31C4D2EC6A9}">
      <dgm:prSet/>
      <dgm:spPr/>
      <dgm:t>
        <a:bodyPr rtlCol="0"/>
        <a:lstStyle/>
        <a:p>
          <a:pPr rtl="0"/>
          <a:endParaRPr lang="en-US"/>
        </a:p>
      </dgm:t>
    </dgm:pt>
    <dgm:pt modelId="{C111C18A-FD96-4E63-821A-54D70D8DC65F}">
      <dgm:prSet phldrT="[Text]"/>
      <dgm:spPr/>
      <dgm:t>
        <a:bodyPr rtlCol="0"/>
        <a:lstStyle/>
        <a:p>
          <a:pPr rtl="0"/>
          <a:r>
            <a:rPr lang="pt-BR" noProof="0" dirty="0"/>
            <a:t>Muito utilizando estratégias de cache, em jogos, publicidade online e em </a:t>
          </a:r>
          <a:r>
            <a:rPr lang="pt-BR" noProof="0" dirty="0" err="1"/>
            <a:t>IoT</a:t>
          </a:r>
          <a:endParaRPr lang="pt-BR" noProof="0" dirty="0"/>
        </a:p>
      </dgm:t>
    </dgm:pt>
    <dgm:pt modelId="{83BE74EF-FAB4-45A2-BBED-7CD5259AB210}" type="parTrans" cxnId="{FFD8B471-C98F-4DB5-8DE3-2AB7E896ADD5}">
      <dgm:prSet/>
      <dgm:spPr/>
      <dgm:t>
        <a:bodyPr rtlCol="0"/>
        <a:lstStyle/>
        <a:p>
          <a:pPr rtl="0"/>
          <a:endParaRPr lang="en-US"/>
        </a:p>
      </dgm:t>
    </dgm:pt>
    <dgm:pt modelId="{B4F34DE2-2DAE-4F88-8C78-BD8892EBF4FF}" type="sibTrans" cxnId="{FFD8B471-C98F-4DB5-8DE3-2AB7E896ADD5}">
      <dgm:prSet/>
      <dgm:spPr/>
      <dgm:t>
        <a:bodyPr rtlCol="0"/>
        <a:lstStyle/>
        <a:p>
          <a:pPr rtl="0"/>
          <a:endParaRPr lang="en-US"/>
        </a:p>
      </dgm:t>
    </dgm:pt>
    <dgm:pt modelId="{3C67E77D-62FA-499D-B5E6-E79A091C5267}">
      <dgm:prSet phldrT="[Text]"/>
      <dgm:spPr/>
      <dgm:t>
        <a:bodyPr rtlCol="0"/>
        <a:lstStyle/>
        <a:p>
          <a:pPr rtl="0"/>
          <a:r>
            <a:rPr lang="pt-BR" noProof="0" dirty="0" err="1"/>
            <a:t>Documents</a:t>
          </a:r>
          <a:endParaRPr lang="pt-BR" noProof="0" dirty="0"/>
        </a:p>
      </dgm:t>
    </dgm:pt>
    <dgm:pt modelId="{5337D229-E330-4525-B0FA-14EC5A80604A}" type="parTrans" cxnId="{32AA6160-4426-4C4D-93AE-E2F474E37AD9}">
      <dgm:prSet/>
      <dgm:spPr/>
      <dgm:t>
        <a:bodyPr rtlCol="0"/>
        <a:lstStyle/>
        <a:p>
          <a:pPr rtl="0"/>
          <a:endParaRPr lang="en-US"/>
        </a:p>
      </dgm:t>
    </dgm:pt>
    <dgm:pt modelId="{C056AC5D-B04E-4376-A1CB-3EAB7BE5AF5B}" type="sibTrans" cxnId="{32AA6160-4426-4C4D-93AE-E2F474E37AD9}">
      <dgm:prSet/>
      <dgm:spPr/>
      <dgm:t>
        <a:bodyPr rtlCol="0"/>
        <a:lstStyle/>
        <a:p>
          <a:pPr rtl="0"/>
          <a:endParaRPr lang="en-US"/>
        </a:p>
      </dgm:t>
    </dgm:pt>
    <dgm:pt modelId="{D6510970-8F9C-4B45-A0F3-6ACB9AA76D40}">
      <dgm:prSet phldrT="[Text]"/>
      <dgm:spPr/>
      <dgm:t>
        <a:bodyPr rtlCol="0"/>
        <a:lstStyle/>
        <a:p>
          <a:pPr rtl="0"/>
          <a:r>
            <a:rPr lang="pt-BR" noProof="0" dirty="0"/>
            <a:t>Utilizado para armazenar tipos complexos de dados, podendo ser chave-valor - como em formatos </a:t>
          </a:r>
          <a:r>
            <a:rPr lang="pt-BR" noProof="0" dirty="0" err="1"/>
            <a:t>Json</a:t>
          </a:r>
          <a:r>
            <a:rPr lang="pt-BR" noProof="0" dirty="0"/>
            <a:t>. Cada documento é uma unidade.</a:t>
          </a:r>
        </a:p>
      </dgm:t>
    </dgm:pt>
    <dgm:pt modelId="{7A9FC291-2B6A-4475-8B09-917F9F09E3AB}" type="parTrans" cxnId="{C6E7222A-5F84-456A-9806-D51868FAF8A9}">
      <dgm:prSet/>
      <dgm:spPr/>
      <dgm:t>
        <a:bodyPr rtlCol="0"/>
        <a:lstStyle/>
        <a:p>
          <a:pPr rtl="0"/>
          <a:endParaRPr lang="en-US"/>
        </a:p>
      </dgm:t>
    </dgm:pt>
    <dgm:pt modelId="{4B87F32C-3630-48F2-9114-4262C0BEEA9E}" type="sibTrans" cxnId="{C6E7222A-5F84-456A-9806-D51868FAF8A9}">
      <dgm:prSet/>
      <dgm:spPr/>
      <dgm:t>
        <a:bodyPr rtlCol="0"/>
        <a:lstStyle/>
        <a:p>
          <a:pPr rtl="0"/>
          <a:endParaRPr lang="en-US"/>
        </a:p>
      </dgm:t>
    </dgm:pt>
    <dgm:pt modelId="{709ED9DC-E391-4C6C-B788-93F1C2EFB6FD}">
      <dgm:prSet phldrT="[Text]"/>
      <dgm:spPr/>
      <dgm:t>
        <a:bodyPr/>
        <a:lstStyle/>
        <a:p>
          <a:r>
            <a:rPr lang="pt-BR" noProof="0" dirty="0" err="1"/>
            <a:t>Ex</a:t>
          </a:r>
          <a:r>
            <a:rPr lang="pt-BR" noProof="0" dirty="0"/>
            <a:t>.:</a:t>
          </a:r>
          <a:r>
            <a:rPr lang="pt-BR" noProof="0" dirty="0" err="1"/>
            <a:t>MongoDB</a:t>
          </a:r>
          <a:r>
            <a:rPr lang="pt-BR" noProof="0" dirty="0"/>
            <a:t> e </a:t>
          </a:r>
          <a:r>
            <a:rPr lang="pt-BR" noProof="0" dirty="0" err="1"/>
            <a:t>CouchDb</a:t>
          </a:r>
          <a:endParaRPr lang="pt-BR" noProof="0" dirty="0"/>
        </a:p>
      </dgm:t>
    </dgm:pt>
    <dgm:pt modelId="{B5FA6CF0-E0A0-46A0-93C9-B722B31A8A9C}" type="parTrans" cxnId="{78E3C3B3-FD19-41A6-A9CC-BB3375A6FF81}">
      <dgm:prSet/>
      <dgm:spPr/>
      <dgm:t>
        <a:bodyPr rtlCol="0"/>
        <a:lstStyle/>
        <a:p>
          <a:pPr rtl="0"/>
          <a:endParaRPr lang="en-US"/>
        </a:p>
      </dgm:t>
    </dgm:pt>
    <dgm:pt modelId="{F3C03C29-D7FF-4D61-8D75-8B75B2F589EC}" type="sibTrans" cxnId="{78E3C3B3-FD19-41A6-A9CC-BB3375A6FF81}">
      <dgm:prSet/>
      <dgm:spPr/>
      <dgm:t>
        <a:bodyPr rtlCol="0"/>
        <a:lstStyle/>
        <a:p>
          <a:pPr rtl="0"/>
          <a:endParaRPr lang="en-US"/>
        </a:p>
      </dgm:t>
    </dgm:pt>
    <dgm:pt modelId="{BC0FDFE0-5AB5-4A77-824A-7200E85DA181}">
      <dgm:prSet/>
      <dgm:spPr/>
      <dgm:t>
        <a:bodyPr/>
        <a:lstStyle/>
        <a:p>
          <a:pPr rtl="0"/>
          <a:r>
            <a:rPr lang="it-IT" noProof="0" dirty="0"/>
            <a:t>Ex.: MemchaceD, Riak, Ncache e Redis</a:t>
          </a:r>
          <a:endParaRPr lang="pt-BR" noProof="0" dirty="0"/>
        </a:p>
      </dgm:t>
    </dgm:pt>
    <dgm:pt modelId="{6DA39A48-FDEA-4671-9BB4-154F324DBC09}" type="parTrans" cxnId="{E0D2F295-1421-4E3D-BDD4-5BFD7EBB5FA2}">
      <dgm:prSet/>
      <dgm:spPr/>
      <dgm:t>
        <a:bodyPr/>
        <a:lstStyle/>
        <a:p>
          <a:endParaRPr lang="pt-BR"/>
        </a:p>
      </dgm:t>
    </dgm:pt>
    <dgm:pt modelId="{56D70478-BE6B-4559-9882-82E8ACD6E8BD}" type="sibTrans" cxnId="{E0D2F295-1421-4E3D-BDD4-5BFD7EBB5FA2}">
      <dgm:prSet/>
      <dgm:spPr/>
      <dgm:t>
        <a:bodyPr/>
        <a:lstStyle/>
        <a:p>
          <a:endParaRPr lang="pt-BR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A9DD881E-A532-414B-870C-8ADE2076F78C}" type="pres">
      <dgm:prSet presAssocID="{477D14C5-CED9-4CFC-B338-DFB0C8090B9F}" presName="parentText" presStyleLbl="node1" presStyleIdx="0" presStyleCnt="2" custScaleY="31303" custLinFactNeighborX="81034" custLinFactNeighborY="-15056">
        <dgm:presLayoutVars>
          <dgm:chMax val="0"/>
          <dgm:bulletEnabled val="1"/>
        </dgm:presLayoutVars>
      </dgm:prSet>
      <dgm:spPr/>
    </dgm:pt>
    <dgm:pt modelId="{CD5F6E02-AD43-4E7A-935B-DDF5D6C74800}" type="pres">
      <dgm:prSet presAssocID="{477D14C5-CED9-4CFC-B338-DFB0C8090B9F}" presName="childText" presStyleLbl="revTx" presStyleIdx="0" presStyleCnt="2" custScaleY="9691" custLinFactNeighborY="-30638">
        <dgm:presLayoutVars>
          <dgm:bulletEnabled val="1"/>
        </dgm:presLayoutVars>
      </dgm:prSet>
      <dgm:spPr/>
    </dgm:pt>
    <dgm:pt modelId="{81203336-F3DE-4B3A-BCF4-0F68C23AC2BB}" type="pres">
      <dgm:prSet presAssocID="{3C67E77D-62FA-499D-B5E6-E79A091C5267}" presName="parentText" presStyleLbl="node1" presStyleIdx="1" presStyleCnt="2" custScaleY="36819" custLinFactNeighborY="-36">
        <dgm:presLayoutVars>
          <dgm:chMax val="0"/>
          <dgm:bulletEnabled val="1"/>
        </dgm:presLayoutVars>
      </dgm:prSet>
      <dgm:spPr/>
    </dgm:pt>
    <dgm:pt modelId="{782956A5-ADC8-4959-B856-589B9D9B9635}" type="pres">
      <dgm:prSet presAssocID="{3C67E77D-62FA-499D-B5E6-E79A091C5267}" presName="childText" presStyleLbl="revTx" presStyleIdx="1" presStyleCnt="2" custScaleY="9355" custLinFactNeighborY="15695">
        <dgm:presLayoutVars>
          <dgm:bulletEnabled val="1"/>
        </dgm:presLayoutVars>
      </dgm:prSet>
      <dgm:spPr/>
    </dgm:pt>
  </dgm:ptLst>
  <dgm:cxnLst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AB09493F-37CB-481D-BE1C-7A521AC3963B}" type="presOf" srcId="{477D14C5-CED9-4CFC-B338-DFB0C8090B9F}" destId="{A9DD881E-A532-414B-870C-8ADE2076F78C}" srcOrd="0" destOrd="0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A677E445-9D5B-4C26-A5C5-42BF01249F61}" type="presOf" srcId="{709ED9DC-E391-4C6C-B788-93F1C2EFB6FD}" destId="{782956A5-ADC8-4959-B856-589B9D9B9635}" srcOrd="0" destOrd="1" presId="urn:microsoft.com/office/officeart/2005/8/layout/vList2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87AD0085-41E8-4E29-BBED-9D1036577237}" type="presOf" srcId="{C111C18A-FD96-4E63-821A-54D70D8DC65F}" destId="{CD5F6E02-AD43-4E7A-935B-DDF5D6C74800}" srcOrd="0" destOrd="0" presId="urn:microsoft.com/office/officeart/2005/8/layout/vList2"/>
    <dgm:cxn modelId="{E0D2F295-1421-4E3D-BDD4-5BFD7EBB5FA2}" srcId="{477D14C5-CED9-4CFC-B338-DFB0C8090B9F}" destId="{BC0FDFE0-5AB5-4A77-824A-7200E85DA181}" srcOrd="1" destOrd="0" parTransId="{6DA39A48-FDEA-4671-9BB4-154F324DBC09}" sibTransId="{56D70478-BE6B-4559-9882-82E8ACD6E8BD}"/>
    <dgm:cxn modelId="{347DC29F-44F5-4434-9481-347154C09E4C}" type="presOf" srcId="{BC0FDFE0-5AB5-4A77-824A-7200E85DA181}" destId="{CD5F6E02-AD43-4E7A-935B-DDF5D6C74800}" srcOrd="0" destOrd="1" presId="urn:microsoft.com/office/officeart/2005/8/layout/vList2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44946EF3-425E-42C8-A6FB-ABA83804B586}" type="presOf" srcId="{D6510970-8F9C-4B45-A0F3-6ACB9AA76D40}" destId="{782956A5-ADC8-4959-B856-589B9D9B9635}" srcOrd="0" destOrd="0" presId="urn:microsoft.com/office/officeart/2005/8/layout/vList2"/>
    <dgm:cxn modelId="{8ED8745E-70AE-4940-BBB9-FB6376BDA0D9}" type="presParOf" srcId="{ED5DCCC5-BCA8-4491-AA37-BAF153ECA184}" destId="{A9DD881E-A532-414B-870C-8ADE2076F78C}" srcOrd="0" destOrd="0" presId="urn:microsoft.com/office/officeart/2005/8/layout/vList2"/>
    <dgm:cxn modelId="{31CF7A1A-6E4D-4D10-861C-4FF0D37EB7F8}" type="presParOf" srcId="{ED5DCCC5-BCA8-4491-AA37-BAF153ECA184}" destId="{CD5F6E02-AD43-4E7A-935B-DDF5D6C74800}" srcOrd="1" destOrd="0" presId="urn:microsoft.com/office/officeart/2005/8/layout/vList2"/>
    <dgm:cxn modelId="{9126909B-F016-45D1-8092-6C3135AB4C8A}" type="presParOf" srcId="{ED5DCCC5-BCA8-4491-AA37-BAF153ECA184}" destId="{81203336-F3DE-4B3A-BCF4-0F68C23AC2BB}" srcOrd="2" destOrd="0" presId="urn:microsoft.com/office/officeart/2005/8/layout/vList2"/>
    <dgm:cxn modelId="{730D2F2D-B4CA-4D4B-834E-CF6050C80AD0}" type="presParOf" srcId="{ED5DCCC5-BCA8-4491-AA37-BAF153ECA184}" destId="{782956A5-ADC8-4959-B856-589B9D9B963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216931"/>
          <a:ext cx="4419600" cy="43484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rtlCol="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noProof="0" dirty="0" err="1"/>
            <a:t>Search</a:t>
          </a:r>
          <a:endParaRPr lang="pt-BR" sz="1700" kern="1200" noProof="0" dirty="0"/>
        </a:p>
      </dsp:txBody>
      <dsp:txXfrm>
        <a:off x="21228" y="238159"/>
        <a:ext cx="4377144" cy="392392"/>
      </dsp:txXfrm>
    </dsp:sp>
    <dsp:sp modelId="{CD5F6E02-AD43-4E7A-935B-DDF5D6C74800}">
      <dsp:nvSpPr>
        <dsp:cNvPr id="0" name=""/>
        <dsp:cNvSpPr/>
      </dsp:nvSpPr>
      <dsp:spPr>
        <a:xfrm>
          <a:off x="0" y="596356"/>
          <a:ext cx="4419600" cy="1222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21590" rIns="120904" bIns="21590" numCol="1" spcCol="1270" rtlCol="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t-B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300" kern="1200" noProof="0" dirty="0"/>
            <a:t>Construído para indexação e pesquisa em dados </a:t>
          </a:r>
          <a:r>
            <a:rPr lang="pt-BR" sz="1300" kern="1200" noProof="0" dirty="0" err="1"/>
            <a:t>semi</a:t>
          </a:r>
          <a:r>
            <a:rPr lang="pt-BR" sz="1300" kern="1200" noProof="0" dirty="0"/>
            <a:t> estruturados. Alta performance e baixa latência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300" kern="1200" noProof="0" dirty="0" err="1"/>
            <a:t>Ex</a:t>
          </a:r>
          <a:r>
            <a:rPr lang="pt-BR" sz="1300" kern="1200" noProof="0" dirty="0"/>
            <a:t>.:</a:t>
          </a:r>
          <a:r>
            <a:rPr lang="pt-BR" sz="1300" kern="1200" noProof="0" dirty="0" err="1"/>
            <a:t>Amazon</a:t>
          </a:r>
          <a:r>
            <a:rPr lang="pt-BR" sz="1300" kern="1200" noProof="0" dirty="0"/>
            <a:t> ES e </a:t>
          </a:r>
          <a:r>
            <a:rPr lang="pt-BR" sz="1300" kern="1200" noProof="0" dirty="0" err="1"/>
            <a:t>Elasticsearch</a:t>
          </a:r>
          <a:endParaRPr lang="pt-BR" sz="1300" kern="1200" noProof="0" dirty="0"/>
        </a:p>
      </dsp:txBody>
      <dsp:txXfrm>
        <a:off x="0" y="596356"/>
        <a:ext cx="4419600" cy="1222501"/>
      </dsp:txXfrm>
    </dsp:sp>
    <dsp:sp modelId="{81203336-F3DE-4B3A-BCF4-0F68C23AC2BB}">
      <dsp:nvSpPr>
        <dsp:cNvPr id="0" name=""/>
        <dsp:cNvSpPr/>
      </dsp:nvSpPr>
      <dsp:spPr>
        <a:xfrm>
          <a:off x="0" y="1633849"/>
          <a:ext cx="4419600" cy="50476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rtlCol="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noProof="0" dirty="0" err="1"/>
            <a:t>Column</a:t>
          </a:r>
          <a:endParaRPr lang="pt-BR" sz="1700" kern="1200" noProof="0" dirty="0"/>
        </a:p>
      </dsp:txBody>
      <dsp:txXfrm>
        <a:off x="24641" y="1658490"/>
        <a:ext cx="4370318" cy="455485"/>
      </dsp:txXfrm>
    </dsp:sp>
    <dsp:sp modelId="{782956A5-ADC8-4959-B856-589B9D9B9635}">
      <dsp:nvSpPr>
        <dsp:cNvPr id="0" name=""/>
        <dsp:cNvSpPr/>
      </dsp:nvSpPr>
      <dsp:spPr>
        <a:xfrm>
          <a:off x="0" y="2311033"/>
          <a:ext cx="4419600" cy="927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21590" rIns="120904" bIns="21590" numCol="1" spcCol="1270" rtlCol="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300" kern="1200" noProof="0" dirty="0"/>
            <a:t> Armazena dados em linhas, muito </a:t>
          </a:r>
          <a:r>
            <a:rPr lang="pt-BR" sz="1300" kern="1200" noProof="0" dirty="0" err="1"/>
            <a:t>rapido</a:t>
          </a:r>
          <a:r>
            <a:rPr lang="pt-BR" sz="1300" kern="1200" noProof="0" dirty="0"/>
            <a:t>. Utilizado para </a:t>
          </a:r>
          <a:r>
            <a:rPr lang="pt-BR" sz="1300" kern="1200" noProof="0" dirty="0" err="1"/>
            <a:t>consutas</a:t>
          </a:r>
          <a:r>
            <a:rPr lang="pt-BR" sz="1300" kern="1200" noProof="0" dirty="0"/>
            <a:t> </a:t>
          </a:r>
          <a:r>
            <a:rPr lang="pt-BR" sz="1300" kern="1200" noProof="0" dirty="0" err="1"/>
            <a:t>analiticas</a:t>
          </a:r>
          <a:endParaRPr lang="pt-B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300" kern="1200" noProof="0" dirty="0"/>
            <a:t>Cassandra e </a:t>
          </a:r>
          <a:r>
            <a:rPr lang="pt-BR" sz="1300" kern="1200" noProof="0" dirty="0" err="1"/>
            <a:t>Hbase</a:t>
          </a:r>
          <a:endParaRPr lang="pt-BR" sz="1300" kern="1200" noProof="0" dirty="0"/>
        </a:p>
      </dsp:txBody>
      <dsp:txXfrm>
        <a:off x="0" y="2311033"/>
        <a:ext cx="4419600" cy="927994"/>
      </dsp:txXfrm>
    </dsp:sp>
    <dsp:sp modelId="{D64CB5D5-837D-47FC-9E42-A26D800BC695}">
      <dsp:nvSpPr>
        <dsp:cNvPr id="0" name=""/>
        <dsp:cNvSpPr/>
      </dsp:nvSpPr>
      <dsp:spPr>
        <a:xfrm>
          <a:off x="0" y="3014983"/>
          <a:ext cx="4419600" cy="49418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rtlCol="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noProof="0" dirty="0" err="1"/>
            <a:t>Graph</a:t>
          </a:r>
          <a:endParaRPr lang="pt-BR" sz="1700" kern="1200" noProof="0" dirty="0"/>
        </a:p>
      </dsp:txBody>
      <dsp:txXfrm>
        <a:off x="24124" y="3039107"/>
        <a:ext cx="4371352" cy="445934"/>
      </dsp:txXfrm>
    </dsp:sp>
    <dsp:sp modelId="{08B7B17B-8600-44B0-B235-389E5D71D804}">
      <dsp:nvSpPr>
        <dsp:cNvPr id="0" name=""/>
        <dsp:cNvSpPr/>
      </dsp:nvSpPr>
      <dsp:spPr>
        <a:xfrm>
          <a:off x="0" y="3745801"/>
          <a:ext cx="4419600" cy="1350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21590" rIns="120904" bIns="21590" numCol="1" spcCol="1270" rtlCol="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300" kern="1200" noProof="0" dirty="0"/>
            <a:t> Dados em </a:t>
          </a:r>
          <a:r>
            <a:rPr lang="pt-BR" sz="1300" kern="1200" noProof="0" dirty="0" err="1"/>
            <a:t>vertices</a:t>
          </a:r>
          <a:r>
            <a:rPr lang="pt-BR" sz="1300" kern="1200" noProof="0" dirty="0"/>
            <a:t> e arestas. Utilizado por aplicativos que precisam de dados altamente relacionados. Utilizado em redes sociais, </a:t>
          </a:r>
          <a:r>
            <a:rPr lang="pt-BR" sz="1300" kern="1200" noProof="0" dirty="0" err="1"/>
            <a:t>deteccao</a:t>
          </a:r>
          <a:r>
            <a:rPr lang="pt-BR" sz="1300" kern="1200" noProof="0" dirty="0"/>
            <a:t> de fraudes e mecanismos de reconhecimento e </a:t>
          </a:r>
          <a:r>
            <a:rPr lang="pt-BR" sz="1300" kern="1200" noProof="0" dirty="0" err="1"/>
            <a:t>graficos</a:t>
          </a:r>
          <a:r>
            <a:rPr lang="pt-BR" sz="1300" kern="1200" noProof="0" dirty="0"/>
            <a:t> de conhecimento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300" kern="1200" noProof="0" dirty="0"/>
            <a:t>Ex.: </a:t>
          </a:r>
          <a:r>
            <a:rPr lang="pt-BR" sz="1300" kern="1200" noProof="0" dirty="0" err="1"/>
            <a:t>PropertyGrapy</a:t>
          </a:r>
          <a:r>
            <a:rPr lang="pt-BR" sz="1300" kern="1200" noProof="0" dirty="0"/>
            <a:t> e RDF - Ferramentas para gerenciamento = Neo4J e </a:t>
          </a:r>
          <a:r>
            <a:rPr lang="pt-BR" sz="1300" kern="1200" noProof="0" dirty="0" err="1"/>
            <a:t>Giraph</a:t>
          </a:r>
          <a:endParaRPr lang="pt-BR" sz="1300" kern="1200" noProof="0" dirty="0"/>
        </a:p>
      </dsp:txBody>
      <dsp:txXfrm>
        <a:off x="0" y="3745801"/>
        <a:ext cx="4419600" cy="13504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0"/>
          <a:ext cx="4419600" cy="46549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noProof="0" dirty="0"/>
            <a:t>Key-</a:t>
          </a:r>
          <a:r>
            <a:rPr lang="pt-BR" sz="1800" kern="1200" noProof="0" dirty="0" err="1"/>
            <a:t>Value</a:t>
          </a:r>
          <a:endParaRPr lang="pt-BR" sz="1800" kern="1200" noProof="0" dirty="0"/>
        </a:p>
      </dsp:txBody>
      <dsp:txXfrm>
        <a:off x="22724" y="22724"/>
        <a:ext cx="4374152" cy="420049"/>
      </dsp:txXfrm>
    </dsp:sp>
    <dsp:sp modelId="{CD5F6E02-AD43-4E7A-935B-DDF5D6C74800}">
      <dsp:nvSpPr>
        <dsp:cNvPr id="0" name=""/>
        <dsp:cNvSpPr/>
      </dsp:nvSpPr>
      <dsp:spPr>
        <a:xfrm>
          <a:off x="0" y="770307"/>
          <a:ext cx="4419600" cy="820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22860" rIns="128016" bIns="22860" numCol="1" spcCol="1270" rtlCol="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400" kern="1200" noProof="0" dirty="0"/>
            <a:t>Muito utilizando estratégias de cache, em jogos, publicidade online e em </a:t>
          </a:r>
          <a:r>
            <a:rPr lang="pt-BR" sz="1400" kern="1200" noProof="0" dirty="0" err="1"/>
            <a:t>IoT</a:t>
          </a:r>
          <a:endParaRPr lang="pt-BR" sz="1400" kern="1200" noProof="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400" kern="1200" noProof="0" dirty="0"/>
            <a:t>Ex.: MemchaceD, Riak, Ncache e Redis</a:t>
          </a:r>
          <a:endParaRPr lang="pt-BR" sz="1400" kern="1200" noProof="0" dirty="0"/>
        </a:p>
      </dsp:txBody>
      <dsp:txXfrm>
        <a:off x="0" y="770307"/>
        <a:ext cx="4419600" cy="820870"/>
      </dsp:txXfrm>
    </dsp:sp>
    <dsp:sp modelId="{81203336-F3DE-4B3A-BCF4-0F68C23AC2BB}">
      <dsp:nvSpPr>
        <dsp:cNvPr id="0" name=""/>
        <dsp:cNvSpPr/>
      </dsp:nvSpPr>
      <dsp:spPr>
        <a:xfrm>
          <a:off x="0" y="2043274"/>
          <a:ext cx="4419600" cy="54752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noProof="0" dirty="0" err="1"/>
            <a:t>Documents</a:t>
          </a:r>
          <a:endParaRPr lang="pt-BR" sz="1800" kern="1200" noProof="0" dirty="0"/>
        </a:p>
      </dsp:txBody>
      <dsp:txXfrm>
        <a:off x="26728" y="2070002"/>
        <a:ext cx="4366144" cy="494068"/>
      </dsp:txXfrm>
    </dsp:sp>
    <dsp:sp modelId="{782956A5-ADC8-4959-B856-589B9D9B9635}">
      <dsp:nvSpPr>
        <dsp:cNvPr id="0" name=""/>
        <dsp:cNvSpPr/>
      </dsp:nvSpPr>
      <dsp:spPr>
        <a:xfrm>
          <a:off x="0" y="2827705"/>
          <a:ext cx="4419600" cy="912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22860" rIns="128016" bIns="22860" numCol="1" spcCol="1270" rtlCol="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400" kern="1200" noProof="0" dirty="0"/>
            <a:t>Utilizado para armazenar tipos complexos de dados, podendo ser chave-valor - como em formatos </a:t>
          </a:r>
          <a:r>
            <a:rPr lang="pt-BR" sz="1400" kern="1200" noProof="0" dirty="0" err="1"/>
            <a:t>Json</a:t>
          </a:r>
          <a:r>
            <a:rPr lang="pt-BR" sz="1400" kern="1200" noProof="0" dirty="0"/>
            <a:t>. Cada documento é uma unidade.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400" kern="1200" noProof="0" dirty="0" err="1"/>
            <a:t>Ex</a:t>
          </a:r>
          <a:r>
            <a:rPr lang="pt-BR" sz="1400" kern="1200" noProof="0" dirty="0"/>
            <a:t>.:</a:t>
          </a:r>
          <a:r>
            <a:rPr lang="pt-BR" sz="1400" kern="1200" noProof="0" dirty="0" err="1"/>
            <a:t>MongoDB</a:t>
          </a:r>
          <a:r>
            <a:rPr lang="pt-BR" sz="1400" kern="1200" noProof="0" dirty="0"/>
            <a:t> e </a:t>
          </a:r>
          <a:r>
            <a:rPr lang="pt-BR" sz="1400" kern="1200" noProof="0" dirty="0" err="1"/>
            <a:t>CouchDb</a:t>
          </a:r>
          <a:endParaRPr lang="pt-BR" sz="1400" kern="1200" noProof="0" dirty="0"/>
        </a:p>
      </dsp:txBody>
      <dsp:txXfrm>
        <a:off x="0" y="2827705"/>
        <a:ext cx="4419600" cy="9124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8D0EFA9-57C0-4188-B1C6-56EB9958F127}" type="datetime1">
              <a:rPr lang="pt-BR" smtClean="0"/>
              <a:t>03/05/2020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477323E-F331-42C0-8ED8-298FE2B5981D}" type="datetime1">
              <a:rPr lang="pt-BR" smtClean="0"/>
              <a:t>03/05/2020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5624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8499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7709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6251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7211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4665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 rtl="0">
              <a:defRPr sz="5400"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256" name="linha" descr="Gráfico de linh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a Liv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8" name="Forma Liv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9" name="Forma Liv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0" name="Forma Liv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1" name="Forma Liv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2" name="Forma Liv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3" name="Forma Liv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4" name="Forma Liv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5" name="Forma Liv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6" name="Forma Liv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7" name="Forma Liv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8" name="Forma Liv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9" name="Forma Liv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0" name="Forma Liv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1" name="Forma Liv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2" name="Forma Liv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3" name="Forma Liv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4" name="Forma Liv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5" name="Forma Liv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6" name="Forma Liv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7" name="Forma Liv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8" name="Forma Liv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9" name="Forma Liv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0" name="Forma Liv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1" name="Forma Liv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2" name="Forma Liv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3" name="Forma Liv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4" name="Forma Liv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5" name="Forma Liv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6" name="Forma Liv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7" name="Forma Liv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8" name="Forma Liv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9" name="Forma Liv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0" name="Forma Liv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1" name="Forma Liv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2" name="Forma Liv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3" name="Forma Liv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4" name="Forma Liv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5" name="Forma Liv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6" name="Forma Liv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7" name="Forma Liv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8" name="Forma Liv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9" name="Forma Liv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0" name="Forma Liv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1" name="Forma Liv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2" name="Forma Liv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3" name="Forma Liv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4" name="Forma Liv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5" name="Forma Liv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6" name="Forma Liv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7" name="Forma Liv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8" name="Forma Liv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9" name="Forma Liv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0" name="Forma Liv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1" name="Forma Liv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2" name="Forma Liv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3" name="Forma Liv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4" name="Forma Liv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5" name="Forma Liv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6" name="Forma Liv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7" name="Forma Liv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8" name="Forma Liv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9" name="Forma Liv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0" name="Forma Liv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1" name="Forma Liv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2" name="Forma Liv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3" name="Forma Liv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4" name="Forma Liv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5" name="Forma Liv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6" name="Forma Liv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7" name="Forma Liv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8" name="Forma Liv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9" name="Forma Liv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0" name="Forma Liv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1" name="Forma Liv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2" name="Forma Liv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3" name="Forma Liv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4" name="Forma Liv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5" name="Forma Liv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6" name="Forma Liv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7" name="Forma Liv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8" name="Forma Liv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9" name="Forma Liv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0" name="Forma Liv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1" name="Forma Liv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2" name="Forma Liv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3" name="Forma Liv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4" name="Forma Liv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5" name="Forma Liv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6" name="Forma Liv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7" name="Forma Liv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8" name="Forma Liv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9" name="Forma Liv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0" name="Forma Liv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1" name="Forma Liv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2" name="Forma Liv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3" name="Forma Liv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4" name="Forma Liv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5" name="Forma Liv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6" name="Forma Liv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7" name="Forma Liv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8" name="Forma Liv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9" name="Forma Liv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0" name="Forma Liv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1" name="Forma Liv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2" name="Forma Liv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3" name="Forma Liv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4" name="Forma Liv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5" name="Forma Liv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6" name="Forma Liv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7" name="Forma Liv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8" name="Forma Liv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9" name="Forma Liv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0" name="Forma Liv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1" name="Forma Liv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2" name="Forma Liv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3" name="Forma Liv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4" name="Forma Liv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5" name="Forma Liv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6" name="Forma Liv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7" name="Forma Liv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8" name="Forma Liv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9" name="Forma Liv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grpSp>
        <p:nvGrpSpPr>
          <p:cNvPr id="7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orma Livre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9" name="Forma Livre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0" name="Forma Livre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8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215C2D-4C5F-41A8-B554-C650AF34C482}" type="datetime1">
              <a:rPr lang="pt-BR" smtClean="0"/>
              <a:t>03/05/2020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grpSp>
        <p:nvGrpSpPr>
          <p:cNvPr id="7" name="linha" descr="Gráfico de linhas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9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0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8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E39326-9852-4665-8E10-5CCFE1522248}" type="datetime1">
              <a:rPr lang="pt-BR" smtClean="0"/>
              <a:t>03/05/2020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167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3396C3-3492-4496-8698-79E4814AE53F}" type="datetime1">
              <a:rPr lang="pt-BR" smtClean="0"/>
              <a:t>03/05/2020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 rtl="0">
              <a:defRPr sz="4400" b="0" cap="none" baseline="0"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255" name="linha" descr="Gráfico de linh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orma Liv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7" name="Forma Liv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8" name="Forma Liv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9" name="Forma Liv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0" name="Forma Liv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1" name="Forma Liv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2" name="Forma Liv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3" name="Forma Liv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4" name="Forma Liv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5" name="Forma Liv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6" name="Forma Liv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7" name="Forma Liv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8" name="Forma Liv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9" name="Forma Liv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0" name="Forma Liv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1" name="Forma Liv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2" name="Forma Liv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3" name="Forma Liv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4" name="Forma Liv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5" name="Forma Liv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6" name="Forma Liv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7" name="Forma Liv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8" name="Forma Liv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9" name="Forma Liv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0" name="Forma Liv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1" name="Forma Liv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2" name="Forma Liv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3" name="Forma Liv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4" name="Forma Liv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5" name="Forma Liv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6" name="Forma Liv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7" name="Forma Liv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8" name="Forma Liv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9" name="Forma Liv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0" name="Forma Liv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1" name="Forma Liv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2" name="Forma Liv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3" name="Forma Liv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4" name="Forma Liv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5" name="Forma Liv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6" name="Forma Liv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7" name="Forma Liv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8" name="Forma Liv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9" name="Forma Liv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0" name="Forma Liv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1" name="Forma Liv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2" name="Forma Liv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3" name="Forma Liv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4" name="Forma Liv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5" name="Forma Liv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6" name="Forma Liv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7" name="Forma Liv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8" name="Forma Liv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9" name="Forma Liv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0" name="Forma Liv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1" name="Forma Liv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2" name="Forma Liv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3" name="Forma Liv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4" name="Forma Liv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5" name="Forma Liv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6" name="Forma Liv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7" name="Forma Liv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8" name="Forma Liv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9" name="Forma Liv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0" name="Forma Liv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1" name="Forma Liv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2" name="Forma Liv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3" name="Forma Liv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4" name="Forma Liv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5" name="Forma Liv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6" name="Forma Liv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7" name="Forma Liv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8" name="Forma Liv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9" name="Forma Liv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0" name="Forma Liv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1" name="Forma Liv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2" name="Forma Liv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3" name="Forma Liv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4" name="Forma Liv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5" name="Forma Liv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6" name="Forma Liv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7" name="Forma Liv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8" name="Forma Liv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9" name="Forma Liv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0" name="Forma Liv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1" name="Forma Liv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2" name="Forma Liv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3" name="Forma Liv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4" name="Forma Liv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5" name="Forma Liv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6" name="Forma Liv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7" name="Forma Liv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8" name="Forma Liv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9" name="Forma Liv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0" name="Forma Liv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1" name="Forma Liv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2" name="Forma Liv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3" name="Forma Liv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4" name="Forma Liv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5" name="Forma Liv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6" name="Forma Liv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7" name="Forma Liv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8" name="Forma Liv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9" name="Forma Liv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0" name="Forma Liv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1" name="Forma Liv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2" name="Forma Liv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3" name="Forma Liv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4" name="Forma Liv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5" name="Forma Liv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6" name="Forma Liv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7" name="Forma Liv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8" name="Forma Liv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9" name="Forma Liv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0" name="Forma Liv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1" name="Forma Liv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2" name="Forma Liv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3" name="Forma Liv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4" name="Forma Liv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5" name="Forma Liv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6" name="Forma Liv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7" name="Forma Liv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8" name="Forma Liv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F0D0AC-B9DC-491A-B40C-0529EC313878}" type="datetime1">
              <a:rPr lang="pt-BR" smtClean="0"/>
              <a:t>03/05/2020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158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0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1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2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3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4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5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6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7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8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1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2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A34909-1BC5-45CA-8566-BEB9E3794744}" type="datetime1">
              <a:rPr lang="pt-BR" smtClean="0"/>
              <a:t>03/05/2020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160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orma Livre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2" name="Forma Livre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3" name="Forma Livre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4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5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6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7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8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1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2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3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4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F48602-A83C-4B27-B476-20AF32AE1EED}" type="datetime1">
              <a:rPr lang="pt-BR" smtClean="0"/>
              <a:t>03/05/2020</a:t>
            </a:fld>
            <a:endParaRPr lang="pt-BR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5" name="Espaço Reservado para Conteúdo 3"/>
          <p:cNvSpPr>
            <a:spLocks noGrp="1"/>
          </p:cNvSpPr>
          <p:nvPr>
            <p:ph sz="half" idx="13"/>
          </p:nvPr>
        </p:nvSpPr>
        <p:spPr>
          <a:xfrm>
            <a:off x="6249860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156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8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9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0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1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2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3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4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5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6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7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8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02F2C7-204F-4F9D-81F3-C7CE8047CD3A}" type="datetime1">
              <a:rPr lang="pt-BR" smtClean="0"/>
              <a:t>03/05/2020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1526F9-43E7-4B77-89D8-9DEFDDBA71B5}" type="datetime1">
              <a:rPr lang="pt-BR" smtClean="0"/>
              <a:t>03/05/2020</a:t>
            </a:fld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grpSp>
        <p:nvGrpSpPr>
          <p:cNvPr id="615" name="quadro" descr="Gráfico de caixas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o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o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orma Livre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vre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vre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o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orma Livre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vre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vre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o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o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orma Livre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vre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vre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o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orma Livre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vre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vre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5CA678-7531-4BBD-B1E6-6A1CA37BCB1B}" type="datetime1">
              <a:rPr lang="pt-BR" smtClean="0"/>
              <a:t>03/05/2020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grpSp>
        <p:nvGrpSpPr>
          <p:cNvPr id="614" name="quadro" descr="Gráfico de caixas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o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o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orma Livre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orma Livre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vre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o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orma Livre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orma Livre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vre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o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o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orma Livre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orma Livre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vre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o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orma Livre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orma Livre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vre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vre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vre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vre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vre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vre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vre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vre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vre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vre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vre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vre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vre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vre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vre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vre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vre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vre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vre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vre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vre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vre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vre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vre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vre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vre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vre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vre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vre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vre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vre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vre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vre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vre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vre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vre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vre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vre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vre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vre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vre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vre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vre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vre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vre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vre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vre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vre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vre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vre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vre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vre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vre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vre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vre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vre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vre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vre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vre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vre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vre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vre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vre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vre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vre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vre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vre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vre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vre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vre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vre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vre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184FD6-C734-4162-88D8-0C01192F6E9B}" type="datetime1">
              <a:rPr lang="pt-BR" smtClean="0"/>
              <a:t>03/05/2020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9758D4F-735F-46FE-9FCB-4849D9F60668}" type="datetime1">
              <a:rPr lang="pt-BR" smtClean="0"/>
              <a:t>03/05/2020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STITUTO INFNET - Reclame Aqui">
            <a:extLst>
              <a:ext uri="{FF2B5EF4-FFF2-40B4-BE49-F238E27FC236}">
                <a16:creationId xmlns:a16="http://schemas.microsoft.com/office/drawing/2014/main" id="{2EDE15C1-0821-4CE2-93E3-22AE47D7B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706" y="546735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ítulo 3">
            <a:extLst>
              <a:ext uri="{FF2B5EF4-FFF2-40B4-BE49-F238E27FC236}">
                <a16:creationId xmlns:a16="http://schemas.microsoft.com/office/drawing/2014/main" id="{9B1EFF8B-BA95-44E4-9355-F1F0A26020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MIT Arquitetura de Sistemas, turma 2020.1</a:t>
            </a:r>
          </a:p>
          <a:p>
            <a:endParaRPr lang="pt-BR" dirty="0"/>
          </a:p>
          <a:p>
            <a:pPr algn="r"/>
            <a:r>
              <a:rPr lang="pt-BR" sz="1400" dirty="0"/>
              <a:t>Professor: Gustavo de Miranda</a:t>
            </a:r>
            <a:endParaRPr lang="pt-BR" dirty="0"/>
          </a:p>
          <a:p>
            <a:pPr algn="r"/>
            <a:r>
              <a:rPr lang="pt-BR" sz="1400" dirty="0"/>
              <a:t>Aluno: Felipe Pimentel Augusto</a:t>
            </a:r>
          </a:p>
        </p:txBody>
      </p:sp>
      <p:pic>
        <p:nvPicPr>
          <p:cNvPr id="1034" name="Picture 10" descr="Redis - Wikipedia">
            <a:extLst>
              <a:ext uri="{FF2B5EF4-FFF2-40B4-BE49-F238E27FC236}">
                <a16:creationId xmlns:a16="http://schemas.microsoft.com/office/drawing/2014/main" id="{557950DE-7E52-4E88-907B-04F4CD0FF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721" y="2209800"/>
            <a:ext cx="4873381" cy="1628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37CD2-1E55-45BC-A4C6-27A7C6D65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&gt;7.1 Quando ou para que usar o Redis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08102F9-AB3A-4EFA-B3A4-BCFF60F32EC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912812" y="1752600"/>
            <a:ext cx="7924800" cy="4419601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Cache de Sessão</a:t>
            </a:r>
          </a:p>
          <a:p>
            <a:pPr lvl="1"/>
            <a:r>
              <a:rPr lang="pt-BR" dirty="0"/>
              <a:t>Diferencial pois pode sincronizar com o banco de dados de forma periódica, conforme configuração</a:t>
            </a:r>
          </a:p>
          <a:p>
            <a:r>
              <a:rPr lang="pt-BR" dirty="0"/>
              <a:t>Cache de toda a pagina web (Full Page Cache – FPC)</a:t>
            </a:r>
          </a:p>
          <a:p>
            <a:pPr lvl="1"/>
            <a:r>
              <a:rPr lang="pt-BR" dirty="0"/>
              <a:t>Assim como o nativo do PHP</a:t>
            </a:r>
          </a:p>
          <a:p>
            <a:r>
              <a:rPr lang="pt-BR" dirty="0"/>
              <a:t>Filas/Pilha – FIFO/LIFO</a:t>
            </a:r>
          </a:p>
          <a:p>
            <a:pPr lvl="1"/>
            <a:r>
              <a:rPr lang="pt-BR" dirty="0"/>
              <a:t>Utilizando as listas, é possível inserir um valor no inicio da lista ou no final da lista</a:t>
            </a:r>
          </a:p>
          <a:p>
            <a:r>
              <a:rPr lang="pt-BR" dirty="0"/>
              <a:t>Classificação/Contagem</a:t>
            </a:r>
          </a:p>
          <a:p>
            <a:pPr lvl="1"/>
            <a:r>
              <a:rPr lang="pt-BR" dirty="0"/>
              <a:t>Poderosa funcionalidade de incremento ou decremento de um </a:t>
            </a:r>
          </a:p>
          <a:p>
            <a:r>
              <a:rPr lang="pt-BR" dirty="0" err="1"/>
              <a:t>Message</a:t>
            </a:r>
            <a:r>
              <a:rPr lang="pt-BR" dirty="0"/>
              <a:t> Broker</a:t>
            </a:r>
          </a:p>
          <a:p>
            <a:pPr lvl="1"/>
            <a:r>
              <a:rPr lang="pt-BR" dirty="0"/>
              <a:t>Conceitos de pub/sub por </a:t>
            </a:r>
            <a:r>
              <a:rPr lang="pt-BR" dirty="0" err="1"/>
              <a:t>queue</a:t>
            </a:r>
            <a:endParaRPr lang="pt-BR" dirty="0"/>
          </a:p>
          <a:p>
            <a:r>
              <a:rPr lang="pt-BR" dirty="0"/>
              <a:t>Geolocalização</a:t>
            </a:r>
          </a:p>
          <a:p>
            <a:pPr lvl="1"/>
            <a:r>
              <a:rPr lang="pt-BR" dirty="0"/>
              <a:t>Pesquisa por distancia ou componentes por área, por exemplo.</a:t>
            </a:r>
          </a:p>
        </p:txBody>
      </p:sp>
    </p:spTree>
    <p:extLst>
      <p:ext uri="{BB962C8B-B14F-4D97-AF65-F5344CB8AC3E}">
        <p14:creationId xmlns:p14="http://schemas.microsoft.com/office/powerpoint/2010/main" val="170048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37CD2-1E55-45BC-A4C6-27A7C6D65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&gt;8 Bibliotecas para utilização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08102F9-AB3A-4EFA-B3A4-BCFF60F32EC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912812" y="1752600"/>
            <a:ext cx="9753600" cy="4419601"/>
          </a:xfrm>
        </p:spPr>
        <p:txBody>
          <a:bodyPr>
            <a:normAutofit/>
          </a:bodyPr>
          <a:lstStyle/>
          <a:p>
            <a:r>
              <a:rPr lang="en-US" dirty="0" err="1"/>
              <a:t>StackExchange.Redis</a:t>
            </a:r>
            <a:endParaRPr lang="en-US" dirty="0"/>
          </a:p>
          <a:p>
            <a:pPr lvl="1"/>
            <a:r>
              <a:rPr lang="en-US" dirty="0" err="1"/>
              <a:t>Recomendado</a:t>
            </a:r>
            <a:r>
              <a:rPr lang="en-US" dirty="0"/>
              <a:t> no site do Redis</a:t>
            </a:r>
          </a:p>
          <a:p>
            <a:r>
              <a:rPr lang="en-US" dirty="0" err="1"/>
              <a:t>ServiceStack.Redis</a:t>
            </a:r>
            <a:endParaRPr lang="en-US" dirty="0"/>
          </a:p>
          <a:p>
            <a:pPr lvl="1"/>
            <a:r>
              <a:rPr lang="en-US" dirty="0" err="1"/>
              <a:t>Limitacao</a:t>
            </a:r>
            <a:r>
              <a:rPr lang="en-US" dirty="0"/>
              <a:t> 6 mil </a:t>
            </a:r>
            <a:r>
              <a:rPr lang="en-US" dirty="0" err="1"/>
              <a:t>transações</a:t>
            </a:r>
            <a:r>
              <a:rPr lang="en-US" dirty="0"/>
              <a:t> por hora | Open Source mas </a:t>
            </a:r>
            <a:r>
              <a:rPr lang="en-US" dirty="0" err="1"/>
              <a:t>não</a:t>
            </a:r>
            <a:r>
              <a:rPr lang="en-US" dirty="0"/>
              <a:t> é free</a:t>
            </a:r>
          </a:p>
          <a:p>
            <a:r>
              <a:rPr lang="en-US" dirty="0" err="1"/>
              <a:t>NServiceKit</a:t>
            </a:r>
            <a:endParaRPr lang="en-US" dirty="0"/>
          </a:p>
          <a:p>
            <a:pPr lvl="1"/>
            <a:r>
              <a:rPr lang="en-US" dirty="0"/>
              <a:t>Fork do </a:t>
            </a:r>
            <a:r>
              <a:rPr lang="en-US" dirty="0" err="1"/>
              <a:t>ServiceStack.Redis</a:t>
            </a:r>
            <a:r>
              <a:rPr lang="en-US" dirty="0"/>
              <a:t> mas </a:t>
            </a:r>
            <a:r>
              <a:rPr lang="en-US" dirty="0" err="1"/>
              <a:t>sem</a:t>
            </a:r>
            <a:r>
              <a:rPr lang="en-US" dirty="0"/>
              <a:t> a </a:t>
            </a:r>
            <a:r>
              <a:rPr lang="en-US" dirty="0" err="1"/>
              <a:t>limitação</a:t>
            </a:r>
            <a:r>
              <a:rPr lang="en-US" dirty="0"/>
              <a:t> de </a:t>
            </a:r>
            <a:r>
              <a:rPr lang="en-US" dirty="0" err="1"/>
              <a:t>transações</a:t>
            </a:r>
            <a:r>
              <a:rPr lang="en-US" dirty="0"/>
              <a:t> por hora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248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37CD2-1E55-45BC-A4C6-27A7C6D65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2" y="152400"/>
            <a:ext cx="10286998" cy="1752600"/>
          </a:xfrm>
        </p:spPr>
        <p:txBody>
          <a:bodyPr>
            <a:normAutofit/>
          </a:bodyPr>
          <a:lstStyle/>
          <a:p>
            <a:r>
              <a:rPr lang="pt-BR" sz="2800" dirty="0"/>
              <a:t>&gt;9 Exemplos de utilizações nativa e implementadas para uso de cache</a:t>
            </a:r>
            <a:br>
              <a:rPr lang="pt-BR" sz="4000" dirty="0"/>
            </a:br>
            <a:endParaRPr lang="pt-BR" sz="4000" dirty="0"/>
          </a:p>
        </p:txBody>
      </p:sp>
      <p:sp>
        <p:nvSpPr>
          <p:cNvPr id="8" name="Espaço Reservado para Conteúdo 5">
            <a:extLst>
              <a:ext uri="{FF2B5EF4-FFF2-40B4-BE49-F238E27FC236}">
                <a16:creationId xmlns:a16="http://schemas.microsoft.com/office/drawing/2014/main" id="{0F99E58F-09D3-48E8-BCBF-5A09886897F9}"/>
              </a:ext>
            </a:extLst>
          </p:cNvPr>
          <p:cNvSpPr txBox="1">
            <a:spLocks/>
          </p:cNvSpPr>
          <p:nvPr/>
        </p:nvSpPr>
        <p:spPr>
          <a:xfrm>
            <a:off x="912812" y="1752600"/>
            <a:ext cx="5029200" cy="441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Infraestrutura</a:t>
            </a:r>
            <a:r>
              <a:rPr lang="en-US" dirty="0"/>
              <a:t> Redis</a:t>
            </a:r>
          </a:p>
          <a:p>
            <a:pPr lvl="1"/>
            <a:r>
              <a:rPr lang="en-US" dirty="0"/>
              <a:t>Docker (Container Linux)</a:t>
            </a:r>
          </a:p>
          <a:p>
            <a:r>
              <a:rPr lang="en-US" dirty="0" err="1"/>
              <a:t>Infraestrutura</a:t>
            </a:r>
            <a:r>
              <a:rPr lang="en-US" dirty="0"/>
              <a:t> Data</a:t>
            </a:r>
          </a:p>
          <a:p>
            <a:pPr lvl="1"/>
            <a:r>
              <a:rPr lang="en-US" dirty="0"/>
              <a:t>Azure Database</a:t>
            </a:r>
          </a:p>
          <a:p>
            <a:r>
              <a:rPr lang="en-US" dirty="0" err="1"/>
              <a:t>Aplicação</a:t>
            </a:r>
            <a:endParaRPr lang="en-US" dirty="0"/>
          </a:p>
          <a:p>
            <a:pPr lvl="1"/>
            <a:r>
              <a:rPr lang="en-US" dirty="0" err="1"/>
              <a:t>.net</a:t>
            </a:r>
            <a:r>
              <a:rPr lang="en-US" dirty="0"/>
              <a:t> Core 3.1 – Arquitetura DDD</a:t>
            </a:r>
          </a:p>
          <a:p>
            <a:pPr lvl="2"/>
            <a:r>
              <a:rPr lang="en-US" dirty="0" err="1"/>
              <a:t>Pacotes</a:t>
            </a:r>
            <a:endParaRPr lang="en-US" dirty="0"/>
          </a:p>
          <a:p>
            <a:pPr lvl="3"/>
            <a:r>
              <a:rPr lang="en-US" dirty="0"/>
              <a:t>Auto Mapper</a:t>
            </a:r>
          </a:p>
          <a:p>
            <a:pPr lvl="3"/>
            <a:r>
              <a:rPr lang="en-US" dirty="0" err="1"/>
              <a:t>EntityFrameworkCore</a:t>
            </a:r>
            <a:r>
              <a:rPr lang="en-US" dirty="0"/>
              <a:t> (</a:t>
            </a:r>
            <a:r>
              <a:rPr lang="en-US" dirty="0" err="1"/>
              <a:t>FluentAPI</a:t>
            </a:r>
            <a:r>
              <a:rPr lang="en-US" dirty="0"/>
              <a:t> &amp; Seed)</a:t>
            </a:r>
          </a:p>
          <a:p>
            <a:pPr lvl="3"/>
            <a:r>
              <a:rPr lang="en-US" dirty="0"/>
              <a:t>Swagger</a:t>
            </a:r>
          </a:p>
          <a:p>
            <a:pPr lvl="3"/>
            <a:r>
              <a:rPr lang="en-US" dirty="0"/>
              <a:t>JWT – Json Web Token</a:t>
            </a:r>
          </a:p>
          <a:p>
            <a:pPr lvl="3"/>
            <a:r>
              <a:rPr lang="en-US" dirty="0"/>
              <a:t>Application Insights</a:t>
            </a:r>
          </a:p>
          <a:p>
            <a:pPr lvl="3"/>
            <a:endParaRPr lang="en-US" dirty="0"/>
          </a:p>
        </p:txBody>
      </p:sp>
      <p:sp>
        <p:nvSpPr>
          <p:cNvPr id="9" name="Espaço Reservado para Conteúdo 5">
            <a:extLst>
              <a:ext uri="{FF2B5EF4-FFF2-40B4-BE49-F238E27FC236}">
                <a16:creationId xmlns:a16="http://schemas.microsoft.com/office/drawing/2014/main" id="{8B6CA0B2-B4C6-4606-B28B-5BBB2EA0339F}"/>
              </a:ext>
            </a:extLst>
          </p:cNvPr>
          <p:cNvSpPr txBox="1">
            <a:spLocks/>
          </p:cNvSpPr>
          <p:nvPr/>
        </p:nvSpPr>
        <p:spPr>
          <a:xfrm>
            <a:off x="7770812" y="3657600"/>
            <a:ext cx="34290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isolado</a:t>
            </a:r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8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37CD2-1E55-45BC-A4C6-27A7C6D65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&gt;10.1 Referencias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08102F9-AB3A-4EFA-B3A4-BCFF60F32EC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912812" y="1752600"/>
            <a:ext cx="8229600" cy="441960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https://hub.docker.com/_/redis/</a:t>
            </a:r>
          </a:p>
          <a:p>
            <a:r>
              <a:rPr lang="en-US" dirty="0"/>
              <a:t>https://www.youtube.com/watch?v=HMEwYxXFTjM</a:t>
            </a:r>
          </a:p>
          <a:p>
            <a:r>
              <a:rPr lang="en-US" dirty="0"/>
              <a:t>https://www.youtube.com/watch?v=58tazVSghA8</a:t>
            </a:r>
          </a:p>
          <a:p>
            <a:r>
              <a:rPr lang="en-US" dirty="0"/>
              <a:t>https://www.youtube.com/watch?v=sVCZo5B8ghE&amp;t=1</a:t>
            </a:r>
          </a:p>
          <a:p>
            <a:r>
              <a:rPr lang="en-US" dirty="0"/>
              <a:t>https://www.youtube.com/watch?v=aure5d3B88g</a:t>
            </a:r>
          </a:p>
          <a:p>
            <a:r>
              <a:rPr lang="en-US" dirty="0"/>
              <a:t>https://www.youtube.com/watch?v=1B64oqE8PLs</a:t>
            </a:r>
          </a:p>
          <a:p>
            <a:r>
              <a:rPr lang="en-US" dirty="0"/>
              <a:t>https://redis.io/commands</a:t>
            </a:r>
          </a:p>
          <a:p>
            <a:r>
              <a:rPr lang="en-US" dirty="0"/>
              <a:t>https://redis.io/topics/data-types</a:t>
            </a:r>
          </a:p>
          <a:p>
            <a:r>
              <a:rPr lang="en-US" dirty="0"/>
              <a:t>https://movile.blog/comecando-a-usar-redis-nas-suas-solucoes/</a:t>
            </a:r>
          </a:p>
          <a:p>
            <a:r>
              <a:rPr lang="en-US" dirty="0"/>
              <a:t>https://docs.redislabs.com/latest/rs/references/client_references/client_csharp/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971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37CD2-1E55-45BC-A4C6-27A7C6D65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&gt;10.2 Referencias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08102F9-AB3A-4EFA-B3A4-BCFF60F32EC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912812" y="1752600"/>
            <a:ext cx="10972800" cy="441960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https://github.com/NServiceKit/NServiceKit</a:t>
            </a:r>
          </a:p>
          <a:p>
            <a:r>
              <a:rPr lang="en-US" dirty="0"/>
              <a:t>https://pt.wikipedia.org/wiki/Licen%C3%A7as_BSD_e_GPL</a:t>
            </a:r>
          </a:p>
          <a:p>
            <a:r>
              <a:rPr lang="en-US" dirty="0"/>
              <a:t>https://gago.io/blog/redis-importantes-features-pouco-comentadas/</a:t>
            </a:r>
          </a:p>
          <a:p>
            <a:r>
              <a:rPr lang="en-US" dirty="0"/>
              <a:t>https://docs.microsoft.com/pt-br/aspnet/core/performance/caching/distributed?view=aspnetcore-3.1</a:t>
            </a:r>
          </a:p>
          <a:p>
            <a:r>
              <a:rPr lang="en-US" dirty="0"/>
              <a:t>https://code-maze.com/migrations-and-seed-data-efcore/</a:t>
            </a:r>
          </a:p>
          <a:p>
            <a:r>
              <a:rPr lang="en-US" dirty="0"/>
              <a:t>https://db-engines.com/en/system/Memcached%3BNCache%3BRedis</a:t>
            </a:r>
          </a:p>
          <a:p>
            <a:r>
              <a:rPr lang="en-US" dirty="0"/>
              <a:t>https://db-engines.com/en/ranking</a:t>
            </a:r>
          </a:p>
          <a:p>
            <a:r>
              <a:rPr lang="en-US" dirty="0"/>
              <a:t>https://github.com/antirez/redis?ref=stackshare</a:t>
            </a:r>
          </a:p>
          <a:p>
            <a:r>
              <a:rPr lang="en-US" dirty="0"/>
              <a:t>https://github.com/memcached/memcached/blob/master/LICENSE</a:t>
            </a:r>
          </a:p>
          <a:p>
            <a:r>
              <a:rPr lang="en-US" dirty="0"/>
              <a:t>https://github.com/Alachisoft/NCache</a:t>
            </a:r>
          </a:p>
          <a:p>
            <a:r>
              <a:rPr lang="en-US" dirty="0"/>
              <a:t>https://en.wikipedia.org/wiki/HyperLogLog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806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&gt;0 Agenda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1522414" y="1781324"/>
            <a:ext cx="9144000" cy="4800600"/>
          </a:xfrm>
        </p:spPr>
        <p:txBody>
          <a:bodyPr rtlCol="0"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Diferenças entre SQL e </a:t>
            </a:r>
            <a:r>
              <a:rPr lang="pt-BR" dirty="0" err="1"/>
              <a:t>NoSQL</a:t>
            </a:r>
            <a:endParaRPr lang="pt-BR" dirty="0"/>
          </a:p>
          <a:p>
            <a:pPr marL="457200" indent="-457200" rtl="0">
              <a:buFont typeface="+mj-lt"/>
              <a:buAutoNum type="arabicPeriod"/>
            </a:pPr>
            <a:r>
              <a:rPr lang="pt-BR" dirty="0"/>
              <a:t>Tipos de bancos de dados </a:t>
            </a:r>
            <a:r>
              <a:rPr lang="pt-BR" dirty="0" err="1"/>
              <a:t>NoSQL</a:t>
            </a:r>
            <a:endParaRPr lang="pt-BR" dirty="0"/>
          </a:p>
          <a:p>
            <a:pPr marL="457200" indent="-457200" rtl="0">
              <a:buFont typeface="+mj-lt"/>
              <a:buAutoNum type="arabicPeriod"/>
            </a:pPr>
            <a:r>
              <a:rPr lang="pt-BR" dirty="0"/>
              <a:t>Por que usar um banco de dados </a:t>
            </a:r>
            <a:r>
              <a:rPr lang="pt-BR" dirty="0" err="1"/>
              <a:t>NoSQL</a:t>
            </a:r>
            <a:endParaRPr lang="pt-BR" dirty="0"/>
          </a:p>
          <a:p>
            <a:pPr marL="457200" indent="-457200" rtl="0">
              <a:buFont typeface="+mj-lt"/>
              <a:buAutoNum type="arabicPeriod"/>
            </a:pPr>
            <a:r>
              <a:rPr lang="pt-BR" dirty="0"/>
              <a:t>Comparativo entre os principais players</a:t>
            </a:r>
          </a:p>
          <a:p>
            <a:pPr marL="457200" indent="-457200" rtl="0">
              <a:buFont typeface="+mj-lt"/>
              <a:buAutoNum type="arabicPeriod"/>
            </a:pPr>
            <a:r>
              <a:rPr lang="pt-BR" dirty="0"/>
              <a:t>História do Redis</a:t>
            </a:r>
          </a:p>
          <a:p>
            <a:pPr marL="457200" indent="-457200" rtl="0">
              <a:buFont typeface="+mj-lt"/>
              <a:buAutoNum type="arabicPeriod"/>
            </a:pPr>
            <a:r>
              <a:rPr lang="pt-BR" dirty="0"/>
              <a:t>Curiosidades sobre o Redis e porque usar</a:t>
            </a:r>
          </a:p>
          <a:p>
            <a:pPr marL="457200" indent="-457200" rtl="0">
              <a:buFont typeface="+mj-lt"/>
              <a:buAutoNum type="arabicPeriod"/>
            </a:pPr>
            <a:r>
              <a:rPr lang="pt-BR" dirty="0"/>
              <a:t>Conceitos e tipos de dados suportados</a:t>
            </a:r>
          </a:p>
          <a:p>
            <a:pPr marL="457200" indent="-457200" rtl="0">
              <a:buFont typeface="+mj-lt"/>
              <a:buAutoNum type="arabicPeriod"/>
            </a:pPr>
            <a:r>
              <a:rPr lang="pt-BR" dirty="0"/>
              <a:t>Bibliotecas para utilização</a:t>
            </a:r>
          </a:p>
          <a:p>
            <a:pPr marL="457200" indent="-457200" rtl="0">
              <a:buFont typeface="+mj-lt"/>
              <a:buAutoNum type="arabicPeriod"/>
            </a:pPr>
            <a:r>
              <a:rPr lang="pt-BR" dirty="0"/>
              <a:t>Exemplos de utilizações nativas e implementação para uso de cache</a:t>
            </a:r>
          </a:p>
          <a:p>
            <a:pPr marL="457200" indent="-457200" rtl="0">
              <a:buFont typeface="+mj-lt"/>
              <a:buAutoNum type="arabicPeriod"/>
            </a:pPr>
            <a:r>
              <a:rPr lang="pt-BR" dirty="0"/>
              <a:t>Referências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8012" y="304800"/>
            <a:ext cx="10058400" cy="1020762"/>
          </a:xfrm>
        </p:spPr>
        <p:txBody>
          <a:bodyPr rtlCol="0"/>
          <a:lstStyle/>
          <a:p>
            <a:r>
              <a:rPr lang="pt-BR" dirty="0"/>
              <a:t>&gt;1 Diferenças entre SQL e </a:t>
            </a:r>
            <a:r>
              <a:rPr lang="pt-BR" dirty="0" err="1"/>
              <a:t>NoSQL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9902" y="1751162"/>
            <a:ext cx="4416552" cy="762000"/>
          </a:xfrm>
        </p:spPr>
        <p:txBody>
          <a:bodyPr rtlCol="0"/>
          <a:lstStyle/>
          <a:p>
            <a:r>
              <a:rPr lang="pt-BR" dirty="0"/>
              <a:t>SQL - </a:t>
            </a:r>
            <a:r>
              <a:rPr lang="pt-BR" sz="1400" dirty="0"/>
              <a:t>Standard Query </a:t>
            </a:r>
            <a:r>
              <a:rPr lang="pt-BR" sz="1400" dirty="0" err="1"/>
              <a:t>Language</a:t>
            </a:r>
            <a:r>
              <a:rPr lang="pt-BR" sz="1400" dirty="0"/>
              <a:t> - Criado pela IBM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2413" y="2590800"/>
            <a:ext cx="4416552" cy="3352801"/>
          </a:xfrm>
        </p:spPr>
        <p:txBody>
          <a:bodyPr rtlCol="0">
            <a:normAutofit/>
          </a:bodyPr>
          <a:lstStyle/>
          <a:p>
            <a:r>
              <a:rPr lang="pt-BR" sz="2000" dirty="0"/>
              <a:t>Linguagem padrão;</a:t>
            </a:r>
          </a:p>
          <a:p>
            <a:r>
              <a:rPr lang="pt-BR" sz="2000" dirty="0"/>
              <a:t>Baseados em </a:t>
            </a:r>
            <a:r>
              <a:rPr lang="pt-BR" sz="2000" dirty="0" err="1"/>
              <a:t>schemas</a:t>
            </a:r>
            <a:r>
              <a:rPr lang="pt-BR" sz="2000" dirty="0"/>
              <a:t>, então precisam de tabelas e colunas já criadas para serem utilizados;</a:t>
            </a:r>
          </a:p>
          <a:p>
            <a:r>
              <a:rPr lang="pt-BR" sz="2000" dirty="0"/>
              <a:t>Precisam de grande infraestrutura;</a:t>
            </a:r>
          </a:p>
          <a:p>
            <a:r>
              <a:rPr lang="pt-BR" sz="2000" dirty="0"/>
              <a:t>Não possibilita redundância de dados em clusters;</a:t>
            </a:r>
          </a:p>
          <a:p>
            <a:r>
              <a:rPr lang="pt-BR" sz="2000" dirty="0"/>
              <a:t>Códigos fechados;</a:t>
            </a:r>
          </a:p>
          <a:p>
            <a:endParaRPr lang="pt-BR" sz="140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42371" y="1752600"/>
            <a:ext cx="4416552" cy="762000"/>
          </a:xfrm>
        </p:spPr>
        <p:txBody>
          <a:bodyPr rtlCol="0"/>
          <a:lstStyle/>
          <a:p>
            <a:r>
              <a:rPr lang="pt-BR" dirty="0" err="1"/>
              <a:t>NoSQL</a:t>
            </a:r>
            <a:r>
              <a:rPr lang="pt-BR" dirty="0"/>
              <a:t> -  </a:t>
            </a:r>
            <a:r>
              <a:rPr lang="pt-BR" sz="1400" dirty="0" err="1"/>
              <a:t>Not</a:t>
            </a:r>
            <a:r>
              <a:rPr lang="pt-BR" sz="1400" dirty="0"/>
              <a:t> </a:t>
            </a:r>
            <a:r>
              <a:rPr lang="pt-BR" sz="1400" dirty="0" err="1"/>
              <a:t>Only</a:t>
            </a:r>
            <a:r>
              <a:rPr lang="pt-BR" sz="1400" dirty="0"/>
              <a:t> SQL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294967295"/>
          </p:nvPr>
        </p:nvSpPr>
        <p:spPr>
          <a:xfrm>
            <a:off x="6242371" y="2590800"/>
            <a:ext cx="4416552" cy="3352801"/>
          </a:xfrm>
        </p:spPr>
        <p:txBody>
          <a:bodyPr rtlCol="0">
            <a:normAutofit/>
          </a:bodyPr>
          <a:lstStyle/>
          <a:p>
            <a:r>
              <a:rPr lang="pt-BR" sz="2000" dirty="0"/>
              <a:t>Cada banco de dados tem a sua linguagem;</a:t>
            </a:r>
          </a:p>
          <a:p>
            <a:r>
              <a:rPr lang="pt-BR" sz="2000" dirty="0"/>
              <a:t>Não precisamos de nenhuma estrutura para poder utilizar;</a:t>
            </a:r>
          </a:p>
          <a:p>
            <a:r>
              <a:rPr lang="pt-BR" sz="2000" dirty="0"/>
              <a:t>Requisitos de hardwares são mínimos;</a:t>
            </a:r>
          </a:p>
          <a:p>
            <a:r>
              <a:rPr lang="pt-BR" sz="2000" dirty="0"/>
              <a:t>Possibilita a redundância em clusters;</a:t>
            </a:r>
          </a:p>
          <a:p>
            <a:r>
              <a:rPr lang="pt-BR" sz="2000" dirty="0"/>
              <a:t>Open </a:t>
            </a:r>
            <a:r>
              <a:rPr lang="pt-BR" sz="2000" dirty="0" err="1"/>
              <a:t>Source</a:t>
            </a:r>
            <a:r>
              <a:rPr lang="pt-BR" sz="2000" dirty="0"/>
              <a:t> e na grande maioria </a:t>
            </a:r>
            <a:r>
              <a:rPr lang="pt-BR" sz="2000" dirty="0" err="1"/>
              <a:t>free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77266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1812" y="274638"/>
            <a:ext cx="10134600" cy="1020762"/>
          </a:xfrm>
        </p:spPr>
        <p:txBody>
          <a:bodyPr rtlCol="0"/>
          <a:lstStyle/>
          <a:p>
            <a:r>
              <a:rPr lang="pt-BR" dirty="0"/>
              <a:t>&gt;2 Tipos de bancos de dados </a:t>
            </a:r>
            <a:r>
              <a:rPr lang="pt-BR" dirty="0" err="1"/>
              <a:t>NoSQL</a:t>
            </a:r>
            <a:endParaRPr lang="pt-BR" dirty="0"/>
          </a:p>
        </p:txBody>
      </p:sp>
      <p:graphicFrame>
        <p:nvGraphicFramePr>
          <p:cNvPr id="4" name="Espaço Reservado para Conteúdo 3" descr="Lista vertical de marcadores mostrando 3 grupos organizados um abaixo do outro, e pontos de marcadores estão presentes em cada grupo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03429485"/>
              </p:ext>
            </p:extLst>
          </p:nvPr>
        </p:nvGraphicFramePr>
        <p:xfrm>
          <a:off x="6704012" y="1524000"/>
          <a:ext cx="4419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Espaço Reservado para Conteúdo 3" descr="Lista vertical de marcadores mostrando 3 grupos organizados um abaixo do outro, e pontos de marcadores estão presentes em cada grupo.">
            <a:extLst>
              <a:ext uri="{FF2B5EF4-FFF2-40B4-BE49-F238E27FC236}">
                <a16:creationId xmlns:a16="http://schemas.microsoft.com/office/drawing/2014/main" id="{E4B774BF-6B0C-4488-9B89-F8C7C45B76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4025693"/>
              </p:ext>
            </p:extLst>
          </p:nvPr>
        </p:nvGraphicFramePr>
        <p:xfrm>
          <a:off x="1370012" y="1905000"/>
          <a:ext cx="441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CC4A04-6709-46E5-B3D2-C81E5F07A331}"/>
              </a:ext>
            </a:extLst>
          </p:cNvPr>
          <p:cNvSpPr txBox="1">
            <a:spLocks/>
          </p:cNvSpPr>
          <p:nvPr/>
        </p:nvSpPr>
        <p:spPr>
          <a:xfrm>
            <a:off x="1141412" y="308457"/>
            <a:ext cx="9220200" cy="609600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3&gt; Por que usar um banco de dados </a:t>
            </a:r>
            <a:r>
              <a:rPr lang="pt-BR" sz="2800" dirty="0" err="1"/>
              <a:t>NoSQL</a:t>
            </a:r>
            <a:endParaRPr lang="pt-BR" sz="2800" dirty="0"/>
          </a:p>
        </p:txBody>
      </p:sp>
      <p:sp>
        <p:nvSpPr>
          <p:cNvPr id="3" name="Espaço Reservado para Texto 3">
            <a:extLst>
              <a:ext uri="{FF2B5EF4-FFF2-40B4-BE49-F238E27FC236}">
                <a16:creationId xmlns:a16="http://schemas.microsoft.com/office/drawing/2014/main" id="{2BF894F7-AA41-4509-82BC-7FA7914AD525}"/>
              </a:ext>
            </a:extLst>
          </p:cNvPr>
          <p:cNvSpPr txBox="1">
            <a:spLocks/>
          </p:cNvSpPr>
          <p:nvPr/>
        </p:nvSpPr>
        <p:spPr>
          <a:xfrm>
            <a:off x="684212" y="1600200"/>
            <a:ext cx="3581401" cy="4572000"/>
          </a:xfrm>
          <a:prstGeom prst="rect">
            <a:avLst/>
          </a:prstGeom>
        </p:spPr>
        <p:txBody>
          <a:bodyPr rtlCol="0">
            <a:normAutofit fontScale="70000" lnSpcReduction="2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* Responder a mudanças de forma </a:t>
            </a:r>
            <a:r>
              <a:rPr lang="pt-BR" dirty="0" err="1"/>
              <a:t>Agil</a:t>
            </a:r>
            <a:r>
              <a:rPr lang="pt-BR" dirty="0"/>
              <a:t> : Como não é preciso alterar a "tabela" para comportar um novo tipo de dados e nem atualizar informações anteriores (por boa pratica sim, mas não por obrigação) para ter um padrão por informação, isso torna o desenvolvimento mais ágil.</a:t>
            </a:r>
          </a:p>
          <a:p>
            <a:r>
              <a:rPr lang="pt-BR" dirty="0"/>
              <a:t>* Pensados em escalabilidade horizontal (cluster/hosts), sem precisar de </a:t>
            </a:r>
            <a:r>
              <a:rPr lang="pt-BR" dirty="0" err="1"/>
              <a:t>joins</a:t>
            </a:r>
            <a:r>
              <a:rPr lang="pt-BR" dirty="0"/>
              <a:t> complexos</a:t>
            </a:r>
          </a:p>
          <a:p>
            <a:r>
              <a:rPr lang="pt-BR" dirty="0"/>
              <a:t>* Alta disponibilidade oferendo infraestrutura parruda com poucos hardwares</a:t>
            </a:r>
          </a:p>
          <a:p>
            <a:r>
              <a:rPr lang="pt-BR" dirty="0"/>
              <a:t>* Código aberto (</a:t>
            </a:r>
            <a:r>
              <a:rPr lang="pt-BR" dirty="0" err="1"/>
              <a:t>opensource</a:t>
            </a:r>
            <a:r>
              <a:rPr lang="pt-BR" dirty="0"/>
              <a:t>)</a:t>
            </a:r>
          </a:p>
          <a:p>
            <a:r>
              <a:rPr lang="pt-BR" dirty="0"/>
              <a:t>* Baixo custo operacional - pouco hardware para executar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0F8849D-3654-4C09-845A-09C25DE88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652" y="1157543"/>
            <a:ext cx="6274474" cy="227145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E07A2B8-9214-4989-BE89-CBD3AFB13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7612" y="3539517"/>
            <a:ext cx="6256555" cy="2705226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2D2EA222-5E23-4ECD-A2C0-097F75C33275}"/>
              </a:ext>
            </a:extLst>
          </p:cNvPr>
          <p:cNvSpPr/>
          <p:nvPr/>
        </p:nvSpPr>
        <p:spPr>
          <a:xfrm>
            <a:off x="5079776" y="6211669"/>
            <a:ext cx="54304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https://db-engines.com/en/ranking</a:t>
            </a:r>
          </a:p>
          <a:p>
            <a:r>
              <a:rPr lang="en-US" dirty="0"/>
              <a:t>https://db-engines.com/en/ranking/key-value+store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5887" y="274638"/>
            <a:ext cx="9070525" cy="1020762"/>
          </a:xfrm>
        </p:spPr>
        <p:txBody>
          <a:bodyPr rtlCol="0">
            <a:normAutofit/>
          </a:bodyPr>
          <a:lstStyle/>
          <a:p>
            <a:r>
              <a:rPr lang="pt-BR" dirty="0"/>
              <a:t>4&gt; </a:t>
            </a:r>
            <a:r>
              <a:rPr lang="pt-BR" sz="2800" dirty="0"/>
              <a:t>Comparativo entre os principais players</a:t>
            </a:r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FFF862FF-0DFA-4FDF-82FF-34378F654F49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2513012" y="1752600"/>
            <a:ext cx="6632125" cy="137345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861F9E9-6590-4190-8CEE-641C4A3FA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3012" y="4876800"/>
            <a:ext cx="6632125" cy="150120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8AFEC94-A942-4D9B-AE21-124B067EEE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6412" y="3300857"/>
            <a:ext cx="6628726" cy="133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37CD2-1E55-45BC-A4C6-27A7C6D65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&gt;5 História do Redis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08102F9-AB3A-4EFA-B3A4-BCFF60F32EC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275012" y="1752600"/>
            <a:ext cx="7924800" cy="4419601"/>
          </a:xfrm>
        </p:spPr>
        <p:txBody>
          <a:bodyPr/>
          <a:lstStyle/>
          <a:p>
            <a:r>
              <a:rPr lang="pt-BR" dirty="0"/>
              <a:t>Redis = Remote </a:t>
            </a:r>
            <a:r>
              <a:rPr lang="pt-BR" dirty="0" err="1"/>
              <a:t>Dictionary</a:t>
            </a:r>
            <a:r>
              <a:rPr lang="pt-BR" dirty="0"/>
              <a:t> Server</a:t>
            </a:r>
          </a:p>
          <a:p>
            <a:r>
              <a:rPr lang="pt-BR" dirty="0"/>
              <a:t>Nasceu em 2009 com um italiano chamado Salvatore </a:t>
            </a:r>
            <a:r>
              <a:rPr lang="pt-BR" dirty="0" err="1"/>
              <a:t>Sanfilippo</a:t>
            </a:r>
            <a:r>
              <a:rPr lang="pt-BR" dirty="0"/>
              <a:t>, conhecido como </a:t>
            </a:r>
            <a:r>
              <a:rPr lang="pt-BR" dirty="0" err="1"/>
              <a:t>Antirez</a:t>
            </a:r>
            <a:endParaRPr lang="pt-BR" dirty="0"/>
          </a:p>
          <a:p>
            <a:r>
              <a:rPr lang="pt-BR" dirty="0"/>
              <a:t>Nasceu pela demanda performance por analise de log na startup do </a:t>
            </a:r>
            <a:r>
              <a:rPr lang="pt-BR" dirty="0" err="1"/>
              <a:t>Antirez</a:t>
            </a:r>
            <a:endParaRPr lang="pt-BR" dirty="0"/>
          </a:p>
          <a:p>
            <a:r>
              <a:rPr lang="pt-BR" dirty="0"/>
              <a:t>Depois do sucesso, ele decidiu deixar o produto como open </a:t>
            </a:r>
            <a:r>
              <a:rPr lang="pt-BR" dirty="0" err="1"/>
              <a:t>source</a:t>
            </a:r>
            <a:endParaRPr lang="pt-BR" dirty="0"/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4151729-746E-4E2D-9E81-73F23A071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2" y="1752600"/>
            <a:ext cx="2819399" cy="214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16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37CD2-1E55-45BC-A4C6-27A7C6D65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10210798" cy="1020762"/>
          </a:xfrm>
        </p:spPr>
        <p:txBody>
          <a:bodyPr>
            <a:normAutofit/>
          </a:bodyPr>
          <a:lstStyle/>
          <a:p>
            <a:r>
              <a:rPr lang="pt-BR" dirty="0"/>
              <a:t>&gt;6 Curiosidades sobre o Redis e porque usar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08102F9-AB3A-4EFA-B3A4-BCFF60F32EC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912812" y="1752600"/>
            <a:ext cx="7924800" cy="4419601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Mesmo sendo armazenando os dados em memoria, caso o seu servidor seja desligado, existe a possibilidade dos dados serem sincronizados no banco de dados. É preciso apenas determinar de quanto em quanto tempo ele executará essa tarefa</a:t>
            </a:r>
          </a:p>
          <a:p>
            <a:r>
              <a:rPr lang="pt-BR" dirty="0"/>
              <a:t>Pode ser configurado para ter server em cluster, para caso um server não esteja disponível, o outro assuma</a:t>
            </a:r>
          </a:p>
          <a:p>
            <a:r>
              <a:rPr lang="pt-BR" dirty="0"/>
              <a:t>Suporta as principais linguagens de programação, como Java, C#, </a:t>
            </a:r>
            <a:r>
              <a:rPr lang="pt-BR" dirty="0" err="1"/>
              <a:t>Dart</a:t>
            </a:r>
            <a:r>
              <a:rPr lang="pt-BR" dirty="0"/>
              <a:t>, PHP, Lua, C, Elixir, Go, Node, Python, Ruby e outras </a:t>
            </a:r>
            <a:r>
              <a:rPr lang="pt-BR" dirty="0" err="1"/>
              <a:t>outras</a:t>
            </a:r>
            <a:endParaRPr lang="pt-BR" dirty="0"/>
          </a:p>
          <a:p>
            <a:r>
              <a:rPr lang="pt-BR" dirty="0"/>
              <a:t>Desenvolvido em ANSI C</a:t>
            </a:r>
          </a:p>
          <a:p>
            <a:r>
              <a:rPr lang="pt-BR" dirty="0"/>
              <a:t>Roda em Linux, BDS e OS X ou Containers - Linux é o mais recomendado</a:t>
            </a:r>
          </a:p>
          <a:p>
            <a:r>
              <a:rPr lang="pt-BR" dirty="0"/>
              <a:t>Em Windows não tem suporte, mas pode ser executado com o WSL - Windows </a:t>
            </a:r>
            <a:r>
              <a:rPr lang="pt-BR" dirty="0" err="1"/>
              <a:t>Subsystem</a:t>
            </a:r>
            <a:r>
              <a:rPr lang="pt-BR" dirty="0"/>
              <a:t> for Linux</a:t>
            </a:r>
          </a:p>
          <a:p>
            <a:r>
              <a:rPr lang="pt-BR" dirty="0"/>
              <a:t>Licença BSD</a:t>
            </a:r>
          </a:p>
        </p:txBody>
      </p:sp>
    </p:spTree>
    <p:extLst>
      <p:ext uri="{BB962C8B-B14F-4D97-AF65-F5344CB8AC3E}">
        <p14:creationId xmlns:p14="http://schemas.microsoft.com/office/powerpoint/2010/main" val="176968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37CD2-1E55-45BC-A4C6-27A7C6D65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&gt;7 Conceitos e tipos de dados suportados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08102F9-AB3A-4EFA-B3A4-BCFF60F32EC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293812" y="1752600"/>
            <a:ext cx="7924800" cy="4419601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Estruturas simples</a:t>
            </a:r>
          </a:p>
          <a:p>
            <a:pPr lvl="1"/>
            <a:r>
              <a:rPr lang="pt-BR" dirty="0" err="1"/>
              <a:t>List</a:t>
            </a:r>
            <a:endParaRPr lang="pt-BR" dirty="0"/>
          </a:p>
          <a:p>
            <a:pPr lvl="1"/>
            <a:r>
              <a:rPr lang="pt-BR" dirty="0"/>
              <a:t>Set</a:t>
            </a:r>
          </a:p>
          <a:p>
            <a:pPr lvl="1"/>
            <a:r>
              <a:rPr lang="pt-BR" dirty="0" err="1"/>
              <a:t>String</a:t>
            </a:r>
            <a:endParaRPr lang="pt-BR" dirty="0"/>
          </a:p>
          <a:p>
            <a:pPr lvl="1"/>
            <a:r>
              <a:rPr lang="pt-BR" dirty="0" err="1"/>
              <a:t>Hashes</a:t>
            </a:r>
            <a:endParaRPr lang="pt-BR" dirty="0"/>
          </a:p>
          <a:p>
            <a:pPr lvl="1"/>
            <a:r>
              <a:rPr lang="pt-BR" dirty="0" err="1"/>
              <a:t>Sorted</a:t>
            </a:r>
            <a:r>
              <a:rPr lang="pt-BR" dirty="0"/>
              <a:t> sets</a:t>
            </a:r>
          </a:p>
          <a:p>
            <a:pPr marL="301752" lvl="1" indent="0">
              <a:buNone/>
            </a:pPr>
            <a:endParaRPr lang="pt-BR" dirty="0"/>
          </a:p>
          <a:p>
            <a:r>
              <a:rPr lang="pt-BR" dirty="0" err="1"/>
              <a:t>publish</a:t>
            </a:r>
            <a:r>
              <a:rPr lang="pt-BR" dirty="0"/>
              <a:t>/</a:t>
            </a:r>
            <a:r>
              <a:rPr lang="pt-BR" dirty="0" err="1"/>
              <a:t>subscribe</a:t>
            </a:r>
            <a:endParaRPr lang="pt-BR" dirty="0"/>
          </a:p>
          <a:p>
            <a:pPr lvl="1"/>
            <a:r>
              <a:rPr lang="pt-BR" dirty="0"/>
              <a:t>Inscrição por </a:t>
            </a:r>
            <a:r>
              <a:rPr lang="pt-BR" dirty="0" err="1"/>
              <a:t>Channel</a:t>
            </a:r>
            <a:r>
              <a:rPr lang="pt-BR" dirty="0"/>
              <a:t>/</a:t>
            </a:r>
            <a:r>
              <a:rPr lang="pt-BR" dirty="0" err="1"/>
              <a:t>Queue</a:t>
            </a:r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Estruturas especializadas</a:t>
            </a:r>
          </a:p>
          <a:p>
            <a:pPr lvl="1"/>
            <a:r>
              <a:rPr lang="pt-BR" dirty="0" err="1"/>
              <a:t>Hyperloglog</a:t>
            </a:r>
            <a:r>
              <a:rPr lang="pt-BR" dirty="0"/>
              <a:t> – Log/Trace</a:t>
            </a:r>
          </a:p>
          <a:p>
            <a:pPr lvl="1"/>
            <a:r>
              <a:rPr lang="pt-BR" dirty="0"/>
              <a:t>Bitmaps - Imagem</a:t>
            </a:r>
          </a:p>
          <a:p>
            <a:pPr lvl="1"/>
            <a:r>
              <a:rPr lang="pt-BR" dirty="0"/>
              <a:t>Índices </a:t>
            </a:r>
            <a:r>
              <a:rPr lang="pt-BR" dirty="0" err="1"/>
              <a:t>Geoespaciais</a:t>
            </a:r>
            <a:r>
              <a:rPr lang="pt-BR" dirty="0"/>
              <a:t> - Para calcular distancia entre dois pontos ou um ponto dentro de um determinado raio</a:t>
            </a:r>
          </a:p>
        </p:txBody>
      </p:sp>
    </p:spTree>
    <p:extLst>
      <p:ext uri="{BB962C8B-B14F-4D97-AF65-F5344CB8AC3E}">
        <p14:creationId xmlns:p14="http://schemas.microsoft.com/office/powerpoint/2010/main" val="243900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adro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3_TF02804846_TF02804846.potx" id="{6015D36F-FE88-4299-9413-9A6625F0A96F}" vid="{686326CD-C078-4685-B568-5DB8C1FEF170}"/>
    </a:ext>
  </a:extLst>
</a:theme>
</file>

<file path=ppt/theme/theme2.xml><?xml version="1.0" encoding="utf-8"?>
<a:theme xmlns:a="http://schemas.openxmlformats.org/drawingml/2006/main" name="Tema do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tf02804846</Template>
  <TotalTime>1665</TotalTime>
  <Words>1162</Words>
  <Application>Microsoft Office PowerPoint</Application>
  <PresentationFormat>Personalizar</PresentationFormat>
  <Paragraphs>144</Paragraphs>
  <Slides>14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Consolas</vt:lpstr>
      <vt:lpstr>Corbel</vt:lpstr>
      <vt:lpstr>Quadro 16x9</vt:lpstr>
      <vt:lpstr>Apresentação do PowerPoint</vt:lpstr>
      <vt:lpstr>&gt;0 Agenda</vt:lpstr>
      <vt:lpstr>&gt;1 Diferenças entre SQL e NoSQL</vt:lpstr>
      <vt:lpstr>&gt;2 Tipos de bancos de dados NoSQL</vt:lpstr>
      <vt:lpstr>Apresentação do PowerPoint</vt:lpstr>
      <vt:lpstr>4&gt; Comparativo entre os principais players</vt:lpstr>
      <vt:lpstr>&gt;5 História do Redis</vt:lpstr>
      <vt:lpstr>&gt;6 Curiosidades sobre o Redis e porque usar</vt:lpstr>
      <vt:lpstr>&gt;7 Conceitos e tipos de dados suportados</vt:lpstr>
      <vt:lpstr>&gt;7.1 Quando ou para que usar o Redis</vt:lpstr>
      <vt:lpstr>&gt;8 Bibliotecas para utilização</vt:lpstr>
      <vt:lpstr>&gt;9 Exemplos de utilizações nativa e implementadas para uso de cache </vt:lpstr>
      <vt:lpstr>&gt;10.1 Referencias</vt:lpstr>
      <vt:lpstr>&gt;10.2 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Pimentel Augusto</dc:creator>
  <cp:lastModifiedBy>Felipe Pimentel Augusto</cp:lastModifiedBy>
  <cp:revision>38</cp:revision>
  <dcterms:created xsi:type="dcterms:W3CDTF">2020-05-03T17:31:22Z</dcterms:created>
  <dcterms:modified xsi:type="dcterms:W3CDTF">2020-05-04T21:16:38Z</dcterms:modified>
</cp:coreProperties>
</file>