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9" r:id="rId2"/>
    <p:sldId id="259" r:id="rId3"/>
    <p:sldId id="263" r:id="rId4"/>
    <p:sldId id="264" r:id="rId5"/>
    <p:sldId id="258" r:id="rId6"/>
    <p:sldId id="260" r:id="rId7"/>
    <p:sldId id="261" r:id="rId8"/>
    <p:sldId id="257" r:id="rId9"/>
    <p:sldId id="262" r:id="rId10"/>
    <p:sldId id="265" r:id="rId11"/>
  </p:sldIdLst>
  <p:sldSz cx="9906000" cy="6858000" type="A4"/>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1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AC6"/>
    <a:srgbClr val="FFE7FF"/>
    <a:srgbClr val="99FF99"/>
    <a:srgbClr val="FFCC66"/>
    <a:srgbClr val="FF696D"/>
    <a:srgbClr val="ECFBDF"/>
    <a:srgbClr val="EFE6F2"/>
    <a:srgbClr val="FEF9BA"/>
    <a:srgbClr val="EEF5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74327" autoAdjust="0"/>
  </p:normalViewPr>
  <p:slideViewPr>
    <p:cSldViewPr snapToGrid="0" showGuides="1">
      <p:cViewPr varScale="1">
        <p:scale>
          <a:sx n="55" d="100"/>
          <a:sy n="55" d="100"/>
        </p:scale>
        <p:origin x="1746" y="72"/>
      </p:cViewPr>
      <p:guideLst>
        <p:guide orient="horz" pos="2137"/>
        <p:guide pos="31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ui001\Desktop\&#65288;&#28168;&#65289;R1&#22577;&#21578;&#26360;&#29992;\R1&#24180;&#24230;&#22577;&#21578;&#26360;&#65288;&#28310;&#20633;&#65289;.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i001\Desktop\&#65288;&#28168;&#65289;R1&#22577;&#21578;&#26360;&#29992;\R1&#24180;&#24230;&#22577;&#21578;&#26360;&#65288;&#28310;&#20633;&#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BIZ UDPゴシック" panose="020B0400000000000000" pitchFamily="50" charset="-128"/>
                <a:ea typeface="BIZ UDPゴシック" panose="020B0400000000000000" pitchFamily="50" charset="-128"/>
                <a:cs typeface="+mn-cs"/>
              </a:defRPr>
            </a:pPr>
            <a:r>
              <a:rPr lang="ja-JP"/>
              <a:t>就職者数 推移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'3P'!$B$15</c:f>
              <c:strCache>
                <c:ptCount val="1"/>
                <c:pt idx="0">
                  <c:v>他媒体応募の就職者数</c:v>
                </c:pt>
              </c:strCache>
            </c:strRef>
          </c:tx>
          <c:spPr>
            <a:solidFill>
              <a:srgbClr val="FEFAC9">
                <a:lumMod val="90000"/>
              </a:srgbClr>
            </a:solidFill>
            <a:ln>
              <a:noFill/>
            </a:ln>
            <a:effectLst/>
            <a:sp3d/>
          </c:spPr>
          <c:invertIfNegative val="0"/>
          <c:cat>
            <c:strRef>
              <c:f>'3P'!$C$14:$G$14</c:f>
              <c:strCache>
                <c:ptCount val="5"/>
                <c:pt idx="0">
                  <c:v>H27年度</c:v>
                </c:pt>
                <c:pt idx="1">
                  <c:v>H28年度</c:v>
                </c:pt>
                <c:pt idx="2">
                  <c:v>H29年度</c:v>
                </c:pt>
                <c:pt idx="3">
                  <c:v>H30年度</c:v>
                </c:pt>
                <c:pt idx="4">
                  <c:v>R1年度</c:v>
                </c:pt>
              </c:strCache>
            </c:strRef>
          </c:cat>
          <c:val>
            <c:numRef>
              <c:f>'3P'!$C$15:$G$15</c:f>
              <c:numCache>
                <c:formatCode>General</c:formatCode>
                <c:ptCount val="5"/>
                <c:pt idx="0">
                  <c:v>117</c:v>
                </c:pt>
                <c:pt idx="1">
                  <c:v>129</c:v>
                </c:pt>
                <c:pt idx="2">
                  <c:v>182</c:v>
                </c:pt>
                <c:pt idx="3">
                  <c:v>180</c:v>
                </c:pt>
                <c:pt idx="4">
                  <c:v>182</c:v>
                </c:pt>
              </c:numCache>
            </c:numRef>
          </c:val>
          <c:extLst>
            <c:ext xmlns:c16="http://schemas.microsoft.com/office/drawing/2014/chart" uri="{C3380CC4-5D6E-409C-BE32-E72D297353CC}">
              <c16:uniqueId val="{00000000-8F2B-4458-B416-BA321C1D0A96}"/>
            </c:ext>
          </c:extLst>
        </c:ser>
        <c:ser>
          <c:idx val="1"/>
          <c:order val="1"/>
          <c:tx>
            <c:strRef>
              <c:f>'3P'!$B$16</c:f>
              <c:strCache>
                <c:ptCount val="1"/>
                <c:pt idx="0">
                  <c:v>U・Iターン応援オフィス求人へ応募の就職者数</c:v>
                </c:pt>
              </c:strCache>
            </c:strRef>
          </c:tx>
          <c:spPr>
            <a:solidFill>
              <a:srgbClr val="FEFAC9">
                <a:lumMod val="90000"/>
              </a:srgbClr>
            </a:solidFill>
            <a:ln>
              <a:noFill/>
            </a:ln>
            <a:effectLst/>
            <a:sp3d/>
          </c:spPr>
          <c:invertIfNegative val="0"/>
          <c:cat>
            <c:strRef>
              <c:f>'3P'!$C$14:$G$14</c:f>
              <c:strCache>
                <c:ptCount val="5"/>
                <c:pt idx="0">
                  <c:v>H27年度</c:v>
                </c:pt>
                <c:pt idx="1">
                  <c:v>H28年度</c:v>
                </c:pt>
                <c:pt idx="2">
                  <c:v>H29年度</c:v>
                </c:pt>
                <c:pt idx="3">
                  <c:v>H30年度</c:v>
                </c:pt>
                <c:pt idx="4">
                  <c:v>R1年度</c:v>
                </c:pt>
              </c:strCache>
            </c:strRef>
          </c:cat>
          <c:val>
            <c:numRef>
              <c:f>'3P'!$C$16:$G$16</c:f>
              <c:numCache>
                <c:formatCode>General</c:formatCode>
                <c:ptCount val="5"/>
                <c:pt idx="0">
                  <c:v>25</c:v>
                </c:pt>
                <c:pt idx="1">
                  <c:v>34</c:v>
                </c:pt>
                <c:pt idx="2">
                  <c:v>49</c:v>
                </c:pt>
                <c:pt idx="3">
                  <c:v>50</c:v>
                </c:pt>
                <c:pt idx="4">
                  <c:v>39</c:v>
                </c:pt>
              </c:numCache>
            </c:numRef>
          </c:val>
          <c:extLst>
            <c:ext xmlns:c16="http://schemas.microsoft.com/office/drawing/2014/chart" uri="{C3380CC4-5D6E-409C-BE32-E72D297353CC}">
              <c16:uniqueId val="{00000001-8F2B-4458-B416-BA321C1D0A96}"/>
            </c:ext>
          </c:extLst>
        </c:ser>
        <c:dLbls>
          <c:showLegendKey val="0"/>
          <c:showVal val="0"/>
          <c:showCatName val="0"/>
          <c:showSerName val="0"/>
          <c:showPercent val="0"/>
          <c:showBubbleSize val="0"/>
        </c:dLbls>
        <c:gapWidth val="73"/>
        <c:gapDepth val="146"/>
        <c:shape val="box"/>
        <c:axId val="1285274559"/>
        <c:axId val="1285271231"/>
        <c:axId val="0"/>
      </c:bar3DChart>
      <c:catAx>
        <c:axId val="12852745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crossAx val="1285271231"/>
        <c:crosses val="autoZero"/>
        <c:auto val="1"/>
        <c:lblAlgn val="ctr"/>
        <c:lblOffset val="100"/>
        <c:noMultiLvlLbl val="0"/>
      </c:catAx>
      <c:valAx>
        <c:axId val="1285271231"/>
        <c:scaling>
          <c:orientation val="minMax"/>
        </c:scaling>
        <c:delete val="0"/>
        <c:axPos val="l"/>
        <c:majorGridlines>
          <c:spPr>
            <a:ln w="3175" cap="flat" cmpd="sng" algn="ctr">
              <a:solidFill>
                <a:sysClr val="window" lastClr="FFFFFF">
                  <a:lumMod val="85000"/>
                </a:sys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crossAx val="1285274559"/>
        <c:crosses val="autoZero"/>
        <c:crossBetween val="between"/>
      </c:valAx>
      <c:spPr>
        <a:noFill/>
        <a:ln>
          <a:noFill/>
        </a:ln>
        <a:effectLst/>
      </c:spPr>
    </c:plotArea>
    <c:plotVisOnly val="1"/>
    <c:dispBlanksAs val="gap"/>
    <c:showDLblsOverMax val="0"/>
  </c:chart>
  <c:spPr>
    <a:solidFill>
      <a:srgbClr val="EEF5F8">
        <a:alpha val="41000"/>
      </a:srgbClr>
    </a:solidFill>
    <a:ln w="9525" cap="flat" cmpd="sng" algn="ctr">
      <a:noFill/>
      <a:round/>
    </a:ln>
    <a:effectLst/>
  </c:spPr>
  <c:txPr>
    <a:bodyPr/>
    <a:lstStyle/>
    <a:p>
      <a:pPr>
        <a:defRPr>
          <a:solidFill>
            <a:sysClr val="windowText" lastClr="000000"/>
          </a:solidFill>
          <a:latin typeface="BIZ UDPゴシック" panose="020B0400000000000000" pitchFamily="50" charset="-128"/>
          <a:ea typeface="BIZ UDPゴシック" panose="020B0400000000000000" pitchFamily="50" charset="-128"/>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BIZ UDPゴシック" panose="020B0400000000000000" pitchFamily="50" charset="-128"/>
                <a:ea typeface="BIZ UDPゴシック" panose="020B0400000000000000" pitchFamily="50" charset="-128"/>
                <a:cs typeface="+mn-cs"/>
              </a:defRPr>
            </a:pPr>
            <a:r>
              <a:rPr lang="ja-JP"/>
              <a:t>登録件数 推移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title>
    <c:autoTitleDeleted val="0"/>
    <c:plotArea>
      <c:layout/>
      <c:lineChart>
        <c:grouping val="standard"/>
        <c:varyColors val="0"/>
        <c:ser>
          <c:idx val="1"/>
          <c:order val="0"/>
          <c:tx>
            <c:strRef>
              <c:f>'3P'!$B$21</c:f>
              <c:strCache>
                <c:ptCount val="1"/>
                <c:pt idx="0">
                  <c:v>新規「企業」登録数</c:v>
                </c:pt>
              </c:strCache>
            </c:strRef>
          </c:tx>
          <c:spPr>
            <a:ln w="28575" cap="rnd">
              <a:solidFill>
                <a:schemeClr val="accent2">
                  <a:lumMod val="60000"/>
                  <a:lumOff val="40000"/>
                </a:schemeClr>
              </a:solidFill>
              <a:round/>
            </a:ln>
            <a:effectLst/>
          </c:spPr>
          <c:marker>
            <c:symbol val="triangle"/>
            <c:size val="5"/>
            <c:spPr>
              <a:solidFill>
                <a:schemeClr val="accent2"/>
              </a:solidFill>
              <a:ln w="9525">
                <a:solidFill>
                  <a:schemeClr val="accent2"/>
                </a:solidFill>
              </a:ln>
              <a:effectLst/>
            </c:spPr>
          </c:marker>
          <c:dLbls>
            <c:delete val="1"/>
          </c:dLbls>
          <c:cat>
            <c:strRef>
              <c:f>'3P'!$C$19:$G$19</c:f>
              <c:strCache>
                <c:ptCount val="5"/>
                <c:pt idx="0">
                  <c:v>H27年度</c:v>
                </c:pt>
                <c:pt idx="1">
                  <c:v>H28年度</c:v>
                </c:pt>
                <c:pt idx="2">
                  <c:v>H29年度</c:v>
                </c:pt>
                <c:pt idx="3">
                  <c:v>H30年度</c:v>
                </c:pt>
                <c:pt idx="4">
                  <c:v>R1年度</c:v>
                </c:pt>
              </c:strCache>
            </c:strRef>
          </c:cat>
          <c:val>
            <c:numRef>
              <c:f>'3P'!$C$21:$G$21</c:f>
              <c:numCache>
                <c:formatCode>General</c:formatCode>
                <c:ptCount val="5"/>
                <c:pt idx="0">
                  <c:v>142</c:v>
                </c:pt>
                <c:pt idx="1">
                  <c:v>93</c:v>
                </c:pt>
                <c:pt idx="2">
                  <c:v>146</c:v>
                </c:pt>
                <c:pt idx="3">
                  <c:v>142</c:v>
                </c:pt>
                <c:pt idx="4">
                  <c:v>149</c:v>
                </c:pt>
              </c:numCache>
            </c:numRef>
          </c:val>
          <c:smooth val="0"/>
          <c:extLst>
            <c:ext xmlns:c16="http://schemas.microsoft.com/office/drawing/2014/chart" uri="{C3380CC4-5D6E-409C-BE32-E72D297353CC}">
              <c16:uniqueId val="{00000007-7C7C-47EF-9754-67814709481E}"/>
            </c:ext>
          </c:extLst>
        </c:ser>
        <c:ser>
          <c:idx val="2"/>
          <c:order val="1"/>
          <c:tx>
            <c:strRef>
              <c:f>'3P'!$B$22</c:f>
              <c:strCache>
                <c:ptCount val="1"/>
                <c:pt idx="0">
                  <c:v>新規「求職者」登録者数</c:v>
                </c:pt>
              </c:strCache>
            </c:strRef>
          </c:tx>
          <c:spPr>
            <a:ln w="28575" cap="rnd">
              <a:solidFill>
                <a:srgbClr val="D7A1CB"/>
              </a:solidFill>
              <a:round/>
            </a:ln>
            <a:effectLst/>
          </c:spPr>
          <c:marker>
            <c:symbol val="circle"/>
            <c:size val="5"/>
            <c:spPr>
              <a:solidFill>
                <a:schemeClr val="accent3"/>
              </a:solidFill>
              <a:ln w="9525">
                <a:solidFill>
                  <a:srgbClr val="B574C2"/>
                </a:solidFill>
              </a:ln>
              <a:effectLst/>
            </c:spPr>
          </c:marker>
          <c:dLbls>
            <c:delete val="1"/>
          </c:dLbls>
          <c:cat>
            <c:strRef>
              <c:f>'3P'!$C$19:$G$19</c:f>
              <c:strCache>
                <c:ptCount val="5"/>
                <c:pt idx="0">
                  <c:v>H27年度</c:v>
                </c:pt>
                <c:pt idx="1">
                  <c:v>H28年度</c:v>
                </c:pt>
                <c:pt idx="2">
                  <c:v>H29年度</c:v>
                </c:pt>
                <c:pt idx="3">
                  <c:v>H30年度</c:v>
                </c:pt>
                <c:pt idx="4">
                  <c:v>R1年度</c:v>
                </c:pt>
              </c:strCache>
            </c:strRef>
          </c:cat>
          <c:val>
            <c:numRef>
              <c:f>'3P'!$C$22:$G$22</c:f>
              <c:numCache>
                <c:formatCode>General</c:formatCode>
                <c:ptCount val="5"/>
                <c:pt idx="0">
                  <c:v>365</c:v>
                </c:pt>
                <c:pt idx="1">
                  <c:v>523</c:v>
                </c:pt>
                <c:pt idx="2">
                  <c:v>627</c:v>
                </c:pt>
                <c:pt idx="3">
                  <c:v>609</c:v>
                </c:pt>
                <c:pt idx="4">
                  <c:v>663</c:v>
                </c:pt>
              </c:numCache>
            </c:numRef>
          </c:val>
          <c:smooth val="0"/>
          <c:extLst>
            <c:ext xmlns:c16="http://schemas.microsoft.com/office/drawing/2014/chart" uri="{C3380CC4-5D6E-409C-BE32-E72D297353CC}">
              <c16:uniqueId val="{0000000D-7C7C-47EF-9754-67814709481E}"/>
            </c:ext>
          </c:extLst>
        </c:ser>
        <c:dLbls>
          <c:dLblPos val="t"/>
          <c:showLegendKey val="0"/>
          <c:showVal val="1"/>
          <c:showCatName val="0"/>
          <c:showSerName val="0"/>
          <c:showPercent val="0"/>
          <c:showBubbleSize val="0"/>
        </c:dLbls>
        <c:marker val="1"/>
        <c:smooth val="0"/>
        <c:axId val="1287492271"/>
        <c:axId val="1287486863"/>
      </c:lineChart>
      <c:catAx>
        <c:axId val="1287492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crossAx val="1287486863"/>
        <c:crosses val="autoZero"/>
        <c:auto val="1"/>
        <c:lblAlgn val="ctr"/>
        <c:lblOffset val="100"/>
        <c:noMultiLvlLbl val="0"/>
      </c:catAx>
      <c:valAx>
        <c:axId val="128748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crossAx val="128749227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BIZ UDPゴシック" panose="020B0400000000000000" pitchFamily="50" charset="-128"/>
              <a:ea typeface="BIZ UDPゴシック" panose="020B0400000000000000" pitchFamily="50" charset="-128"/>
              <a:cs typeface="+mn-cs"/>
            </a:defRPr>
          </a:pPr>
          <a:endParaRPr lang="ja-JP"/>
        </a:p>
      </c:txPr>
    </c:legend>
    <c:plotVisOnly val="1"/>
    <c:dispBlanksAs val="gap"/>
    <c:showDLblsOverMax val="0"/>
  </c:chart>
  <c:spPr>
    <a:solidFill>
      <a:srgbClr val="EEF5F8">
        <a:alpha val="41000"/>
      </a:srgbClr>
    </a:solidFill>
    <a:ln w="9525" cap="flat" cmpd="sng" algn="ctr">
      <a:noFill/>
      <a:round/>
    </a:ln>
    <a:effectLst/>
  </c:spPr>
  <c:txPr>
    <a:bodyPr/>
    <a:lstStyle/>
    <a:p>
      <a:pPr>
        <a:defRPr>
          <a:solidFill>
            <a:sysClr val="windowText" lastClr="000000"/>
          </a:solidFill>
          <a:latin typeface="BIZ UDPゴシック" panose="020B0400000000000000" pitchFamily="50" charset="-128"/>
          <a:ea typeface="BIZ UDPゴシック" panose="020B0400000000000000" pitchFamily="50" charset="-128"/>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B0C7015-DBE2-4B74-BE91-258BBDA062BB}" type="datetimeFigureOut">
              <a:rPr kumimoji="1" lang="ja-JP" altLang="en-US" smtClean="0"/>
              <a:t>2021/2/16</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8581DB4-8EBA-4407-A3D4-E28034664D1C}" type="slidenum">
              <a:rPr kumimoji="1" lang="ja-JP" altLang="en-US" smtClean="0"/>
              <a:t>‹#›</a:t>
            </a:fld>
            <a:endParaRPr kumimoji="1" lang="ja-JP" altLang="en-US"/>
          </a:p>
        </p:txBody>
      </p:sp>
    </p:spTree>
    <p:extLst>
      <p:ext uri="{BB962C8B-B14F-4D97-AF65-F5344CB8AC3E}">
        <p14:creationId xmlns:p14="http://schemas.microsoft.com/office/powerpoint/2010/main" val="1946204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1</a:t>
            </a:fld>
            <a:endParaRPr kumimoji="1" lang="ja-JP" altLang="en-US"/>
          </a:p>
        </p:txBody>
      </p:sp>
    </p:spTree>
    <p:extLst>
      <p:ext uri="{BB962C8B-B14F-4D97-AF65-F5344CB8AC3E}">
        <p14:creationId xmlns:p14="http://schemas.microsoft.com/office/powerpoint/2010/main" val="2468752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Ｕ・Ｉターン応援オフィスは北九州市に設置しています。</a:t>
            </a:r>
            <a:endParaRPr kumimoji="1" lang="en-US" altLang="ja-JP" dirty="0" smtClean="0"/>
          </a:p>
          <a:p>
            <a:r>
              <a:rPr kumimoji="1" lang="ja-JP" altLang="en-US" dirty="0" smtClean="0"/>
              <a:t>東京事務所にも相談員がいますので、お近くに寄られた際にはお気軽にお立ち寄りください。</a:t>
            </a:r>
            <a:endParaRPr kumimoji="1" lang="en-US" altLang="ja-JP" dirty="0" smtClean="0"/>
          </a:p>
          <a:p>
            <a:r>
              <a:rPr kumimoji="1" lang="ja-JP" altLang="en-US" dirty="0" smtClean="0"/>
              <a:t>仕事をされながらの方が大半だと思いますので、基本的にはメール</a:t>
            </a:r>
            <a:r>
              <a:rPr kumimoji="1" lang="ja-JP" altLang="en-US" smtClean="0"/>
              <a:t>や電話、オンラインで</a:t>
            </a:r>
            <a:r>
              <a:rPr kumimoji="1" lang="ja-JP" altLang="en-US" dirty="0" smtClean="0"/>
              <a:t>ご相談ください。</a:t>
            </a:r>
            <a:endParaRPr kumimoji="1" lang="en-US" altLang="ja-JP" dirty="0" smtClean="0"/>
          </a:p>
          <a:p>
            <a:r>
              <a:rPr kumimoji="1" lang="ja-JP" altLang="en-US" dirty="0" smtClean="0"/>
              <a:t>Ｕ・Ｉターン応援オフィスは皆様のご利用をお待ちしています。</a:t>
            </a:r>
            <a:endParaRPr kumimoji="1" lang="en-US" altLang="ja-JP" dirty="0" smtClean="0"/>
          </a:p>
          <a:p>
            <a:r>
              <a:rPr kumimoji="1" lang="ja-JP" altLang="en-US" dirty="0" smtClean="0"/>
              <a:t>最後までご視聴いただき、ありがとうございます。</a:t>
            </a:r>
            <a:endParaRPr kumimoji="1" lang="en-US" altLang="ja-JP" dirty="0" smtClean="0"/>
          </a:p>
          <a:p>
            <a:r>
              <a:rPr kumimoji="1" lang="ja-JP" altLang="en-US" dirty="0" smtClean="0"/>
              <a:t>どうぞよろしくお願いします。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10</a:t>
            </a:fld>
            <a:endParaRPr kumimoji="1" lang="ja-JP" altLang="en-US"/>
          </a:p>
        </p:txBody>
      </p:sp>
    </p:spTree>
    <p:extLst>
      <p:ext uri="{BB962C8B-B14F-4D97-AF65-F5344CB8AC3E}">
        <p14:creationId xmlns:p14="http://schemas.microsoft.com/office/powerpoint/2010/main" val="157487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Ｕ</a:t>
            </a:r>
            <a:r>
              <a:rPr kumimoji="1" lang="ja-JP" altLang="en-US" dirty="0" smtClean="0"/>
              <a:t>・Ｉターン応援プロジェクトに</a:t>
            </a:r>
            <a:r>
              <a:rPr kumimoji="1" lang="ja-JP" altLang="en-US" dirty="0" smtClean="0"/>
              <a:t>ついてのご説明</a:t>
            </a:r>
            <a:r>
              <a:rPr kumimoji="1" lang="ja-JP" altLang="en-US" dirty="0" err="1" smtClean="0"/>
              <a:t>ー</a:t>
            </a:r>
            <a:endParaRPr kumimoji="1" lang="en-US" altLang="ja-JP" dirty="0" smtClean="0"/>
          </a:p>
          <a:p>
            <a:r>
              <a:rPr kumimoji="1" lang="ja-JP" altLang="en-US" dirty="0" smtClean="0"/>
              <a:t>北九州市以外に住まれており、北九州市内の企業に就職したい方と、市内の人材募集をしている企業さんをつなぐ、本市独自のサービスです。</a:t>
            </a:r>
            <a:endParaRPr kumimoji="1" lang="en-US" altLang="ja-JP" dirty="0" smtClean="0"/>
          </a:p>
          <a:p>
            <a:r>
              <a:rPr kumimoji="1" lang="ja-JP" altLang="en-US" dirty="0" smtClean="0"/>
              <a:t>就職希望者と市内企業をつなぐのは、市内企業に詳しいコンサルタントなので、専門家が仲介する安心感があると思います。</a:t>
            </a:r>
            <a:endParaRPr kumimoji="1" lang="en-US" altLang="ja-JP" dirty="0" smtClean="0"/>
          </a:p>
          <a:p>
            <a:r>
              <a:rPr kumimoji="1" lang="ja-JP" altLang="en-US" dirty="0" smtClean="0"/>
              <a:t>どのように転職活動すればいいのか、面接の方法、履歴書の添削などコンサルタントが寄り添って支援します。</a:t>
            </a:r>
            <a:endParaRPr kumimoji="1" lang="en-US" altLang="ja-JP" dirty="0" smtClean="0"/>
          </a:p>
          <a:p>
            <a:r>
              <a:rPr kumimoji="1" lang="ja-JP" altLang="en-US" dirty="0" smtClean="0"/>
              <a:t>北九州市が民間事業者に委託している事業なので、利用料は無料です。</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2</a:t>
            </a:fld>
            <a:endParaRPr kumimoji="1" lang="ja-JP" altLang="en-US"/>
          </a:p>
        </p:txBody>
      </p:sp>
    </p:spTree>
    <p:extLst>
      <p:ext uri="{BB962C8B-B14F-4D97-AF65-F5344CB8AC3E}">
        <p14:creationId xmlns:p14="http://schemas.microsoft.com/office/powerpoint/2010/main" val="191999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コンサルタントがＵ・Ｉターン就職のお手伝いしますー</a:t>
            </a:r>
            <a:endParaRPr kumimoji="1" lang="en-US" altLang="ja-JP" dirty="0" smtClean="0"/>
          </a:p>
          <a:p>
            <a:r>
              <a:rPr kumimoji="1" lang="ja-JP" altLang="en-US" dirty="0" smtClean="0"/>
              <a:t>北九州市</a:t>
            </a:r>
            <a:r>
              <a:rPr kumimoji="1" lang="ja-JP" altLang="en-US" dirty="0" smtClean="0"/>
              <a:t>に就職したいけどまだ気が進まない方、不安がある方、様々いらっしゃると思います。</a:t>
            </a:r>
            <a:endParaRPr kumimoji="1" lang="en-US" altLang="ja-JP" dirty="0" smtClean="0"/>
          </a:p>
          <a:p>
            <a:r>
              <a:rPr kumimoji="1" lang="ja-JP" altLang="en-US" dirty="0" smtClean="0"/>
              <a:t>実際にＵ・Ｉターン応援プロジェクトにご登録いただいた方の声を紹介すると、</a:t>
            </a:r>
            <a:endParaRPr kumimoji="1" lang="en-US" altLang="ja-JP" dirty="0" smtClean="0"/>
          </a:p>
          <a:p>
            <a:r>
              <a:rPr kumimoji="1" lang="ja-JP" altLang="en-US" dirty="0" smtClean="0"/>
              <a:t>「北九州市内の情報が手に入りにくい」や「初めての転職不安</a:t>
            </a:r>
            <a:r>
              <a:rPr kumimoji="1" lang="en-US" altLang="ja-JP" dirty="0" smtClean="0"/>
              <a:t>…</a:t>
            </a:r>
            <a:r>
              <a:rPr kumimoji="1" lang="ja-JP" altLang="en-US" dirty="0" smtClean="0"/>
              <a:t>」や「引っ越しを伴う転職に必要なことはなにか？」</a:t>
            </a:r>
            <a:endParaRPr kumimoji="1" lang="en-US" altLang="ja-JP" dirty="0" smtClean="0"/>
          </a:p>
          <a:p>
            <a:r>
              <a:rPr kumimoji="1" lang="ja-JP" altLang="en-US" dirty="0" smtClean="0"/>
              <a:t>といった声があります。</a:t>
            </a:r>
            <a:endParaRPr kumimoji="1" lang="en-US" altLang="ja-JP" dirty="0" smtClean="0"/>
          </a:p>
          <a:p>
            <a:r>
              <a:rPr kumimoji="1" lang="ja-JP" altLang="en-US" dirty="0" smtClean="0"/>
              <a:t>そのような不安を取り除くため、Ｕ・Ｉターン応援オフィスのコンサルタントが就職のお手伝いをしています。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3</a:t>
            </a:fld>
            <a:endParaRPr kumimoji="1" lang="ja-JP" altLang="en-US"/>
          </a:p>
        </p:txBody>
      </p:sp>
    </p:spTree>
    <p:extLst>
      <p:ext uri="{BB962C8B-B14F-4D97-AF65-F5344CB8AC3E}">
        <p14:creationId xmlns:p14="http://schemas.microsoft.com/office/powerpoint/2010/main" val="12570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コンサルタントってどんな人？</a:t>
            </a:r>
            <a:r>
              <a:rPr kumimoji="1" lang="ja-JP" altLang="en-US" dirty="0" err="1" smtClean="0"/>
              <a:t>ー</a:t>
            </a:r>
            <a:endParaRPr kumimoji="1" lang="en-US" altLang="ja-JP" dirty="0" smtClean="0"/>
          </a:p>
          <a:p>
            <a:r>
              <a:rPr kumimoji="1" lang="ja-JP" altLang="en-US" dirty="0" smtClean="0"/>
              <a:t>そもそも</a:t>
            </a:r>
            <a:r>
              <a:rPr kumimoji="1" lang="ja-JP" altLang="en-US" dirty="0" smtClean="0"/>
              <a:t>、直接相談するコンサルタントはどんな人なのか気になりますよね。</a:t>
            </a:r>
            <a:endParaRPr kumimoji="1" lang="en-US" altLang="ja-JP" dirty="0" smtClean="0"/>
          </a:p>
          <a:p>
            <a:r>
              <a:rPr kumimoji="1" lang="ja-JP" altLang="en-US" dirty="0" smtClean="0"/>
              <a:t>出身や経歴の異なる３名が就職のお手伝いをしています。</a:t>
            </a:r>
            <a:endParaRPr kumimoji="1" lang="en-US" altLang="ja-JP" dirty="0" smtClean="0"/>
          </a:p>
          <a:p>
            <a:r>
              <a:rPr kumimoji="1" lang="ja-JP" altLang="en-US" dirty="0" smtClean="0"/>
              <a:t>経験</a:t>
            </a:r>
            <a:r>
              <a:rPr kumimoji="1" lang="ja-JP" altLang="en-US" dirty="0" smtClean="0"/>
              <a:t>豊富なコンサルタントなので、様々な転職相談に乗ることができます。</a:t>
            </a:r>
            <a:endParaRPr kumimoji="1" lang="en-US" altLang="ja-JP" dirty="0" smtClean="0"/>
          </a:p>
          <a:p>
            <a:r>
              <a:rPr kumimoji="1" lang="ja-JP" altLang="en-US" dirty="0" smtClean="0"/>
              <a:t>実際</a:t>
            </a:r>
            <a:r>
              <a:rPr kumimoji="1" lang="ja-JP" altLang="en-US" dirty="0" smtClean="0"/>
              <a:t>に経験している人には、やはり相談しやすいですね！</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4</a:t>
            </a:fld>
            <a:endParaRPr kumimoji="1" lang="ja-JP" altLang="en-US"/>
          </a:p>
        </p:txBody>
      </p:sp>
    </p:spTree>
    <p:extLst>
      <p:ext uri="{BB962C8B-B14F-4D97-AF65-F5344CB8AC3E}">
        <p14:creationId xmlns:p14="http://schemas.microsoft.com/office/powerpoint/2010/main" val="3654499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登録後</a:t>
            </a:r>
            <a:r>
              <a:rPr kumimoji="1" lang="ja-JP" altLang="en-US" dirty="0" smtClean="0"/>
              <a:t>のサービス</a:t>
            </a:r>
            <a:r>
              <a:rPr kumimoji="1" lang="ja-JP" altLang="en-US" dirty="0" smtClean="0"/>
              <a:t>内容</a:t>
            </a:r>
            <a:r>
              <a:rPr kumimoji="1" lang="ja-JP" altLang="en-US" dirty="0" err="1" smtClean="0"/>
              <a:t>ー</a:t>
            </a:r>
            <a:endParaRPr kumimoji="1" lang="en-US" altLang="ja-JP" dirty="0" smtClean="0"/>
          </a:p>
          <a:p>
            <a:r>
              <a:rPr kumimoji="1" lang="ja-JP" altLang="en-US" dirty="0" smtClean="0"/>
              <a:t>コンサルタント</a:t>
            </a:r>
            <a:r>
              <a:rPr kumimoji="1" lang="ja-JP" altLang="en-US" dirty="0" smtClean="0"/>
              <a:t>に直接電話やメール、オンラインで転職相談ができること</a:t>
            </a:r>
            <a:r>
              <a:rPr kumimoji="1" lang="ja-JP" altLang="en-US" dirty="0" smtClean="0"/>
              <a:t>が一番のウリ</a:t>
            </a:r>
            <a:r>
              <a:rPr kumimoji="1" lang="ja-JP" altLang="en-US" dirty="0" smtClean="0"/>
              <a:t>です。</a:t>
            </a:r>
            <a:endParaRPr kumimoji="1" lang="en-US" altLang="ja-JP" dirty="0" smtClean="0"/>
          </a:p>
          <a:p>
            <a:r>
              <a:rPr kumimoji="1" lang="ja-JP" altLang="en-US" dirty="0" smtClean="0"/>
              <a:t>遠方にお住まいの方も、登録から支援終了まで、オフィスに出向く必要はありません。</a:t>
            </a:r>
            <a:endParaRPr kumimoji="1" lang="en-US" altLang="ja-JP" dirty="0" smtClean="0"/>
          </a:p>
          <a:p>
            <a:r>
              <a:rPr kumimoji="1" lang="ja-JP" altLang="en-US" dirty="0" smtClean="0"/>
              <a:t>また、ホームページに掲載している求人の中で、応募したい求人があればＷＥＢ上でエントリーできます。</a:t>
            </a:r>
            <a:endParaRPr kumimoji="1" lang="en-US" altLang="ja-JP" dirty="0" smtClean="0"/>
          </a:p>
          <a:p>
            <a:r>
              <a:rPr kumimoji="1" lang="ja-JP" altLang="en-US" dirty="0" smtClean="0"/>
              <a:t>その際、コンサルタントが登録者と企業さんを仲介し、面接日程調整のお手伝いをします。</a:t>
            </a:r>
            <a:endParaRPr kumimoji="1" lang="en-US" altLang="ja-JP" dirty="0" smtClean="0"/>
          </a:p>
          <a:p>
            <a:r>
              <a:rPr kumimoji="1" lang="ja-JP" altLang="en-US" dirty="0" smtClean="0"/>
              <a:t>経歴など情報公開している方に限り、登録者</a:t>
            </a:r>
            <a:r>
              <a:rPr kumimoji="1" lang="ja-JP" altLang="en-US" dirty="0" smtClean="0"/>
              <a:t>の経歴を見た企業さんから、「わが社を受けませんか？」といったスカウトメールが届くこともあります。</a:t>
            </a:r>
            <a:endParaRPr kumimoji="1" lang="en-US" altLang="ja-JP" dirty="0" smtClean="0"/>
          </a:p>
          <a:p>
            <a:r>
              <a:rPr kumimoji="1" lang="ja-JP" altLang="en-US" dirty="0" smtClean="0"/>
              <a:t>その</a:t>
            </a:r>
            <a:r>
              <a:rPr kumimoji="1" lang="ja-JP" altLang="en-US" dirty="0" smtClean="0"/>
              <a:t>ほか、応募書類の添削や面接対策も行いますし、就職関連イベントの案内をメールで送ります。</a:t>
            </a:r>
            <a:endParaRPr kumimoji="1" lang="en-US" altLang="ja-JP" dirty="0" smtClean="0"/>
          </a:p>
          <a:p>
            <a:r>
              <a:rPr kumimoji="1" lang="ja-JP" altLang="en-US" dirty="0" smtClean="0"/>
              <a:t>第三者の目線の専門的なアドバイスを受けることで、就職成立の可能性がグンっとアップします。</a:t>
            </a:r>
            <a:endParaRPr kumimoji="1" lang="en-US" altLang="ja-JP" dirty="0" smtClean="0"/>
          </a:p>
          <a:p>
            <a:r>
              <a:rPr kumimoji="1" lang="ja-JP" altLang="en-US" dirty="0" smtClean="0"/>
              <a:t>一人で活動するより、手助けしてくれる人がいたり、企業側からアプローチがあったりすると、就職に向けて活動しやすいですよね！</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5</a:t>
            </a:fld>
            <a:endParaRPr kumimoji="1" lang="ja-JP" altLang="en-US"/>
          </a:p>
        </p:txBody>
      </p:sp>
    </p:spTree>
    <p:extLst>
      <p:ext uri="{BB962C8B-B14F-4D97-AF65-F5344CB8AC3E}">
        <p14:creationId xmlns:p14="http://schemas.microsoft.com/office/powerpoint/2010/main" val="302835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実績</a:t>
            </a:r>
            <a:r>
              <a:rPr kumimoji="1" lang="ja-JP" altLang="en-US" dirty="0" err="1" smtClean="0"/>
              <a:t>ー</a:t>
            </a:r>
            <a:endParaRPr kumimoji="1" lang="en-US" altLang="ja-JP" dirty="0" smtClean="0"/>
          </a:p>
          <a:p>
            <a:r>
              <a:rPr kumimoji="1" lang="ja-JP" altLang="en-US" dirty="0" smtClean="0"/>
              <a:t>では</a:t>
            </a:r>
            <a:r>
              <a:rPr kumimoji="1" lang="ja-JP" altLang="en-US" dirty="0" smtClean="0"/>
              <a:t>、実際にどのくらいの人がＵ・Ｉターン応援プロジェクトを利用して就職しているのでしょうか。</a:t>
            </a:r>
            <a:endParaRPr kumimoji="1" lang="en-US" altLang="ja-JP" dirty="0" smtClean="0"/>
          </a:p>
          <a:p>
            <a:r>
              <a:rPr kumimoji="1" lang="ja-JP" altLang="en-US" dirty="0" smtClean="0"/>
              <a:t>平成</a:t>
            </a:r>
            <a:r>
              <a:rPr kumimoji="1" lang="ja-JP" altLang="en-US" dirty="0" smtClean="0"/>
              <a:t>２９年度以降、２００人以上の方が就職しています。（登録者は９００人～１，０００人）</a:t>
            </a:r>
            <a:endParaRPr kumimoji="1" lang="en-US" altLang="ja-JP" dirty="0" smtClean="0"/>
          </a:p>
          <a:p>
            <a:r>
              <a:rPr kumimoji="1" lang="ja-JP" altLang="en-US" dirty="0" smtClean="0"/>
              <a:t>登録件数のグラフでは、新規に登録した企業さんと求職者を表していますが、どちらも右肩上がりです。</a:t>
            </a:r>
            <a:endParaRPr kumimoji="1" lang="en-US" altLang="ja-JP" dirty="0" smtClean="0"/>
          </a:p>
          <a:p>
            <a:r>
              <a:rPr kumimoji="1" lang="ja-JP" altLang="en-US" dirty="0" smtClean="0"/>
              <a:t>Ｒ２．１２現在の</a:t>
            </a:r>
            <a:r>
              <a:rPr kumimoji="1" lang="ja-JP" altLang="en-US" dirty="0" smtClean="0"/>
              <a:t>登録企業数は１，７００社以上となっています。</a:t>
            </a:r>
            <a:endParaRPr kumimoji="1" lang="en-US" altLang="ja-JP" dirty="0" smtClean="0"/>
          </a:p>
          <a:p>
            <a:r>
              <a:rPr kumimoji="1" lang="ja-JP" altLang="en-US" dirty="0" smtClean="0"/>
              <a:t>求人数も約１，０００件あり、多様な求人から仕事を探すことができます。</a:t>
            </a:r>
            <a:endParaRPr kumimoji="1" lang="en-US" altLang="ja-JP" dirty="0" smtClean="0"/>
          </a:p>
          <a:p>
            <a:r>
              <a:rPr kumimoji="1" lang="ja-JP" altLang="en-US" dirty="0" smtClean="0"/>
              <a:t>多くの就職者数、企業数、求人数だと、活動のやりがいがありますね！</a:t>
            </a:r>
            <a:endParaRPr kumimoji="1" lang="en-US" altLang="ja-JP" dirty="0" smtClean="0"/>
          </a:p>
          <a:p>
            <a:r>
              <a:rPr kumimoji="1" lang="ja-JP" altLang="en-US" dirty="0" smtClean="0"/>
              <a:t>もちろん、民間転職サイトの求人やハローワークの求人に応募したい方も支援しています。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6</a:t>
            </a:fld>
            <a:endParaRPr kumimoji="1" lang="ja-JP" altLang="en-US"/>
          </a:p>
        </p:txBody>
      </p:sp>
    </p:spTree>
    <p:extLst>
      <p:ext uri="{BB962C8B-B14F-4D97-AF65-F5344CB8AC3E}">
        <p14:creationId xmlns:p14="http://schemas.microsoft.com/office/powerpoint/2010/main" val="295106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学生の方へー</a:t>
            </a:r>
            <a:endParaRPr kumimoji="1" lang="en-US" altLang="ja-JP" dirty="0" smtClean="0"/>
          </a:p>
          <a:p>
            <a:r>
              <a:rPr kumimoji="1" lang="ja-JP" altLang="en-US" dirty="0" smtClean="0"/>
              <a:t>学生</a:t>
            </a:r>
            <a:r>
              <a:rPr kumimoji="1" lang="ja-JP" altLang="en-US" dirty="0" smtClean="0"/>
              <a:t>の方は掲載求人へ直接の応募ができないのですが、コンサルタントの相談は受けることができます。</a:t>
            </a:r>
            <a:endParaRPr kumimoji="1" lang="en-US" altLang="ja-JP" dirty="0" smtClean="0"/>
          </a:p>
          <a:p>
            <a:r>
              <a:rPr kumimoji="1" lang="ja-JP" altLang="en-US" dirty="0" smtClean="0"/>
              <a:t>また、市内企業の情報提供として「学生パック」を郵送でお届けします。</a:t>
            </a:r>
            <a:endParaRPr kumimoji="1" lang="en-US" altLang="ja-JP" dirty="0" smtClean="0"/>
          </a:p>
          <a:p>
            <a:r>
              <a:rPr kumimoji="1" lang="ja-JP" altLang="en-US" dirty="0" smtClean="0"/>
              <a:t>専門のコンサルタントが相談に乗ってくれるなんて、一人で活動するよりも何十倍も心強いですね！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7</a:t>
            </a:fld>
            <a:endParaRPr kumimoji="1" lang="ja-JP" altLang="en-US"/>
          </a:p>
        </p:txBody>
      </p:sp>
    </p:spTree>
    <p:extLst>
      <p:ext uri="{BB962C8B-B14F-4D97-AF65-F5344CB8AC3E}">
        <p14:creationId xmlns:p14="http://schemas.microsoft.com/office/powerpoint/2010/main" val="127637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Ｕ・Ｉターン就職のきっかけー</a:t>
            </a:r>
            <a:endParaRPr kumimoji="1" lang="en-US" altLang="ja-JP" dirty="0" smtClean="0"/>
          </a:p>
          <a:p>
            <a:r>
              <a:rPr kumimoji="1" lang="ja-JP" altLang="en-US" dirty="0" smtClean="0"/>
              <a:t>これ</a:t>
            </a:r>
            <a:r>
              <a:rPr kumimoji="1" lang="ja-JP" altLang="en-US" dirty="0" smtClean="0"/>
              <a:t>までの説明で北九州市にＵ・Ｉターン就職したくなりましたか？</a:t>
            </a:r>
            <a:endParaRPr kumimoji="1" lang="en-US" altLang="ja-JP" dirty="0" smtClean="0"/>
          </a:p>
          <a:p>
            <a:r>
              <a:rPr kumimoji="1" lang="ja-JP" altLang="en-US" dirty="0" smtClean="0"/>
              <a:t>Ｕ・Ｉターン就職は、転居を伴うものなのでなかなか腰があがりにくいと思います。</a:t>
            </a:r>
            <a:endParaRPr kumimoji="1" lang="en-US" altLang="ja-JP" dirty="0" smtClean="0"/>
          </a:p>
          <a:p>
            <a:r>
              <a:rPr kumimoji="1" lang="ja-JP" altLang="en-US" dirty="0" smtClean="0"/>
              <a:t>このＵ・Ｉターン応援プロジェクトにご登録いただいた方の活動のきっかけは様々です。</a:t>
            </a:r>
            <a:endParaRPr kumimoji="1" lang="en-US" altLang="ja-JP" dirty="0" smtClean="0"/>
          </a:p>
          <a:p>
            <a:r>
              <a:rPr kumimoji="1" lang="ja-JP" altLang="en-US" dirty="0" smtClean="0"/>
              <a:t>画面にも映っていると思いますが、結婚、介護、子育てなど、ライフステージが切り替わるタイミングや、</a:t>
            </a:r>
            <a:endParaRPr kumimoji="1" lang="en-US" altLang="ja-JP" dirty="0" smtClean="0"/>
          </a:p>
          <a:p>
            <a:r>
              <a:rPr kumimoji="1" lang="ja-JP" altLang="en-US" dirty="0" smtClean="0"/>
              <a:t>現状を打破したい</a:t>
            </a:r>
            <a:r>
              <a:rPr kumimoji="1" lang="ja-JP" altLang="en-US" dirty="0" err="1" smtClean="0"/>
              <a:t>！、</a:t>
            </a:r>
            <a:r>
              <a:rPr kumimoji="1" lang="ja-JP" altLang="en-US" dirty="0" smtClean="0"/>
              <a:t>落ち着いて生活したい、何かあったときに頼れる施設が多いところに住みたいなど、</a:t>
            </a:r>
            <a:endParaRPr kumimoji="1" lang="en-US" altLang="ja-JP" dirty="0" smtClean="0"/>
          </a:p>
          <a:p>
            <a:r>
              <a:rPr kumimoji="1" lang="ja-JP" altLang="en-US" dirty="0" smtClean="0"/>
              <a:t>各自のタイミングでＵ・Ｉターンする方もいらっしゃいます。</a:t>
            </a:r>
            <a:endParaRPr kumimoji="1" lang="en-US" altLang="ja-JP" dirty="0" smtClean="0"/>
          </a:p>
          <a:p>
            <a:r>
              <a:rPr kumimoji="1" lang="ja-JP" altLang="en-US" dirty="0" smtClean="0"/>
              <a:t>本当に人それぞれの理由はありますが、どんな理由でもＵ・Ｉターン応援オフィスが後押しします！</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8</a:t>
            </a:fld>
            <a:endParaRPr kumimoji="1" lang="ja-JP" altLang="en-US"/>
          </a:p>
        </p:txBody>
      </p:sp>
    </p:spTree>
    <p:extLst>
      <p:ext uri="{BB962C8B-B14F-4D97-AF65-F5344CB8AC3E}">
        <p14:creationId xmlns:p14="http://schemas.microsoft.com/office/powerpoint/2010/main" val="248308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ー</a:t>
            </a:r>
            <a:r>
              <a:rPr kumimoji="1" lang="ja-JP" altLang="en-US" dirty="0" smtClean="0"/>
              <a:t>おわりにー</a:t>
            </a:r>
            <a:endParaRPr kumimoji="1" lang="en-US" altLang="ja-JP" dirty="0" smtClean="0"/>
          </a:p>
          <a:p>
            <a:r>
              <a:rPr kumimoji="1" lang="ja-JP" altLang="en-US" dirty="0" smtClean="0"/>
              <a:t>まず</a:t>
            </a:r>
            <a:r>
              <a:rPr kumimoji="1" lang="ja-JP" altLang="en-US" dirty="0" smtClean="0"/>
              <a:t>は、Ｕ・Ｉターン応援プロジェクトにご登録ください！</a:t>
            </a:r>
            <a:endParaRPr kumimoji="1" lang="en-US" altLang="ja-JP" dirty="0" smtClean="0"/>
          </a:p>
          <a:p>
            <a:r>
              <a:rPr kumimoji="1" lang="ja-JP" altLang="en-US" dirty="0" smtClean="0"/>
              <a:t>登録しさえすれば、あなたの就職活動が動き出します。</a:t>
            </a:r>
            <a:endParaRPr kumimoji="1" lang="en-US" altLang="ja-JP" dirty="0" smtClean="0"/>
          </a:p>
          <a:p>
            <a:r>
              <a:rPr kumimoji="1" lang="ja-JP" altLang="en-US" dirty="0" smtClean="0"/>
              <a:t>まだ本格的に動きたくない</a:t>
            </a:r>
            <a:r>
              <a:rPr kumimoji="1" lang="en-US" altLang="ja-JP" dirty="0" smtClean="0"/>
              <a:t>…</a:t>
            </a:r>
            <a:r>
              <a:rPr kumimoji="1" lang="ja-JP" altLang="en-US" dirty="0" smtClean="0"/>
              <a:t>という方も大歓迎です！情報収集だけでも大丈夫です。</a:t>
            </a:r>
            <a:endParaRPr kumimoji="1" lang="en-US" altLang="ja-JP" dirty="0" smtClean="0"/>
          </a:p>
          <a:p>
            <a:r>
              <a:rPr kumimoji="1" lang="ja-JP" altLang="en-US" dirty="0" smtClean="0"/>
              <a:t>なにかのきっかけ・タイミングで動き出すこともあります。</a:t>
            </a:r>
            <a:endParaRPr kumimoji="1" lang="en-US" altLang="ja-JP" dirty="0" smtClean="0"/>
          </a:p>
          <a:p>
            <a:r>
              <a:rPr kumimoji="1" lang="ja-JP" altLang="en-US" dirty="0" smtClean="0"/>
              <a:t>お気軽にホームページをご覧ください。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C8581DB4-8EBA-4407-A3D4-E28034664D1C}" type="slidenum">
              <a:rPr kumimoji="1" lang="ja-JP" altLang="en-US" smtClean="0"/>
              <a:t>9</a:t>
            </a:fld>
            <a:endParaRPr kumimoji="1" lang="ja-JP" altLang="en-US"/>
          </a:p>
        </p:txBody>
      </p:sp>
    </p:spTree>
    <p:extLst>
      <p:ext uri="{BB962C8B-B14F-4D97-AF65-F5344CB8AC3E}">
        <p14:creationId xmlns:p14="http://schemas.microsoft.com/office/powerpoint/2010/main" val="204607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268777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330649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84476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125448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149668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421177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246362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16927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162099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28802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340A7B-2119-497E-AC82-1DDB3D83780F}" type="datetimeFigureOut">
              <a:rPr kumimoji="1" lang="ja-JP" altLang="en-US" smtClean="0"/>
              <a:t>2021/2/16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42275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40A7B-2119-497E-AC82-1DDB3D83780F}" type="datetimeFigureOut">
              <a:rPr kumimoji="1" lang="ja-JP" altLang="en-US" smtClean="0"/>
              <a:t>2021/2/16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7EB24-EF17-4D86-8432-1445682EA2A9}" type="slidenum">
              <a:rPr kumimoji="1" lang="ja-JP" altLang="en-US" smtClean="0"/>
              <a:t>‹#›</a:t>
            </a:fld>
            <a:endParaRPr kumimoji="1" lang="ja-JP" altLang="en-US"/>
          </a:p>
        </p:txBody>
      </p:sp>
    </p:spTree>
    <p:extLst>
      <p:ext uri="{BB962C8B-B14F-4D97-AF65-F5344CB8AC3E}">
        <p14:creationId xmlns:p14="http://schemas.microsoft.com/office/powerpoint/2010/main" val="179272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www.shigotomarugoto.info/ui-tur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654BF1B-738C-4273-A7E7-E56F850E6F79}"/>
              </a:ext>
            </a:extLst>
          </p:cNvPr>
          <p:cNvPicPr>
            <a:picLocks noChangeAspect="1"/>
          </p:cNvPicPr>
          <p:nvPr/>
        </p:nvPicPr>
        <p:blipFill rotWithShape="1">
          <a:blip r:embed="rId3">
            <a:extLst>
              <a:ext uri="{28A0092B-C50C-407E-A947-70E740481C1C}">
                <a14:useLocalDpi xmlns:a14="http://schemas.microsoft.com/office/drawing/2010/main" val="0"/>
              </a:ext>
            </a:extLst>
          </a:blip>
          <a:srcRect l="46242" t="8957" r="3472" b="57301"/>
          <a:stretch/>
        </p:blipFill>
        <p:spPr>
          <a:xfrm rot="20577639" flipH="1">
            <a:off x="603646" y="494289"/>
            <a:ext cx="4043697" cy="1747527"/>
          </a:xfrm>
          <a:prstGeom prst="rect">
            <a:avLst/>
          </a:prstGeom>
        </p:spPr>
      </p:pic>
      <p:sp>
        <p:nvSpPr>
          <p:cNvPr id="4" name="テキスト ボックス 3">
            <a:extLst>
              <a:ext uri="{FF2B5EF4-FFF2-40B4-BE49-F238E27FC236}">
                <a16:creationId xmlns:a16="http://schemas.microsoft.com/office/drawing/2014/main" id="{BB47C0B3-243E-41F3-BF13-20A2995AA5B8}"/>
              </a:ext>
            </a:extLst>
          </p:cNvPr>
          <p:cNvSpPr txBox="1"/>
          <p:nvPr/>
        </p:nvSpPr>
        <p:spPr>
          <a:xfrm rot="20843523">
            <a:off x="1031582" y="885556"/>
            <a:ext cx="4251490" cy="369332"/>
          </a:xfrm>
          <a:prstGeom prst="rect">
            <a:avLst/>
          </a:prstGeom>
          <a:noFill/>
        </p:spPr>
        <p:txBody>
          <a:bodyPr wrap="square" rtlCol="0">
            <a:spAutoFit/>
          </a:bodyPr>
          <a:lstStyle/>
          <a:p>
            <a:r>
              <a:rPr kumimoji="1" lang="ja-JP" altLang="en-US" b="1" dirty="0">
                <a:solidFill>
                  <a:schemeClr val="accent5"/>
                </a:solidFill>
                <a:latin typeface="BIZ UDゴシック" panose="020B0400000000000000" pitchFamily="49" charset="-128"/>
                <a:ea typeface="BIZ UDゴシック" panose="020B0400000000000000" pitchFamily="49" charset="-128"/>
              </a:rPr>
              <a:t>そうだ！北九州で働こう！！</a:t>
            </a:r>
            <a:endParaRPr kumimoji="1" lang="en-US" altLang="ja-JP" b="1" dirty="0">
              <a:solidFill>
                <a:schemeClr val="accent5"/>
              </a:solidFill>
              <a:latin typeface="BIZ UDゴシック" panose="020B0400000000000000" pitchFamily="49" charset="-128"/>
              <a:ea typeface="BIZ UDゴシック" panose="020B0400000000000000" pitchFamily="49" charset="-128"/>
            </a:endParaRPr>
          </a:p>
        </p:txBody>
      </p:sp>
      <p:sp>
        <p:nvSpPr>
          <p:cNvPr id="7" name="正方形/長方形 6">
            <a:extLst>
              <a:ext uri="{FF2B5EF4-FFF2-40B4-BE49-F238E27FC236}">
                <a16:creationId xmlns:a16="http://schemas.microsoft.com/office/drawing/2014/main" id="{34D662DF-DDD6-4CB5-870B-750D296A5FA1}"/>
              </a:ext>
            </a:extLst>
          </p:cNvPr>
          <p:cNvSpPr/>
          <p:nvPr/>
        </p:nvSpPr>
        <p:spPr>
          <a:xfrm>
            <a:off x="1042532" y="2389189"/>
            <a:ext cx="8188524" cy="892552"/>
          </a:xfrm>
          <a:prstGeom prst="rect">
            <a:avLst/>
          </a:prstGeom>
        </p:spPr>
        <p:txBody>
          <a:bodyPr wrap="none">
            <a:spAutoFit/>
          </a:bodyPr>
          <a:lstStyle/>
          <a:p>
            <a:r>
              <a:rPr kumimoji="1" lang="en-US" altLang="ja-JP" sz="3600" b="1" dirty="0">
                <a:latin typeface="BIZ UDゴシック" panose="020B0400000000000000" pitchFamily="49" charset="-128"/>
                <a:ea typeface="BIZ UDゴシック" panose="020B0400000000000000" pitchFamily="49" charset="-128"/>
              </a:rPr>
              <a:t>U</a:t>
            </a:r>
            <a:r>
              <a:rPr kumimoji="1" lang="ja-JP" altLang="en-US" sz="3600" b="1" dirty="0">
                <a:latin typeface="BIZ UDゴシック" panose="020B0400000000000000" pitchFamily="49" charset="-128"/>
                <a:ea typeface="BIZ UDゴシック" panose="020B0400000000000000" pitchFamily="49" charset="-128"/>
              </a:rPr>
              <a:t>・</a:t>
            </a:r>
            <a:r>
              <a:rPr kumimoji="1" lang="en-US" altLang="ja-JP" sz="3600" b="1" dirty="0">
                <a:latin typeface="BIZ UDゴシック" panose="020B0400000000000000" pitchFamily="49" charset="-128"/>
                <a:ea typeface="BIZ UDゴシック" panose="020B0400000000000000" pitchFamily="49" charset="-128"/>
              </a:rPr>
              <a:t>I</a:t>
            </a:r>
            <a:r>
              <a:rPr kumimoji="1" lang="ja-JP" altLang="en-US" sz="3600" b="1" dirty="0">
                <a:latin typeface="BIZ UDゴシック" panose="020B0400000000000000" pitchFamily="49" charset="-128"/>
                <a:ea typeface="BIZ UDゴシック" panose="020B0400000000000000" pitchFamily="49" charset="-128"/>
              </a:rPr>
              <a:t>ターン応援プロジェクトのご案内</a:t>
            </a:r>
            <a:endParaRPr kumimoji="1" lang="en-US" altLang="ja-JP" sz="3600" b="1" dirty="0">
              <a:latin typeface="BIZ UDゴシック" panose="020B0400000000000000" pitchFamily="49" charset="-128"/>
              <a:ea typeface="BIZ UDゴシック" panose="020B0400000000000000" pitchFamily="49" charset="-128"/>
            </a:endParaRPr>
          </a:p>
          <a:p>
            <a:pPr algn="r"/>
            <a:endParaRPr kumimoji="1" lang="en-US" altLang="ja-JP" sz="800" dirty="0">
              <a:latin typeface="BIZ UDゴシック" panose="020B0400000000000000" pitchFamily="49" charset="-128"/>
              <a:ea typeface="BIZ UDゴシック" panose="020B0400000000000000" pitchFamily="49" charset="-128"/>
            </a:endParaRPr>
          </a:p>
          <a:p>
            <a:pPr algn="r"/>
            <a:r>
              <a:rPr kumimoji="1" lang="ja-JP" altLang="en-US" sz="800" dirty="0">
                <a:latin typeface="BIZ UDゴシック" panose="020B0400000000000000" pitchFamily="49" charset="-128"/>
                <a:ea typeface="BIZ UDゴシック" panose="020B0400000000000000" pitchFamily="49" charset="-128"/>
              </a:rPr>
              <a:t>　　　</a:t>
            </a:r>
            <a:endParaRPr kumimoji="1" lang="en-US" altLang="ja-JP" sz="800" dirty="0">
              <a:latin typeface="BIZ UDゴシック" panose="020B0400000000000000" pitchFamily="49" charset="-128"/>
              <a:ea typeface="BIZ UDゴシック" panose="020B0400000000000000" pitchFamily="49" charset="-128"/>
            </a:endParaRPr>
          </a:p>
        </p:txBody>
      </p:sp>
      <p:pic>
        <p:nvPicPr>
          <p:cNvPr id="5" name="図 4">
            <a:extLst>
              <a:ext uri="{FF2B5EF4-FFF2-40B4-BE49-F238E27FC236}">
                <a16:creationId xmlns:a16="http://schemas.microsoft.com/office/drawing/2014/main" id="{58BC3EC3-8F9F-4271-80F0-380B36740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61" y="4206349"/>
            <a:ext cx="6049618" cy="2366031"/>
          </a:xfrm>
          <a:prstGeom prst="rect">
            <a:avLst/>
          </a:prstGeom>
        </p:spPr>
      </p:pic>
      <p:sp>
        <p:nvSpPr>
          <p:cNvPr id="2" name="テキスト ボックス 1"/>
          <p:cNvSpPr txBox="1"/>
          <p:nvPr/>
        </p:nvSpPr>
        <p:spPr>
          <a:xfrm>
            <a:off x="2158964" y="3371715"/>
            <a:ext cx="5955659" cy="584775"/>
          </a:xfrm>
          <a:prstGeom prst="rect">
            <a:avLst/>
          </a:prstGeom>
          <a:noFill/>
        </p:spPr>
        <p:txBody>
          <a:bodyPr wrap="square" rtlCol="0">
            <a:spAutoFit/>
          </a:bodyPr>
          <a:lstStyle/>
          <a:p>
            <a:r>
              <a:rPr kumimoji="1" lang="ja-JP" altLang="en-US" sz="3200" dirty="0" smtClean="0"/>
              <a:t>北九州市産業経済局雇用政策課</a:t>
            </a:r>
            <a:endParaRPr kumimoji="1" lang="ja-JP" altLang="en-US" sz="3200" dirty="0"/>
          </a:p>
        </p:txBody>
      </p:sp>
    </p:spTree>
    <p:extLst>
      <p:ext uri="{BB962C8B-B14F-4D97-AF65-F5344CB8AC3E}">
        <p14:creationId xmlns:p14="http://schemas.microsoft.com/office/powerpoint/2010/main" val="2156545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EF434CE-044E-468A-85E3-29E4171CD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558" y="5569502"/>
            <a:ext cx="2676899" cy="1038370"/>
          </a:xfrm>
          <a:prstGeom prst="rect">
            <a:avLst/>
          </a:prstGeom>
        </p:spPr>
      </p:pic>
      <p:sp>
        <p:nvSpPr>
          <p:cNvPr id="3" name="コンテンツ プレースホルダー 2">
            <a:extLst>
              <a:ext uri="{FF2B5EF4-FFF2-40B4-BE49-F238E27FC236}">
                <a16:creationId xmlns:a16="http://schemas.microsoft.com/office/drawing/2014/main" id="{84F0AD4C-9977-4ED1-BBA1-BA418F50711C}"/>
              </a:ext>
            </a:extLst>
          </p:cNvPr>
          <p:cNvSpPr>
            <a:spLocks noGrp="1"/>
          </p:cNvSpPr>
          <p:nvPr>
            <p:ph idx="1"/>
          </p:nvPr>
        </p:nvSpPr>
        <p:spPr>
          <a:xfrm>
            <a:off x="734047" y="954157"/>
            <a:ext cx="8543925" cy="4837043"/>
          </a:xfrm>
        </p:spPr>
        <p:txBody>
          <a:bodyPr>
            <a:normAutofit/>
          </a:bodyPr>
          <a:lstStyle/>
          <a:p>
            <a:pPr marL="0" indent="0" algn="ctr">
              <a:buNone/>
            </a:pPr>
            <a:r>
              <a:rPr kumimoji="1" lang="ja-JP" altLang="en-US" b="1" dirty="0">
                <a:latin typeface="BIZ UDPゴシック" panose="020B0400000000000000" pitchFamily="50" charset="-128"/>
                <a:ea typeface="BIZ UDPゴシック" panose="020B0400000000000000" pitchFamily="50" charset="-128"/>
              </a:rPr>
              <a:t>北九州市</a:t>
            </a:r>
            <a:r>
              <a:rPr kumimoji="1" lang="en-US" altLang="ja-JP" b="1" dirty="0">
                <a:latin typeface="BIZ UDPゴシック" panose="020B0400000000000000" pitchFamily="50" charset="-128"/>
                <a:ea typeface="BIZ UDPゴシック" panose="020B0400000000000000" pitchFamily="50" charset="-128"/>
              </a:rPr>
              <a:t>U</a:t>
            </a:r>
            <a:r>
              <a:rPr kumimoji="1" lang="ja-JP" altLang="en-US" b="1" dirty="0">
                <a:latin typeface="BIZ UDPゴシック" panose="020B0400000000000000" pitchFamily="50" charset="-128"/>
                <a:ea typeface="BIZ UDPゴシック" panose="020B0400000000000000" pitchFamily="50" charset="-128"/>
              </a:rPr>
              <a:t>・</a:t>
            </a:r>
            <a:r>
              <a:rPr kumimoji="1" lang="en-US" altLang="ja-JP" b="1" dirty="0">
                <a:latin typeface="BIZ UDPゴシック" panose="020B0400000000000000" pitchFamily="50" charset="-128"/>
                <a:ea typeface="BIZ UDPゴシック" panose="020B0400000000000000" pitchFamily="50" charset="-128"/>
              </a:rPr>
              <a:t>I</a:t>
            </a:r>
            <a:r>
              <a:rPr kumimoji="1" lang="ja-JP" altLang="en-US" b="1" dirty="0">
                <a:latin typeface="BIZ UDPゴシック" panose="020B0400000000000000" pitchFamily="50" charset="-128"/>
                <a:ea typeface="BIZ UDPゴシック" panose="020B0400000000000000" pitchFamily="50" charset="-128"/>
              </a:rPr>
              <a:t>ターン応援オフィス</a:t>
            </a:r>
            <a:endParaRPr kumimoji="1" lang="en-US" altLang="ja-JP" b="1" dirty="0">
              <a:latin typeface="BIZ UDPゴシック" panose="020B0400000000000000" pitchFamily="50" charset="-128"/>
              <a:ea typeface="BIZ UDPゴシック" panose="020B0400000000000000" pitchFamily="50" charset="-128"/>
            </a:endParaRPr>
          </a:p>
          <a:p>
            <a:pPr marL="0" indent="0" algn="ctr">
              <a:buNone/>
            </a:pPr>
            <a:r>
              <a:rPr lang="ja-JP" altLang="en-US" dirty="0">
                <a:latin typeface="BIZ UDPゴシック" panose="020B0400000000000000" pitchFamily="50" charset="-128"/>
                <a:ea typeface="BIZ UDPゴシック" panose="020B0400000000000000" pitchFamily="50" charset="-128"/>
              </a:rPr>
              <a:t>電話：</a:t>
            </a:r>
            <a:r>
              <a:rPr lang="en-US" altLang="ja-JP" dirty="0">
                <a:latin typeface="BIZ UDPゴシック" panose="020B0400000000000000" pitchFamily="50" charset="-128"/>
                <a:ea typeface="BIZ UDPゴシック" panose="020B0400000000000000" pitchFamily="50" charset="-128"/>
              </a:rPr>
              <a:t>0120-082-346</a:t>
            </a:r>
          </a:p>
          <a:p>
            <a:pPr marL="0" indent="0" algn="ctr">
              <a:buNone/>
            </a:pPr>
            <a:r>
              <a:rPr lang="ja-JP" altLang="en-US" sz="2000" dirty="0">
                <a:latin typeface="BIZ UDPゴシック" panose="020B0400000000000000" pitchFamily="50" charset="-128"/>
                <a:ea typeface="BIZ UDPゴシック" panose="020B0400000000000000" pitchFamily="50" charset="-128"/>
              </a:rPr>
              <a:t>北九州市小倉北区浅野</a:t>
            </a:r>
            <a:r>
              <a:rPr lang="en-US" altLang="ja-JP" sz="2000" dirty="0">
                <a:latin typeface="BIZ UDPゴシック" panose="020B0400000000000000" pitchFamily="50" charset="-128"/>
                <a:ea typeface="BIZ UDPゴシック" panose="020B0400000000000000" pitchFamily="50" charset="-128"/>
              </a:rPr>
              <a:t>3-8-1</a:t>
            </a:r>
            <a:r>
              <a:rPr lang="ja-JP" altLang="en-US" sz="2000" dirty="0">
                <a:latin typeface="BIZ UDPゴシック" panose="020B0400000000000000" pitchFamily="50" charset="-128"/>
                <a:ea typeface="BIZ UDPゴシック" panose="020B0400000000000000" pitchFamily="50" charset="-128"/>
              </a:rPr>
              <a:t>　</a:t>
            </a:r>
            <a:r>
              <a:rPr lang="en-US" altLang="ja-JP" sz="2000" dirty="0">
                <a:latin typeface="BIZ UDPゴシック" panose="020B0400000000000000" pitchFamily="50" charset="-128"/>
                <a:ea typeface="BIZ UDPゴシック" panose="020B0400000000000000" pitchFamily="50" charset="-128"/>
              </a:rPr>
              <a:t>AIM</a:t>
            </a:r>
            <a:r>
              <a:rPr lang="ja-JP" altLang="en-US" sz="2000" dirty="0">
                <a:latin typeface="BIZ UDPゴシック" panose="020B0400000000000000" pitchFamily="50" charset="-128"/>
                <a:ea typeface="BIZ UDPゴシック" panose="020B0400000000000000" pitchFamily="50" charset="-128"/>
              </a:rPr>
              <a:t>ビル２</a:t>
            </a:r>
            <a:r>
              <a:rPr lang="en-US" altLang="ja-JP" sz="2000" dirty="0">
                <a:latin typeface="BIZ UDPゴシック" panose="020B0400000000000000" pitchFamily="50" charset="-128"/>
                <a:ea typeface="BIZ UDPゴシック" panose="020B0400000000000000" pitchFamily="50" charset="-128"/>
              </a:rPr>
              <a:t>F</a:t>
            </a:r>
          </a:p>
          <a:p>
            <a:pPr marL="0" indent="0" algn="ctr">
              <a:buNone/>
            </a:pPr>
            <a:r>
              <a:rPr lang="ja-JP" altLang="en-US" sz="2400" dirty="0">
                <a:latin typeface="BIZ UDPゴシック" panose="020B0400000000000000" pitchFamily="50" charset="-128"/>
                <a:ea typeface="BIZ UDPゴシック" panose="020B0400000000000000" pitchFamily="50" charset="-128"/>
              </a:rPr>
              <a:t>開館時間：月～土曜日</a:t>
            </a:r>
            <a:r>
              <a:rPr lang="ja-JP" altLang="en-US" sz="1800" dirty="0">
                <a:latin typeface="BIZ UDPゴシック" panose="020B0400000000000000" pitchFamily="50" charset="-128"/>
                <a:ea typeface="BIZ UDPゴシック" panose="020B0400000000000000" pitchFamily="50" charset="-128"/>
              </a:rPr>
              <a:t>（祝日をのぞく）</a:t>
            </a:r>
            <a:r>
              <a:rPr lang="en-US" altLang="ja-JP" sz="2400" dirty="0">
                <a:latin typeface="BIZ UDPゴシック" panose="020B0400000000000000" pitchFamily="50" charset="-128"/>
                <a:ea typeface="BIZ UDPゴシック" panose="020B0400000000000000" pitchFamily="50" charset="-128"/>
              </a:rPr>
              <a:t>10</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00</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18</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00</a:t>
            </a:r>
          </a:p>
          <a:p>
            <a:pPr marL="0" indent="0" algn="ctr">
              <a:buNone/>
            </a:pPr>
            <a:r>
              <a:rPr lang="en-US" altLang="ja-JP" sz="1500" dirty="0">
                <a:latin typeface="BIZ UDPゴシック" panose="020B0400000000000000" pitchFamily="50" charset="-128"/>
                <a:ea typeface="BIZ UDPゴシック" panose="020B0400000000000000" pitchFamily="50" charset="-128"/>
              </a:rPr>
              <a:t>※</a:t>
            </a:r>
            <a:r>
              <a:rPr lang="ja-JP" altLang="en-US" sz="1500" dirty="0">
                <a:latin typeface="BIZ UDPゴシック" panose="020B0400000000000000" pitchFamily="50" charset="-128"/>
                <a:ea typeface="BIZ UDPゴシック" panose="020B0400000000000000" pitchFamily="50" charset="-128"/>
              </a:rPr>
              <a:t>お越しいただく際には事前予約がお勧めです！</a:t>
            </a:r>
            <a:endParaRPr lang="en-US" altLang="ja-JP" sz="1500" dirty="0">
              <a:latin typeface="BIZ UDPゴシック" panose="020B0400000000000000" pitchFamily="50" charset="-128"/>
              <a:ea typeface="BIZ UDPゴシック" panose="020B0400000000000000" pitchFamily="50" charset="-128"/>
            </a:endParaRPr>
          </a:p>
          <a:p>
            <a:pPr marL="0" indent="0" algn="ctr">
              <a:buNone/>
            </a:pPr>
            <a:endParaRPr lang="en-US" altLang="ja-JP" sz="1800" dirty="0">
              <a:latin typeface="BIZ UDPゴシック" panose="020B0400000000000000" pitchFamily="50" charset="-128"/>
              <a:ea typeface="BIZ UDPゴシック" panose="020B0400000000000000" pitchFamily="50" charset="-128"/>
            </a:endParaRPr>
          </a:p>
          <a:p>
            <a:pPr marL="0" indent="0" algn="ctr">
              <a:buNone/>
            </a:pPr>
            <a:r>
              <a:rPr kumimoji="1" lang="ja-JP" altLang="en-US" sz="1600" dirty="0">
                <a:solidFill>
                  <a:srgbClr val="FF696D"/>
                </a:solidFill>
                <a:latin typeface="BIZ UDPゴシック" panose="020B0400000000000000" pitchFamily="50" charset="-128"/>
                <a:ea typeface="BIZ UDPゴシック" panose="020B0400000000000000" pitchFamily="50" charset="-128"/>
              </a:rPr>
              <a:t>＼関東にお住まいの方にはこちらもおススメ！／</a:t>
            </a:r>
            <a:endParaRPr kumimoji="1" lang="en-US" altLang="ja-JP" sz="1600" dirty="0">
              <a:solidFill>
                <a:srgbClr val="FF696D"/>
              </a:solidFill>
              <a:latin typeface="BIZ UDPゴシック" panose="020B0400000000000000" pitchFamily="50" charset="-128"/>
              <a:ea typeface="BIZ UDPゴシック" panose="020B0400000000000000" pitchFamily="50" charset="-128"/>
            </a:endParaRPr>
          </a:p>
          <a:p>
            <a:pPr marL="0" indent="0" algn="ctr">
              <a:buNone/>
            </a:pPr>
            <a:r>
              <a:rPr lang="ja-JP" altLang="en-US" sz="2400" dirty="0">
                <a:latin typeface="BIZ UDPゴシック" panose="020B0400000000000000" pitchFamily="50" charset="-128"/>
                <a:ea typeface="BIZ UDPゴシック" panose="020B0400000000000000" pitchFamily="50" charset="-128"/>
              </a:rPr>
              <a:t>北九州市東京事務所</a:t>
            </a:r>
            <a:endParaRPr lang="en-US" altLang="ja-JP" sz="2400" dirty="0">
              <a:latin typeface="BIZ UDPゴシック" panose="020B0400000000000000" pitchFamily="50" charset="-128"/>
              <a:ea typeface="BIZ UDPゴシック" panose="020B0400000000000000" pitchFamily="50" charset="-128"/>
            </a:endParaRPr>
          </a:p>
          <a:p>
            <a:pPr marL="0" indent="0" algn="ctr">
              <a:buNone/>
            </a:pPr>
            <a:r>
              <a:rPr kumimoji="1" lang="ja-JP" altLang="en-US" sz="2400" dirty="0">
                <a:latin typeface="BIZ UDPゴシック" panose="020B0400000000000000" pitchFamily="50" charset="-128"/>
                <a:ea typeface="BIZ UDPゴシック" panose="020B0400000000000000" pitchFamily="50" charset="-128"/>
              </a:rPr>
              <a:t>電話：</a:t>
            </a:r>
            <a:r>
              <a:rPr kumimoji="1" lang="en-US" altLang="ja-JP" sz="2400" dirty="0" smtClean="0">
                <a:latin typeface="BIZ UDPゴシック" panose="020B0400000000000000" pitchFamily="50" charset="-128"/>
                <a:ea typeface="BIZ UDPゴシック" panose="020B0400000000000000" pitchFamily="50" charset="-128"/>
              </a:rPr>
              <a:t>03-6213-0093</a:t>
            </a:r>
            <a:endParaRPr lang="en-US" altLang="ja-JP" sz="900" dirty="0">
              <a:latin typeface="BIZ UDPゴシック" panose="020B0400000000000000" pitchFamily="50" charset="-128"/>
              <a:ea typeface="BIZ UDPゴシック" panose="020B0400000000000000" pitchFamily="50" charset="-128"/>
            </a:endParaRPr>
          </a:p>
          <a:p>
            <a:pPr marL="0" indent="0" algn="ctr">
              <a:buNone/>
            </a:pPr>
            <a:r>
              <a:rPr lang="ja-JP" altLang="en-US" sz="1800" dirty="0">
                <a:latin typeface="BIZ UDPゴシック" panose="020B0400000000000000" pitchFamily="50" charset="-128"/>
                <a:ea typeface="BIZ UDPゴシック" panose="020B0400000000000000" pitchFamily="50" charset="-128"/>
              </a:rPr>
              <a:t>どちらも移住・</a:t>
            </a:r>
            <a:r>
              <a:rPr lang="en-US" altLang="ja-JP" sz="1800" dirty="0">
                <a:latin typeface="BIZ UDPゴシック" panose="020B0400000000000000" pitchFamily="50" charset="-128"/>
                <a:ea typeface="BIZ UDPゴシック" panose="020B0400000000000000" pitchFamily="50" charset="-128"/>
              </a:rPr>
              <a:t>U</a:t>
            </a:r>
            <a:r>
              <a:rPr lang="ja-JP" altLang="en-US" sz="1800" dirty="0">
                <a:latin typeface="BIZ UDPゴシック" panose="020B0400000000000000" pitchFamily="50" charset="-128"/>
                <a:ea typeface="BIZ UDPゴシック" panose="020B0400000000000000" pitchFamily="50" charset="-128"/>
              </a:rPr>
              <a:t>・</a:t>
            </a:r>
            <a:r>
              <a:rPr lang="en-US" altLang="ja-JP" sz="1800" dirty="0">
                <a:latin typeface="BIZ UDPゴシック" panose="020B0400000000000000" pitchFamily="50" charset="-128"/>
                <a:ea typeface="BIZ UDPゴシック" panose="020B0400000000000000" pitchFamily="50" charset="-128"/>
              </a:rPr>
              <a:t>I</a:t>
            </a:r>
            <a:r>
              <a:rPr lang="ja-JP" altLang="en-US" sz="1800" dirty="0">
                <a:latin typeface="BIZ UDPゴシック" panose="020B0400000000000000" pitchFamily="50" charset="-128"/>
                <a:ea typeface="BIZ UDPゴシック" panose="020B0400000000000000" pitchFamily="50" charset="-128"/>
              </a:rPr>
              <a:t>ターン就職のご相談ができます♪</a:t>
            </a:r>
            <a:endParaRPr kumimoji="1" lang="en-US" altLang="ja-JP" sz="1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7731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16D0C5-A6CD-4B5F-8ECD-5C669348F195}"/>
              </a:ext>
            </a:extLst>
          </p:cNvPr>
          <p:cNvSpPr>
            <a:spLocks noGrp="1"/>
          </p:cNvSpPr>
          <p:nvPr>
            <p:ph type="title"/>
          </p:nvPr>
        </p:nvSpPr>
        <p:spPr>
          <a:xfrm>
            <a:off x="0" y="161237"/>
            <a:ext cx="9906000" cy="938694"/>
          </a:xfrm>
          <a:solidFill>
            <a:schemeClr val="bg2">
              <a:lumMod val="90000"/>
            </a:schemeClr>
          </a:solidFill>
        </p:spPr>
        <p:txBody>
          <a:bodyPr>
            <a:normAutofit/>
          </a:bodyPr>
          <a:lstStyle/>
          <a:p>
            <a:r>
              <a:rPr kumimoji="1" lang="ja-JP" altLang="en-US" sz="3200" dirty="0">
                <a:latin typeface="BIZ UDPゴシック" panose="020B0400000000000000" pitchFamily="50" charset="-128"/>
                <a:ea typeface="BIZ UDPゴシック" panose="020B0400000000000000" pitchFamily="50" charset="-128"/>
              </a:rPr>
              <a:t>　① </a:t>
            </a:r>
            <a:r>
              <a:rPr kumimoji="1" lang="en-US" altLang="ja-JP" sz="3200" dirty="0">
                <a:latin typeface="BIZ UDPゴシック" panose="020B0400000000000000" pitchFamily="50" charset="-128"/>
                <a:ea typeface="BIZ UDPゴシック" panose="020B0400000000000000" pitchFamily="50" charset="-128"/>
              </a:rPr>
              <a:t>U</a:t>
            </a:r>
            <a:r>
              <a:rPr kumimoji="1" lang="ja-JP" altLang="en-US" sz="3200" dirty="0">
                <a:latin typeface="BIZ UDPゴシック" panose="020B0400000000000000" pitchFamily="50" charset="-128"/>
                <a:ea typeface="BIZ UDPゴシック" panose="020B0400000000000000" pitchFamily="50" charset="-128"/>
              </a:rPr>
              <a:t>・</a:t>
            </a:r>
            <a:r>
              <a:rPr kumimoji="1" lang="en-US" altLang="ja-JP" sz="3200" dirty="0">
                <a:latin typeface="BIZ UDPゴシック" panose="020B0400000000000000" pitchFamily="50" charset="-128"/>
                <a:ea typeface="BIZ UDPゴシック" panose="020B0400000000000000" pitchFamily="50" charset="-128"/>
              </a:rPr>
              <a:t>I</a:t>
            </a:r>
            <a:r>
              <a:rPr kumimoji="1" lang="ja-JP" altLang="en-US" sz="3200" dirty="0">
                <a:latin typeface="BIZ UDPゴシック" panose="020B0400000000000000" pitchFamily="50" charset="-128"/>
                <a:ea typeface="BIZ UDPゴシック" panose="020B0400000000000000" pitchFamily="50" charset="-128"/>
              </a:rPr>
              <a:t>ターン応援プロジェクトとは？</a:t>
            </a:r>
          </a:p>
        </p:txBody>
      </p:sp>
      <p:sp>
        <p:nvSpPr>
          <p:cNvPr id="3" name="コンテンツ プレースホルダー 2">
            <a:extLst>
              <a:ext uri="{FF2B5EF4-FFF2-40B4-BE49-F238E27FC236}">
                <a16:creationId xmlns:a16="http://schemas.microsoft.com/office/drawing/2014/main" id="{273E762B-94BD-40C9-9FDD-A8C63801C9C2}"/>
              </a:ext>
            </a:extLst>
          </p:cNvPr>
          <p:cNvSpPr>
            <a:spLocks noGrp="1"/>
          </p:cNvSpPr>
          <p:nvPr>
            <p:ph idx="1"/>
          </p:nvPr>
        </p:nvSpPr>
        <p:spPr>
          <a:xfrm>
            <a:off x="466427" y="1131865"/>
            <a:ext cx="9143999" cy="1262132"/>
          </a:xfrm>
        </p:spPr>
        <p:txBody>
          <a:bodyPr/>
          <a:lstStyle/>
          <a:p>
            <a:pPr marL="0" indent="0" algn="ctr">
              <a:buNone/>
            </a:pPr>
            <a:r>
              <a:rPr kumimoji="1" lang="en-US" altLang="ja-JP" dirty="0">
                <a:latin typeface="BIZ UDPゴシック" panose="020B0400000000000000" pitchFamily="50" charset="-128"/>
                <a:ea typeface="BIZ UDPゴシック" panose="020B0400000000000000" pitchFamily="50" charset="-128"/>
              </a:rPr>
              <a:t>U</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I</a:t>
            </a:r>
            <a:r>
              <a:rPr kumimoji="1" lang="ja-JP" altLang="en-US" dirty="0">
                <a:latin typeface="BIZ UDPゴシック" panose="020B0400000000000000" pitchFamily="50" charset="-128"/>
                <a:ea typeface="BIZ UDPゴシック" panose="020B0400000000000000" pitchFamily="50" charset="-128"/>
              </a:rPr>
              <a:t>ターン就職希望者 と 市内企業 をつなぐ</a:t>
            </a: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r>
              <a:rPr lang="ja-JP" altLang="en-US" dirty="0">
                <a:latin typeface="BIZ UDPゴシック" panose="020B0400000000000000" pitchFamily="50" charset="-128"/>
                <a:ea typeface="BIZ UDPゴシック" panose="020B0400000000000000" pitchFamily="50" charset="-128"/>
              </a:rPr>
              <a:t>北九州市</a:t>
            </a:r>
            <a:r>
              <a:rPr lang="ja-JP" altLang="en-US" dirty="0">
                <a:solidFill>
                  <a:srgbClr val="FF0000"/>
                </a:solidFill>
                <a:latin typeface="BIZ UDPゴシック" panose="020B0400000000000000" pitchFamily="50" charset="-128"/>
                <a:ea typeface="BIZ UDPゴシック" panose="020B0400000000000000" pitchFamily="50" charset="-128"/>
              </a:rPr>
              <a:t>独自</a:t>
            </a:r>
            <a:r>
              <a:rPr lang="ja-JP" altLang="en-US" dirty="0">
                <a:latin typeface="BIZ UDPゴシック" panose="020B0400000000000000" pitchFamily="50" charset="-128"/>
                <a:ea typeface="BIZ UDPゴシック" panose="020B0400000000000000" pitchFamily="50" charset="-128"/>
              </a:rPr>
              <a:t>のサービスです</a:t>
            </a:r>
            <a:endParaRPr lang="en-US" altLang="ja-JP" dirty="0">
              <a:latin typeface="BIZ UDPゴシック" panose="020B0400000000000000" pitchFamily="50" charset="-128"/>
              <a:ea typeface="BIZ UDPゴシック" panose="020B0400000000000000" pitchFamily="50" charset="-128"/>
            </a:endParaRPr>
          </a:p>
          <a:p>
            <a:pPr marL="0" indent="0" algn="ctr">
              <a:buNone/>
            </a:pPr>
            <a:endParaRPr kumimoji="1" lang="ja-JP" altLang="en-US" dirty="0">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EFFE8A1C-AA2B-4405-9AD0-12F959DA4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346" y="2907303"/>
            <a:ext cx="2676899" cy="1038370"/>
          </a:xfrm>
          <a:prstGeom prst="rect">
            <a:avLst/>
          </a:prstGeom>
        </p:spPr>
      </p:pic>
      <p:pic>
        <p:nvPicPr>
          <p:cNvPr id="7" name="図 6">
            <a:extLst>
              <a:ext uri="{FF2B5EF4-FFF2-40B4-BE49-F238E27FC236}">
                <a16:creationId xmlns:a16="http://schemas.microsoft.com/office/drawing/2014/main" id="{1F972C62-A7DE-4C9F-9814-7CBC60AD3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298" y="2234131"/>
            <a:ext cx="1575386" cy="1575386"/>
          </a:xfrm>
          <a:prstGeom prst="rect">
            <a:avLst/>
          </a:prstGeom>
        </p:spPr>
      </p:pic>
      <p:pic>
        <p:nvPicPr>
          <p:cNvPr id="9" name="図 8">
            <a:extLst>
              <a:ext uri="{FF2B5EF4-FFF2-40B4-BE49-F238E27FC236}">
                <a16:creationId xmlns:a16="http://schemas.microsoft.com/office/drawing/2014/main" id="{991CA32F-0485-41F4-AE78-E524306F6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881" y="2357044"/>
            <a:ext cx="1418431" cy="1452473"/>
          </a:xfrm>
          <a:prstGeom prst="rect">
            <a:avLst/>
          </a:prstGeom>
        </p:spPr>
      </p:pic>
      <p:grpSp>
        <p:nvGrpSpPr>
          <p:cNvPr id="13" name="グループ化 12">
            <a:extLst>
              <a:ext uri="{FF2B5EF4-FFF2-40B4-BE49-F238E27FC236}">
                <a16:creationId xmlns:a16="http://schemas.microsoft.com/office/drawing/2014/main" id="{7DF90B85-DEC1-4B4A-AC86-FC37D232A7ED}"/>
              </a:ext>
            </a:extLst>
          </p:cNvPr>
          <p:cNvGrpSpPr/>
          <p:nvPr/>
        </p:nvGrpSpPr>
        <p:grpSpPr>
          <a:xfrm>
            <a:off x="3777290" y="2222424"/>
            <a:ext cx="2457450" cy="723900"/>
            <a:chOff x="3724275" y="3067050"/>
            <a:chExt cx="2457450" cy="723900"/>
          </a:xfrm>
        </p:grpSpPr>
        <p:pic>
          <p:nvPicPr>
            <p:cNvPr id="12" name="図 11">
              <a:extLst>
                <a:ext uri="{FF2B5EF4-FFF2-40B4-BE49-F238E27FC236}">
                  <a16:creationId xmlns:a16="http://schemas.microsoft.com/office/drawing/2014/main" id="{0BE46F0D-BA63-4878-A110-DB57E678D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4275" y="3067050"/>
              <a:ext cx="2457450" cy="723900"/>
            </a:xfrm>
            <a:prstGeom prst="rect">
              <a:avLst/>
            </a:prstGeom>
          </p:spPr>
        </p:pic>
        <p:sp>
          <p:nvSpPr>
            <p:cNvPr id="10" name="テキスト ボックス 9">
              <a:extLst>
                <a:ext uri="{FF2B5EF4-FFF2-40B4-BE49-F238E27FC236}">
                  <a16:creationId xmlns:a16="http://schemas.microsoft.com/office/drawing/2014/main" id="{3EC11311-D4B0-4B00-A5C3-6D7142BFE676}"/>
                </a:ext>
              </a:extLst>
            </p:cNvPr>
            <p:cNvSpPr txBox="1"/>
            <p:nvPr/>
          </p:nvSpPr>
          <p:spPr>
            <a:xfrm>
              <a:off x="4438758" y="3101009"/>
              <a:ext cx="1107996" cy="369332"/>
            </a:xfrm>
            <a:prstGeom prst="rect">
              <a:avLst/>
            </a:prstGeom>
            <a:noFill/>
          </p:spPr>
          <p:txBody>
            <a:bodyPr wrap="none" rtlCol="0">
              <a:spAutoFit/>
            </a:bodyPr>
            <a:lstStyle/>
            <a:p>
              <a:r>
                <a:rPr kumimoji="1" lang="ja-JP" altLang="en-US" b="1" dirty="0">
                  <a:latin typeface="BIZ UDPゴシック" panose="020B0400000000000000" pitchFamily="50" charset="-128"/>
                  <a:ea typeface="BIZ UDPゴシック" panose="020B0400000000000000" pitchFamily="50" charset="-128"/>
                </a:rPr>
                <a:t>北九州市</a:t>
              </a:r>
            </a:p>
          </p:txBody>
        </p:sp>
      </p:grpSp>
      <p:sp>
        <p:nvSpPr>
          <p:cNvPr id="14" name="テキスト ボックス 13">
            <a:extLst>
              <a:ext uri="{FF2B5EF4-FFF2-40B4-BE49-F238E27FC236}">
                <a16:creationId xmlns:a16="http://schemas.microsoft.com/office/drawing/2014/main" id="{69360F62-AEEB-4066-801E-6EED09834A2D}"/>
              </a:ext>
            </a:extLst>
          </p:cNvPr>
          <p:cNvSpPr txBox="1"/>
          <p:nvPr/>
        </p:nvSpPr>
        <p:spPr>
          <a:xfrm>
            <a:off x="696861" y="3885896"/>
            <a:ext cx="2584362" cy="523220"/>
          </a:xfrm>
          <a:prstGeom prst="rect">
            <a:avLst/>
          </a:prstGeom>
          <a:noFill/>
        </p:spPr>
        <p:txBody>
          <a:bodyPr wrap="none" rtlCol="0">
            <a:spAutoFit/>
          </a:bodyPr>
          <a:lstStyle/>
          <a:p>
            <a:pPr algn="ctr"/>
            <a:r>
              <a:rPr kumimoji="1" lang="ja-JP" altLang="en-US" sz="1400" dirty="0">
                <a:latin typeface="BIZ UDPゴシック" panose="020B0400000000000000" pitchFamily="50" charset="-128"/>
                <a:ea typeface="BIZ UDPゴシック" panose="020B0400000000000000" pitchFamily="50" charset="-128"/>
              </a:rPr>
              <a:t>北九州市への</a:t>
            </a:r>
            <a:endParaRPr kumimoji="1" lang="en-US" altLang="ja-JP" sz="1400" dirty="0">
              <a:latin typeface="BIZ UDPゴシック" panose="020B0400000000000000" pitchFamily="50" charset="-128"/>
              <a:ea typeface="BIZ UDPゴシック" panose="020B0400000000000000" pitchFamily="50" charset="-128"/>
            </a:endParaRPr>
          </a:p>
          <a:p>
            <a:pPr algn="ctr"/>
            <a:r>
              <a:rPr kumimoji="1" lang="en-US" altLang="ja-JP" sz="1400" dirty="0">
                <a:latin typeface="BIZ UDPゴシック" panose="020B0400000000000000" pitchFamily="50" charset="-128"/>
                <a:ea typeface="BIZ UDPゴシック" panose="020B0400000000000000" pitchFamily="50" charset="-128"/>
              </a:rPr>
              <a:t>U</a:t>
            </a:r>
            <a:r>
              <a:rPr kumimoji="1" lang="ja-JP" altLang="en-US" sz="1400" dirty="0">
                <a:latin typeface="BIZ UDPゴシック" panose="020B0400000000000000" pitchFamily="50" charset="-128"/>
                <a:ea typeface="BIZ UDPゴシック" panose="020B0400000000000000" pitchFamily="50" charset="-128"/>
              </a:rPr>
              <a:t>・</a:t>
            </a:r>
            <a:r>
              <a:rPr kumimoji="1" lang="en-US" altLang="ja-JP" sz="1400" dirty="0">
                <a:latin typeface="BIZ UDPゴシック" panose="020B0400000000000000" pitchFamily="50" charset="-128"/>
                <a:ea typeface="BIZ UDPゴシック" panose="020B0400000000000000" pitchFamily="50" charset="-128"/>
              </a:rPr>
              <a:t>I</a:t>
            </a:r>
            <a:r>
              <a:rPr kumimoji="1" lang="ja-JP" altLang="en-US" sz="1400" dirty="0">
                <a:latin typeface="BIZ UDPゴシック" panose="020B0400000000000000" pitchFamily="50" charset="-128"/>
                <a:ea typeface="BIZ UDPゴシック" panose="020B0400000000000000" pitchFamily="50" charset="-128"/>
              </a:rPr>
              <a:t>ターン就職を考えている人</a:t>
            </a:r>
          </a:p>
        </p:txBody>
      </p:sp>
      <p:sp>
        <p:nvSpPr>
          <p:cNvPr id="15" name="テキスト ボックス 14">
            <a:extLst>
              <a:ext uri="{FF2B5EF4-FFF2-40B4-BE49-F238E27FC236}">
                <a16:creationId xmlns:a16="http://schemas.microsoft.com/office/drawing/2014/main" id="{F22CDCE2-2DFB-4CEA-A391-A48E7BED74A3}"/>
              </a:ext>
            </a:extLst>
          </p:cNvPr>
          <p:cNvSpPr txBox="1"/>
          <p:nvPr/>
        </p:nvSpPr>
        <p:spPr>
          <a:xfrm>
            <a:off x="6832890" y="3945673"/>
            <a:ext cx="2339102" cy="307777"/>
          </a:xfrm>
          <a:prstGeom prst="rect">
            <a:avLst/>
          </a:prstGeom>
          <a:noFill/>
        </p:spPr>
        <p:txBody>
          <a:bodyPr wrap="none" rtlCol="0">
            <a:spAutoFit/>
          </a:bodyPr>
          <a:lstStyle/>
          <a:p>
            <a:r>
              <a:rPr kumimoji="1" lang="ja-JP" altLang="en-US" sz="1400" dirty="0">
                <a:latin typeface="BIZ UDPゴシック" panose="020B0400000000000000" pitchFamily="50" charset="-128"/>
                <a:ea typeface="BIZ UDPゴシック" panose="020B0400000000000000" pitchFamily="50" charset="-128"/>
              </a:rPr>
              <a:t>北九州市内企業（登録企業）</a:t>
            </a:r>
          </a:p>
        </p:txBody>
      </p:sp>
      <p:sp>
        <p:nvSpPr>
          <p:cNvPr id="16" name="テキスト ボックス 15">
            <a:extLst>
              <a:ext uri="{FF2B5EF4-FFF2-40B4-BE49-F238E27FC236}">
                <a16:creationId xmlns:a16="http://schemas.microsoft.com/office/drawing/2014/main" id="{399EF423-0FCF-485E-AB7C-2DA4B96AD49A}"/>
              </a:ext>
            </a:extLst>
          </p:cNvPr>
          <p:cNvSpPr txBox="1"/>
          <p:nvPr/>
        </p:nvSpPr>
        <p:spPr>
          <a:xfrm>
            <a:off x="3991217" y="3885896"/>
            <a:ext cx="1980029" cy="523220"/>
          </a:xfrm>
          <a:prstGeom prst="rect">
            <a:avLst/>
          </a:prstGeom>
          <a:noFill/>
        </p:spPr>
        <p:txBody>
          <a:bodyPr wrap="none" rtlCol="0">
            <a:spAutoFit/>
          </a:bodyPr>
          <a:lstStyle/>
          <a:p>
            <a:pPr algn="ctr"/>
            <a:r>
              <a:rPr kumimoji="1" lang="ja-JP" altLang="en-US" sz="1400" dirty="0">
                <a:latin typeface="BIZ UDPゴシック" panose="020B0400000000000000" pitchFamily="50" charset="-128"/>
                <a:ea typeface="BIZ UDPゴシック" panose="020B0400000000000000" pitchFamily="50" charset="-128"/>
              </a:rPr>
              <a:t>専任コンサルタント</a:t>
            </a:r>
            <a:endParaRPr kumimoji="1" lang="en-US" altLang="ja-JP" sz="1400" dirty="0">
              <a:latin typeface="BIZ UDPゴシック" panose="020B0400000000000000" pitchFamily="50" charset="-128"/>
              <a:ea typeface="BIZ UDPゴシック" panose="020B0400000000000000" pitchFamily="50" charset="-128"/>
            </a:endParaRPr>
          </a:p>
          <a:p>
            <a:pPr algn="ctr"/>
            <a:r>
              <a:rPr kumimoji="1" lang="ja-JP" altLang="en-US" sz="1400" dirty="0">
                <a:latin typeface="BIZ UDPゴシック" panose="020B0400000000000000" pitchFamily="50" charset="-128"/>
                <a:ea typeface="BIZ UDPゴシック" panose="020B0400000000000000" pitchFamily="50" charset="-128"/>
              </a:rPr>
              <a:t>（職業紹介実施事業者）</a:t>
            </a:r>
          </a:p>
        </p:txBody>
      </p:sp>
      <p:sp>
        <p:nvSpPr>
          <p:cNvPr id="17" name="吹き出し: 四角形 16">
            <a:extLst>
              <a:ext uri="{FF2B5EF4-FFF2-40B4-BE49-F238E27FC236}">
                <a16:creationId xmlns:a16="http://schemas.microsoft.com/office/drawing/2014/main" id="{F29B0946-656E-4C59-A36B-8265488B0C08}"/>
              </a:ext>
            </a:extLst>
          </p:cNvPr>
          <p:cNvSpPr/>
          <p:nvPr/>
        </p:nvSpPr>
        <p:spPr>
          <a:xfrm>
            <a:off x="696861" y="4408401"/>
            <a:ext cx="2745954" cy="307777"/>
          </a:xfrm>
          <a:prstGeom prst="wedgeRectCallout">
            <a:avLst>
              <a:gd name="adj1" fmla="val -55394"/>
              <a:gd name="adj2" fmla="val 4097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利用登録</a:t>
            </a:r>
          </a:p>
        </p:txBody>
      </p:sp>
      <p:sp>
        <p:nvSpPr>
          <p:cNvPr id="18" name="吹き出し: 四角形 17">
            <a:extLst>
              <a:ext uri="{FF2B5EF4-FFF2-40B4-BE49-F238E27FC236}">
                <a16:creationId xmlns:a16="http://schemas.microsoft.com/office/drawing/2014/main" id="{0107A7F7-04FB-458B-A27F-6D78A6A88879}"/>
              </a:ext>
            </a:extLst>
          </p:cNvPr>
          <p:cNvSpPr/>
          <p:nvPr/>
        </p:nvSpPr>
        <p:spPr>
          <a:xfrm>
            <a:off x="696861" y="4792163"/>
            <a:ext cx="2745954" cy="307777"/>
          </a:xfrm>
          <a:prstGeom prst="wedgeRectCallout">
            <a:avLst>
              <a:gd name="adj1" fmla="val -55394"/>
              <a:gd name="adj2" fmla="val 4097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求人検索＆応募</a:t>
            </a:r>
          </a:p>
        </p:txBody>
      </p:sp>
      <p:sp>
        <p:nvSpPr>
          <p:cNvPr id="19" name="吹き出し: 四角形 18">
            <a:extLst>
              <a:ext uri="{FF2B5EF4-FFF2-40B4-BE49-F238E27FC236}">
                <a16:creationId xmlns:a16="http://schemas.microsoft.com/office/drawing/2014/main" id="{F631486B-7296-4014-A507-D3959ED7E44A}"/>
              </a:ext>
            </a:extLst>
          </p:cNvPr>
          <p:cNvSpPr/>
          <p:nvPr/>
        </p:nvSpPr>
        <p:spPr>
          <a:xfrm>
            <a:off x="696861" y="5175925"/>
            <a:ext cx="2745954" cy="307777"/>
          </a:xfrm>
          <a:prstGeom prst="wedgeRectCallout">
            <a:avLst>
              <a:gd name="adj1" fmla="val -55394"/>
              <a:gd name="adj2" fmla="val 4097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BIZ UDPゴシック" panose="020B0400000000000000" pitchFamily="50" charset="-128"/>
                <a:ea typeface="BIZ UDPゴシック" panose="020B0400000000000000" pitchFamily="50" charset="-128"/>
              </a:rPr>
              <a:t>U</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I</a:t>
            </a:r>
            <a:r>
              <a:rPr kumimoji="1" lang="ja-JP" altLang="en-US" dirty="0">
                <a:latin typeface="BIZ UDPゴシック" panose="020B0400000000000000" pitchFamily="50" charset="-128"/>
                <a:ea typeface="BIZ UDPゴシック" panose="020B0400000000000000" pitchFamily="50" charset="-128"/>
              </a:rPr>
              <a:t>ターン就職相談          </a:t>
            </a:r>
          </a:p>
        </p:txBody>
      </p:sp>
      <p:sp>
        <p:nvSpPr>
          <p:cNvPr id="21" name="吹き出し: 四角形 20">
            <a:extLst>
              <a:ext uri="{FF2B5EF4-FFF2-40B4-BE49-F238E27FC236}">
                <a16:creationId xmlns:a16="http://schemas.microsoft.com/office/drawing/2014/main" id="{01C4B8E9-EA99-4D5E-ABC0-F8C9C21C05D2}"/>
              </a:ext>
            </a:extLst>
          </p:cNvPr>
          <p:cNvSpPr/>
          <p:nvPr/>
        </p:nvSpPr>
        <p:spPr>
          <a:xfrm>
            <a:off x="6493564" y="4349594"/>
            <a:ext cx="2727737" cy="307777"/>
          </a:xfrm>
          <a:prstGeom prst="wedgeRectCallout">
            <a:avLst>
              <a:gd name="adj1" fmla="val 57267"/>
              <a:gd name="adj2" fmla="val 3666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利用登録</a:t>
            </a:r>
          </a:p>
        </p:txBody>
      </p:sp>
      <p:sp>
        <p:nvSpPr>
          <p:cNvPr id="22" name="吹き出し: 四角形 21">
            <a:extLst>
              <a:ext uri="{FF2B5EF4-FFF2-40B4-BE49-F238E27FC236}">
                <a16:creationId xmlns:a16="http://schemas.microsoft.com/office/drawing/2014/main" id="{1FAD6311-8BEA-41B6-BF69-2B9F9DE21C59}"/>
              </a:ext>
            </a:extLst>
          </p:cNvPr>
          <p:cNvSpPr/>
          <p:nvPr/>
        </p:nvSpPr>
        <p:spPr>
          <a:xfrm>
            <a:off x="6493563" y="4726919"/>
            <a:ext cx="2727737" cy="307777"/>
          </a:xfrm>
          <a:prstGeom prst="wedgeRectCallout">
            <a:avLst>
              <a:gd name="adj1" fmla="val 57267"/>
              <a:gd name="adj2" fmla="val 3666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求人情報掲載</a:t>
            </a:r>
          </a:p>
        </p:txBody>
      </p:sp>
      <p:sp>
        <p:nvSpPr>
          <p:cNvPr id="23" name="吹き出し: 四角形 22">
            <a:extLst>
              <a:ext uri="{FF2B5EF4-FFF2-40B4-BE49-F238E27FC236}">
                <a16:creationId xmlns:a16="http://schemas.microsoft.com/office/drawing/2014/main" id="{35327219-AF4C-45B1-9D94-519732B5D2AD}"/>
              </a:ext>
            </a:extLst>
          </p:cNvPr>
          <p:cNvSpPr/>
          <p:nvPr/>
        </p:nvSpPr>
        <p:spPr>
          <a:xfrm>
            <a:off x="6493563" y="5125030"/>
            <a:ext cx="2727737" cy="307777"/>
          </a:xfrm>
          <a:prstGeom prst="wedgeRectCallout">
            <a:avLst>
              <a:gd name="adj1" fmla="val 57267"/>
              <a:gd name="adj2" fmla="val 3666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採用活動相談</a:t>
            </a:r>
          </a:p>
        </p:txBody>
      </p:sp>
      <p:grpSp>
        <p:nvGrpSpPr>
          <p:cNvPr id="28" name="グループ化 27">
            <a:extLst>
              <a:ext uri="{FF2B5EF4-FFF2-40B4-BE49-F238E27FC236}">
                <a16:creationId xmlns:a16="http://schemas.microsoft.com/office/drawing/2014/main" id="{6993C0ED-41F1-4A04-9FA1-C51144BC1845}"/>
              </a:ext>
            </a:extLst>
          </p:cNvPr>
          <p:cNvGrpSpPr/>
          <p:nvPr/>
        </p:nvGrpSpPr>
        <p:grpSpPr>
          <a:xfrm>
            <a:off x="4123003" y="4388753"/>
            <a:ext cx="1716456" cy="1690225"/>
            <a:chOff x="4134756" y="5090926"/>
            <a:chExt cx="1716456" cy="1690225"/>
          </a:xfrm>
        </p:grpSpPr>
        <p:sp>
          <p:nvSpPr>
            <p:cNvPr id="24" name="楕円 23">
              <a:extLst>
                <a:ext uri="{FF2B5EF4-FFF2-40B4-BE49-F238E27FC236}">
                  <a16:creationId xmlns:a16="http://schemas.microsoft.com/office/drawing/2014/main" id="{3DB24347-BD7B-4BF1-97A1-26DD1EFFDF09}"/>
                </a:ext>
              </a:extLst>
            </p:cNvPr>
            <p:cNvSpPr/>
            <p:nvPr/>
          </p:nvSpPr>
          <p:spPr>
            <a:xfrm>
              <a:off x="4134756" y="5090926"/>
              <a:ext cx="860798" cy="86079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情報</a:t>
              </a:r>
              <a:endParaRPr kumimoji="1" lang="en-US" altLang="ja-JP" sz="1400" dirty="0">
                <a:solidFill>
                  <a:schemeClr val="accent6">
                    <a:lumMod val="75000"/>
                  </a:schemeClr>
                </a:solidFill>
                <a:latin typeface="BIZ UDPゴシック" panose="020B0400000000000000" pitchFamily="50" charset="-128"/>
                <a:ea typeface="BIZ UDPゴシック" panose="020B0400000000000000" pitchFamily="50" charset="-128"/>
              </a:endParaRPr>
            </a:p>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提供</a:t>
              </a:r>
            </a:p>
          </p:txBody>
        </p:sp>
        <p:sp>
          <p:nvSpPr>
            <p:cNvPr id="25" name="楕円 24">
              <a:extLst>
                <a:ext uri="{FF2B5EF4-FFF2-40B4-BE49-F238E27FC236}">
                  <a16:creationId xmlns:a16="http://schemas.microsoft.com/office/drawing/2014/main" id="{702D559D-3DED-49E7-B93C-6F68C1565118}"/>
                </a:ext>
              </a:extLst>
            </p:cNvPr>
            <p:cNvSpPr/>
            <p:nvPr/>
          </p:nvSpPr>
          <p:spPr>
            <a:xfrm>
              <a:off x="4134756" y="5920353"/>
              <a:ext cx="860798" cy="86079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求人</a:t>
              </a:r>
              <a:endParaRPr kumimoji="1" lang="en-US" altLang="ja-JP" sz="1400" dirty="0">
                <a:solidFill>
                  <a:schemeClr val="accent6">
                    <a:lumMod val="75000"/>
                  </a:schemeClr>
                </a:solidFill>
                <a:latin typeface="BIZ UDPゴシック" panose="020B0400000000000000" pitchFamily="50" charset="-128"/>
                <a:ea typeface="BIZ UDPゴシック" panose="020B0400000000000000" pitchFamily="50" charset="-128"/>
              </a:endParaRPr>
            </a:p>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開拓</a:t>
              </a:r>
            </a:p>
          </p:txBody>
        </p:sp>
        <p:sp>
          <p:nvSpPr>
            <p:cNvPr id="26" name="楕円 25">
              <a:extLst>
                <a:ext uri="{FF2B5EF4-FFF2-40B4-BE49-F238E27FC236}">
                  <a16:creationId xmlns:a16="http://schemas.microsoft.com/office/drawing/2014/main" id="{CDDA84B9-F0DA-4E8C-94D2-16EA10D5689B}"/>
                </a:ext>
              </a:extLst>
            </p:cNvPr>
            <p:cNvSpPr/>
            <p:nvPr/>
          </p:nvSpPr>
          <p:spPr>
            <a:xfrm>
              <a:off x="4990414" y="5090926"/>
              <a:ext cx="860798" cy="86079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連絡</a:t>
              </a:r>
              <a:endParaRPr kumimoji="1" lang="en-US" altLang="ja-JP" sz="1400" dirty="0">
                <a:solidFill>
                  <a:schemeClr val="accent6">
                    <a:lumMod val="75000"/>
                  </a:schemeClr>
                </a:solidFill>
                <a:latin typeface="BIZ UDPゴシック" panose="020B0400000000000000" pitchFamily="50" charset="-128"/>
                <a:ea typeface="BIZ UDPゴシック" panose="020B0400000000000000" pitchFamily="50" charset="-128"/>
              </a:endParaRPr>
            </a:p>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調整</a:t>
              </a:r>
            </a:p>
          </p:txBody>
        </p:sp>
        <p:sp>
          <p:nvSpPr>
            <p:cNvPr id="27" name="楕円 26">
              <a:extLst>
                <a:ext uri="{FF2B5EF4-FFF2-40B4-BE49-F238E27FC236}">
                  <a16:creationId xmlns:a16="http://schemas.microsoft.com/office/drawing/2014/main" id="{1CE63029-474D-4F0E-AA96-B307E278F6B6}"/>
                </a:ext>
              </a:extLst>
            </p:cNvPr>
            <p:cNvSpPr/>
            <p:nvPr/>
          </p:nvSpPr>
          <p:spPr>
            <a:xfrm>
              <a:off x="4990414" y="5920353"/>
              <a:ext cx="860798" cy="86079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人材</a:t>
              </a:r>
              <a:endParaRPr kumimoji="1" lang="en-US" altLang="ja-JP" sz="1400" dirty="0">
                <a:solidFill>
                  <a:schemeClr val="accent6">
                    <a:lumMod val="75000"/>
                  </a:schemeClr>
                </a:solidFill>
                <a:latin typeface="BIZ UDPゴシック" panose="020B0400000000000000" pitchFamily="50" charset="-128"/>
                <a:ea typeface="BIZ UDPゴシック" panose="020B0400000000000000" pitchFamily="50" charset="-128"/>
              </a:endParaRPr>
            </a:p>
            <a:p>
              <a:pPr algn="ctr"/>
              <a:r>
                <a:rPr kumimoji="1" lang="ja-JP" altLang="en-US" sz="1400" dirty="0">
                  <a:solidFill>
                    <a:schemeClr val="accent6">
                      <a:lumMod val="75000"/>
                    </a:schemeClr>
                  </a:solidFill>
                  <a:latin typeface="BIZ UDPゴシック" panose="020B0400000000000000" pitchFamily="50" charset="-128"/>
                  <a:ea typeface="BIZ UDPゴシック" panose="020B0400000000000000" pitchFamily="50" charset="-128"/>
                </a:rPr>
                <a:t>確保</a:t>
              </a:r>
            </a:p>
          </p:txBody>
        </p:sp>
      </p:grpSp>
      <p:grpSp>
        <p:nvGrpSpPr>
          <p:cNvPr id="37" name="グループ化 36">
            <a:extLst>
              <a:ext uri="{FF2B5EF4-FFF2-40B4-BE49-F238E27FC236}">
                <a16:creationId xmlns:a16="http://schemas.microsoft.com/office/drawing/2014/main" id="{512A168A-7F12-4804-9400-F7D023290FA0}"/>
              </a:ext>
            </a:extLst>
          </p:cNvPr>
          <p:cNvGrpSpPr/>
          <p:nvPr/>
        </p:nvGrpSpPr>
        <p:grpSpPr>
          <a:xfrm>
            <a:off x="2807768" y="2601294"/>
            <a:ext cx="706636" cy="1090930"/>
            <a:chOff x="2804105" y="3101792"/>
            <a:chExt cx="849283" cy="1311153"/>
          </a:xfrm>
        </p:grpSpPr>
        <p:pic>
          <p:nvPicPr>
            <p:cNvPr id="30" name="図 29">
              <a:extLst>
                <a:ext uri="{FF2B5EF4-FFF2-40B4-BE49-F238E27FC236}">
                  <a16:creationId xmlns:a16="http://schemas.microsoft.com/office/drawing/2014/main" id="{34E2C8F5-5B2C-49DA-A218-F0052E25B599}"/>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t="72838" r="76993" b="2976"/>
            <a:stretch/>
          </p:blipFill>
          <p:spPr>
            <a:xfrm rot="5400000">
              <a:off x="2943141" y="2962757"/>
              <a:ext cx="571211" cy="849281"/>
            </a:xfrm>
            <a:prstGeom prst="rect">
              <a:avLst/>
            </a:prstGeom>
          </p:spPr>
        </p:pic>
        <p:pic>
          <p:nvPicPr>
            <p:cNvPr id="31" name="図 30">
              <a:extLst>
                <a:ext uri="{FF2B5EF4-FFF2-40B4-BE49-F238E27FC236}">
                  <a16:creationId xmlns:a16="http://schemas.microsoft.com/office/drawing/2014/main" id="{2F499B81-8E2F-4033-B12B-49654006610F}"/>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t="72838" r="76993" b="2976"/>
            <a:stretch/>
          </p:blipFill>
          <p:spPr>
            <a:xfrm rot="16711422">
              <a:off x="2943141" y="3702697"/>
              <a:ext cx="571212" cy="849283"/>
            </a:xfrm>
            <a:prstGeom prst="rect">
              <a:avLst/>
            </a:prstGeom>
          </p:spPr>
        </p:pic>
      </p:grpSp>
      <p:grpSp>
        <p:nvGrpSpPr>
          <p:cNvPr id="36" name="グループ化 35">
            <a:extLst>
              <a:ext uri="{FF2B5EF4-FFF2-40B4-BE49-F238E27FC236}">
                <a16:creationId xmlns:a16="http://schemas.microsoft.com/office/drawing/2014/main" id="{58F1892A-7CE5-4149-9DE8-C7567FF7319C}"/>
              </a:ext>
            </a:extLst>
          </p:cNvPr>
          <p:cNvGrpSpPr/>
          <p:nvPr/>
        </p:nvGrpSpPr>
        <p:grpSpPr>
          <a:xfrm rot="10800000" flipV="1">
            <a:off x="6413477" y="2546554"/>
            <a:ext cx="706636" cy="1090930"/>
            <a:chOff x="-1867272" y="3101792"/>
            <a:chExt cx="849283" cy="1311153"/>
          </a:xfrm>
        </p:grpSpPr>
        <p:pic>
          <p:nvPicPr>
            <p:cNvPr id="34" name="図 33">
              <a:extLst>
                <a:ext uri="{FF2B5EF4-FFF2-40B4-BE49-F238E27FC236}">
                  <a16:creationId xmlns:a16="http://schemas.microsoft.com/office/drawing/2014/main" id="{D5D77BE5-4E1A-4266-9D72-C6849B4D8CC7}"/>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t="72838" r="76993" b="2976"/>
            <a:stretch/>
          </p:blipFill>
          <p:spPr>
            <a:xfrm rot="5400000">
              <a:off x="-1728236" y="2962757"/>
              <a:ext cx="571211" cy="849281"/>
            </a:xfrm>
            <a:prstGeom prst="rect">
              <a:avLst/>
            </a:prstGeom>
          </p:spPr>
        </p:pic>
        <p:pic>
          <p:nvPicPr>
            <p:cNvPr id="35" name="図 34">
              <a:extLst>
                <a:ext uri="{FF2B5EF4-FFF2-40B4-BE49-F238E27FC236}">
                  <a16:creationId xmlns:a16="http://schemas.microsoft.com/office/drawing/2014/main" id="{3B3C29CC-AD22-4E83-867F-2765ADDD6C83}"/>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t="72838" r="76993" b="2976"/>
            <a:stretch/>
          </p:blipFill>
          <p:spPr>
            <a:xfrm rot="16711422">
              <a:off x="-1728236" y="3702697"/>
              <a:ext cx="571212" cy="849283"/>
            </a:xfrm>
            <a:prstGeom prst="rect">
              <a:avLst/>
            </a:prstGeom>
          </p:spPr>
        </p:pic>
      </p:grpSp>
      <p:sp>
        <p:nvSpPr>
          <p:cNvPr id="38" name="吹き出し: 円形 37">
            <a:extLst>
              <a:ext uri="{FF2B5EF4-FFF2-40B4-BE49-F238E27FC236}">
                <a16:creationId xmlns:a16="http://schemas.microsoft.com/office/drawing/2014/main" id="{C3F5D82F-70CC-41D7-9C61-FCC4B2BFFEA3}"/>
              </a:ext>
            </a:extLst>
          </p:cNvPr>
          <p:cNvSpPr/>
          <p:nvPr/>
        </p:nvSpPr>
        <p:spPr>
          <a:xfrm>
            <a:off x="82777" y="1653136"/>
            <a:ext cx="1232452" cy="938694"/>
          </a:xfrm>
          <a:prstGeom prst="wedgeEllipseCallout">
            <a:avLst>
              <a:gd name="adj1" fmla="val 53361"/>
              <a:gd name="adj2" fmla="val 4269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無 料　</a:t>
            </a:r>
          </a:p>
        </p:txBody>
      </p:sp>
      <p:sp>
        <p:nvSpPr>
          <p:cNvPr id="39" name="吹き出し: 円形 38">
            <a:extLst>
              <a:ext uri="{FF2B5EF4-FFF2-40B4-BE49-F238E27FC236}">
                <a16:creationId xmlns:a16="http://schemas.microsoft.com/office/drawing/2014/main" id="{A784C110-47B9-47DD-A6A4-74127815FC2C}"/>
              </a:ext>
            </a:extLst>
          </p:cNvPr>
          <p:cNvSpPr/>
          <p:nvPr/>
        </p:nvSpPr>
        <p:spPr>
          <a:xfrm>
            <a:off x="8555766" y="1558952"/>
            <a:ext cx="1232452" cy="938694"/>
          </a:xfrm>
          <a:prstGeom prst="wedgeEllipseCallout">
            <a:avLst>
              <a:gd name="adj1" fmla="val -43413"/>
              <a:gd name="adj2" fmla="val 52578"/>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無 料　</a:t>
            </a:r>
          </a:p>
        </p:txBody>
      </p:sp>
    </p:spTree>
    <p:extLst>
      <p:ext uri="{BB962C8B-B14F-4D97-AF65-F5344CB8AC3E}">
        <p14:creationId xmlns:p14="http://schemas.microsoft.com/office/powerpoint/2010/main" val="40252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C2A8C-630B-42F5-AB61-7EC7197E683E}"/>
              </a:ext>
            </a:extLst>
          </p:cNvPr>
          <p:cNvSpPr>
            <a:spLocks noGrp="1"/>
          </p:cNvSpPr>
          <p:nvPr>
            <p:ph type="title"/>
          </p:nvPr>
        </p:nvSpPr>
        <p:spPr>
          <a:xfrm>
            <a:off x="734046" y="365127"/>
            <a:ext cx="8543925" cy="1325563"/>
          </a:xfrm>
        </p:spPr>
        <p:txBody>
          <a:bodyPr>
            <a:normAutofit fontScale="90000"/>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 </a:t>
            </a:r>
            <a:r>
              <a:rPr kumimoji="1" lang="en-US" altLang="ja-JP" sz="2800" dirty="0">
                <a:latin typeface="BIZ UDPゴシック" panose="020B0400000000000000" pitchFamily="50" charset="-128"/>
                <a:ea typeface="BIZ UDPゴシック" panose="020B0400000000000000" pitchFamily="50" charset="-128"/>
              </a:rPr>
              <a:t>U</a:t>
            </a:r>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I</a:t>
            </a:r>
            <a:r>
              <a:rPr kumimoji="1" lang="ja-JP" altLang="en-US" sz="2800" dirty="0">
                <a:latin typeface="BIZ UDPゴシック" panose="020B0400000000000000" pitchFamily="50" charset="-128"/>
                <a:ea typeface="BIZ UDPゴシック" panose="020B0400000000000000" pitchFamily="50" charset="-128"/>
              </a:rPr>
              <a:t>ターン就職をする際に苦労した点を教えてください！</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a:t>
            </a:r>
          </a:p>
        </p:txBody>
      </p:sp>
      <p:sp>
        <p:nvSpPr>
          <p:cNvPr id="3" name="コンテンツ プレースホルダー 2">
            <a:extLst>
              <a:ext uri="{FF2B5EF4-FFF2-40B4-BE49-F238E27FC236}">
                <a16:creationId xmlns:a16="http://schemas.microsoft.com/office/drawing/2014/main" id="{2AEFEBD9-72C6-434A-BE9D-82E5458CD3AE}"/>
              </a:ext>
            </a:extLst>
          </p:cNvPr>
          <p:cNvSpPr>
            <a:spLocks noGrp="1"/>
          </p:cNvSpPr>
          <p:nvPr>
            <p:ph idx="1"/>
          </p:nvPr>
        </p:nvSpPr>
        <p:spPr>
          <a:xfrm>
            <a:off x="734045" y="1690690"/>
            <a:ext cx="8543925" cy="4351338"/>
          </a:xfrm>
        </p:spPr>
        <p:txBody>
          <a:bodyPr/>
          <a:lstStyle/>
          <a:p>
            <a:r>
              <a:rPr kumimoji="1" lang="ja-JP" altLang="en-US" dirty="0">
                <a:latin typeface="BIZ UDPゴシック" panose="020B0400000000000000" pitchFamily="50" charset="-128"/>
                <a:ea typeface="BIZ UDPゴシック" panose="020B0400000000000000" pitchFamily="50" charset="-128"/>
              </a:rPr>
              <a:t>市内の情報が手に入りにくい</a:t>
            </a:r>
            <a:endParaRPr kumimoji="1"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初めての転職で不安だ</a:t>
            </a:r>
            <a:r>
              <a:rPr kumimoji="1" lang="en-US" altLang="ja-JP" dirty="0">
                <a:latin typeface="BIZ UDPゴシック" panose="020B0400000000000000" pitchFamily="50" charset="-128"/>
                <a:ea typeface="BIZ UDPゴシック" panose="020B0400000000000000" pitchFamily="50" charset="-128"/>
              </a:rPr>
              <a:t>…</a:t>
            </a:r>
          </a:p>
          <a:p>
            <a:r>
              <a:rPr kumimoji="1" lang="ja-JP" altLang="en-US" dirty="0">
                <a:latin typeface="BIZ UDPゴシック" panose="020B0400000000000000" pitchFamily="50" charset="-128"/>
                <a:ea typeface="BIZ UDPゴシック" panose="020B0400000000000000" pitchFamily="50" charset="-128"/>
              </a:rPr>
              <a:t>引っ越しを伴う転職に必要なことは？</a:t>
            </a:r>
            <a:endParaRPr kumimoji="1" lang="en-US" altLang="ja-JP" dirty="0">
              <a:latin typeface="BIZ UDPゴシック" panose="020B0400000000000000" pitchFamily="50" charset="-128"/>
              <a:ea typeface="BIZ UDPゴシック" panose="020B0400000000000000" pitchFamily="50" charset="-128"/>
            </a:endParaRPr>
          </a:p>
          <a:p>
            <a:pPr marL="0" indent="0">
              <a:buNone/>
            </a:pPr>
            <a:r>
              <a:rPr kumimoji="1" lang="ja-JP" altLang="en-US" sz="1400" dirty="0">
                <a:latin typeface="BIZ UDPゴシック" panose="020B0400000000000000" pitchFamily="50" charset="-128"/>
                <a:ea typeface="BIZ UDPゴシック" panose="020B0400000000000000" pitchFamily="50" charset="-128"/>
              </a:rPr>
              <a:t>（実際にいただいた声より</a:t>
            </a:r>
            <a:r>
              <a:rPr kumimoji="1" lang="ja-JP" altLang="en-US" sz="1400" dirty="0" smtClean="0">
                <a:latin typeface="BIZ UDPゴシック" panose="020B0400000000000000" pitchFamily="50" charset="-128"/>
                <a:ea typeface="BIZ UDPゴシック" panose="020B0400000000000000" pitchFamily="50" charset="-128"/>
              </a:rPr>
              <a:t>）</a:t>
            </a:r>
            <a:endParaRPr lang="en-US" altLang="ja-JP" dirty="0">
              <a:latin typeface="BIZ UDPゴシック" panose="020B0400000000000000" pitchFamily="50" charset="-128"/>
              <a:ea typeface="BIZ UDPゴシック" panose="020B0400000000000000" pitchFamily="50" charset="-128"/>
            </a:endParaRPr>
          </a:p>
          <a:p>
            <a:pPr marL="0" indent="0">
              <a:buNone/>
            </a:pPr>
            <a:r>
              <a:rPr lang="ja-JP" altLang="en-US" sz="3200" b="1" dirty="0">
                <a:latin typeface="BIZ UDPゴシック" panose="020B0400000000000000" pitchFamily="50" charset="-128"/>
                <a:ea typeface="BIZ UDPゴシック" panose="020B0400000000000000" pitchFamily="50" charset="-128"/>
              </a:rPr>
              <a:t>　</a:t>
            </a:r>
            <a:r>
              <a:rPr lang="ja-JP" altLang="en-US" sz="3200" b="1" dirty="0">
                <a:solidFill>
                  <a:schemeClr val="tx1">
                    <a:lumMod val="50000"/>
                    <a:lumOff val="50000"/>
                  </a:schemeClr>
                </a:solidFill>
                <a:latin typeface="BIZ UDPゴシック" panose="020B0400000000000000" pitchFamily="50" charset="-128"/>
                <a:ea typeface="BIZ UDPゴシック" panose="020B0400000000000000" pitchFamily="50" charset="-128"/>
              </a:rPr>
              <a:t>👇</a:t>
            </a:r>
            <a:endParaRPr kumimoji="1" lang="en-US" altLang="ja-JP" sz="3200" b="1" dirty="0">
              <a:solidFill>
                <a:schemeClr val="tx1">
                  <a:lumMod val="50000"/>
                  <a:lumOff val="50000"/>
                </a:schemeClr>
              </a:solidFill>
              <a:latin typeface="BIZ UDPゴシック" panose="020B0400000000000000" pitchFamily="50" charset="-128"/>
              <a:ea typeface="BIZ UDPゴシック" panose="020B0400000000000000" pitchFamily="50" charset="-128"/>
            </a:endParaRPr>
          </a:p>
          <a:p>
            <a:pPr marL="0" indent="0">
              <a:buNone/>
            </a:pPr>
            <a:r>
              <a:rPr kumimoji="1" lang="ja-JP" altLang="en-US" sz="3200" b="1" dirty="0">
                <a:latin typeface="BIZ UDPゴシック" panose="020B0400000000000000" pitchFamily="50" charset="-128"/>
                <a:ea typeface="BIZ UDPゴシック" panose="020B0400000000000000" pitchFamily="50" charset="-128"/>
              </a:rPr>
              <a:t> 　</a:t>
            </a:r>
            <a:r>
              <a:rPr kumimoji="1" lang="en-US" altLang="ja-JP" sz="3200" b="1" u="sng" dirty="0">
                <a:solidFill>
                  <a:srgbClr val="FF7C80"/>
                </a:solidFill>
                <a:latin typeface="BIZ UDPゴシック" panose="020B0400000000000000" pitchFamily="50" charset="-128"/>
                <a:ea typeface="BIZ UDPゴシック" panose="020B0400000000000000" pitchFamily="50" charset="-128"/>
              </a:rPr>
              <a:t>U</a:t>
            </a:r>
            <a:r>
              <a:rPr kumimoji="1" lang="ja-JP" altLang="en-US" sz="3200" b="1" u="sng" dirty="0">
                <a:solidFill>
                  <a:srgbClr val="FF7C80"/>
                </a:solidFill>
                <a:latin typeface="BIZ UDPゴシック" panose="020B0400000000000000" pitchFamily="50" charset="-128"/>
                <a:ea typeface="BIZ UDPゴシック" panose="020B0400000000000000" pitchFamily="50" charset="-128"/>
              </a:rPr>
              <a:t>・</a:t>
            </a:r>
            <a:r>
              <a:rPr kumimoji="1" lang="en-US" altLang="ja-JP" sz="3200" b="1" u="sng" dirty="0">
                <a:solidFill>
                  <a:srgbClr val="FF7C80"/>
                </a:solidFill>
                <a:latin typeface="BIZ UDPゴシック" panose="020B0400000000000000" pitchFamily="50" charset="-128"/>
                <a:ea typeface="BIZ UDPゴシック" panose="020B0400000000000000" pitchFamily="50" charset="-128"/>
              </a:rPr>
              <a:t>I</a:t>
            </a:r>
            <a:r>
              <a:rPr kumimoji="1" lang="ja-JP" altLang="en-US" sz="3200" b="1" u="sng" dirty="0">
                <a:solidFill>
                  <a:srgbClr val="FF7C80"/>
                </a:solidFill>
                <a:latin typeface="BIZ UDPゴシック" panose="020B0400000000000000" pitchFamily="50" charset="-128"/>
                <a:ea typeface="BIZ UDPゴシック" panose="020B0400000000000000" pitchFamily="50" charset="-128"/>
              </a:rPr>
              <a:t>ターン応援オフィス</a:t>
            </a:r>
            <a:r>
              <a:rPr kumimoji="1" lang="ja-JP" altLang="en-US" sz="3200" b="1" u="sng" dirty="0" smtClean="0">
                <a:solidFill>
                  <a:srgbClr val="FF7C80"/>
                </a:solidFill>
                <a:latin typeface="BIZ UDPゴシック" panose="020B0400000000000000" pitchFamily="50" charset="-128"/>
                <a:ea typeface="BIZ UDPゴシック" panose="020B0400000000000000" pitchFamily="50" charset="-128"/>
              </a:rPr>
              <a:t>が</a:t>
            </a:r>
            <a:r>
              <a:rPr lang="ja-JP" altLang="en-US" sz="3200" b="1" u="sng" dirty="0" smtClean="0">
                <a:solidFill>
                  <a:srgbClr val="FF7C80"/>
                </a:solidFill>
                <a:latin typeface="BIZ UDPゴシック" panose="020B0400000000000000" pitchFamily="50" charset="-128"/>
                <a:ea typeface="BIZ UDPゴシック" panose="020B0400000000000000" pitchFamily="50" charset="-128"/>
              </a:rPr>
              <a:t> </a:t>
            </a:r>
            <a:r>
              <a:rPr lang="ja-JP" altLang="en-US" sz="3200" b="1" u="sng" dirty="0">
                <a:solidFill>
                  <a:srgbClr val="FF7C80"/>
                </a:solidFill>
                <a:latin typeface="BIZ UDPゴシック" panose="020B0400000000000000" pitchFamily="50" charset="-128"/>
                <a:ea typeface="BIZ UDPゴシック" panose="020B0400000000000000" pitchFamily="50" charset="-128"/>
              </a:rPr>
              <a:t>みなさん</a:t>
            </a:r>
            <a:r>
              <a:rPr lang="ja-JP" altLang="en-US" sz="3200" b="1" u="sng" dirty="0" smtClean="0">
                <a:solidFill>
                  <a:srgbClr val="FF7C80"/>
                </a:solidFill>
                <a:latin typeface="BIZ UDPゴシック" panose="020B0400000000000000" pitchFamily="50" charset="-128"/>
                <a:ea typeface="BIZ UDPゴシック" panose="020B0400000000000000" pitchFamily="50" charset="-128"/>
              </a:rPr>
              <a:t>の</a:t>
            </a:r>
            <a:endParaRPr lang="en-US" altLang="ja-JP" sz="3200" b="1" u="sng" dirty="0" smtClean="0">
              <a:solidFill>
                <a:srgbClr val="FF7C80"/>
              </a:solidFill>
              <a:latin typeface="BIZ UDPゴシック" panose="020B0400000000000000" pitchFamily="50" charset="-128"/>
              <a:ea typeface="BIZ UDPゴシック" panose="020B0400000000000000" pitchFamily="50" charset="-128"/>
            </a:endParaRPr>
          </a:p>
          <a:p>
            <a:pPr marL="0" indent="0">
              <a:buNone/>
            </a:pPr>
            <a:r>
              <a:rPr lang="ja-JP" altLang="en-US" sz="3200" b="1" dirty="0" smtClean="0">
                <a:solidFill>
                  <a:srgbClr val="FF7C80"/>
                </a:solidFill>
                <a:latin typeface="BIZ UDPゴシック" panose="020B0400000000000000" pitchFamily="50" charset="-128"/>
                <a:ea typeface="BIZ UDPゴシック" panose="020B0400000000000000" pitchFamily="50" charset="-128"/>
              </a:rPr>
              <a:t>　</a:t>
            </a:r>
            <a:r>
              <a:rPr lang="en-US" altLang="ja-JP" sz="3200" b="1" u="sng" dirty="0" smtClean="0">
                <a:solidFill>
                  <a:srgbClr val="FF7C80"/>
                </a:solidFill>
                <a:latin typeface="BIZ UDPゴシック" panose="020B0400000000000000" pitchFamily="50" charset="-128"/>
                <a:ea typeface="BIZ UDPゴシック" panose="020B0400000000000000" pitchFamily="50" charset="-128"/>
              </a:rPr>
              <a:t>U</a:t>
            </a:r>
            <a:r>
              <a:rPr lang="ja-JP" altLang="en-US" sz="3200" b="1" u="sng" dirty="0">
                <a:solidFill>
                  <a:srgbClr val="FF7C80"/>
                </a:solidFill>
                <a:latin typeface="BIZ UDPゴシック" panose="020B0400000000000000" pitchFamily="50" charset="-128"/>
                <a:ea typeface="BIZ UDPゴシック" panose="020B0400000000000000" pitchFamily="50" charset="-128"/>
              </a:rPr>
              <a:t>・</a:t>
            </a:r>
            <a:r>
              <a:rPr lang="en-US" altLang="ja-JP" sz="3200" b="1" u="sng" dirty="0">
                <a:solidFill>
                  <a:srgbClr val="FF7C80"/>
                </a:solidFill>
                <a:latin typeface="BIZ UDPゴシック" panose="020B0400000000000000" pitchFamily="50" charset="-128"/>
                <a:ea typeface="BIZ UDPゴシック" panose="020B0400000000000000" pitchFamily="50" charset="-128"/>
              </a:rPr>
              <a:t>I</a:t>
            </a:r>
            <a:r>
              <a:rPr lang="ja-JP" altLang="en-US" sz="3200" b="1" u="sng" dirty="0">
                <a:solidFill>
                  <a:srgbClr val="FF7C80"/>
                </a:solidFill>
                <a:latin typeface="BIZ UDPゴシック" panose="020B0400000000000000" pitchFamily="50" charset="-128"/>
                <a:ea typeface="BIZ UDPゴシック" panose="020B0400000000000000" pitchFamily="50" charset="-128"/>
              </a:rPr>
              <a:t>ターン</a:t>
            </a:r>
            <a:r>
              <a:rPr lang="ja-JP" altLang="en-US" sz="3200" b="1" u="sng" dirty="0" smtClean="0">
                <a:solidFill>
                  <a:srgbClr val="FF7C80"/>
                </a:solidFill>
                <a:latin typeface="BIZ UDPゴシック" panose="020B0400000000000000" pitchFamily="50" charset="-128"/>
                <a:ea typeface="BIZ UDPゴシック" panose="020B0400000000000000" pitchFamily="50" charset="-128"/>
              </a:rPr>
              <a:t>就職を</a:t>
            </a:r>
            <a:r>
              <a:rPr lang="ja-JP" altLang="en-US" sz="3200" b="1" u="sng" dirty="0">
                <a:solidFill>
                  <a:srgbClr val="FF7C80"/>
                </a:solidFill>
                <a:latin typeface="BIZ UDPゴシック" panose="020B0400000000000000" pitchFamily="50" charset="-128"/>
                <a:ea typeface="BIZ UDPゴシック" panose="020B0400000000000000" pitchFamily="50" charset="-128"/>
              </a:rPr>
              <a:t>応援します！</a:t>
            </a:r>
            <a:endParaRPr kumimoji="1" lang="en-US" altLang="ja-JP" sz="3200" b="1" u="sng" dirty="0">
              <a:solidFill>
                <a:srgbClr val="FF7C80"/>
              </a:solidFill>
              <a:latin typeface="BIZ UDPゴシック" panose="020B0400000000000000" pitchFamily="50" charset="-128"/>
              <a:ea typeface="BIZ UDPゴシック" panose="020B0400000000000000" pitchFamily="50" charset="-128"/>
            </a:endParaRPr>
          </a:p>
          <a:p>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543079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C2A8C-630B-42F5-AB61-7EC7197E683E}"/>
              </a:ext>
            </a:extLst>
          </p:cNvPr>
          <p:cNvSpPr>
            <a:spLocks noGrp="1"/>
          </p:cNvSpPr>
          <p:nvPr>
            <p:ph type="title"/>
          </p:nvPr>
        </p:nvSpPr>
        <p:spPr>
          <a:xfrm>
            <a:off x="779572" y="126911"/>
            <a:ext cx="8543925" cy="1325563"/>
          </a:xfrm>
        </p:spPr>
        <p:txBody>
          <a:bodyPr>
            <a:norm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 専任コンサルタントってどんな人？</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a:t>
            </a:r>
          </a:p>
        </p:txBody>
      </p:sp>
      <p:grpSp>
        <p:nvGrpSpPr>
          <p:cNvPr id="10" name="グループ化 9">
            <a:extLst>
              <a:ext uri="{FF2B5EF4-FFF2-40B4-BE49-F238E27FC236}">
                <a16:creationId xmlns:a16="http://schemas.microsoft.com/office/drawing/2014/main" id="{458593A3-9654-41EE-BBF1-84A9D04B1507}"/>
              </a:ext>
            </a:extLst>
          </p:cNvPr>
          <p:cNvGrpSpPr/>
          <p:nvPr/>
        </p:nvGrpSpPr>
        <p:grpSpPr>
          <a:xfrm>
            <a:off x="410817" y="2421265"/>
            <a:ext cx="9190381" cy="1264117"/>
            <a:chOff x="463826" y="1736035"/>
            <a:chExt cx="9190381" cy="1523932"/>
          </a:xfrm>
        </p:grpSpPr>
        <p:sp>
          <p:nvSpPr>
            <p:cNvPr id="8" name="四角形: 角を丸くする 7">
              <a:extLst>
                <a:ext uri="{FF2B5EF4-FFF2-40B4-BE49-F238E27FC236}">
                  <a16:creationId xmlns:a16="http://schemas.microsoft.com/office/drawing/2014/main" id="{50B8D3DB-C409-475E-9E05-1B81697BD426}"/>
                </a:ext>
              </a:extLst>
            </p:cNvPr>
            <p:cNvSpPr/>
            <p:nvPr/>
          </p:nvSpPr>
          <p:spPr>
            <a:xfrm>
              <a:off x="463826" y="1736035"/>
              <a:ext cx="2809461" cy="1523932"/>
            </a:xfrm>
            <a:prstGeom prst="round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元・人事</a:t>
              </a:r>
              <a:r>
                <a:rPr kumimoji="1" lang="en-US" altLang="ja-JP" dirty="0">
                  <a:solidFill>
                    <a:schemeClr val="tx1"/>
                  </a:solidFill>
                  <a:latin typeface="BIZ UDゴシック" panose="020B0400000000000000" pitchFamily="49" charset="-128"/>
                  <a:ea typeface="BIZ UDゴシック" panose="020B0400000000000000" pitchFamily="49" charset="-128"/>
                </a:rPr>
                <a:t>/</a:t>
              </a:r>
              <a:r>
                <a:rPr kumimoji="1" lang="ja-JP" altLang="en-US" dirty="0">
                  <a:solidFill>
                    <a:schemeClr val="tx1"/>
                  </a:solidFill>
                  <a:latin typeface="BIZ UDゴシック" panose="020B0400000000000000" pitchFamily="49" charset="-128"/>
                  <a:ea typeface="BIZ UDゴシック" panose="020B0400000000000000" pitchFamily="49" charset="-128"/>
                </a:rPr>
                <a:t>採用責任者</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p:txBody>
        </p:sp>
        <p:sp>
          <p:nvSpPr>
            <p:cNvPr id="34" name="四角形: 角を丸くする 33">
              <a:extLst>
                <a:ext uri="{FF2B5EF4-FFF2-40B4-BE49-F238E27FC236}">
                  <a16:creationId xmlns:a16="http://schemas.microsoft.com/office/drawing/2014/main" id="{A17E8F99-D22C-4A3B-8C12-4CE8676BFDE2}"/>
                </a:ext>
              </a:extLst>
            </p:cNvPr>
            <p:cNvSpPr/>
            <p:nvPr/>
          </p:nvSpPr>
          <p:spPr>
            <a:xfrm>
              <a:off x="3654286" y="1736035"/>
              <a:ext cx="2809461" cy="1523932"/>
            </a:xfrm>
            <a:prstGeom prst="roundRect">
              <a:avLst/>
            </a:prstGeom>
            <a:pattFill prst="wdUpDiag">
              <a:fgClr>
                <a:srgbClr val="FEFAC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旦過市場出身</a:t>
              </a:r>
              <a:r>
                <a:rPr kumimoji="1" lang="en-US" altLang="ja-JP" dirty="0">
                  <a:solidFill>
                    <a:schemeClr val="tx1"/>
                  </a:solidFill>
                  <a:latin typeface="BIZ UDゴシック" panose="020B0400000000000000" pitchFamily="49" charset="-128"/>
                  <a:ea typeface="BIZ UDゴシック" panose="020B0400000000000000" pitchFamily="49" charset="-128"/>
                </a:rPr>
                <a:t/>
              </a:r>
              <a:br>
                <a:rPr kumimoji="1" lang="en-US" altLang="ja-JP" dirty="0">
                  <a:solidFill>
                    <a:schemeClr val="tx1"/>
                  </a:solidFill>
                  <a:latin typeface="BIZ UDゴシック" panose="020B0400000000000000" pitchFamily="49" charset="-128"/>
                  <a:ea typeface="BIZ UDゴシック" panose="020B0400000000000000" pitchFamily="49" charset="-128"/>
                </a:rPr>
              </a:br>
              <a:r>
                <a:rPr kumimoji="1" lang="en-US" altLang="ja-JP" dirty="0">
                  <a:solidFill>
                    <a:schemeClr val="tx1"/>
                  </a:solidFill>
                  <a:latin typeface="BIZ UDゴシック" panose="020B0400000000000000" pitchFamily="49" charset="-128"/>
                  <a:ea typeface="BIZ UDゴシック" panose="020B0400000000000000" pitchFamily="49" charset="-128"/>
                </a:rPr>
                <a:t>U</a:t>
              </a:r>
              <a:r>
                <a:rPr kumimoji="1" lang="ja-JP" altLang="en-US" dirty="0">
                  <a:solidFill>
                    <a:schemeClr val="tx1"/>
                  </a:solidFill>
                  <a:latin typeface="BIZ UDゴシック" panose="020B0400000000000000" pitchFamily="49" charset="-128"/>
                  <a:ea typeface="BIZ UDゴシック" panose="020B0400000000000000" pitchFamily="49" charset="-128"/>
                </a:rPr>
                <a:t>ターン</a:t>
              </a:r>
            </a:p>
          </p:txBody>
        </p:sp>
        <p:sp>
          <p:nvSpPr>
            <p:cNvPr id="35" name="四角形: 角を丸くする 34">
              <a:extLst>
                <a:ext uri="{FF2B5EF4-FFF2-40B4-BE49-F238E27FC236}">
                  <a16:creationId xmlns:a16="http://schemas.microsoft.com/office/drawing/2014/main" id="{F7B32A2F-2E1D-49FC-8E88-8675563CA589}"/>
                </a:ext>
              </a:extLst>
            </p:cNvPr>
            <p:cNvSpPr/>
            <p:nvPr/>
          </p:nvSpPr>
          <p:spPr>
            <a:xfrm>
              <a:off x="6844746" y="1736035"/>
              <a:ext cx="2809461" cy="1523932"/>
            </a:xfrm>
            <a:prstGeom prst="roundRect">
              <a:avLst/>
            </a:prstGeom>
            <a:pattFill prst="wdUpDiag">
              <a:fgClr>
                <a:schemeClr val="tx2">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転職６回！</a:t>
              </a:r>
            </a:p>
          </p:txBody>
        </p:sp>
      </p:grpSp>
      <p:sp>
        <p:nvSpPr>
          <p:cNvPr id="36" name="テキスト ボックス 35">
            <a:extLst>
              <a:ext uri="{FF2B5EF4-FFF2-40B4-BE49-F238E27FC236}">
                <a16:creationId xmlns:a16="http://schemas.microsoft.com/office/drawing/2014/main" id="{46162F2A-FF0E-4DDE-898F-F9552512A47A}"/>
              </a:ext>
            </a:extLst>
          </p:cNvPr>
          <p:cNvSpPr txBox="1"/>
          <p:nvPr/>
        </p:nvSpPr>
        <p:spPr>
          <a:xfrm>
            <a:off x="89520" y="1452474"/>
            <a:ext cx="9906000" cy="646331"/>
          </a:xfrm>
          <a:prstGeom prst="rect">
            <a:avLst/>
          </a:prstGeom>
          <a:noFill/>
        </p:spPr>
        <p:txBody>
          <a:bodyPr wrap="square" rtlCol="0">
            <a:spAutoFit/>
          </a:bodyPr>
          <a:lstStyle/>
          <a:p>
            <a:pPr algn="ctr"/>
            <a:r>
              <a:rPr kumimoji="1" lang="ja-JP" altLang="en-US" u="sng" dirty="0">
                <a:highlight>
                  <a:srgbClr val="FFE7FF"/>
                </a:highlight>
                <a:latin typeface="BIZ UDPゴシック" panose="020B0400000000000000" pitchFamily="50" charset="-128"/>
                <a:ea typeface="BIZ UDPゴシック" panose="020B0400000000000000" pitchFamily="50" charset="-128"/>
              </a:rPr>
              <a:t>専任コンサルタントは出身や経歴の異なる３名！</a:t>
            </a:r>
            <a:endParaRPr kumimoji="1" lang="en-US" altLang="ja-JP" u="sng" dirty="0">
              <a:highlight>
                <a:srgbClr val="FFE7FF"/>
              </a:highlight>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お互いに北九州市内の就職情報を共有し、就職活動の応援＆お手伝いをします</a:t>
            </a:r>
          </a:p>
        </p:txBody>
      </p:sp>
      <p:grpSp>
        <p:nvGrpSpPr>
          <p:cNvPr id="17" name="グループ化 16">
            <a:extLst>
              <a:ext uri="{FF2B5EF4-FFF2-40B4-BE49-F238E27FC236}">
                <a16:creationId xmlns:a16="http://schemas.microsoft.com/office/drawing/2014/main" id="{257AB83C-5908-412D-87F7-A73C12F5A218}"/>
              </a:ext>
            </a:extLst>
          </p:cNvPr>
          <p:cNvGrpSpPr/>
          <p:nvPr/>
        </p:nvGrpSpPr>
        <p:grpSpPr>
          <a:xfrm>
            <a:off x="447330" y="3804676"/>
            <a:ext cx="9190381" cy="1264117"/>
            <a:chOff x="463826" y="1736035"/>
            <a:chExt cx="9190381" cy="1523932"/>
          </a:xfrm>
        </p:grpSpPr>
        <p:sp>
          <p:nvSpPr>
            <p:cNvPr id="18" name="四角形: 角を丸くする 17">
              <a:extLst>
                <a:ext uri="{FF2B5EF4-FFF2-40B4-BE49-F238E27FC236}">
                  <a16:creationId xmlns:a16="http://schemas.microsoft.com/office/drawing/2014/main" id="{41D01AA9-9234-4691-9247-91A1E588766D}"/>
                </a:ext>
              </a:extLst>
            </p:cNvPr>
            <p:cNvSpPr/>
            <p:nvPr/>
          </p:nvSpPr>
          <p:spPr>
            <a:xfrm>
              <a:off x="463826" y="1736035"/>
              <a:ext cx="2809461" cy="1523932"/>
            </a:xfrm>
            <a:prstGeom prst="roundRect">
              <a:avLst/>
            </a:prstGeom>
            <a:pattFill prst="wdUpDiag">
              <a:fgClr>
                <a:srgbClr val="FFE7F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多くの訪問実績あり！</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北九州の企業を知る</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生き字引</a:t>
              </a:r>
            </a:p>
          </p:txBody>
        </p:sp>
        <p:sp>
          <p:nvSpPr>
            <p:cNvPr id="19" name="四角形: 角を丸くする 18">
              <a:extLst>
                <a:ext uri="{FF2B5EF4-FFF2-40B4-BE49-F238E27FC236}">
                  <a16:creationId xmlns:a16="http://schemas.microsoft.com/office/drawing/2014/main" id="{5E1318D4-7089-4801-BD79-AE2B26F3D93B}"/>
                </a:ext>
              </a:extLst>
            </p:cNvPr>
            <p:cNvSpPr/>
            <p:nvPr/>
          </p:nvSpPr>
          <p:spPr>
            <a:xfrm>
              <a:off x="3654286" y="1736035"/>
              <a:ext cx="2809461" cy="1523932"/>
            </a:xfrm>
            <a:prstGeom prst="roundRect">
              <a:avLst/>
            </a:prstGeom>
            <a:pattFill prst="wdUpDiag">
              <a:fgClr>
                <a:schemeClr val="accent2">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元、利用者です！</a:t>
              </a:r>
            </a:p>
          </p:txBody>
        </p:sp>
        <p:sp>
          <p:nvSpPr>
            <p:cNvPr id="20" name="四角形: 角を丸くする 19">
              <a:extLst>
                <a:ext uri="{FF2B5EF4-FFF2-40B4-BE49-F238E27FC236}">
                  <a16:creationId xmlns:a16="http://schemas.microsoft.com/office/drawing/2014/main" id="{FF488CD1-7719-4D79-89A1-55A5FBCA2343}"/>
                </a:ext>
              </a:extLst>
            </p:cNvPr>
            <p:cNvSpPr/>
            <p:nvPr/>
          </p:nvSpPr>
          <p:spPr>
            <a:xfrm>
              <a:off x="6844746" y="1736035"/>
              <a:ext cx="2809461" cy="1523932"/>
            </a:xfrm>
            <a:prstGeom prst="roundRect">
              <a:avLst/>
            </a:prstGeom>
            <a:pattFill prst="wdUpDiag">
              <a:fgClr>
                <a:schemeClr val="accent3">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首都圏での</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勤務経験あり</a:t>
              </a:r>
            </a:p>
          </p:txBody>
        </p:sp>
      </p:grpSp>
      <p:grpSp>
        <p:nvGrpSpPr>
          <p:cNvPr id="21" name="グループ化 20">
            <a:extLst>
              <a:ext uri="{FF2B5EF4-FFF2-40B4-BE49-F238E27FC236}">
                <a16:creationId xmlns:a16="http://schemas.microsoft.com/office/drawing/2014/main" id="{C0E59F82-EF23-4B4F-ABF6-3B5DE7EA78B2}"/>
              </a:ext>
            </a:extLst>
          </p:cNvPr>
          <p:cNvGrpSpPr/>
          <p:nvPr/>
        </p:nvGrpSpPr>
        <p:grpSpPr>
          <a:xfrm>
            <a:off x="447330" y="5189814"/>
            <a:ext cx="9190381" cy="1264117"/>
            <a:chOff x="463826" y="1736035"/>
            <a:chExt cx="9190381" cy="1523932"/>
          </a:xfrm>
        </p:grpSpPr>
        <p:sp>
          <p:nvSpPr>
            <p:cNvPr id="22" name="四角形: 角を丸くする 21">
              <a:extLst>
                <a:ext uri="{FF2B5EF4-FFF2-40B4-BE49-F238E27FC236}">
                  <a16:creationId xmlns:a16="http://schemas.microsoft.com/office/drawing/2014/main" id="{C811A05E-EADB-4170-88EF-8AF637719BC7}"/>
                </a:ext>
              </a:extLst>
            </p:cNvPr>
            <p:cNvSpPr/>
            <p:nvPr/>
          </p:nvSpPr>
          <p:spPr>
            <a:xfrm>
              <a:off x="463826" y="1736035"/>
              <a:ext cx="2809461" cy="1523932"/>
            </a:xfrm>
            <a:prstGeom prst="roundRect">
              <a:avLst/>
            </a:prstGeom>
            <a:pattFill prst="wdUpDiag">
              <a:fgClr>
                <a:srgbClr val="ECFBD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正社員</a:t>
              </a:r>
              <a:r>
                <a:rPr kumimoji="1" lang="en-US" altLang="ja-JP" dirty="0">
                  <a:solidFill>
                    <a:schemeClr val="tx1"/>
                  </a:solidFill>
                  <a:latin typeface="BIZ UDゴシック" panose="020B0400000000000000" pitchFamily="49" charset="-128"/>
                  <a:ea typeface="BIZ UDゴシック" panose="020B0400000000000000" pitchFamily="49" charset="-128"/>
                </a:rPr>
                <a:t>/</a:t>
              </a:r>
              <a:r>
                <a:rPr kumimoji="1" lang="ja-JP" altLang="en-US" dirty="0">
                  <a:solidFill>
                    <a:schemeClr val="tx1"/>
                  </a:solidFill>
                  <a:latin typeface="BIZ UDゴシック" panose="020B0400000000000000" pitchFamily="49" charset="-128"/>
                  <a:ea typeface="BIZ UDゴシック" panose="020B0400000000000000" pitchFamily="49" charset="-128"/>
                </a:rPr>
                <a:t>派遣</a:t>
              </a:r>
              <a:r>
                <a:rPr kumimoji="1" lang="en-US" altLang="ja-JP" dirty="0">
                  <a:solidFill>
                    <a:schemeClr val="tx1"/>
                  </a:solidFill>
                  <a:latin typeface="BIZ UDゴシック" panose="020B0400000000000000" pitchFamily="49" charset="-128"/>
                  <a:ea typeface="BIZ UDゴシック" panose="020B0400000000000000" pitchFamily="49" charset="-128"/>
                </a:rPr>
                <a:t>/</a:t>
              </a:r>
              <a:r>
                <a:rPr kumimoji="1" lang="ja-JP" altLang="en-US" dirty="0">
                  <a:solidFill>
                    <a:schemeClr val="tx1"/>
                  </a:solidFill>
                  <a:latin typeface="BIZ UDゴシック" panose="020B0400000000000000" pitchFamily="49" charset="-128"/>
                  <a:ea typeface="BIZ UDゴシック" panose="020B0400000000000000" pitchFamily="49" charset="-128"/>
                </a:rPr>
                <a:t>パート</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色々な働き方を</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経験しています</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p:txBody>
        </p:sp>
        <p:sp>
          <p:nvSpPr>
            <p:cNvPr id="23" name="四角形: 角を丸くする 22">
              <a:extLst>
                <a:ext uri="{FF2B5EF4-FFF2-40B4-BE49-F238E27FC236}">
                  <a16:creationId xmlns:a16="http://schemas.microsoft.com/office/drawing/2014/main" id="{80C29792-7F1E-43D3-AD5A-AF5AF489AAF2}"/>
                </a:ext>
              </a:extLst>
            </p:cNvPr>
            <p:cNvSpPr/>
            <p:nvPr/>
          </p:nvSpPr>
          <p:spPr>
            <a:xfrm>
              <a:off x="3654286" y="1736035"/>
              <a:ext cx="2809461" cy="1523932"/>
            </a:xfrm>
            <a:prstGeom prst="roundRect">
              <a:avLst/>
            </a:prstGeom>
            <a:pattFill prst="wdUpDiag">
              <a:fgClr>
                <a:schemeClr val="accent4">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早期退職後の</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ja-JP" altLang="en-US" dirty="0">
                  <a:solidFill>
                    <a:schemeClr val="tx1"/>
                  </a:solidFill>
                  <a:latin typeface="BIZ UDゴシック" panose="020B0400000000000000" pitchFamily="49" charset="-128"/>
                  <a:ea typeface="BIZ UDゴシック" panose="020B0400000000000000" pitchFamily="49" charset="-128"/>
                </a:rPr>
                <a:t>ロールモデル</a:t>
              </a:r>
            </a:p>
          </p:txBody>
        </p:sp>
        <p:sp>
          <p:nvSpPr>
            <p:cNvPr id="24" name="四角形: 角を丸くする 23">
              <a:extLst>
                <a:ext uri="{FF2B5EF4-FFF2-40B4-BE49-F238E27FC236}">
                  <a16:creationId xmlns:a16="http://schemas.microsoft.com/office/drawing/2014/main" id="{E9E26C19-8725-44E1-9552-7F8EFBE39ACF}"/>
                </a:ext>
              </a:extLst>
            </p:cNvPr>
            <p:cNvSpPr/>
            <p:nvPr/>
          </p:nvSpPr>
          <p:spPr>
            <a:xfrm>
              <a:off x="6844746" y="1736035"/>
              <a:ext cx="2809461" cy="1523932"/>
            </a:xfrm>
            <a:prstGeom prst="roundRect">
              <a:avLst/>
            </a:prstGeom>
            <a:pattFill prst="wdUp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ゴシック" panose="020B0400000000000000" pitchFamily="49" charset="-128"/>
                  <a:ea typeface="BIZ UDゴシック" panose="020B0400000000000000" pitchFamily="49" charset="-128"/>
                </a:rPr>
                <a:t>北九州市へ</a:t>
              </a:r>
              <a:endParaRPr kumimoji="1" lang="en-US" altLang="ja-JP" dirty="0">
                <a:solidFill>
                  <a:schemeClr val="tx1"/>
                </a:solidFill>
                <a:latin typeface="BIZ UDゴシック" panose="020B0400000000000000" pitchFamily="49" charset="-128"/>
                <a:ea typeface="BIZ UDゴシック" panose="020B0400000000000000" pitchFamily="49" charset="-128"/>
              </a:endParaRPr>
            </a:p>
            <a:p>
              <a:pPr algn="ctr"/>
              <a:r>
                <a:rPr kumimoji="1" lang="en-US" altLang="ja-JP" dirty="0">
                  <a:solidFill>
                    <a:schemeClr val="tx1"/>
                  </a:solidFill>
                  <a:latin typeface="BIZ UDゴシック" panose="020B0400000000000000" pitchFamily="49" charset="-128"/>
                  <a:ea typeface="BIZ UDゴシック" panose="020B0400000000000000" pitchFamily="49" charset="-128"/>
                </a:rPr>
                <a:t>I</a:t>
              </a:r>
              <a:r>
                <a:rPr kumimoji="1" lang="ja-JP" altLang="en-US" dirty="0">
                  <a:solidFill>
                    <a:schemeClr val="tx1"/>
                  </a:solidFill>
                  <a:latin typeface="BIZ UDゴシック" panose="020B0400000000000000" pitchFamily="49" charset="-128"/>
                  <a:ea typeface="BIZ UDゴシック" panose="020B0400000000000000" pitchFamily="49" charset="-128"/>
                </a:rPr>
                <a:t>ターン就職</a:t>
              </a:r>
            </a:p>
          </p:txBody>
        </p:sp>
      </p:grpSp>
    </p:spTree>
    <p:extLst>
      <p:ext uri="{BB962C8B-B14F-4D97-AF65-F5344CB8AC3E}">
        <p14:creationId xmlns:p14="http://schemas.microsoft.com/office/powerpoint/2010/main" val="479051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866F9167-CED0-4E81-97B0-59398856CFA3}"/>
              </a:ext>
            </a:extLst>
          </p:cNvPr>
          <p:cNvGrpSpPr/>
          <p:nvPr/>
        </p:nvGrpSpPr>
        <p:grpSpPr>
          <a:xfrm>
            <a:off x="429250" y="2066787"/>
            <a:ext cx="6667571" cy="4342846"/>
            <a:chOff x="429250" y="2066787"/>
            <a:chExt cx="6390241" cy="4342846"/>
          </a:xfrm>
        </p:grpSpPr>
        <p:sp>
          <p:nvSpPr>
            <p:cNvPr id="10" name="四角形: 角を丸くする 9">
              <a:extLst>
                <a:ext uri="{FF2B5EF4-FFF2-40B4-BE49-F238E27FC236}">
                  <a16:creationId xmlns:a16="http://schemas.microsoft.com/office/drawing/2014/main" id="{D7D427E4-3B58-417D-B9BC-E3C69FCB155F}"/>
                </a:ext>
              </a:extLst>
            </p:cNvPr>
            <p:cNvSpPr/>
            <p:nvPr/>
          </p:nvSpPr>
          <p:spPr>
            <a:xfrm>
              <a:off x="429250" y="2066787"/>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53208D28-6BF9-4E85-ACFD-9C54AA1E5D99}"/>
                </a:ext>
              </a:extLst>
            </p:cNvPr>
            <p:cNvSpPr/>
            <p:nvPr/>
          </p:nvSpPr>
          <p:spPr>
            <a:xfrm>
              <a:off x="429250" y="3557103"/>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B3E8C3CB-722E-4D07-A9BF-983CBE497052}"/>
                </a:ext>
              </a:extLst>
            </p:cNvPr>
            <p:cNvSpPr/>
            <p:nvPr/>
          </p:nvSpPr>
          <p:spPr>
            <a:xfrm>
              <a:off x="429250" y="5047419"/>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0F7D2A2-F10E-400A-8CDD-D442701D123C}"/>
                </a:ext>
              </a:extLst>
            </p:cNvPr>
            <p:cNvSpPr/>
            <p:nvPr/>
          </p:nvSpPr>
          <p:spPr>
            <a:xfrm>
              <a:off x="5148470" y="2066787"/>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616F205-5FD8-486A-BC54-B61ECCCBE420}"/>
                </a:ext>
              </a:extLst>
            </p:cNvPr>
            <p:cNvSpPr/>
            <p:nvPr/>
          </p:nvSpPr>
          <p:spPr>
            <a:xfrm>
              <a:off x="5148470" y="3557103"/>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C716D0C5-A6CD-4B5F-8ECD-5C669348F195}"/>
              </a:ext>
            </a:extLst>
          </p:cNvPr>
          <p:cNvSpPr>
            <a:spLocks noGrp="1"/>
          </p:cNvSpPr>
          <p:nvPr>
            <p:ph type="title"/>
          </p:nvPr>
        </p:nvSpPr>
        <p:spPr>
          <a:xfrm>
            <a:off x="0" y="161237"/>
            <a:ext cx="9906000" cy="938694"/>
          </a:xfrm>
          <a:solidFill>
            <a:schemeClr val="bg2">
              <a:lumMod val="90000"/>
            </a:schemeClr>
          </a:solidFill>
        </p:spPr>
        <p:txBody>
          <a:bodyPr>
            <a:normAutofit/>
          </a:bodyPr>
          <a:lstStyle/>
          <a:p>
            <a:r>
              <a:rPr kumimoji="1" lang="ja-JP" altLang="en-US" sz="3200" dirty="0">
                <a:latin typeface="BIZ UDPゴシック" panose="020B0400000000000000" pitchFamily="50" charset="-128"/>
                <a:ea typeface="BIZ UDPゴシック" panose="020B0400000000000000" pitchFamily="50" charset="-128"/>
              </a:rPr>
              <a:t>　② 主なサービス内容について（既卒</a:t>
            </a:r>
            <a:r>
              <a:rPr kumimoji="1" lang="en-US" altLang="ja-JP" sz="3200" dirty="0">
                <a:latin typeface="BIZ UDPゴシック" panose="020B0400000000000000" pitchFamily="50" charset="-128"/>
                <a:ea typeface="BIZ UDPゴシック" panose="020B0400000000000000" pitchFamily="50" charset="-128"/>
              </a:rPr>
              <a:t>/</a:t>
            </a:r>
            <a:r>
              <a:rPr kumimoji="1" lang="ja-JP" altLang="en-US" sz="3200" dirty="0">
                <a:latin typeface="BIZ UDPゴシック" panose="020B0400000000000000" pitchFamily="50" charset="-128"/>
                <a:ea typeface="BIZ UDPゴシック" panose="020B0400000000000000" pitchFamily="50" charset="-128"/>
              </a:rPr>
              <a:t>転職者）</a:t>
            </a:r>
          </a:p>
        </p:txBody>
      </p:sp>
      <p:sp>
        <p:nvSpPr>
          <p:cNvPr id="3" name="コンテンツ プレースホルダー 2">
            <a:extLst>
              <a:ext uri="{FF2B5EF4-FFF2-40B4-BE49-F238E27FC236}">
                <a16:creationId xmlns:a16="http://schemas.microsoft.com/office/drawing/2014/main" id="{273E762B-94BD-40C9-9FDD-A8C63801C9C2}"/>
              </a:ext>
            </a:extLst>
          </p:cNvPr>
          <p:cNvSpPr>
            <a:spLocks noGrp="1"/>
          </p:cNvSpPr>
          <p:nvPr>
            <p:ph idx="1"/>
          </p:nvPr>
        </p:nvSpPr>
        <p:spPr>
          <a:xfrm>
            <a:off x="429250" y="1193319"/>
            <a:ext cx="8543925" cy="692288"/>
          </a:xfrm>
        </p:spPr>
        <p:txBody>
          <a:bodyPr anchor="ctr"/>
          <a:lstStyle/>
          <a:p>
            <a:pPr marL="0" indent="0">
              <a:buNone/>
            </a:pPr>
            <a:r>
              <a:rPr kumimoji="1" lang="ja-JP" altLang="en-US" dirty="0">
                <a:latin typeface="BIZ UDPゴシック" panose="020B0400000000000000" pitchFamily="50" charset="-128"/>
                <a:ea typeface="BIZ UDPゴシック" panose="020B0400000000000000" pitchFamily="50" charset="-128"/>
              </a:rPr>
              <a:t>　　　登録後、こんなことができます！</a:t>
            </a:r>
          </a:p>
        </p:txBody>
      </p:sp>
      <p:pic>
        <p:nvPicPr>
          <p:cNvPr id="5" name="図 4">
            <a:extLst>
              <a:ext uri="{FF2B5EF4-FFF2-40B4-BE49-F238E27FC236}">
                <a16:creationId xmlns:a16="http://schemas.microsoft.com/office/drawing/2014/main" id="{C0E96DAB-3226-4AA9-8075-CF1DF5FB2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37" y="1193249"/>
            <a:ext cx="745435" cy="745435"/>
          </a:xfrm>
          <a:prstGeom prst="rect">
            <a:avLst/>
          </a:prstGeom>
        </p:spPr>
      </p:pic>
      <p:pic>
        <p:nvPicPr>
          <p:cNvPr id="7" name="図 6">
            <a:extLst>
              <a:ext uri="{FF2B5EF4-FFF2-40B4-BE49-F238E27FC236}">
                <a16:creationId xmlns:a16="http://schemas.microsoft.com/office/drawing/2014/main" id="{211A904A-158A-42CA-BE57-8782F1F33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33" y="2204554"/>
            <a:ext cx="724245" cy="724245"/>
          </a:xfrm>
          <a:prstGeom prst="rect">
            <a:avLst/>
          </a:prstGeom>
        </p:spPr>
      </p:pic>
      <p:pic>
        <p:nvPicPr>
          <p:cNvPr id="9" name="図 8">
            <a:extLst>
              <a:ext uri="{FF2B5EF4-FFF2-40B4-BE49-F238E27FC236}">
                <a16:creationId xmlns:a16="http://schemas.microsoft.com/office/drawing/2014/main" id="{2312FAFD-F3C5-49CC-A8D0-BF704271B2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300" y="5266861"/>
            <a:ext cx="1020897" cy="1020897"/>
          </a:xfrm>
          <a:prstGeom prst="rect">
            <a:avLst/>
          </a:prstGeom>
        </p:spPr>
      </p:pic>
      <p:sp>
        <p:nvSpPr>
          <p:cNvPr id="20" name="テキスト ボックス 19">
            <a:extLst>
              <a:ext uri="{FF2B5EF4-FFF2-40B4-BE49-F238E27FC236}">
                <a16:creationId xmlns:a16="http://schemas.microsoft.com/office/drawing/2014/main" id="{E8D78BFF-BC0A-419F-BFDA-4E63434B0EF9}"/>
              </a:ext>
            </a:extLst>
          </p:cNvPr>
          <p:cNvSpPr txBox="1"/>
          <p:nvPr/>
        </p:nvSpPr>
        <p:spPr>
          <a:xfrm>
            <a:off x="2236929" y="2259725"/>
            <a:ext cx="2347116" cy="923330"/>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パソコンやスマホから</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いつでも</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求人検索ができる！</a:t>
            </a:r>
          </a:p>
        </p:txBody>
      </p:sp>
      <p:sp>
        <p:nvSpPr>
          <p:cNvPr id="21" name="テキスト ボックス 20">
            <a:extLst>
              <a:ext uri="{FF2B5EF4-FFF2-40B4-BE49-F238E27FC236}">
                <a16:creationId xmlns:a16="http://schemas.microsoft.com/office/drawing/2014/main" id="{928884F5-FBCD-4AE8-935F-09351CA207B2}"/>
              </a:ext>
            </a:extLst>
          </p:cNvPr>
          <p:cNvSpPr txBox="1"/>
          <p:nvPr/>
        </p:nvSpPr>
        <p:spPr>
          <a:xfrm>
            <a:off x="2614793" y="3776545"/>
            <a:ext cx="1563248" cy="1092607"/>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毎週水曜日に</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新着求人を</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メールで配信</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sz="1100" dirty="0">
                <a:latin typeface="BIZ UDPゴシック" panose="020B0400000000000000" pitchFamily="50" charset="-128"/>
                <a:ea typeface="BIZ UDPゴシック" panose="020B0400000000000000" pitchFamily="50" charset="-128"/>
              </a:rPr>
              <a:t>（希望者のみ）</a:t>
            </a:r>
          </a:p>
        </p:txBody>
      </p:sp>
      <p:sp>
        <p:nvSpPr>
          <p:cNvPr id="22" name="テキスト ボックス 21">
            <a:extLst>
              <a:ext uri="{FF2B5EF4-FFF2-40B4-BE49-F238E27FC236}">
                <a16:creationId xmlns:a16="http://schemas.microsoft.com/office/drawing/2014/main" id="{80F0C735-9862-402E-B019-E3A0479D1BF7}"/>
              </a:ext>
            </a:extLst>
          </p:cNvPr>
          <p:cNvSpPr txBox="1"/>
          <p:nvPr/>
        </p:nvSpPr>
        <p:spPr>
          <a:xfrm>
            <a:off x="2236929" y="5047419"/>
            <a:ext cx="2638008" cy="1354217"/>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ホームページ掲載求人へ</a:t>
            </a:r>
            <a:endParaRPr kumimoji="1" lang="en-US" altLang="ja-JP" sz="1600" dirty="0">
              <a:latin typeface="BIZ UDPゴシック" panose="020B0400000000000000" pitchFamily="50" charset="-128"/>
              <a:ea typeface="BIZ UDPゴシック" panose="020B0400000000000000" pitchFamily="50" charset="-128"/>
            </a:endParaRPr>
          </a:p>
          <a:p>
            <a:pPr algn="ctr"/>
            <a:r>
              <a:rPr kumimoji="1" lang="en-US" altLang="ja-JP" sz="1600" dirty="0">
                <a:latin typeface="BIZ UDPゴシック" panose="020B0400000000000000" pitchFamily="50" charset="-128"/>
                <a:ea typeface="BIZ UDPゴシック" panose="020B0400000000000000" pitchFamily="50" charset="-128"/>
              </a:rPr>
              <a:t>WEB</a:t>
            </a:r>
            <a:r>
              <a:rPr kumimoji="1" lang="ja-JP" altLang="en-US" sz="1600" dirty="0">
                <a:latin typeface="BIZ UDPゴシック" panose="020B0400000000000000" pitchFamily="50" charset="-128"/>
                <a:ea typeface="BIZ UDPゴシック" panose="020B0400000000000000" pitchFamily="50" charset="-128"/>
              </a:rPr>
              <a:t>エントリー</a:t>
            </a:r>
            <a:r>
              <a:rPr kumimoji="1" lang="ja-JP" altLang="en-US" sz="1400" dirty="0">
                <a:latin typeface="BIZ UDPゴシック" panose="020B0400000000000000" pitchFamily="50" charset="-128"/>
                <a:ea typeface="BIZ UDPゴシック" panose="020B0400000000000000" pitchFamily="50" charset="-128"/>
              </a:rPr>
              <a:t>ができる</a:t>
            </a:r>
            <a:endParaRPr kumimoji="1" lang="en-US" altLang="ja-JP" sz="1400" dirty="0">
              <a:latin typeface="BIZ UDPゴシック" panose="020B0400000000000000" pitchFamily="50" charset="-128"/>
              <a:ea typeface="BIZ UDPゴシック" panose="020B0400000000000000" pitchFamily="50" charset="-128"/>
            </a:endParaRPr>
          </a:p>
          <a:p>
            <a:pPr algn="ctr"/>
            <a:r>
              <a:rPr kumimoji="1" lang="ja-JP" altLang="en-US" sz="1600" dirty="0">
                <a:latin typeface="BIZ UDPゴシック" panose="020B0400000000000000" pitchFamily="50" charset="-128"/>
                <a:ea typeface="BIZ UDPゴシック" panose="020B0400000000000000" pitchFamily="50" charset="-128"/>
              </a:rPr>
              <a:t>＆</a:t>
            </a:r>
            <a:endParaRPr kumimoji="1" lang="en-US" altLang="ja-JP" sz="1600" dirty="0">
              <a:latin typeface="BIZ UDPゴシック" panose="020B0400000000000000" pitchFamily="50" charset="-128"/>
              <a:ea typeface="BIZ UDPゴシック" panose="020B0400000000000000" pitchFamily="50" charset="-128"/>
            </a:endParaRPr>
          </a:p>
          <a:p>
            <a:pPr algn="ctr"/>
            <a:r>
              <a:rPr kumimoji="1" lang="ja-JP" altLang="en-US" sz="1600" dirty="0">
                <a:latin typeface="BIZ UDPゴシック" panose="020B0400000000000000" pitchFamily="50" charset="-128"/>
                <a:ea typeface="BIZ UDPゴシック" panose="020B0400000000000000" pitchFamily="50" charset="-128"/>
              </a:rPr>
              <a:t>面接日程調整を</a:t>
            </a:r>
            <a:endParaRPr kumimoji="1" lang="en-US" altLang="ja-JP" sz="1600" dirty="0">
              <a:latin typeface="BIZ UDPゴシック" panose="020B0400000000000000" pitchFamily="50" charset="-128"/>
              <a:ea typeface="BIZ UDPゴシック" panose="020B0400000000000000" pitchFamily="50" charset="-128"/>
            </a:endParaRPr>
          </a:p>
          <a:p>
            <a:pPr algn="ctr"/>
            <a:r>
              <a:rPr kumimoji="1" lang="ja-JP" altLang="en-US" sz="1600" dirty="0">
                <a:latin typeface="BIZ UDPゴシック" panose="020B0400000000000000" pitchFamily="50" charset="-128"/>
                <a:ea typeface="BIZ UDPゴシック" panose="020B0400000000000000" pitchFamily="50" charset="-128"/>
              </a:rPr>
              <a:t>お手伝い</a:t>
            </a:r>
          </a:p>
        </p:txBody>
      </p:sp>
      <p:pic>
        <p:nvPicPr>
          <p:cNvPr id="24" name="図 23">
            <a:extLst>
              <a:ext uri="{FF2B5EF4-FFF2-40B4-BE49-F238E27FC236}">
                <a16:creationId xmlns:a16="http://schemas.microsoft.com/office/drawing/2014/main" id="{38E700CD-4E3F-4BD1-933C-0F61E8DFA4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065" y="2572647"/>
            <a:ext cx="712304" cy="712304"/>
          </a:xfrm>
          <a:prstGeom prst="rect">
            <a:avLst/>
          </a:prstGeom>
        </p:spPr>
      </p:pic>
      <p:pic>
        <p:nvPicPr>
          <p:cNvPr id="26" name="図 25">
            <a:extLst>
              <a:ext uri="{FF2B5EF4-FFF2-40B4-BE49-F238E27FC236}">
                <a16:creationId xmlns:a16="http://schemas.microsoft.com/office/drawing/2014/main" id="{3F2C5D11-6F20-42EE-B397-705839EA2510}"/>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85000" contrast="-71000"/>
                    </a14:imgEffect>
                  </a14:imgLayer>
                </a14:imgProps>
              </a:ext>
              <a:ext uri="{28A0092B-C50C-407E-A947-70E740481C1C}">
                <a14:useLocalDpi xmlns:a14="http://schemas.microsoft.com/office/drawing/2010/main" val="0"/>
              </a:ext>
            </a:extLst>
          </a:blip>
          <a:stretch>
            <a:fillRect/>
          </a:stretch>
        </p:blipFill>
        <p:spPr>
          <a:xfrm>
            <a:off x="5874157" y="3868601"/>
            <a:ext cx="760606" cy="760606"/>
          </a:xfrm>
          <a:prstGeom prst="rect">
            <a:avLst/>
          </a:prstGeom>
        </p:spPr>
      </p:pic>
      <p:pic>
        <p:nvPicPr>
          <p:cNvPr id="28" name="図 27">
            <a:extLst>
              <a:ext uri="{FF2B5EF4-FFF2-40B4-BE49-F238E27FC236}">
                <a16:creationId xmlns:a16="http://schemas.microsoft.com/office/drawing/2014/main" id="{F4A2964C-A45F-4067-8E6F-4B76B102AE1D}"/>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75000" contrast="-75000"/>
                    </a14:imgEffect>
                  </a14:imgLayer>
                </a14:imgProps>
              </a:ext>
              <a:ext uri="{28A0092B-C50C-407E-A947-70E740481C1C}">
                <a14:useLocalDpi xmlns:a14="http://schemas.microsoft.com/office/drawing/2010/main" val="0"/>
              </a:ext>
            </a:extLst>
          </a:blip>
          <a:stretch>
            <a:fillRect/>
          </a:stretch>
        </p:blipFill>
        <p:spPr>
          <a:xfrm>
            <a:off x="5742351" y="2257562"/>
            <a:ext cx="995551" cy="995551"/>
          </a:xfrm>
          <a:prstGeom prst="rect">
            <a:avLst/>
          </a:prstGeom>
        </p:spPr>
      </p:pic>
      <p:pic>
        <p:nvPicPr>
          <p:cNvPr id="30" name="図 29">
            <a:extLst>
              <a:ext uri="{FF2B5EF4-FFF2-40B4-BE49-F238E27FC236}">
                <a16:creationId xmlns:a16="http://schemas.microsoft.com/office/drawing/2014/main" id="{CE171198-3DDF-4057-B973-EB03CA4628E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5414" y="3776545"/>
            <a:ext cx="1041328" cy="1041328"/>
          </a:xfrm>
          <a:prstGeom prst="rect">
            <a:avLst/>
          </a:prstGeom>
        </p:spPr>
      </p:pic>
      <p:sp>
        <p:nvSpPr>
          <p:cNvPr id="32" name="テキスト ボックス 31">
            <a:extLst>
              <a:ext uri="{FF2B5EF4-FFF2-40B4-BE49-F238E27FC236}">
                <a16:creationId xmlns:a16="http://schemas.microsoft.com/office/drawing/2014/main" id="{D983DA5F-834A-4B21-A6D7-74CF559FF8BA}"/>
              </a:ext>
            </a:extLst>
          </p:cNvPr>
          <p:cNvSpPr txBox="1"/>
          <p:nvPr/>
        </p:nvSpPr>
        <p:spPr>
          <a:xfrm>
            <a:off x="7204447" y="3776545"/>
            <a:ext cx="2318262" cy="815608"/>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登録企業からの</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スカウトメールが届く</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sz="1100" dirty="0">
                <a:latin typeface="BIZ UDPゴシック" panose="020B0400000000000000" pitchFamily="50" charset="-128"/>
                <a:ea typeface="BIZ UDPゴシック" panose="020B0400000000000000" pitchFamily="50" charset="-128"/>
              </a:rPr>
              <a:t>（情報公開している方のみ）</a:t>
            </a:r>
          </a:p>
        </p:txBody>
      </p:sp>
      <p:sp>
        <p:nvSpPr>
          <p:cNvPr id="33" name="テキスト ボックス 32">
            <a:extLst>
              <a:ext uri="{FF2B5EF4-FFF2-40B4-BE49-F238E27FC236}">
                <a16:creationId xmlns:a16="http://schemas.microsoft.com/office/drawing/2014/main" id="{2CD06B61-6D32-484D-9E32-4FD120246374}"/>
              </a:ext>
            </a:extLst>
          </p:cNvPr>
          <p:cNvSpPr txBox="1"/>
          <p:nvPr/>
        </p:nvSpPr>
        <p:spPr>
          <a:xfrm>
            <a:off x="4795425" y="5343963"/>
            <a:ext cx="4863548" cy="1200329"/>
          </a:xfrm>
          <a:prstGeom prst="rect">
            <a:avLst/>
          </a:prstGeom>
          <a:noFill/>
        </p:spPr>
        <p:txBody>
          <a:bodyPr wrap="square" rtlCol="0">
            <a:spAutoFit/>
          </a:bodyPr>
          <a:lstStyle/>
          <a:p>
            <a:pPr algn="ctr"/>
            <a:r>
              <a:rPr kumimoji="1" lang="ja-JP" altLang="en-US" dirty="0">
                <a:solidFill>
                  <a:srgbClr val="FF5D61"/>
                </a:solidFill>
                <a:latin typeface="BIZ UDPゴシック" panose="020B0400000000000000" pitchFamily="50" charset="-128"/>
                <a:ea typeface="BIZ UDPゴシック" panose="020B0400000000000000" pitchFamily="50" charset="-128"/>
              </a:rPr>
              <a:t>その他、応募書類の添削や面接対策。</a:t>
            </a:r>
            <a:endParaRPr kumimoji="1" lang="en-US" altLang="ja-JP" dirty="0">
              <a:solidFill>
                <a:srgbClr val="FF5D61"/>
              </a:solidFill>
              <a:latin typeface="BIZ UDPゴシック" panose="020B0400000000000000" pitchFamily="50" charset="-128"/>
              <a:ea typeface="BIZ UDPゴシック" panose="020B0400000000000000" pitchFamily="50" charset="-128"/>
            </a:endParaRPr>
          </a:p>
          <a:p>
            <a:pPr algn="ctr"/>
            <a:r>
              <a:rPr kumimoji="1" lang="ja-JP" altLang="en-US" dirty="0">
                <a:solidFill>
                  <a:srgbClr val="FF5D61"/>
                </a:solidFill>
                <a:latin typeface="BIZ UDPゴシック" panose="020B0400000000000000" pitchFamily="50" charset="-128"/>
                <a:ea typeface="BIZ UDPゴシック" panose="020B0400000000000000" pitchFamily="50" charset="-128"/>
              </a:rPr>
              <a:t>首都圏（東京）での個別相談会や、</a:t>
            </a:r>
            <a:endParaRPr kumimoji="1" lang="en-US" altLang="ja-JP" dirty="0">
              <a:solidFill>
                <a:srgbClr val="FF5D61"/>
              </a:solidFill>
              <a:latin typeface="BIZ UDPゴシック" panose="020B0400000000000000" pitchFamily="50" charset="-128"/>
              <a:ea typeface="BIZ UDPゴシック" panose="020B0400000000000000" pitchFamily="50" charset="-128"/>
            </a:endParaRPr>
          </a:p>
          <a:p>
            <a:pPr algn="ctr"/>
            <a:r>
              <a:rPr kumimoji="1" lang="ja-JP" altLang="en-US" dirty="0">
                <a:solidFill>
                  <a:srgbClr val="FF5D61"/>
                </a:solidFill>
                <a:latin typeface="BIZ UDPゴシック" panose="020B0400000000000000" pitchFamily="50" charset="-128"/>
                <a:ea typeface="BIZ UDPゴシック" panose="020B0400000000000000" pitchFamily="50" charset="-128"/>
              </a:rPr>
              <a:t>北九州市で開催される</a:t>
            </a:r>
            <a:endParaRPr kumimoji="1" lang="en-US" altLang="ja-JP" dirty="0">
              <a:solidFill>
                <a:srgbClr val="FF5D61"/>
              </a:solidFill>
              <a:latin typeface="BIZ UDPゴシック" panose="020B0400000000000000" pitchFamily="50" charset="-128"/>
              <a:ea typeface="BIZ UDPゴシック" panose="020B0400000000000000" pitchFamily="50" charset="-128"/>
            </a:endParaRPr>
          </a:p>
          <a:p>
            <a:pPr algn="ctr"/>
            <a:r>
              <a:rPr kumimoji="1" lang="ja-JP" altLang="en-US" dirty="0">
                <a:solidFill>
                  <a:srgbClr val="FF5D61"/>
                </a:solidFill>
                <a:latin typeface="BIZ UDPゴシック" panose="020B0400000000000000" pitchFamily="50" charset="-128"/>
                <a:ea typeface="BIZ UDPゴシック" panose="020B0400000000000000" pitchFamily="50" charset="-128"/>
              </a:rPr>
              <a:t>就職関連イベントの案内が届きます！</a:t>
            </a:r>
            <a:endParaRPr kumimoji="1" lang="en-US" altLang="ja-JP" dirty="0">
              <a:solidFill>
                <a:srgbClr val="FF5D61"/>
              </a:solidFill>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A49D1C92-1A58-4D82-91F7-F76E23D67C79}"/>
              </a:ext>
            </a:extLst>
          </p:cNvPr>
          <p:cNvSpPr txBox="1"/>
          <p:nvPr/>
        </p:nvSpPr>
        <p:spPr>
          <a:xfrm>
            <a:off x="7202837" y="2140857"/>
            <a:ext cx="2321468" cy="1092607"/>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専任コンサルタントに</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電話やメールで</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相談できます</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sz="1100" dirty="0">
                <a:latin typeface="BIZ UDPゴシック" panose="020B0400000000000000" pitchFamily="50" charset="-128"/>
                <a:ea typeface="BIZ UDPゴシック" panose="020B0400000000000000" pitchFamily="50" charset="-128"/>
              </a:rPr>
              <a:t>（初回は電話になります）</a:t>
            </a:r>
          </a:p>
        </p:txBody>
      </p:sp>
    </p:spTree>
    <p:extLst>
      <p:ext uri="{BB962C8B-B14F-4D97-AF65-F5344CB8AC3E}">
        <p14:creationId xmlns:p14="http://schemas.microsoft.com/office/powerpoint/2010/main" val="502289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16D0C5-A6CD-4B5F-8ECD-5C669348F195}"/>
              </a:ext>
            </a:extLst>
          </p:cNvPr>
          <p:cNvSpPr>
            <a:spLocks noGrp="1"/>
          </p:cNvSpPr>
          <p:nvPr>
            <p:ph type="title"/>
          </p:nvPr>
        </p:nvSpPr>
        <p:spPr>
          <a:xfrm>
            <a:off x="0" y="161237"/>
            <a:ext cx="9906000" cy="938694"/>
          </a:xfrm>
          <a:solidFill>
            <a:schemeClr val="bg2">
              <a:lumMod val="90000"/>
            </a:schemeClr>
          </a:solidFill>
        </p:spPr>
        <p:txBody>
          <a:bodyPr>
            <a:normAutofit/>
          </a:bodyPr>
          <a:lstStyle/>
          <a:p>
            <a:r>
              <a:rPr lang="ja-JP" altLang="en-US" sz="3200" dirty="0">
                <a:latin typeface="BIZ UDPゴシック" panose="020B0400000000000000" pitchFamily="50" charset="-128"/>
                <a:ea typeface="BIZ UDPゴシック" panose="020B0400000000000000" pitchFamily="50" charset="-128"/>
              </a:rPr>
              <a:t>　③</a:t>
            </a:r>
            <a:r>
              <a:rPr kumimoji="1" lang="ja-JP" altLang="en-US" sz="3200" dirty="0">
                <a:latin typeface="BIZ UDPゴシック" panose="020B0400000000000000" pitchFamily="50" charset="-128"/>
                <a:ea typeface="BIZ UDPゴシック" panose="020B0400000000000000" pitchFamily="50" charset="-128"/>
              </a:rPr>
              <a:t> </a:t>
            </a:r>
            <a:r>
              <a:rPr kumimoji="1" lang="en-US" altLang="ja-JP" sz="3200" dirty="0">
                <a:latin typeface="BIZ UDPゴシック" panose="020B0400000000000000" pitchFamily="50" charset="-128"/>
                <a:ea typeface="BIZ UDPゴシック" panose="020B0400000000000000" pitchFamily="50" charset="-128"/>
              </a:rPr>
              <a:t>U</a:t>
            </a:r>
            <a:r>
              <a:rPr kumimoji="1" lang="ja-JP" altLang="en-US" sz="3200" dirty="0">
                <a:latin typeface="BIZ UDPゴシック" panose="020B0400000000000000" pitchFamily="50" charset="-128"/>
                <a:ea typeface="BIZ UDPゴシック" panose="020B0400000000000000" pitchFamily="50" charset="-128"/>
              </a:rPr>
              <a:t>・</a:t>
            </a:r>
            <a:r>
              <a:rPr kumimoji="1" lang="en-US" altLang="ja-JP" sz="3200" dirty="0">
                <a:latin typeface="BIZ UDPゴシック" panose="020B0400000000000000" pitchFamily="50" charset="-128"/>
                <a:ea typeface="BIZ UDPゴシック" panose="020B0400000000000000" pitchFamily="50" charset="-128"/>
              </a:rPr>
              <a:t>I</a:t>
            </a:r>
            <a:r>
              <a:rPr kumimoji="1" lang="ja-JP" altLang="en-US" sz="3200" dirty="0">
                <a:latin typeface="BIZ UDPゴシック" panose="020B0400000000000000" pitchFamily="50" charset="-128"/>
                <a:ea typeface="BIZ UDPゴシック" panose="020B0400000000000000" pitchFamily="50" charset="-128"/>
              </a:rPr>
              <a:t>ターン就職の実績</a:t>
            </a:r>
          </a:p>
        </p:txBody>
      </p:sp>
      <p:graphicFrame>
        <p:nvGraphicFramePr>
          <p:cNvPr id="6" name="グラフ 5">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054725933"/>
              </p:ext>
            </p:extLst>
          </p:nvPr>
        </p:nvGraphicFramePr>
        <p:xfrm>
          <a:off x="420138" y="2850359"/>
          <a:ext cx="4248767" cy="30202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414691193"/>
              </p:ext>
            </p:extLst>
          </p:nvPr>
        </p:nvGraphicFramePr>
        <p:xfrm>
          <a:off x="5316400" y="2864422"/>
          <a:ext cx="4080838" cy="3020268"/>
        </p:xfrm>
        <a:graphic>
          <a:graphicData uri="http://schemas.openxmlformats.org/drawingml/2006/chart">
            <c:chart xmlns:c="http://schemas.openxmlformats.org/drawingml/2006/chart" xmlns:r="http://schemas.openxmlformats.org/officeDocument/2006/relationships" r:id="rId4"/>
          </a:graphicData>
        </a:graphic>
      </p:graphicFrame>
      <p:pic>
        <p:nvPicPr>
          <p:cNvPr id="10" name="図 9">
            <a:extLst>
              <a:ext uri="{FF2B5EF4-FFF2-40B4-BE49-F238E27FC236}">
                <a16:creationId xmlns:a16="http://schemas.microsoft.com/office/drawing/2014/main" id="{7FC9DCDF-6FDC-46CC-A49C-9AA6BCD3D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01" y="1332544"/>
            <a:ext cx="938693" cy="938693"/>
          </a:xfrm>
          <a:prstGeom prst="rect">
            <a:avLst/>
          </a:prstGeom>
        </p:spPr>
      </p:pic>
      <p:sp>
        <p:nvSpPr>
          <p:cNvPr id="11" name="テキスト ボックス 10">
            <a:extLst>
              <a:ext uri="{FF2B5EF4-FFF2-40B4-BE49-F238E27FC236}">
                <a16:creationId xmlns:a16="http://schemas.microsoft.com/office/drawing/2014/main" id="{AE0E0CFB-FA02-4662-BF67-972F60D1BEA1}"/>
              </a:ext>
            </a:extLst>
          </p:cNvPr>
          <p:cNvSpPr txBox="1"/>
          <p:nvPr/>
        </p:nvSpPr>
        <p:spPr>
          <a:xfrm>
            <a:off x="1875394" y="1248033"/>
            <a:ext cx="6882012" cy="1106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H29</a:t>
            </a:r>
            <a:r>
              <a:rPr kumimoji="1" lang="ja-JP" altLang="en-US" sz="2400" dirty="0">
                <a:latin typeface="BIZ UDPゴシック" panose="020B0400000000000000" pitchFamily="50" charset="-128"/>
                <a:ea typeface="BIZ UDPゴシック" panose="020B0400000000000000" pitchFamily="50" charset="-128"/>
              </a:rPr>
              <a:t>年度から３年連続、就職者数</a:t>
            </a:r>
            <a:r>
              <a:rPr kumimoji="1" lang="en-US" altLang="ja-JP" sz="2400" dirty="0">
                <a:latin typeface="BIZ UDPゴシック" panose="020B0400000000000000" pitchFamily="50" charset="-128"/>
                <a:ea typeface="BIZ UDPゴシック" panose="020B0400000000000000" pitchFamily="50" charset="-128"/>
              </a:rPr>
              <a:t>220</a:t>
            </a:r>
            <a:r>
              <a:rPr kumimoji="1" lang="ja-JP" altLang="en-US" sz="2400" dirty="0">
                <a:latin typeface="BIZ UDPゴシック" panose="020B0400000000000000" pitchFamily="50" charset="-128"/>
                <a:ea typeface="BIZ UDPゴシック" panose="020B0400000000000000" pitchFamily="50" charset="-128"/>
              </a:rPr>
              <a:t>名超え！</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lnSpc>
                <a:spcPct val="150000"/>
              </a:lnSpc>
              <a:buFont typeface="Arial" panose="020B0604020202020204" pitchFamily="34" charset="0"/>
              <a:buChar char="•"/>
            </a:pPr>
            <a:r>
              <a:rPr kumimoji="1" lang="ja-JP" altLang="en-US" sz="2400" dirty="0">
                <a:latin typeface="BIZ UDPゴシック" panose="020B0400000000000000" pitchFamily="50" charset="-128"/>
                <a:ea typeface="BIZ UDPゴシック" panose="020B0400000000000000" pitchFamily="50" charset="-128"/>
              </a:rPr>
              <a:t>新規「企業」「求職者」登録も共に増加中！</a:t>
            </a:r>
          </a:p>
        </p:txBody>
      </p:sp>
      <p:sp>
        <p:nvSpPr>
          <p:cNvPr id="12" name="吹き出し: 円形 11">
            <a:extLst>
              <a:ext uri="{FF2B5EF4-FFF2-40B4-BE49-F238E27FC236}">
                <a16:creationId xmlns:a16="http://schemas.microsoft.com/office/drawing/2014/main" id="{CF3E4C64-228E-48EE-AA35-2303D39D4CA2}"/>
              </a:ext>
            </a:extLst>
          </p:cNvPr>
          <p:cNvSpPr/>
          <p:nvPr/>
        </p:nvSpPr>
        <p:spPr>
          <a:xfrm>
            <a:off x="3799405" y="2583504"/>
            <a:ext cx="1282148" cy="855862"/>
          </a:xfrm>
          <a:prstGeom prst="wedgeEllipseCallou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696D"/>
                </a:solidFill>
                <a:latin typeface="BIZ UDPゴシック" panose="020B0400000000000000" pitchFamily="50" charset="-128"/>
                <a:ea typeface="BIZ UDPゴシック" panose="020B0400000000000000" pitchFamily="50" charset="-128"/>
              </a:rPr>
              <a:t>R1</a:t>
            </a:r>
            <a:r>
              <a:rPr kumimoji="1" lang="ja-JP" altLang="en-US" sz="1200" dirty="0">
                <a:solidFill>
                  <a:srgbClr val="FF696D"/>
                </a:solidFill>
                <a:latin typeface="BIZ UDPゴシック" panose="020B0400000000000000" pitchFamily="50" charset="-128"/>
                <a:ea typeface="BIZ UDPゴシック" panose="020B0400000000000000" pitchFamily="50" charset="-128"/>
              </a:rPr>
              <a:t>年度は</a:t>
            </a:r>
            <a:endParaRPr kumimoji="1" lang="en-US" altLang="ja-JP" sz="1200" dirty="0">
              <a:solidFill>
                <a:srgbClr val="FF696D"/>
              </a:solidFill>
              <a:latin typeface="BIZ UDPゴシック" panose="020B0400000000000000" pitchFamily="50" charset="-128"/>
              <a:ea typeface="BIZ UDPゴシック" panose="020B0400000000000000" pitchFamily="50" charset="-128"/>
            </a:endParaRPr>
          </a:p>
          <a:p>
            <a:pPr algn="ctr"/>
            <a:r>
              <a:rPr kumimoji="1" lang="en-US" altLang="ja-JP" sz="1400" dirty="0">
                <a:solidFill>
                  <a:srgbClr val="FF696D"/>
                </a:solidFill>
                <a:latin typeface="BIZ UDPゴシック" panose="020B0400000000000000" pitchFamily="50" charset="-128"/>
                <a:ea typeface="BIZ UDPゴシック" panose="020B0400000000000000" pitchFamily="50" charset="-128"/>
              </a:rPr>
              <a:t>221</a:t>
            </a:r>
            <a:r>
              <a:rPr kumimoji="1" lang="ja-JP" altLang="en-US" sz="1400" dirty="0">
                <a:solidFill>
                  <a:srgbClr val="FF696D"/>
                </a:solidFill>
                <a:latin typeface="BIZ UDPゴシック" panose="020B0400000000000000" pitchFamily="50" charset="-128"/>
                <a:ea typeface="BIZ UDPゴシック" panose="020B0400000000000000" pitchFamily="50" charset="-128"/>
              </a:rPr>
              <a:t>名</a:t>
            </a:r>
          </a:p>
        </p:txBody>
      </p:sp>
      <p:cxnSp>
        <p:nvCxnSpPr>
          <p:cNvPr id="14" name="直線コネクタ 13">
            <a:extLst>
              <a:ext uri="{FF2B5EF4-FFF2-40B4-BE49-F238E27FC236}">
                <a16:creationId xmlns:a16="http://schemas.microsoft.com/office/drawing/2014/main" id="{E93249FD-DE88-477B-899A-6976CBD18560}"/>
              </a:ext>
            </a:extLst>
          </p:cNvPr>
          <p:cNvCxnSpPr/>
          <p:nvPr/>
        </p:nvCxnSpPr>
        <p:spPr>
          <a:xfrm>
            <a:off x="2099423" y="1801133"/>
            <a:ext cx="6334540" cy="0"/>
          </a:xfrm>
          <a:prstGeom prst="line">
            <a:avLst/>
          </a:prstGeom>
          <a:ln w="22225">
            <a:solidFill>
              <a:srgbClr val="FF5D61">
                <a:alpha val="65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C6FC103-6524-4E08-9C7D-F29D951FE542}"/>
              </a:ext>
            </a:extLst>
          </p:cNvPr>
          <p:cNvCxnSpPr/>
          <p:nvPr/>
        </p:nvCxnSpPr>
        <p:spPr>
          <a:xfrm>
            <a:off x="2099423" y="2354233"/>
            <a:ext cx="6334540" cy="0"/>
          </a:xfrm>
          <a:prstGeom prst="line">
            <a:avLst/>
          </a:prstGeom>
          <a:ln w="22225">
            <a:solidFill>
              <a:srgbClr val="FF5D61">
                <a:alpha val="65000"/>
              </a:srgbClr>
            </a:solidFill>
            <a:prstDash val="dash"/>
          </a:ln>
        </p:spPr>
        <p:style>
          <a:lnRef idx="1">
            <a:schemeClr val="accent1"/>
          </a:lnRef>
          <a:fillRef idx="0">
            <a:schemeClr val="accent1"/>
          </a:fillRef>
          <a:effectRef idx="0">
            <a:schemeClr val="accent1"/>
          </a:effectRef>
          <a:fontRef idx="minor">
            <a:schemeClr val="tx1"/>
          </a:fontRef>
        </p:style>
      </p:cxnSp>
      <p:sp>
        <p:nvSpPr>
          <p:cNvPr id="13" name="吹き出し: 円形 12">
            <a:extLst>
              <a:ext uri="{FF2B5EF4-FFF2-40B4-BE49-F238E27FC236}">
                <a16:creationId xmlns:a16="http://schemas.microsoft.com/office/drawing/2014/main" id="{738CAE76-CF08-4461-BDAA-A0B4A57F0952}"/>
              </a:ext>
            </a:extLst>
          </p:cNvPr>
          <p:cNvSpPr/>
          <p:nvPr/>
        </p:nvSpPr>
        <p:spPr>
          <a:xfrm>
            <a:off x="8332719" y="3932562"/>
            <a:ext cx="1445934" cy="855862"/>
          </a:xfrm>
          <a:prstGeom prst="wedgeEllipseCallout">
            <a:avLst>
              <a:gd name="adj1" fmla="val -10752"/>
              <a:gd name="adj2" fmla="val 60952"/>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rgbClr val="FF696D"/>
                </a:solidFill>
                <a:latin typeface="BIZ UDPゴシック" panose="020B0400000000000000" pitchFamily="50" charset="-128"/>
                <a:ea typeface="BIZ UDPゴシック" panose="020B0400000000000000" pitchFamily="50" charset="-128"/>
              </a:rPr>
              <a:t>現在の</a:t>
            </a:r>
            <a:endParaRPr kumimoji="1" lang="en-US" altLang="ja-JP" sz="1100" dirty="0">
              <a:solidFill>
                <a:srgbClr val="FF696D"/>
              </a:solidFill>
              <a:latin typeface="BIZ UDPゴシック" panose="020B0400000000000000" pitchFamily="50" charset="-128"/>
              <a:ea typeface="BIZ UDPゴシック" panose="020B0400000000000000" pitchFamily="50" charset="-128"/>
            </a:endParaRPr>
          </a:p>
          <a:p>
            <a:pPr algn="ctr"/>
            <a:r>
              <a:rPr kumimoji="1" lang="ja-JP" altLang="en-US" sz="1100" dirty="0">
                <a:solidFill>
                  <a:srgbClr val="FF696D"/>
                </a:solidFill>
                <a:latin typeface="BIZ UDPゴシック" panose="020B0400000000000000" pitchFamily="50" charset="-128"/>
                <a:ea typeface="BIZ UDPゴシック" panose="020B0400000000000000" pitchFamily="50" charset="-128"/>
              </a:rPr>
              <a:t>登録企業数は</a:t>
            </a:r>
            <a:endParaRPr kumimoji="1" lang="en-US" altLang="ja-JP" sz="1100" dirty="0">
              <a:solidFill>
                <a:srgbClr val="FF696D"/>
              </a:solidFill>
              <a:latin typeface="BIZ UDPゴシック" panose="020B0400000000000000" pitchFamily="50" charset="-128"/>
              <a:ea typeface="BIZ UDPゴシック" panose="020B0400000000000000" pitchFamily="50" charset="-128"/>
            </a:endParaRPr>
          </a:p>
          <a:p>
            <a:pPr algn="ctr"/>
            <a:r>
              <a:rPr kumimoji="1" lang="en-US" altLang="ja-JP" sz="1100" dirty="0">
                <a:solidFill>
                  <a:srgbClr val="FF696D"/>
                </a:solidFill>
                <a:latin typeface="BIZ UDPゴシック" panose="020B0400000000000000" pitchFamily="50" charset="-128"/>
                <a:ea typeface="BIZ UDPゴシック" panose="020B0400000000000000" pitchFamily="50" charset="-128"/>
              </a:rPr>
              <a:t>1600</a:t>
            </a:r>
            <a:r>
              <a:rPr kumimoji="1" lang="ja-JP" altLang="en-US" sz="1100" dirty="0">
                <a:solidFill>
                  <a:srgbClr val="FF696D"/>
                </a:solidFill>
                <a:latin typeface="BIZ UDPゴシック" panose="020B0400000000000000" pitchFamily="50" charset="-128"/>
                <a:ea typeface="BIZ UDPゴシック" panose="020B0400000000000000" pitchFamily="50" charset="-128"/>
              </a:rPr>
              <a:t>件以上</a:t>
            </a:r>
          </a:p>
        </p:txBody>
      </p:sp>
      <p:sp>
        <p:nvSpPr>
          <p:cNvPr id="16" name="吹き出し: 円形 15">
            <a:extLst>
              <a:ext uri="{FF2B5EF4-FFF2-40B4-BE49-F238E27FC236}">
                <a16:creationId xmlns:a16="http://schemas.microsoft.com/office/drawing/2014/main" id="{D69E9D5D-39C6-4979-9640-A00EB68B71BD}"/>
              </a:ext>
            </a:extLst>
          </p:cNvPr>
          <p:cNvSpPr/>
          <p:nvPr/>
        </p:nvSpPr>
        <p:spPr>
          <a:xfrm>
            <a:off x="8349937" y="2374975"/>
            <a:ext cx="1282148" cy="855862"/>
          </a:xfrm>
          <a:prstGeom prst="wedgeEllipseCallout">
            <a:avLst>
              <a:gd name="adj1" fmla="val -8430"/>
              <a:gd name="adj2" fmla="val 65597"/>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696D"/>
                </a:solidFill>
                <a:latin typeface="BIZ UDPゴシック" panose="020B0400000000000000" pitchFamily="50" charset="-128"/>
                <a:ea typeface="BIZ UDPゴシック" panose="020B0400000000000000" pitchFamily="50" charset="-128"/>
              </a:rPr>
              <a:t>R1</a:t>
            </a:r>
            <a:r>
              <a:rPr kumimoji="1" lang="ja-JP" altLang="en-US" sz="1200" dirty="0">
                <a:solidFill>
                  <a:srgbClr val="FF696D"/>
                </a:solidFill>
                <a:latin typeface="BIZ UDPゴシック" panose="020B0400000000000000" pitchFamily="50" charset="-128"/>
                <a:ea typeface="BIZ UDPゴシック" panose="020B0400000000000000" pitchFamily="50" charset="-128"/>
              </a:rPr>
              <a:t>年度の</a:t>
            </a:r>
            <a:endParaRPr kumimoji="1" lang="en-US" altLang="ja-JP" sz="1200" dirty="0">
              <a:solidFill>
                <a:srgbClr val="FF696D"/>
              </a:solidFill>
              <a:latin typeface="BIZ UDPゴシック" panose="020B0400000000000000" pitchFamily="50" charset="-128"/>
              <a:ea typeface="BIZ UDPゴシック" panose="020B0400000000000000" pitchFamily="50" charset="-128"/>
            </a:endParaRPr>
          </a:p>
          <a:p>
            <a:pPr algn="ctr"/>
            <a:r>
              <a:rPr kumimoji="1" lang="ja-JP" altLang="en-US" sz="1200" dirty="0">
                <a:solidFill>
                  <a:srgbClr val="FF696D"/>
                </a:solidFill>
                <a:latin typeface="BIZ UDPゴシック" panose="020B0400000000000000" pitchFamily="50" charset="-128"/>
                <a:ea typeface="BIZ UDPゴシック" panose="020B0400000000000000" pitchFamily="50" charset="-128"/>
              </a:rPr>
              <a:t>登録者は</a:t>
            </a:r>
            <a:endParaRPr kumimoji="1" lang="en-US" altLang="ja-JP" sz="1200" dirty="0">
              <a:solidFill>
                <a:srgbClr val="FF696D"/>
              </a:solidFill>
              <a:latin typeface="BIZ UDPゴシック" panose="020B0400000000000000" pitchFamily="50" charset="-128"/>
              <a:ea typeface="BIZ UDPゴシック" panose="020B0400000000000000" pitchFamily="50" charset="-128"/>
            </a:endParaRPr>
          </a:p>
          <a:p>
            <a:pPr algn="ctr"/>
            <a:r>
              <a:rPr kumimoji="1" lang="en-US" altLang="ja-JP" sz="1400" dirty="0">
                <a:solidFill>
                  <a:srgbClr val="FF696D"/>
                </a:solidFill>
                <a:latin typeface="BIZ UDPゴシック" panose="020B0400000000000000" pitchFamily="50" charset="-128"/>
                <a:ea typeface="BIZ UDPゴシック" panose="020B0400000000000000" pitchFamily="50" charset="-128"/>
              </a:rPr>
              <a:t>663</a:t>
            </a:r>
            <a:r>
              <a:rPr kumimoji="1" lang="ja-JP" altLang="en-US" sz="1400" dirty="0">
                <a:solidFill>
                  <a:srgbClr val="FF696D"/>
                </a:solidFill>
                <a:latin typeface="BIZ UDPゴシック" panose="020B0400000000000000" pitchFamily="50" charset="-128"/>
                <a:ea typeface="BIZ UDPゴシック" panose="020B0400000000000000" pitchFamily="50" charset="-128"/>
              </a:rPr>
              <a:t>名</a:t>
            </a:r>
          </a:p>
        </p:txBody>
      </p:sp>
    </p:spTree>
    <p:extLst>
      <p:ext uri="{BB962C8B-B14F-4D97-AF65-F5344CB8AC3E}">
        <p14:creationId xmlns:p14="http://schemas.microsoft.com/office/powerpoint/2010/main" val="2935134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866F9167-CED0-4E81-97B0-59398856CFA3}"/>
              </a:ext>
            </a:extLst>
          </p:cNvPr>
          <p:cNvGrpSpPr/>
          <p:nvPr/>
        </p:nvGrpSpPr>
        <p:grpSpPr>
          <a:xfrm>
            <a:off x="463828" y="2015800"/>
            <a:ext cx="6355663" cy="2842033"/>
            <a:chOff x="463828" y="1822897"/>
            <a:chExt cx="6355663" cy="2842033"/>
          </a:xfrm>
        </p:grpSpPr>
        <p:sp>
          <p:nvSpPr>
            <p:cNvPr id="10" name="四角形: 角を丸くする 9">
              <a:extLst>
                <a:ext uri="{FF2B5EF4-FFF2-40B4-BE49-F238E27FC236}">
                  <a16:creationId xmlns:a16="http://schemas.microsoft.com/office/drawing/2014/main" id="{D7D427E4-3B58-417D-B9BC-E3C69FCB155F}"/>
                </a:ext>
              </a:extLst>
            </p:cNvPr>
            <p:cNvSpPr/>
            <p:nvPr/>
          </p:nvSpPr>
          <p:spPr>
            <a:xfrm>
              <a:off x="463828" y="1915362"/>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90F7D2A2-F10E-400A-8CDD-D442701D123C}"/>
                </a:ext>
              </a:extLst>
            </p:cNvPr>
            <p:cNvSpPr/>
            <p:nvPr/>
          </p:nvSpPr>
          <p:spPr>
            <a:xfrm>
              <a:off x="5148470" y="1822897"/>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616F205-5FD8-486A-BC54-B61ECCCBE420}"/>
                </a:ext>
              </a:extLst>
            </p:cNvPr>
            <p:cNvSpPr/>
            <p:nvPr/>
          </p:nvSpPr>
          <p:spPr>
            <a:xfrm>
              <a:off x="5148470" y="3302716"/>
              <a:ext cx="1671021" cy="1362214"/>
            </a:xfrm>
            <a:prstGeom prst="roundRect">
              <a:avLst/>
            </a:prstGeom>
            <a:solidFill>
              <a:srgbClr val="EE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C716D0C5-A6CD-4B5F-8ECD-5C669348F195}"/>
              </a:ext>
            </a:extLst>
          </p:cNvPr>
          <p:cNvSpPr>
            <a:spLocks noGrp="1"/>
          </p:cNvSpPr>
          <p:nvPr>
            <p:ph type="title"/>
          </p:nvPr>
        </p:nvSpPr>
        <p:spPr>
          <a:xfrm>
            <a:off x="0" y="161237"/>
            <a:ext cx="9906000" cy="938694"/>
          </a:xfrm>
          <a:solidFill>
            <a:schemeClr val="bg2">
              <a:lumMod val="90000"/>
            </a:schemeClr>
          </a:solidFill>
        </p:spPr>
        <p:txBody>
          <a:bodyPr>
            <a:normAutofit/>
          </a:bodyPr>
          <a:lstStyle/>
          <a:p>
            <a:r>
              <a:rPr kumimoji="1" lang="ja-JP" altLang="en-US" sz="3200" dirty="0">
                <a:latin typeface="BIZ UDPゴシック" panose="020B0400000000000000" pitchFamily="50" charset="-128"/>
                <a:ea typeface="BIZ UDPゴシック" panose="020B0400000000000000" pitchFamily="50" charset="-128"/>
              </a:rPr>
              <a:t>　② 主なサービス内容について（学生）</a:t>
            </a:r>
          </a:p>
        </p:txBody>
      </p:sp>
      <p:sp>
        <p:nvSpPr>
          <p:cNvPr id="3" name="コンテンツ プレースホルダー 2">
            <a:extLst>
              <a:ext uri="{FF2B5EF4-FFF2-40B4-BE49-F238E27FC236}">
                <a16:creationId xmlns:a16="http://schemas.microsoft.com/office/drawing/2014/main" id="{273E762B-94BD-40C9-9FDD-A8C63801C9C2}"/>
              </a:ext>
            </a:extLst>
          </p:cNvPr>
          <p:cNvSpPr>
            <a:spLocks noGrp="1"/>
          </p:cNvSpPr>
          <p:nvPr>
            <p:ph idx="1"/>
          </p:nvPr>
        </p:nvSpPr>
        <p:spPr>
          <a:xfrm>
            <a:off x="429250" y="1193319"/>
            <a:ext cx="8543925" cy="692288"/>
          </a:xfrm>
        </p:spPr>
        <p:txBody>
          <a:bodyPr anchor="ctr"/>
          <a:lstStyle/>
          <a:p>
            <a:pPr marL="0" indent="0">
              <a:buNone/>
            </a:pPr>
            <a:r>
              <a:rPr kumimoji="1" lang="ja-JP" altLang="en-US" dirty="0">
                <a:latin typeface="BIZ UDPゴシック" panose="020B0400000000000000" pitchFamily="50" charset="-128"/>
                <a:ea typeface="BIZ UDPゴシック" panose="020B0400000000000000" pitchFamily="50" charset="-128"/>
              </a:rPr>
              <a:t>　　　登録後、こんなことができます！</a:t>
            </a:r>
          </a:p>
        </p:txBody>
      </p:sp>
      <p:pic>
        <p:nvPicPr>
          <p:cNvPr id="5" name="図 4">
            <a:extLst>
              <a:ext uri="{FF2B5EF4-FFF2-40B4-BE49-F238E27FC236}">
                <a16:creationId xmlns:a16="http://schemas.microsoft.com/office/drawing/2014/main" id="{C0E96DAB-3226-4AA9-8075-CF1DF5FB2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37" y="1193249"/>
            <a:ext cx="745435" cy="745435"/>
          </a:xfrm>
          <a:prstGeom prst="rect">
            <a:avLst/>
          </a:prstGeom>
        </p:spPr>
      </p:pic>
      <p:pic>
        <p:nvPicPr>
          <p:cNvPr id="7" name="図 6">
            <a:extLst>
              <a:ext uri="{FF2B5EF4-FFF2-40B4-BE49-F238E27FC236}">
                <a16:creationId xmlns:a16="http://schemas.microsoft.com/office/drawing/2014/main" id="{211A904A-158A-42CA-BE57-8782F1F33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09" y="2205031"/>
            <a:ext cx="724245" cy="724245"/>
          </a:xfrm>
          <a:prstGeom prst="rect">
            <a:avLst/>
          </a:prstGeom>
        </p:spPr>
      </p:pic>
      <p:sp>
        <p:nvSpPr>
          <p:cNvPr id="20" name="テキスト ボックス 19">
            <a:extLst>
              <a:ext uri="{FF2B5EF4-FFF2-40B4-BE49-F238E27FC236}">
                <a16:creationId xmlns:a16="http://schemas.microsoft.com/office/drawing/2014/main" id="{E8D78BFF-BC0A-419F-BFDA-4E63434B0EF9}"/>
              </a:ext>
            </a:extLst>
          </p:cNvPr>
          <p:cNvSpPr txBox="1"/>
          <p:nvPr/>
        </p:nvSpPr>
        <p:spPr>
          <a:xfrm>
            <a:off x="2201757" y="2201003"/>
            <a:ext cx="2347117" cy="923330"/>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パソコンやスマホから</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いつでも求人情報を</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閲覧できます</a:t>
            </a:r>
            <a:endParaRPr kumimoji="1" lang="en-US" altLang="ja-JP"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928884F5-FBCD-4AE8-935F-09351CA207B2}"/>
              </a:ext>
            </a:extLst>
          </p:cNvPr>
          <p:cNvSpPr txBox="1"/>
          <p:nvPr/>
        </p:nvSpPr>
        <p:spPr>
          <a:xfrm>
            <a:off x="722454" y="3758302"/>
            <a:ext cx="3560590" cy="830997"/>
          </a:xfrm>
          <a:prstGeom prst="rect">
            <a:avLst/>
          </a:prstGeom>
          <a:noFill/>
        </p:spPr>
        <p:txBody>
          <a:bodyPr wrap="none" rtlCol="0">
            <a:spAutoFit/>
          </a:bodyPr>
          <a:lstStyle/>
          <a:p>
            <a:pPr algn="ctr"/>
            <a:r>
              <a:rPr kumimoji="1" lang="ja-JP" altLang="en-US" sz="2400" dirty="0">
                <a:latin typeface="BIZ UDPゴシック" panose="020B0400000000000000" pitchFamily="50" charset="-128"/>
                <a:ea typeface="BIZ UDPゴシック" panose="020B0400000000000000" pitchFamily="50" charset="-128"/>
              </a:rPr>
              <a:t>北九州市内の企業研究に</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ja-JP" altLang="en-US" sz="2400" dirty="0">
                <a:latin typeface="BIZ UDPゴシック" panose="020B0400000000000000" pitchFamily="50" charset="-128"/>
                <a:ea typeface="BIZ UDPゴシック" panose="020B0400000000000000" pitchFamily="50" charset="-128"/>
              </a:rPr>
              <a:t>お役立てください！</a:t>
            </a:r>
          </a:p>
        </p:txBody>
      </p:sp>
      <p:pic>
        <p:nvPicPr>
          <p:cNvPr id="24" name="図 23">
            <a:extLst>
              <a:ext uri="{FF2B5EF4-FFF2-40B4-BE49-F238E27FC236}">
                <a16:creationId xmlns:a16="http://schemas.microsoft.com/office/drawing/2014/main" id="{38E700CD-4E3F-4BD1-933C-0F61E8DFA4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727" y="2642364"/>
            <a:ext cx="712304" cy="712304"/>
          </a:xfrm>
          <a:prstGeom prst="rect">
            <a:avLst/>
          </a:prstGeom>
        </p:spPr>
      </p:pic>
      <p:pic>
        <p:nvPicPr>
          <p:cNvPr id="26" name="図 25">
            <a:extLst>
              <a:ext uri="{FF2B5EF4-FFF2-40B4-BE49-F238E27FC236}">
                <a16:creationId xmlns:a16="http://schemas.microsoft.com/office/drawing/2014/main" id="{3F2C5D11-6F20-42EE-B397-705839EA2510}"/>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85000" contrast="-71000"/>
                    </a14:imgEffect>
                  </a14:imgLayer>
                </a14:imgProps>
              </a:ext>
              <a:ext uri="{28A0092B-C50C-407E-A947-70E740481C1C}">
                <a14:useLocalDpi xmlns:a14="http://schemas.microsoft.com/office/drawing/2010/main" val="0"/>
              </a:ext>
            </a:extLst>
          </a:blip>
          <a:stretch>
            <a:fillRect/>
          </a:stretch>
        </p:blipFill>
        <p:spPr>
          <a:xfrm>
            <a:off x="5635620" y="3793498"/>
            <a:ext cx="760606" cy="760606"/>
          </a:xfrm>
          <a:prstGeom prst="rect">
            <a:avLst/>
          </a:prstGeom>
        </p:spPr>
      </p:pic>
      <p:pic>
        <p:nvPicPr>
          <p:cNvPr id="28" name="図 27">
            <a:extLst>
              <a:ext uri="{FF2B5EF4-FFF2-40B4-BE49-F238E27FC236}">
                <a16:creationId xmlns:a16="http://schemas.microsoft.com/office/drawing/2014/main" id="{F4A2964C-A45F-4067-8E6F-4B76B102AE1D}"/>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75000" contrast="-75000"/>
                    </a14:imgEffect>
                  </a14:imgLayer>
                </a14:imgProps>
              </a:ext>
              <a:ext uri="{28A0092B-C50C-407E-A947-70E740481C1C}">
                <a14:useLocalDpi xmlns:a14="http://schemas.microsoft.com/office/drawing/2010/main" val="0"/>
              </a:ext>
            </a:extLst>
          </a:blip>
          <a:stretch>
            <a:fillRect/>
          </a:stretch>
        </p:blipFill>
        <p:spPr>
          <a:xfrm>
            <a:off x="5518148" y="2152348"/>
            <a:ext cx="995551" cy="995551"/>
          </a:xfrm>
          <a:prstGeom prst="rect">
            <a:avLst/>
          </a:prstGeom>
        </p:spPr>
      </p:pic>
      <p:sp>
        <p:nvSpPr>
          <p:cNvPr id="31" name="テキスト ボックス 30">
            <a:extLst>
              <a:ext uri="{FF2B5EF4-FFF2-40B4-BE49-F238E27FC236}">
                <a16:creationId xmlns:a16="http://schemas.microsoft.com/office/drawing/2014/main" id="{AC44304E-4304-43AA-8758-D1C2269E5388}"/>
              </a:ext>
            </a:extLst>
          </p:cNvPr>
          <p:cNvSpPr txBox="1"/>
          <p:nvPr/>
        </p:nvSpPr>
        <p:spPr>
          <a:xfrm>
            <a:off x="7083358" y="2115613"/>
            <a:ext cx="2321468" cy="1092607"/>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専任コンサルタントに</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電話やメールで</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相談できます</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sz="1100" dirty="0">
                <a:latin typeface="BIZ UDPゴシック" panose="020B0400000000000000" pitchFamily="50" charset="-128"/>
                <a:ea typeface="BIZ UDPゴシック" panose="020B0400000000000000" pitchFamily="50" charset="-128"/>
              </a:rPr>
              <a:t>（初回は電話になります）</a:t>
            </a:r>
          </a:p>
        </p:txBody>
      </p:sp>
      <p:sp>
        <p:nvSpPr>
          <p:cNvPr id="32" name="テキスト ボックス 31">
            <a:extLst>
              <a:ext uri="{FF2B5EF4-FFF2-40B4-BE49-F238E27FC236}">
                <a16:creationId xmlns:a16="http://schemas.microsoft.com/office/drawing/2014/main" id="{D983DA5F-834A-4B21-A6D7-74CF559FF8BA}"/>
              </a:ext>
            </a:extLst>
          </p:cNvPr>
          <p:cNvSpPr txBox="1"/>
          <p:nvPr/>
        </p:nvSpPr>
        <p:spPr>
          <a:xfrm>
            <a:off x="7083358" y="3630774"/>
            <a:ext cx="2723823" cy="923330"/>
          </a:xfrm>
          <a:prstGeom prst="rect">
            <a:avLst/>
          </a:prstGeom>
          <a:noFill/>
        </p:spPr>
        <p:txBody>
          <a:bodyPr wrap="none" rtlCol="0">
            <a:spAutoFit/>
          </a:bodyPr>
          <a:lstStyle/>
          <a:p>
            <a:pPr algn="ctr"/>
            <a:r>
              <a:rPr kumimoji="1" lang="ja-JP" altLang="en-US" dirty="0">
                <a:latin typeface="BIZ UDPゴシック" panose="020B0400000000000000" pitchFamily="50" charset="-128"/>
                <a:ea typeface="BIZ UDPゴシック" panose="020B0400000000000000" pitchFamily="50" charset="-128"/>
              </a:rPr>
              <a:t>市内企業の情報が満載！</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u="sng" dirty="0">
                <a:latin typeface="BIZ UDPゴシック" panose="020B0400000000000000" pitchFamily="50" charset="-128"/>
                <a:ea typeface="BIZ UDPゴシック" panose="020B0400000000000000" pitchFamily="50" charset="-128"/>
              </a:rPr>
              <a:t>≪学生パック≫</a:t>
            </a:r>
            <a:r>
              <a:rPr kumimoji="1" lang="ja-JP" altLang="en-US" dirty="0">
                <a:latin typeface="BIZ UDPゴシック" panose="020B0400000000000000" pitchFamily="50" charset="-128"/>
                <a:ea typeface="BIZ UDPゴシック" panose="020B0400000000000000" pitchFamily="50" charset="-128"/>
              </a:rPr>
              <a:t>を</a:t>
            </a:r>
            <a:endParaRPr kumimoji="1" lang="en-US" altLang="ja-JP" dirty="0">
              <a:latin typeface="BIZ UDPゴシック" panose="020B0400000000000000" pitchFamily="50" charset="-128"/>
              <a:ea typeface="BIZ UDPゴシック" panose="020B0400000000000000" pitchFamily="50" charset="-128"/>
            </a:endParaRPr>
          </a:p>
          <a:p>
            <a:pPr algn="ctr"/>
            <a:r>
              <a:rPr kumimoji="1" lang="ja-JP" altLang="en-US" dirty="0">
                <a:latin typeface="BIZ UDPゴシック" panose="020B0400000000000000" pitchFamily="50" charset="-128"/>
                <a:ea typeface="BIZ UDPゴシック" panose="020B0400000000000000" pitchFamily="50" charset="-128"/>
              </a:rPr>
              <a:t>郵送でお届けします</a:t>
            </a:r>
            <a:endParaRPr kumimoji="1" lang="en-US" altLang="ja-JP" dirty="0">
              <a:latin typeface="BIZ UDPゴシック" panose="020B0400000000000000" pitchFamily="50" charset="-128"/>
              <a:ea typeface="BIZ UDPゴシック" panose="020B0400000000000000" pitchFamily="50" charset="-128"/>
            </a:endParaRPr>
          </a:p>
        </p:txBody>
      </p:sp>
      <p:sp>
        <p:nvSpPr>
          <p:cNvPr id="33" name="テキスト ボックス 32">
            <a:extLst>
              <a:ext uri="{FF2B5EF4-FFF2-40B4-BE49-F238E27FC236}">
                <a16:creationId xmlns:a16="http://schemas.microsoft.com/office/drawing/2014/main" id="{2CD06B61-6D32-484D-9E32-4FD120246374}"/>
              </a:ext>
            </a:extLst>
          </p:cNvPr>
          <p:cNvSpPr txBox="1"/>
          <p:nvPr/>
        </p:nvSpPr>
        <p:spPr>
          <a:xfrm>
            <a:off x="-270526" y="4881117"/>
            <a:ext cx="9107140" cy="830997"/>
          </a:xfrm>
          <a:prstGeom prst="rect">
            <a:avLst/>
          </a:prstGeom>
          <a:noFill/>
        </p:spPr>
        <p:txBody>
          <a:bodyPr wrap="square" rtlCol="0">
            <a:spAutoFit/>
          </a:bodyPr>
          <a:lstStyle/>
          <a:p>
            <a:pPr algn="ctr"/>
            <a:r>
              <a:rPr kumimoji="1" lang="ja-JP" altLang="en-US" sz="2400" dirty="0">
                <a:solidFill>
                  <a:srgbClr val="FF5D61"/>
                </a:solidFill>
                <a:latin typeface="BIZ UDPゴシック" panose="020B0400000000000000" pitchFamily="50" charset="-128"/>
                <a:ea typeface="BIZ UDPゴシック" panose="020B0400000000000000" pitchFamily="50" charset="-128"/>
              </a:rPr>
              <a:t>その他、首都圏（東京）での個別相談会や、</a:t>
            </a:r>
            <a:endParaRPr kumimoji="1" lang="en-US" altLang="ja-JP" sz="2400" dirty="0">
              <a:solidFill>
                <a:srgbClr val="FF5D61"/>
              </a:solidFill>
              <a:latin typeface="BIZ UDPゴシック" panose="020B0400000000000000" pitchFamily="50" charset="-128"/>
              <a:ea typeface="BIZ UDPゴシック" panose="020B0400000000000000" pitchFamily="50" charset="-128"/>
            </a:endParaRPr>
          </a:p>
          <a:p>
            <a:pPr algn="ctr"/>
            <a:r>
              <a:rPr kumimoji="1" lang="ja-JP" altLang="en-US" sz="2400" dirty="0">
                <a:solidFill>
                  <a:srgbClr val="FF5D61"/>
                </a:solidFill>
                <a:latin typeface="BIZ UDPゴシック" panose="020B0400000000000000" pitchFamily="50" charset="-128"/>
                <a:ea typeface="BIZ UDPゴシック" panose="020B0400000000000000" pitchFamily="50" charset="-128"/>
              </a:rPr>
              <a:t>北九州市で開催される就職関連イベントの案内が届きます！</a:t>
            </a:r>
            <a:endParaRPr kumimoji="1" lang="en-US" altLang="ja-JP" sz="2400" dirty="0">
              <a:solidFill>
                <a:srgbClr val="FF5D61"/>
              </a:solidFill>
              <a:latin typeface="BIZ UDPゴシック" panose="020B0400000000000000" pitchFamily="50" charset="-128"/>
              <a:ea typeface="BIZ UDPゴシック" panose="020B0400000000000000" pitchFamily="50" charset="-128"/>
            </a:endParaRPr>
          </a:p>
        </p:txBody>
      </p:sp>
      <p:sp>
        <p:nvSpPr>
          <p:cNvPr id="4" name="正方形/長方形 3">
            <a:extLst>
              <a:ext uri="{FF2B5EF4-FFF2-40B4-BE49-F238E27FC236}">
                <a16:creationId xmlns:a16="http://schemas.microsoft.com/office/drawing/2014/main" id="{FFF94AEA-1E56-454E-ADA2-25BA0234A757}"/>
              </a:ext>
            </a:extLst>
          </p:cNvPr>
          <p:cNvSpPr/>
          <p:nvPr/>
        </p:nvSpPr>
        <p:spPr>
          <a:xfrm>
            <a:off x="279031" y="5800503"/>
            <a:ext cx="7434429" cy="369332"/>
          </a:xfrm>
          <a:prstGeom prst="rect">
            <a:avLst/>
          </a:prstGeom>
        </p:spPr>
        <p:txBody>
          <a:bodyPr wrap="square">
            <a:spAutoFit/>
          </a:bodyPr>
          <a:lstStyle/>
          <a:p>
            <a:r>
              <a:rPr kumimoji="1" lang="en-US" altLang="ja-JP" sz="900" dirty="0">
                <a:latin typeface="BIZ UDPゴシック" panose="020B0400000000000000" pitchFamily="50" charset="-128"/>
                <a:ea typeface="BIZ UDPゴシック" panose="020B0400000000000000" pitchFamily="50" charset="-128"/>
              </a:rPr>
              <a:t>※U</a:t>
            </a:r>
            <a:r>
              <a:rPr kumimoji="1" lang="ja-JP" altLang="en-US" sz="900" dirty="0">
                <a:latin typeface="BIZ UDPゴシック" panose="020B0400000000000000" pitchFamily="50" charset="-128"/>
                <a:ea typeface="BIZ UDPゴシック" panose="020B0400000000000000" pitchFamily="50" charset="-128"/>
              </a:rPr>
              <a:t>・</a:t>
            </a:r>
            <a:r>
              <a:rPr kumimoji="1" lang="en-US" altLang="ja-JP" sz="900" dirty="0">
                <a:latin typeface="BIZ UDPゴシック" panose="020B0400000000000000" pitchFamily="50" charset="-128"/>
                <a:ea typeface="BIZ UDPゴシック" panose="020B0400000000000000" pitchFamily="50" charset="-128"/>
              </a:rPr>
              <a:t>I</a:t>
            </a:r>
            <a:r>
              <a:rPr kumimoji="1" lang="ja-JP" altLang="en-US" sz="900" dirty="0">
                <a:latin typeface="BIZ UDPゴシック" panose="020B0400000000000000" pitchFamily="50" charset="-128"/>
                <a:ea typeface="BIZ UDPゴシック" panose="020B0400000000000000" pitchFamily="50" charset="-128"/>
              </a:rPr>
              <a:t>ターン応援プロジェクトホームページの求人は</a:t>
            </a:r>
            <a:r>
              <a:rPr kumimoji="1" lang="ja-JP" altLang="en-US" sz="900" b="1" dirty="0">
                <a:latin typeface="BIZ UDPゴシック" panose="020B0400000000000000" pitchFamily="50" charset="-128"/>
                <a:ea typeface="BIZ UDPゴシック" panose="020B0400000000000000" pitchFamily="50" charset="-128"/>
              </a:rPr>
              <a:t>既卒・転職者向け</a:t>
            </a:r>
            <a:r>
              <a:rPr kumimoji="1" lang="ja-JP" altLang="en-US" sz="900" dirty="0">
                <a:latin typeface="BIZ UDPゴシック" panose="020B0400000000000000" pitchFamily="50" charset="-128"/>
                <a:ea typeface="BIZ UDPゴシック" panose="020B0400000000000000" pitchFamily="50" charset="-128"/>
              </a:rPr>
              <a:t>です。</a:t>
            </a:r>
            <a:endParaRPr kumimoji="1" lang="en-US" altLang="ja-JP" sz="900" dirty="0">
              <a:latin typeface="BIZ UDPゴシック" panose="020B0400000000000000" pitchFamily="50" charset="-128"/>
              <a:ea typeface="BIZ UDPゴシック" panose="020B0400000000000000" pitchFamily="50" charset="-128"/>
            </a:endParaRPr>
          </a:p>
          <a:p>
            <a:r>
              <a:rPr kumimoji="1" lang="ja-JP" altLang="en-US" sz="900" dirty="0">
                <a:latin typeface="BIZ UDPゴシック" panose="020B0400000000000000" pitchFamily="50" charset="-128"/>
                <a:ea typeface="BIZ UDPゴシック" panose="020B0400000000000000" pitchFamily="50" charset="-128"/>
              </a:rPr>
              <a:t>　　新卒学生（高校生不可）のみなさんは、掲載求人へ直接の応募ができませんので、専任コンサルタントへご相談ください。</a:t>
            </a:r>
          </a:p>
        </p:txBody>
      </p:sp>
    </p:spTree>
    <p:extLst>
      <p:ext uri="{BB962C8B-B14F-4D97-AF65-F5344CB8AC3E}">
        <p14:creationId xmlns:p14="http://schemas.microsoft.com/office/powerpoint/2010/main" val="67507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C2A8C-630B-42F5-AB61-7EC7197E683E}"/>
              </a:ext>
            </a:extLst>
          </p:cNvPr>
          <p:cNvSpPr>
            <a:spLocks noGrp="1"/>
          </p:cNvSpPr>
          <p:nvPr>
            <p:ph type="title"/>
          </p:nvPr>
        </p:nvSpPr>
        <p:spPr>
          <a:xfrm>
            <a:off x="779572" y="126911"/>
            <a:ext cx="8543925" cy="1325563"/>
          </a:xfrm>
        </p:spPr>
        <p:txBody>
          <a:bodyPr>
            <a:norm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 みんなの</a:t>
            </a:r>
            <a:r>
              <a:rPr kumimoji="1" lang="en-US" altLang="ja-JP" sz="2800" dirty="0">
                <a:latin typeface="BIZ UDPゴシック" panose="020B0400000000000000" pitchFamily="50" charset="-128"/>
                <a:ea typeface="BIZ UDPゴシック" panose="020B0400000000000000" pitchFamily="50" charset="-128"/>
              </a:rPr>
              <a:t>U</a:t>
            </a:r>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I</a:t>
            </a:r>
            <a:r>
              <a:rPr kumimoji="1" lang="ja-JP" altLang="en-US" sz="2800" dirty="0">
                <a:latin typeface="BIZ UDPゴシック" panose="020B0400000000000000" pitchFamily="50" charset="-128"/>
                <a:ea typeface="BIZ UDPゴシック" panose="020B0400000000000000" pitchFamily="50" charset="-128"/>
              </a:rPr>
              <a:t>ターンのきっかけが知りたい！</a:t>
            </a:r>
            <a:r>
              <a:rPr kumimoji="1" lang="en-US" altLang="ja-JP" sz="2800" dirty="0">
                <a:latin typeface="BIZ UDPゴシック" panose="020B0400000000000000" pitchFamily="50" charset="-128"/>
                <a:ea typeface="BIZ UDPゴシック" panose="020B0400000000000000" pitchFamily="50" charset="-128"/>
              </a:rPr>
              <a:t/>
            </a:r>
            <a:br>
              <a:rPr kumimoji="1" lang="en-US" altLang="ja-JP" sz="2800" dirty="0">
                <a:latin typeface="BIZ UDPゴシック" panose="020B0400000000000000" pitchFamily="50" charset="-128"/>
                <a:ea typeface="BIZ UDPゴシック" panose="020B0400000000000000" pitchFamily="50" charset="-128"/>
              </a:rPr>
            </a:br>
            <a:r>
              <a:rPr kumimoji="1" lang="ja-JP" altLang="en-US" sz="2800" dirty="0">
                <a:latin typeface="BIZ UDPゴシック" panose="020B0400000000000000" pitchFamily="50" charset="-128"/>
                <a:ea typeface="BIZ UDPゴシック" panose="020B0400000000000000" pitchFamily="50" charset="-128"/>
              </a:rPr>
              <a:t>＼</a:t>
            </a:r>
          </a:p>
        </p:txBody>
      </p:sp>
      <p:sp>
        <p:nvSpPr>
          <p:cNvPr id="3" name="コンテンツ プレースホルダー 2">
            <a:extLst>
              <a:ext uri="{FF2B5EF4-FFF2-40B4-BE49-F238E27FC236}">
                <a16:creationId xmlns:a16="http://schemas.microsoft.com/office/drawing/2014/main" id="{2AEFEBD9-72C6-434A-BE9D-82E5458CD3AE}"/>
              </a:ext>
            </a:extLst>
          </p:cNvPr>
          <p:cNvSpPr>
            <a:spLocks noGrp="1"/>
          </p:cNvSpPr>
          <p:nvPr>
            <p:ph idx="1"/>
          </p:nvPr>
        </p:nvSpPr>
        <p:spPr>
          <a:xfrm>
            <a:off x="936906" y="4871113"/>
            <a:ext cx="8543925" cy="1855305"/>
          </a:xfrm>
        </p:spPr>
        <p:txBody>
          <a:bodyPr>
            <a:normAutofit fontScale="92500" lnSpcReduction="20000"/>
          </a:bodyPr>
          <a:lstStyle/>
          <a:p>
            <a:pPr marL="0" indent="0">
              <a:buNone/>
            </a:pPr>
            <a:endParaRPr lang="en-US" altLang="ja-JP" dirty="0">
              <a:latin typeface="BIZ UDPゴシック" panose="020B0400000000000000" pitchFamily="50" charset="-128"/>
              <a:ea typeface="BIZ UDPゴシック" panose="020B0400000000000000" pitchFamily="50" charset="-128"/>
            </a:endParaRPr>
          </a:p>
          <a:p>
            <a:pPr marL="0" indent="0">
              <a:buNone/>
            </a:pPr>
            <a:r>
              <a:rPr lang="ja-JP" altLang="en-US" sz="3200" b="1" dirty="0">
                <a:solidFill>
                  <a:schemeClr val="tx1">
                    <a:lumMod val="50000"/>
                    <a:lumOff val="50000"/>
                  </a:schemeClr>
                </a:solidFill>
                <a:latin typeface="BIZ UDPゴシック" panose="020B0400000000000000" pitchFamily="50" charset="-128"/>
                <a:ea typeface="BIZ UDPゴシック" panose="020B0400000000000000" pitchFamily="50" charset="-128"/>
              </a:rPr>
              <a:t>　👇</a:t>
            </a:r>
            <a:endParaRPr kumimoji="1" lang="en-US" altLang="ja-JP" sz="3200" b="1" dirty="0">
              <a:solidFill>
                <a:schemeClr val="tx1">
                  <a:lumMod val="50000"/>
                  <a:lumOff val="50000"/>
                </a:schemeClr>
              </a:solidFill>
              <a:latin typeface="BIZ UDPゴシック" panose="020B0400000000000000" pitchFamily="50" charset="-128"/>
              <a:ea typeface="BIZ UDPゴシック" panose="020B0400000000000000" pitchFamily="50" charset="-128"/>
            </a:endParaRPr>
          </a:p>
          <a:p>
            <a:pPr marL="0" indent="0">
              <a:buNone/>
            </a:pPr>
            <a:r>
              <a:rPr kumimoji="1" lang="ja-JP" altLang="en-US" sz="3200" b="1" dirty="0">
                <a:latin typeface="BIZ UDPゴシック" panose="020B0400000000000000" pitchFamily="50" charset="-128"/>
                <a:ea typeface="BIZ UDPゴシック" panose="020B0400000000000000" pitchFamily="50" charset="-128"/>
              </a:rPr>
              <a:t> 　</a:t>
            </a:r>
            <a:r>
              <a:rPr kumimoji="1" lang="en-US" altLang="ja-JP" sz="3200" b="1" u="sng" dirty="0">
                <a:solidFill>
                  <a:srgbClr val="FF7C80"/>
                </a:solidFill>
                <a:latin typeface="BIZ UDPゴシック" panose="020B0400000000000000" pitchFamily="50" charset="-128"/>
                <a:ea typeface="BIZ UDPゴシック" panose="020B0400000000000000" pitchFamily="50" charset="-128"/>
              </a:rPr>
              <a:t>U</a:t>
            </a:r>
            <a:r>
              <a:rPr kumimoji="1" lang="ja-JP" altLang="en-US" sz="3200" b="1" u="sng" dirty="0">
                <a:solidFill>
                  <a:srgbClr val="FF7C80"/>
                </a:solidFill>
                <a:latin typeface="BIZ UDPゴシック" panose="020B0400000000000000" pitchFamily="50" charset="-128"/>
                <a:ea typeface="BIZ UDPゴシック" panose="020B0400000000000000" pitchFamily="50" charset="-128"/>
              </a:rPr>
              <a:t>・</a:t>
            </a:r>
            <a:r>
              <a:rPr kumimoji="1" lang="en-US" altLang="ja-JP" sz="3200" b="1" u="sng" dirty="0">
                <a:solidFill>
                  <a:srgbClr val="FF7C80"/>
                </a:solidFill>
                <a:latin typeface="BIZ UDPゴシック" panose="020B0400000000000000" pitchFamily="50" charset="-128"/>
                <a:ea typeface="BIZ UDPゴシック" panose="020B0400000000000000" pitchFamily="50" charset="-128"/>
              </a:rPr>
              <a:t>I</a:t>
            </a:r>
            <a:r>
              <a:rPr kumimoji="1" lang="ja-JP" altLang="en-US" sz="3200" b="1" u="sng" dirty="0">
                <a:solidFill>
                  <a:srgbClr val="FF7C80"/>
                </a:solidFill>
                <a:latin typeface="BIZ UDPゴシック" panose="020B0400000000000000" pitchFamily="50" charset="-128"/>
                <a:ea typeface="BIZ UDPゴシック" panose="020B0400000000000000" pitchFamily="50" charset="-128"/>
              </a:rPr>
              <a:t>ターン応援オフィスが</a:t>
            </a:r>
            <a:endParaRPr kumimoji="1" lang="en-US" altLang="ja-JP" sz="3200" b="1" u="sng" dirty="0">
              <a:solidFill>
                <a:srgbClr val="FF7C80"/>
              </a:solidFill>
              <a:latin typeface="BIZ UDPゴシック" panose="020B0400000000000000" pitchFamily="50" charset="-128"/>
              <a:ea typeface="BIZ UDPゴシック" panose="020B0400000000000000" pitchFamily="50" charset="-128"/>
            </a:endParaRPr>
          </a:p>
          <a:p>
            <a:pPr marL="0" indent="0">
              <a:buNone/>
            </a:pPr>
            <a:r>
              <a:rPr lang="ja-JP" altLang="en-US" sz="3200" b="1" dirty="0">
                <a:solidFill>
                  <a:srgbClr val="FF7C80"/>
                </a:solidFill>
                <a:latin typeface="BIZ UDPゴシック" panose="020B0400000000000000" pitchFamily="50" charset="-128"/>
                <a:ea typeface="BIZ UDPゴシック" panose="020B0400000000000000" pitchFamily="50" charset="-128"/>
              </a:rPr>
              <a:t>　</a:t>
            </a:r>
            <a:r>
              <a:rPr lang="ja-JP" altLang="en-US" sz="3200" b="1" u="sng" dirty="0">
                <a:solidFill>
                  <a:srgbClr val="FF7C80"/>
                </a:solidFill>
                <a:latin typeface="BIZ UDPゴシック" panose="020B0400000000000000" pitchFamily="50" charset="-128"/>
                <a:ea typeface="BIZ UDPゴシック" panose="020B0400000000000000" pitchFamily="50" charset="-128"/>
              </a:rPr>
              <a:t> みなさんの</a:t>
            </a:r>
            <a:r>
              <a:rPr lang="en-US" altLang="ja-JP" sz="3200" b="1" u="sng" dirty="0">
                <a:solidFill>
                  <a:srgbClr val="FF7C80"/>
                </a:solidFill>
                <a:latin typeface="BIZ UDPゴシック" panose="020B0400000000000000" pitchFamily="50" charset="-128"/>
                <a:ea typeface="BIZ UDPゴシック" panose="020B0400000000000000" pitchFamily="50" charset="-128"/>
              </a:rPr>
              <a:t>U</a:t>
            </a:r>
            <a:r>
              <a:rPr lang="ja-JP" altLang="en-US" sz="3200" b="1" u="sng" dirty="0">
                <a:solidFill>
                  <a:srgbClr val="FF7C80"/>
                </a:solidFill>
                <a:latin typeface="BIZ UDPゴシック" panose="020B0400000000000000" pitchFamily="50" charset="-128"/>
                <a:ea typeface="BIZ UDPゴシック" panose="020B0400000000000000" pitchFamily="50" charset="-128"/>
              </a:rPr>
              <a:t>・</a:t>
            </a:r>
            <a:r>
              <a:rPr lang="en-US" altLang="ja-JP" sz="3200" b="1" u="sng" dirty="0">
                <a:solidFill>
                  <a:srgbClr val="FF7C80"/>
                </a:solidFill>
                <a:latin typeface="BIZ UDPゴシック" panose="020B0400000000000000" pitchFamily="50" charset="-128"/>
                <a:ea typeface="BIZ UDPゴシック" panose="020B0400000000000000" pitchFamily="50" charset="-128"/>
              </a:rPr>
              <a:t>I</a:t>
            </a:r>
            <a:r>
              <a:rPr lang="ja-JP" altLang="en-US" sz="3200" b="1" u="sng" dirty="0">
                <a:solidFill>
                  <a:srgbClr val="FF7C80"/>
                </a:solidFill>
                <a:latin typeface="BIZ UDPゴシック" panose="020B0400000000000000" pitchFamily="50" charset="-128"/>
                <a:ea typeface="BIZ UDPゴシック" panose="020B0400000000000000" pitchFamily="50" charset="-128"/>
              </a:rPr>
              <a:t>ターン就職を応援します！</a:t>
            </a:r>
            <a:endParaRPr kumimoji="1" lang="en-US" altLang="ja-JP" sz="3200" b="1" u="sng" dirty="0">
              <a:solidFill>
                <a:srgbClr val="FF7C80"/>
              </a:solidFill>
              <a:latin typeface="BIZ UDPゴシック" panose="020B0400000000000000" pitchFamily="50" charset="-128"/>
              <a:ea typeface="BIZ UDPゴシック" panose="020B0400000000000000" pitchFamily="50" charset="-128"/>
            </a:endParaRPr>
          </a:p>
          <a:p>
            <a:endParaRPr kumimoji="1" lang="ja-JP" altLang="en-US" dirty="0">
              <a:latin typeface="BIZ UDPゴシック" panose="020B0400000000000000" pitchFamily="50" charset="-128"/>
              <a:ea typeface="BIZ UDPゴシック" panose="020B0400000000000000" pitchFamily="50" charset="-128"/>
            </a:endParaRPr>
          </a:p>
        </p:txBody>
      </p:sp>
      <p:grpSp>
        <p:nvGrpSpPr>
          <p:cNvPr id="28" name="グループ化 27">
            <a:extLst>
              <a:ext uri="{FF2B5EF4-FFF2-40B4-BE49-F238E27FC236}">
                <a16:creationId xmlns:a16="http://schemas.microsoft.com/office/drawing/2014/main" id="{C3BF36F6-6266-4BFF-AB45-DF3173157DBC}"/>
              </a:ext>
            </a:extLst>
          </p:cNvPr>
          <p:cNvGrpSpPr/>
          <p:nvPr/>
        </p:nvGrpSpPr>
        <p:grpSpPr>
          <a:xfrm>
            <a:off x="734169" y="1611177"/>
            <a:ext cx="8543925" cy="3637406"/>
            <a:chOff x="654657" y="1611177"/>
            <a:chExt cx="8543925" cy="3637406"/>
          </a:xfrm>
        </p:grpSpPr>
        <p:grpSp>
          <p:nvGrpSpPr>
            <p:cNvPr id="26" name="グループ化 25">
              <a:extLst>
                <a:ext uri="{FF2B5EF4-FFF2-40B4-BE49-F238E27FC236}">
                  <a16:creationId xmlns:a16="http://schemas.microsoft.com/office/drawing/2014/main" id="{44346FCD-DE66-4EAC-9D16-13DC2AA29289}"/>
                </a:ext>
              </a:extLst>
            </p:cNvPr>
            <p:cNvGrpSpPr/>
            <p:nvPr/>
          </p:nvGrpSpPr>
          <p:grpSpPr>
            <a:xfrm>
              <a:off x="5182489" y="3504351"/>
              <a:ext cx="2557670" cy="1744232"/>
              <a:chOff x="5182489" y="3504351"/>
              <a:chExt cx="2557670" cy="1744232"/>
            </a:xfrm>
          </p:grpSpPr>
          <p:sp>
            <p:nvSpPr>
              <p:cNvPr id="19" name="吹き出し: 円形 18">
                <a:extLst>
                  <a:ext uri="{FF2B5EF4-FFF2-40B4-BE49-F238E27FC236}">
                    <a16:creationId xmlns:a16="http://schemas.microsoft.com/office/drawing/2014/main" id="{10C789AD-12DE-455E-999F-3B42AAF543C9}"/>
                  </a:ext>
                </a:extLst>
              </p:cNvPr>
              <p:cNvSpPr/>
              <p:nvPr/>
            </p:nvSpPr>
            <p:spPr>
              <a:xfrm>
                <a:off x="5182489" y="3504351"/>
                <a:ext cx="2557670" cy="1744232"/>
              </a:xfrm>
              <a:prstGeom prst="wedgeEllipseCallout">
                <a:avLst>
                  <a:gd name="adj1" fmla="val -41508"/>
                  <a:gd name="adj2" fmla="val 53383"/>
                </a:avLst>
              </a:prstGeom>
              <a:pattFill prst="pct90">
                <a:fgClr>
                  <a:schemeClr val="accent6">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2FDFC839-61AB-43D7-8092-DF9101B314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25099" y="4361158"/>
                <a:ext cx="514332" cy="514332"/>
              </a:xfrm>
              <a:prstGeom prst="rect">
                <a:avLst/>
              </a:prstGeom>
            </p:spPr>
          </p:pic>
        </p:grpSp>
        <p:grpSp>
          <p:nvGrpSpPr>
            <p:cNvPr id="27" name="グループ化 26">
              <a:extLst>
                <a:ext uri="{FF2B5EF4-FFF2-40B4-BE49-F238E27FC236}">
                  <a16:creationId xmlns:a16="http://schemas.microsoft.com/office/drawing/2014/main" id="{8EBE815A-C6A7-467A-BB33-A0E3A561DE1B}"/>
                </a:ext>
              </a:extLst>
            </p:cNvPr>
            <p:cNvGrpSpPr/>
            <p:nvPr/>
          </p:nvGrpSpPr>
          <p:grpSpPr>
            <a:xfrm>
              <a:off x="2127597" y="3504351"/>
              <a:ext cx="2557670" cy="1744232"/>
              <a:chOff x="2127597" y="3504351"/>
              <a:chExt cx="2557670" cy="1744232"/>
            </a:xfrm>
          </p:grpSpPr>
          <p:sp>
            <p:nvSpPr>
              <p:cNvPr id="17" name="吹き出し: 円形 16">
                <a:extLst>
                  <a:ext uri="{FF2B5EF4-FFF2-40B4-BE49-F238E27FC236}">
                    <a16:creationId xmlns:a16="http://schemas.microsoft.com/office/drawing/2014/main" id="{0A316DE5-C06E-4D9E-86BE-EFC384C828C1}"/>
                  </a:ext>
                </a:extLst>
              </p:cNvPr>
              <p:cNvSpPr/>
              <p:nvPr/>
            </p:nvSpPr>
            <p:spPr>
              <a:xfrm>
                <a:off x="2127597" y="3504351"/>
                <a:ext cx="2557670" cy="1744232"/>
              </a:xfrm>
              <a:prstGeom prst="wedgeEllipseCallout">
                <a:avLst>
                  <a:gd name="adj1" fmla="val -41508"/>
                  <a:gd name="adj2" fmla="val 53383"/>
                </a:avLst>
              </a:prstGeom>
              <a:pattFill prst="pct90">
                <a:fgClr>
                  <a:srgbClr val="FEF9BA"/>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8B04B6A1-339F-4ED2-BC14-5A8F9E280AD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58096" y="4358307"/>
                <a:ext cx="655797" cy="655797"/>
              </a:xfrm>
              <a:prstGeom prst="rect">
                <a:avLst/>
              </a:prstGeom>
            </p:spPr>
          </p:pic>
        </p:grpSp>
        <p:grpSp>
          <p:nvGrpSpPr>
            <p:cNvPr id="23" name="グループ化 22">
              <a:extLst>
                <a:ext uri="{FF2B5EF4-FFF2-40B4-BE49-F238E27FC236}">
                  <a16:creationId xmlns:a16="http://schemas.microsoft.com/office/drawing/2014/main" id="{2120E494-375B-4F9E-9E41-59DA0DD8DA2F}"/>
                </a:ext>
              </a:extLst>
            </p:cNvPr>
            <p:cNvGrpSpPr/>
            <p:nvPr/>
          </p:nvGrpSpPr>
          <p:grpSpPr>
            <a:xfrm>
              <a:off x="654657" y="1611177"/>
              <a:ext cx="2557670" cy="1744232"/>
              <a:chOff x="654657" y="1611177"/>
              <a:chExt cx="2557670" cy="1744232"/>
            </a:xfrm>
          </p:grpSpPr>
          <p:sp>
            <p:nvSpPr>
              <p:cNvPr id="16" name="吹き出し: 円形 15">
                <a:extLst>
                  <a:ext uri="{FF2B5EF4-FFF2-40B4-BE49-F238E27FC236}">
                    <a16:creationId xmlns:a16="http://schemas.microsoft.com/office/drawing/2014/main" id="{AA6DEDD6-9899-4181-BA5C-2208DA564EC3}"/>
                  </a:ext>
                </a:extLst>
              </p:cNvPr>
              <p:cNvSpPr/>
              <p:nvPr/>
            </p:nvSpPr>
            <p:spPr>
              <a:xfrm>
                <a:off x="654657" y="1611177"/>
                <a:ext cx="2557670" cy="1744232"/>
              </a:xfrm>
              <a:prstGeom prst="wedgeEllipseCallout">
                <a:avLst>
                  <a:gd name="adj1" fmla="val -41508"/>
                  <a:gd name="adj2" fmla="val 53383"/>
                </a:avLst>
              </a:prstGeom>
              <a:pattFill prst="pct90">
                <a:fgClr>
                  <a:srgbClr val="FFE7F8"/>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68C70FA-B3FC-48D1-B92C-ED02EF60BE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36" y="2197680"/>
                <a:ext cx="766763" cy="766763"/>
              </a:xfrm>
              <a:prstGeom prst="rect">
                <a:avLst/>
              </a:prstGeom>
            </p:spPr>
          </p:pic>
        </p:grpSp>
        <p:grpSp>
          <p:nvGrpSpPr>
            <p:cNvPr id="24" name="グループ化 23">
              <a:extLst>
                <a:ext uri="{FF2B5EF4-FFF2-40B4-BE49-F238E27FC236}">
                  <a16:creationId xmlns:a16="http://schemas.microsoft.com/office/drawing/2014/main" id="{FD6B1F36-8BDA-495B-8AF1-872946FBB30D}"/>
                </a:ext>
              </a:extLst>
            </p:cNvPr>
            <p:cNvGrpSpPr/>
            <p:nvPr/>
          </p:nvGrpSpPr>
          <p:grpSpPr>
            <a:xfrm>
              <a:off x="3647785" y="1611177"/>
              <a:ext cx="2557670" cy="1744232"/>
              <a:chOff x="3647785" y="1611177"/>
              <a:chExt cx="2557670" cy="1744232"/>
            </a:xfrm>
          </p:grpSpPr>
          <p:sp>
            <p:nvSpPr>
              <p:cNvPr id="18" name="吹き出し: 円形 17">
                <a:extLst>
                  <a:ext uri="{FF2B5EF4-FFF2-40B4-BE49-F238E27FC236}">
                    <a16:creationId xmlns:a16="http://schemas.microsoft.com/office/drawing/2014/main" id="{C88019B3-2467-4BDD-95E7-9E37C59C3310}"/>
                  </a:ext>
                </a:extLst>
              </p:cNvPr>
              <p:cNvSpPr/>
              <p:nvPr/>
            </p:nvSpPr>
            <p:spPr>
              <a:xfrm>
                <a:off x="3647785" y="1611177"/>
                <a:ext cx="2557670" cy="1744232"/>
              </a:xfrm>
              <a:prstGeom prst="wedgeEllipseCallout">
                <a:avLst>
                  <a:gd name="adj1" fmla="val -41508"/>
                  <a:gd name="adj2" fmla="val 53383"/>
                </a:avLst>
              </a:prstGeom>
              <a:pattFill prst="pct90">
                <a:fgClr>
                  <a:srgbClr val="DDFF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5E82C774-EAA1-484E-B59F-F3FBB345D8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9964" y="2526085"/>
                <a:ext cx="769947" cy="769947"/>
              </a:xfrm>
              <a:prstGeom prst="rect">
                <a:avLst/>
              </a:prstGeom>
            </p:spPr>
          </p:pic>
        </p:grpSp>
        <p:grpSp>
          <p:nvGrpSpPr>
            <p:cNvPr id="25" name="グループ化 24">
              <a:extLst>
                <a:ext uri="{FF2B5EF4-FFF2-40B4-BE49-F238E27FC236}">
                  <a16:creationId xmlns:a16="http://schemas.microsoft.com/office/drawing/2014/main" id="{41A100F3-62BA-44C6-9C2D-4C39212BA808}"/>
                </a:ext>
              </a:extLst>
            </p:cNvPr>
            <p:cNvGrpSpPr/>
            <p:nvPr/>
          </p:nvGrpSpPr>
          <p:grpSpPr>
            <a:xfrm>
              <a:off x="6640912" y="1611177"/>
              <a:ext cx="2557670" cy="1744232"/>
              <a:chOff x="6640912" y="1611177"/>
              <a:chExt cx="2557670" cy="1744232"/>
            </a:xfrm>
          </p:grpSpPr>
          <p:sp>
            <p:nvSpPr>
              <p:cNvPr id="20" name="吹き出し: 円形 19">
                <a:extLst>
                  <a:ext uri="{FF2B5EF4-FFF2-40B4-BE49-F238E27FC236}">
                    <a16:creationId xmlns:a16="http://schemas.microsoft.com/office/drawing/2014/main" id="{1F1AD52D-73A7-432F-966D-FD0DA5963053}"/>
                  </a:ext>
                </a:extLst>
              </p:cNvPr>
              <p:cNvSpPr/>
              <p:nvPr/>
            </p:nvSpPr>
            <p:spPr>
              <a:xfrm>
                <a:off x="6640912" y="1611177"/>
                <a:ext cx="2557670" cy="1744232"/>
              </a:xfrm>
              <a:prstGeom prst="wedgeEllipseCallout">
                <a:avLst>
                  <a:gd name="adj1" fmla="val -41508"/>
                  <a:gd name="adj2" fmla="val 53383"/>
                </a:avLst>
              </a:prstGeom>
              <a:pattFill prst="pct90">
                <a:fgClr>
                  <a:schemeClr val="accent3">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A9A43886-F3AF-4160-B9DA-DEC57C5205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3816" y="1866466"/>
                <a:ext cx="727348" cy="727348"/>
              </a:xfrm>
              <a:prstGeom prst="rect">
                <a:avLst/>
              </a:prstGeom>
            </p:spPr>
          </p:pic>
        </p:grpSp>
      </p:grpSp>
      <p:sp>
        <p:nvSpPr>
          <p:cNvPr id="21" name="正方形/長方形 20">
            <a:extLst>
              <a:ext uri="{FF2B5EF4-FFF2-40B4-BE49-F238E27FC236}">
                <a16:creationId xmlns:a16="http://schemas.microsoft.com/office/drawing/2014/main" id="{63233337-5D7D-4ABA-8C26-E4005E81D9B9}"/>
              </a:ext>
            </a:extLst>
          </p:cNvPr>
          <p:cNvSpPr/>
          <p:nvPr/>
        </p:nvSpPr>
        <p:spPr>
          <a:xfrm>
            <a:off x="7336278" y="5308542"/>
            <a:ext cx="1994457" cy="276999"/>
          </a:xfrm>
          <a:prstGeom prst="rect">
            <a:avLst/>
          </a:prstGeom>
        </p:spPr>
        <p:txBody>
          <a:bodyPr wrap="none">
            <a:spAutoFit/>
          </a:bodyPr>
          <a:lstStyle/>
          <a:p>
            <a:r>
              <a:rPr kumimoji="1" lang="ja-JP" altLang="en-US" sz="1200" dirty="0">
                <a:latin typeface="BIZ UDPゴシック" panose="020B0400000000000000" pitchFamily="50" charset="-128"/>
                <a:ea typeface="BIZ UDPゴシック" panose="020B0400000000000000" pitchFamily="50" charset="-128"/>
              </a:rPr>
              <a:t>（実際にいただいた声より）</a:t>
            </a:r>
            <a:endParaRPr kumimoji="1" lang="en-US" altLang="ja-JP" sz="1200" dirty="0">
              <a:latin typeface="BIZ UDPゴシック" panose="020B0400000000000000" pitchFamily="50" charset="-128"/>
              <a:ea typeface="BIZ UDPゴシック" panose="020B0400000000000000" pitchFamily="50" charset="-128"/>
            </a:endParaRPr>
          </a:p>
        </p:txBody>
      </p:sp>
      <p:sp>
        <p:nvSpPr>
          <p:cNvPr id="29" name="テキスト ボックス 28">
            <a:extLst>
              <a:ext uri="{FF2B5EF4-FFF2-40B4-BE49-F238E27FC236}">
                <a16:creationId xmlns:a16="http://schemas.microsoft.com/office/drawing/2014/main" id="{88B8D6A8-6350-46A4-8174-E76F0BE58A63}"/>
              </a:ext>
            </a:extLst>
          </p:cNvPr>
          <p:cNvSpPr txBox="1"/>
          <p:nvPr/>
        </p:nvSpPr>
        <p:spPr>
          <a:xfrm>
            <a:off x="1659649" y="2088146"/>
            <a:ext cx="1454244" cy="475515"/>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結婚を機に</a:t>
            </a:r>
          </a:p>
        </p:txBody>
      </p:sp>
      <p:sp>
        <p:nvSpPr>
          <p:cNvPr id="30" name="テキスト ボックス 29">
            <a:extLst>
              <a:ext uri="{FF2B5EF4-FFF2-40B4-BE49-F238E27FC236}">
                <a16:creationId xmlns:a16="http://schemas.microsoft.com/office/drawing/2014/main" id="{59DEE706-A4E0-447D-A5D7-D246DF857243}"/>
              </a:ext>
            </a:extLst>
          </p:cNvPr>
          <p:cNvSpPr txBox="1"/>
          <p:nvPr/>
        </p:nvSpPr>
        <p:spPr>
          <a:xfrm>
            <a:off x="4214113" y="1909928"/>
            <a:ext cx="1457450" cy="937180"/>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両親の</a:t>
            </a:r>
            <a:endParaRPr kumimoji="1" lang="en-US" altLang="ja-JP" sz="2000" dirty="0">
              <a:latin typeface="BIZ UDPゴシック" panose="020B0400000000000000" pitchFamily="50" charset="-128"/>
              <a:ea typeface="BIZ UDPゴシック" panose="020B0400000000000000" pitchFamily="50" charset="-128"/>
            </a:endParaRPr>
          </a:p>
          <a:p>
            <a:pPr>
              <a:lnSpc>
                <a:spcPct val="150000"/>
              </a:lnSpc>
            </a:pPr>
            <a:r>
              <a:rPr kumimoji="1" lang="ja-JP" altLang="en-US" sz="2000" dirty="0">
                <a:latin typeface="BIZ UDPゴシック" panose="020B0400000000000000" pitchFamily="50" charset="-128"/>
                <a:ea typeface="BIZ UDPゴシック" panose="020B0400000000000000" pitchFamily="50" charset="-128"/>
              </a:rPr>
              <a:t>介護のため</a:t>
            </a:r>
          </a:p>
        </p:txBody>
      </p:sp>
      <p:sp>
        <p:nvSpPr>
          <p:cNvPr id="31" name="テキスト ボックス 30">
            <a:extLst>
              <a:ext uri="{FF2B5EF4-FFF2-40B4-BE49-F238E27FC236}">
                <a16:creationId xmlns:a16="http://schemas.microsoft.com/office/drawing/2014/main" id="{1A1143DA-180D-4EB1-8CD8-51A38D9E94A9}"/>
              </a:ext>
            </a:extLst>
          </p:cNvPr>
          <p:cNvSpPr txBox="1"/>
          <p:nvPr/>
        </p:nvSpPr>
        <p:spPr>
          <a:xfrm>
            <a:off x="7215200" y="2004117"/>
            <a:ext cx="1431802" cy="937180"/>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実家に</a:t>
            </a:r>
            <a:endParaRPr kumimoji="1" lang="en-US" altLang="ja-JP" sz="2000" dirty="0">
              <a:latin typeface="BIZ UDPゴシック" panose="020B0400000000000000" pitchFamily="50" charset="-128"/>
              <a:ea typeface="BIZ UDPゴシック" panose="020B0400000000000000" pitchFamily="50" charset="-128"/>
            </a:endParaRPr>
          </a:p>
          <a:p>
            <a:pPr>
              <a:lnSpc>
                <a:spcPct val="150000"/>
              </a:lnSpc>
            </a:pPr>
            <a:r>
              <a:rPr kumimoji="1" lang="ja-JP" altLang="en-US" sz="2000" dirty="0">
                <a:latin typeface="BIZ UDPゴシック" panose="020B0400000000000000" pitchFamily="50" charset="-128"/>
                <a:ea typeface="BIZ UDPゴシック" panose="020B0400000000000000" pitchFamily="50" charset="-128"/>
              </a:rPr>
              <a:t>帰りたい！</a:t>
            </a:r>
          </a:p>
        </p:txBody>
      </p:sp>
      <p:sp>
        <p:nvSpPr>
          <p:cNvPr id="32" name="テキスト ボックス 31">
            <a:extLst>
              <a:ext uri="{FF2B5EF4-FFF2-40B4-BE49-F238E27FC236}">
                <a16:creationId xmlns:a16="http://schemas.microsoft.com/office/drawing/2014/main" id="{0D8DF7FE-FDC8-4CDD-BFFD-9F7E5F185428}"/>
              </a:ext>
            </a:extLst>
          </p:cNvPr>
          <p:cNvSpPr txBox="1"/>
          <p:nvPr/>
        </p:nvSpPr>
        <p:spPr>
          <a:xfrm>
            <a:off x="5550026" y="3824978"/>
            <a:ext cx="1915909" cy="937180"/>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病院がたくさん</a:t>
            </a:r>
            <a:endParaRPr kumimoji="1" lang="en-US" altLang="ja-JP" sz="2000" dirty="0">
              <a:latin typeface="BIZ UDPゴシック" panose="020B0400000000000000" pitchFamily="50" charset="-128"/>
              <a:ea typeface="BIZ UDPゴシック" panose="020B0400000000000000" pitchFamily="50" charset="-128"/>
            </a:endParaRPr>
          </a:p>
          <a:p>
            <a:pPr>
              <a:lnSpc>
                <a:spcPct val="150000"/>
              </a:lnSpc>
            </a:pPr>
            <a:r>
              <a:rPr kumimoji="1" lang="ja-JP" altLang="en-US" sz="2000" dirty="0">
                <a:latin typeface="BIZ UDPゴシック" panose="020B0400000000000000" pitchFamily="50" charset="-128"/>
                <a:ea typeface="BIZ UDPゴシック" panose="020B0400000000000000" pitchFamily="50" charset="-128"/>
              </a:rPr>
              <a:t>あるところ</a:t>
            </a:r>
          </a:p>
        </p:txBody>
      </p:sp>
      <p:sp>
        <p:nvSpPr>
          <p:cNvPr id="33" name="テキスト ボックス 32">
            <a:extLst>
              <a:ext uri="{FF2B5EF4-FFF2-40B4-BE49-F238E27FC236}">
                <a16:creationId xmlns:a16="http://schemas.microsoft.com/office/drawing/2014/main" id="{75D0E30E-EA4B-4885-B637-D824E68D7B48}"/>
              </a:ext>
            </a:extLst>
          </p:cNvPr>
          <p:cNvSpPr txBox="1"/>
          <p:nvPr/>
        </p:nvSpPr>
        <p:spPr>
          <a:xfrm>
            <a:off x="2656227" y="3786552"/>
            <a:ext cx="1912703" cy="937180"/>
          </a:xfrm>
          <a:prstGeom prst="rect">
            <a:avLst/>
          </a:prstGeom>
          <a:noFill/>
        </p:spPr>
        <p:txBody>
          <a:bodyPr wrap="none" rtlCol="0">
            <a:spAutoFit/>
          </a:bodyPr>
          <a:lstStyle/>
          <a:p>
            <a:pPr algn="r">
              <a:lnSpc>
                <a:spcPct val="150000"/>
              </a:lnSpc>
            </a:pPr>
            <a:r>
              <a:rPr kumimoji="1" lang="ja-JP" altLang="en-US" sz="2000" dirty="0">
                <a:latin typeface="BIZ UDPゴシック" panose="020B0400000000000000" pitchFamily="50" charset="-128"/>
                <a:ea typeface="BIZ UDPゴシック" panose="020B0400000000000000" pitchFamily="50" charset="-128"/>
              </a:rPr>
              <a:t>子育てしやすい</a:t>
            </a:r>
            <a:endParaRPr kumimoji="1" lang="en-US" altLang="ja-JP" sz="2000" dirty="0">
              <a:latin typeface="BIZ UDPゴシック" panose="020B0400000000000000" pitchFamily="50" charset="-128"/>
              <a:ea typeface="BIZ UDPゴシック" panose="020B0400000000000000" pitchFamily="50" charset="-128"/>
            </a:endParaRPr>
          </a:p>
          <a:p>
            <a:pPr algn="r">
              <a:lnSpc>
                <a:spcPct val="150000"/>
              </a:lnSpc>
            </a:pPr>
            <a:r>
              <a:rPr kumimoji="1" lang="ja-JP" altLang="en-US" sz="2000" dirty="0">
                <a:latin typeface="BIZ UDPゴシック" panose="020B0400000000000000" pitchFamily="50" charset="-128"/>
                <a:ea typeface="BIZ UDPゴシック" panose="020B0400000000000000" pitchFamily="50" charset="-128"/>
              </a:rPr>
              <a:t>街を探して</a:t>
            </a:r>
          </a:p>
        </p:txBody>
      </p:sp>
    </p:spTree>
    <p:extLst>
      <p:ext uri="{BB962C8B-B14F-4D97-AF65-F5344CB8AC3E}">
        <p14:creationId xmlns:p14="http://schemas.microsoft.com/office/powerpoint/2010/main" val="2411691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4F0AD4C-9977-4ED1-BBA1-BA418F50711C}"/>
              </a:ext>
            </a:extLst>
          </p:cNvPr>
          <p:cNvSpPr>
            <a:spLocks noGrp="1"/>
          </p:cNvSpPr>
          <p:nvPr>
            <p:ph idx="1"/>
          </p:nvPr>
        </p:nvSpPr>
        <p:spPr>
          <a:xfrm>
            <a:off x="730802" y="950981"/>
            <a:ext cx="8543925" cy="5396809"/>
          </a:xfrm>
        </p:spPr>
        <p:txBody>
          <a:bodyPr/>
          <a:lstStyle/>
          <a:p>
            <a:pPr marL="0" indent="0" algn="ctr">
              <a:buNone/>
            </a:pPr>
            <a:r>
              <a:rPr kumimoji="1" lang="ja-JP" altLang="en-US" dirty="0">
                <a:latin typeface="BIZ UDPゴシック" panose="020B0400000000000000" pitchFamily="50" charset="-128"/>
                <a:ea typeface="BIZ UDPゴシック" panose="020B0400000000000000" pitchFamily="50" charset="-128"/>
              </a:rPr>
              <a:t>まずは、</a:t>
            </a:r>
            <a:r>
              <a:rPr kumimoji="1" lang="en-US" altLang="ja-JP" dirty="0">
                <a:latin typeface="BIZ UDPゴシック" panose="020B0400000000000000" pitchFamily="50" charset="-128"/>
                <a:ea typeface="BIZ UDPゴシック" panose="020B0400000000000000" pitchFamily="50" charset="-128"/>
              </a:rPr>
              <a:t>U</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I</a:t>
            </a:r>
            <a:r>
              <a:rPr kumimoji="1" lang="ja-JP" altLang="en-US" dirty="0">
                <a:latin typeface="BIZ UDPゴシック" panose="020B0400000000000000" pitchFamily="50" charset="-128"/>
                <a:ea typeface="BIZ UDPゴシック" panose="020B0400000000000000" pitchFamily="50" charset="-128"/>
              </a:rPr>
              <a:t>ターン応援プロジェクトの</a:t>
            </a: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r>
              <a:rPr kumimoji="1" lang="ja-JP" altLang="en-US" dirty="0">
                <a:latin typeface="BIZ UDPゴシック" panose="020B0400000000000000" pitchFamily="50" charset="-128"/>
                <a:ea typeface="BIZ UDPゴシック" panose="020B0400000000000000" pitchFamily="50" charset="-128"/>
              </a:rPr>
              <a:t>ホームページから</a:t>
            </a: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求職者登録</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をお願いします♪</a:t>
            </a: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endParaRPr lang="en-US" altLang="ja-JP" dirty="0">
              <a:latin typeface="BIZ UDPゴシック" panose="020B0400000000000000" pitchFamily="50" charset="-128"/>
              <a:ea typeface="BIZ UDPゴシック" panose="020B0400000000000000" pitchFamily="50" charset="-128"/>
            </a:endParaRPr>
          </a:p>
          <a:p>
            <a:pPr marL="0" indent="0" algn="ctr">
              <a:buNone/>
            </a:pP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endParaRPr kumimoji="1" lang="en-US" altLang="ja-JP" dirty="0">
              <a:latin typeface="BIZ UDPゴシック" panose="020B0400000000000000" pitchFamily="50" charset="-128"/>
              <a:ea typeface="BIZ UDPゴシック" panose="020B0400000000000000" pitchFamily="50" charset="-128"/>
            </a:endParaRPr>
          </a:p>
          <a:p>
            <a:pPr marL="0" indent="0" algn="ctr">
              <a:buNone/>
            </a:pPr>
            <a:r>
              <a:rPr lang="en-US" altLang="ja-JP" dirty="0">
                <a:solidFill>
                  <a:srgbClr val="FF696D"/>
                </a:solidFill>
                <a:hlinkClick r:id="rId3">
                  <a:extLst>
                    <a:ext uri="{A12FA001-AC4F-418D-AE19-62706E023703}">
                      <ahyp:hlinkClr xmlns="" xmlns:ahyp="http://schemas.microsoft.com/office/drawing/2018/hyperlinkcolor" val="tx"/>
                    </a:ext>
                  </a:extLst>
                </a:hlinkClick>
              </a:rPr>
              <a:t>https://www.shigotomarugoto.info/ui-turn/</a:t>
            </a:r>
            <a:endParaRPr lang="en-US" altLang="ja-JP" dirty="0">
              <a:solidFill>
                <a:srgbClr val="FF696D"/>
              </a:solidFill>
            </a:endParaRPr>
          </a:p>
          <a:p>
            <a:pPr marL="0" indent="0" algn="ctr">
              <a:buNone/>
            </a:pPr>
            <a:r>
              <a:rPr kumimoji="1" lang="ja-JP" altLang="en-US" sz="1600" dirty="0">
                <a:highlight>
                  <a:srgbClr val="99FF99"/>
                </a:highlight>
                <a:latin typeface="BIZ UDPゴシック" panose="020B0400000000000000" pitchFamily="50" charset="-128"/>
                <a:ea typeface="BIZ UDPゴシック" panose="020B0400000000000000" pitchFamily="50" charset="-128"/>
              </a:rPr>
              <a:t>「</a:t>
            </a:r>
            <a:r>
              <a:rPr kumimoji="1" lang="en-US" altLang="ja-JP" sz="1600" dirty="0">
                <a:highlight>
                  <a:srgbClr val="99FF99"/>
                </a:highlight>
                <a:latin typeface="BIZ UDPゴシック" panose="020B0400000000000000" pitchFamily="50" charset="-128"/>
                <a:ea typeface="BIZ UDPゴシック" panose="020B0400000000000000" pitchFamily="50" charset="-128"/>
              </a:rPr>
              <a:t>U</a:t>
            </a:r>
            <a:r>
              <a:rPr kumimoji="1" lang="ja-JP" altLang="en-US" sz="1600" dirty="0">
                <a:highlight>
                  <a:srgbClr val="99FF99"/>
                </a:highlight>
                <a:latin typeface="BIZ UDPゴシック" panose="020B0400000000000000" pitchFamily="50" charset="-128"/>
                <a:ea typeface="BIZ UDPゴシック" panose="020B0400000000000000" pitchFamily="50" charset="-128"/>
              </a:rPr>
              <a:t>・</a:t>
            </a:r>
            <a:r>
              <a:rPr kumimoji="1" lang="en-US" altLang="ja-JP" sz="1600" dirty="0">
                <a:highlight>
                  <a:srgbClr val="99FF99"/>
                </a:highlight>
                <a:latin typeface="BIZ UDPゴシック" panose="020B0400000000000000" pitchFamily="50" charset="-128"/>
                <a:ea typeface="BIZ UDPゴシック" panose="020B0400000000000000" pitchFamily="50" charset="-128"/>
              </a:rPr>
              <a:t>I</a:t>
            </a:r>
            <a:r>
              <a:rPr kumimoji="1" lang="ja-JP" altLang="en-US" sz="1600" dirty="0">
                <a:highlight>
                  <a:srgbClr val="99FF99"/>
                </a:highlight>
                <a:latin typeface="BIZ UDPゴシック" panose="020B0400000000000000" pitchFamily="50" charset="-128"/>
                <a:ea typeface="BIZ UDPゴシック" panose="020B0400000000000000" pitchFamily="50" charset="-128"/>
              </a:rPr>
              <a:t>ターン就職をご希望の方」</a:t>
            </a:r>
            <a:r>
              <a:rPr kumimoji="1" lang="ja-JP" altLang="en-US" sz="1600" dirty="0">
                <a:latin typeface="BIZ UDPゴシック" panose="020B0400000000000000" pitchFamily="50" charset="-128"/>
                <a:ea typeface="BIZ UDPゴシック" panose="020B0400000000000000" pitchFamily="50" charset="-128"/>
              </a:rPr>
              <a:t>≫</a:t>
            </a:r>
            <a:r>
              <a:rPr kumimoji="1" lang="ja-JP" altLang="en-US" sz="1600" dirty="0">
                <a:highlight>
                  <a:srgbClr val="FFCC66"/>
                </a:highlight>
                <a:latin typeface="BIZ UDPゴシック" panose="020B0400000000000000" pitchFamily="50" charset="-128"/>
                <a:ea typeface="BIZ UDPゴシック" panose="020B0400000000000000" pitchFamily="50" charset="-128"/>
              </a:rPr>
              <a:t>「ログイン、利用登録はこちら！」</a:t>
            </a:r>
            <a:r>
              <a:rPr kumimoji="1" lang="ja-JP" altLang="en-US" sz="1600" dirty="0">
                <a:latin typeface="BIZ UDPゴシック" panose="020B0400000000000000" pitchFamily="50" charset="-128"/>
                <a:ea typeface="BIZ UDPゴシック" panose="020B0400000000000000" pitchFamily="50" charset="-128"/>
              </a:rPr>
              <a:t>ボタンから</a:t>
            </a:r>
            <a:endParaRPr kumimoji="1" lang="en-US" altLang="ja-JP" sz="1600" dirty="0">
              <a:latin typeface="BIZ UDPゴシック" panose="020B0400000000000000" pitchFamily="50" charset="-128"/>
              <a:ea typeface="BIZ UDPゴシック" panose="020B0400000000000000" pitchFamily="50" charset="-128"/>
            </a:endParaRPr>
          </a:p>
          <a:p>
            <a:pPr marL="0" indent="0" algn="ctr">
              <a:buNone/>
            </a:pPr>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新規利用登録（無料）</a:t>
            </a:r>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 に進めます！</a:t>
            </a:r>
            <a:endParaRPr kumimoji="1" lang="en-US" altLang="ja-JP" sz="1600"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E0F52C6D-4012-4F3E-A217-EC490218F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826" y="2590131"/>
            <a:ext cx="1285875" cy="1285875"/>
          </a:xfrm>
          <a:prstGeom prst="rect">
            <a:avLst/>
          </a:prstGeom>
        </p:spPr>
      </p:pic>
    </p:spTree>
    <p:extLst>
      <p:ext uri="{BB962C8B-B14F-4D97-AF65-F5344CB8AC3E}">
        <p14:creationId xmlns:p14="http://schemas.microsoft.com/office/powerpoint/2010/main" val="426020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823</TotalTime>
  <Words>1839</Words>
  <Application>Microsoft Office PowerPoint</Application>
  <PresentationFormat>A4 210 x 297 mm</PresentationFormat>
  <Paragraphs>214</Paragraphs>
  <Slides>10</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BIZ UDPゴシック</vt:lpstr>
      <vt:lpstr>BIZ UDゴシック</vt:lpstr>
      <vt:lpstr>游ゴシック</vt:lpstr>
      <vt:lpstr>游ゴシック Light</vt:lpstr>
      <vt:lpstr>Arial</vt:lpstr>
      <vt:lpstr>Calibri</vt:lpstr>
      <vt:lpstr>Calibri Light</vt:lpstr>
      <vt:lpstr>Office テーマ</vt:lpstr>
      <vt:lpstr>PowerPoint プレゼンテーション</vt:lpstr>
      <vt:lpstr>　① U・Iターン応援プロジェクトとは？</vt:lpstr>
      <vt:lpstr>／  U・Iターン就職をする際に苦労した点を教えてください！ ＼</vt:lpstr>
      <vt:lpstr>／  専任コンサルタントってどんな人？ ＼</vt:lpstr>
      <vt:lpstr>　② 主なサービス内容について（既卒/転職者）</vt:lpstr>
      <vt:lpstr>　③ U・Iターン就職の実績</vt:lpstr>
      <vt:lpstr>　② 主なサービス内容について（学生）</vt:lpstr>
      <vt:lpstr>／  みんなのU・Iターンのきっかけが知りたい！ ＼</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ui001</dc:creator>
  <cp:lastModifiedBy>北九州市</cp:lastModifiedBy>
  <cp:revision>69</cp:revision>
  <cp:lastPrinted>2021-02-08T01:50:14Z</cp:lastPrinted>
  <dcterms:created xsi:type="dcterms:W3CDTF">2020-06-03T05:24:56Z</dcterms:created>
  <dcterms:modified xsi:type="dcterms:W3CDTF">2021-02-16T06:27:59Z</dcterms:modified>
</cp:coreProperties>
</file>