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0" r:id="rId1"/>
  </p:sldMasterIdLst>
  <p:notesMasterIdLst>
    <p:notesMasterId r:id="rId23"/>
  </p:notesMasterIdLst>
  <p:handoutMasterIdLst>
    <p:handoutMasterId r:id="rId24"/>
  </p:handoutMasterIdLst>
  <p:sldIdLst>
    <p:sldId id="473" r:id="rId2"/>
    <p:sldId id="510" r:id="rId3"/>
    <p:sldId id="550" r:id="rId4"/>
    <p:sldId id="540" r:id="rId5"/>
    <p:sldId id="532" r:id="rId6"/>
    <p:sldId id="533" r:id="rId7"/>
    <p:sldId id="539" r:id="rId8"/>
    <p:sldId id="541" r:id="rId9"/>
    <p:sldId id="520" r:id="rId10"/>
    <p:sldId id="527" r:id="rId11"/>
    <p:sldId id="542" r:id="rId12"/>
    <p:sldId id="543" r:id="rId13"/>
    <p:sldId id="529" r:id="rId14"/>
    <p:sldId id="544" r:id="rId15"/>
    <p:sldId id="552" r:id="rId16"/>
    <p:sldId id="551" r:id="rId17"/>
    <p:sldId id="546" r:id="rId18"/>
    <p:sldId id="545" r:id="rId19"/>
    <p:sldId id="537" r:id="rId20"/>
    <p:sldId id="548" r:id="rId21"/>
    <p:sldId id="549" r:id="rId22"/>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73951" autoAdjust="0"/>
  </p:normalViewPr>
  <p:slideViewPr>
    <p:cSldViewPr>
      <p:cViewPr varScale="1">
        <p:scale>
          <a:sx n="56" d="100"/>
          <a:sy n="56" d="100"/>
        </p:scale>
        <p:origin x="1460" y="60"/>
      </p:cViewPr>
      <p:guideLst>
        <p:guide orient="horz" pos="2160"/>
        <p:guide pos="2880"/>
      </p:guideLst>
    </p:cSldViewPr>
  </p:slideViewPr>
  <p:outlineViewPr>
    <p:cViewPr>
      <p:scale>
        <a:sx n="33" d="100"/>
        <a:sy n="33" d="100"/>
      </p:scale>
      <p:origin x="0" y="-11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6F10BA36-1C10-418B-88F2-66DEA1311514}" type="datetimeFigureOut">
              <a:rPr kumimoji="1" lang="ja-JP" altLang="en-US" smtClean="0"/>
              <a:t>2016/3/16</a:t>
            </a:fld>
            <a:endParaRPr kumimoji="1" lang="ja-JP" altLang="en-US"/>
          </a:p>
        </p:txBody>
      </p:sp>
      <p:sp>
        <p:nvSpPr>
          <p:cNvPr id="4" name="フッター プレースホルダー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DEF3DD53-73E1-4899-BBF7-350EF8DFEDA2}" type="slidenum">
              <a:rPr kumimoji="1" lang="ja-JP" altLang="en-US" smtClean="0"/>
              <a:t>‹#›</a:t>
            </a:fld>
            <a:endParaRPr kumimoji="1" lang="ja-JP" altLang="en-US"/>
          </a:p>
        </p:txBody>
      </p:sp>
    </p:spTree>
    <p:extLst>
      <p:ext uri="{BB962C8B-B14F-4D97-AF65-F5344CB8AC3E}">
        <p14:creationId xmlns:p14="http://schemas.microsoft.com/office/powerpoint/2010/main" val="3651492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3"/>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55839" y="3"/>
            <a:ext cx="2949787" cy="496967"/>
          </a:xfrm>
          <a:prstGeom prst="rect">
            <a:avLst/>
          </a:prstGeom>
        </p:spPr>
        <p:txBody>
          <a:bodyPr vert="horz" lIns="91440" tIns="45720" rIns="91440" bIns="45720" rtlCol="0"/>
          <a:lstStyle>
            <a:lvl1pPr algn="r">
              <a:defRPr sz="1200"/>
            </a:lvl1pPr>
          </a:lstStyle>
          <a:p>
            <a:fld id="{C0D8B587-D6E6-47C4-B700-0F8CCB403EB6}" type="datetimeFigureOut">
              <a:rPr kumimoji="1" lang="ja-JP" altLang="en-US" smtClean="0"/>
              <a:pPr/>
              <a:t>2016/3/16</a:t>
            </a:fld>
            <a:endParaRPr kumimoji="1" lang="ja-JP" altLang="en-US"/>
          </a:p>
        </p:txBody>
      </p:sp>
      <p:sp>
        <p:nvSpPr>
          <p:cNvPr id="4" name="スライド イメージ プレースホルダ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0721" y="4721186"/>
            <a:ext cx="5445760" cy="4472702"/>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1" y="9440649"/>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5839" y="9440649"/>
            <a:ext cx="2949787" cy="496967"/>
          </a:xfrm>
          <a:prstGeom prst="rect">
            <a:avLst/>
          </a:prstGeom>
        </p:spPr>
        <p:txBody>
          <a:bodyPr vert="horz" lIns="91440" tIns="45720" rIns="91440" bIns="45720" rtlCol="0" anchor="b"/>
          <a:lstStyle>
            <a:lvl1pPr algn="r">
              <a:defRPr sz="1200"/>
            </a:lvl1pPr>
          </a:lstStyle>
          <a:p>
            <a:fld id="{4D2A3018-740F-4FD9-91F2-76C76C7C0597}" type="slidenum">
              <a:rPr kumimoji="1" lang="ja-JP" altLang="en-US" smtClean="0"/>
              <a:pPr/>
              <a:t>‹#›</a:t>
            </a:fld>
            <a:endParaRPr kumimoji="1" lang="ja-JP" altLang="en-US"/>
          </a:p>
        </p:txBody>
      </p:sp>
    </p:spTree>
    <p:extLst>
      <p:ext uri="{BB962C8B-B14F-4D97-AF65-F5344CB8AC3E}">
        <p14:creationId xmlns:p14="http://schemas.microsoft.com/office/powerpoint/2010/main" val="42646084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0"/>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pPr eaLnBrk="0"/>
            <a:endParaRPr kumimoji="1" lang="en-US" altLang="ja-JP" sz="1200" kern="1200" dirty="0" smtClean="0">
              <a:solidFill>
                <a:schemeClr val="tx1"/>
              </a:solidFill>
              <a:effectLst/>
              <a:latin typeface="+mn-lt"/>
              <a:ea typeface="+mn-ea"/>
              <a:cs typeface="+mn-cs"/>
            </a:endParaRPr>
          </a:p>
          <a:p>
            <a:pPr eaLnBrk="0"/>
            <a:r>
              <a:rPr kumimoji="1" lang="ja-JP" altLang="en-US" sz="1200" kern="1200" dirty="0" smtClean="0">
                <a:solidFill>
                  <a:schemeClr val="tx1"/>
                </a:solidFill>
                <a:effectLst/>
                <a:latin typeface="+mn-lt"/>
                <a:ea typeface="+mn-ea"/>
                <a:cs typeface="+mn-cs"/>
              </a:rPr>
              <a:t>図書館で司書をしています○○です。</a:t>
            </a:r>
            <a:endParaRPr kumimoji="1" lang="en-US" altLang="ja-JP" sz="1200" kern="1200" dirty="0" smtClean="0">
              <a:solidFill>
                <a:schemeClr val="tx1"/>
              </a:solidFill>
              <a:effectLst/>
              <a:latin typeface="+mn-lt"/>
              <a:ea typeface="+mn-ea"/>
              <a:cs typeface="+mn-cs"/>
            </a:endParaRPr>
          </a:p>
          <a:p>
            <a:pPr eaLnBrk="0"/>
            <a:endParaRPr kumimoji="1" lang="en-US" altLang="ja-JP" sz="1200" kern="1200" dirty="0" smtClean="0">
              <a:solidFill>
                <a:schemeClr val="tx1"/>
              </a:solidFill>
              <a:effectLst/>
              <a:latin typeface="+mn-lt"/>
              <a:ea typeface="+mn-ea"/>
              <a:cs typeface="+mn-cs"/>
            </a:endParaRPr>
          </a:p>
          <a:p>
            <a:pPr eaLnBrk="0"/>
            <a:r>
              <a:rPr kumimoji="1" lang="ja-JP" altLang="en-US" sz="1200" kern="1200" dirty="0" smtClean="0">
                <a:solidFill>
                  <a:schemeClr val="tx1"/>
                </a:solidFill>
                <a:effectLst/>
                <a:latin typeface="+mn-lt"/>
                <a:ea typeface="+mn-ea"/>
                <a:cs typeface="+mn-cs"/>
              </a:rPr>
              <a:t>今日は</a:t>
            </a:r>
            <a:r>
              <a:rPr kumimoji="1" lang="en-US" altLang="ja-JP" sz="1200" kern="1200" dirty="0" smtClean="0">
                <a:solidFill>
                  <a:schemeClr val="tx1"/>
                </a:solidFill>
                <a:effectLst/>
                <a:latin typeface="+mn-lt"/>
                <a:ea typeface="+mn-ea"/>
                <a:cs typeface="+mn-cs"/>
              </a:rPr>
              <a:t>30</a:t>
            </a:r>
            <a:r>
              <a:rPr kumimoji="1" lang="ja-JP" altLang="en-US" sz="1200" kern="1200" dirty="0" smtClean="0">
                <a:solidFill>
                  <a:schemeClr val="tx1"/>
                </a:solidFill>
                <a:effectLst/>
                <a:latin typeface="+mn-lt"/>
                <a:ea typeface="+mn-ea"/>
                <a:cs typeface="+mn-cs"/>
              </a:rPr>
              <a:t>分ほどお時間をいただいて、情報検索についてお話したいと思います。よろしくお願いします。</a:t>
            </a:r>
            <a:endParaRPr kumimoji="1" lang="en-US" altLang="ja-JP" sz="1200" kern="1200" dirty="0" smtClean="0">
              <a:solidFill>
                <a:schemeClr val="tx1"/>
              </a:solidFill>
              <a:effectLst/>
              <a:latin typeface="+mn-lt"/>
              <a:ea typeface="+mn-ea"/>
              <a:cs typeface="+mn-cs"/>
            </a:endParaRPr>
          </a:p>
          <a:p>
            <a:pPr eaLnBrk="0"/>
            <a:endParaRPr kumimoji="1" lang="en-US"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あるテーマについて自分やグループで調べ、発表するといった学びを高校などで経験している人も多いと思います。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大学ではより本格的に調査・考察し、レポート作成やプレゼンテーションを実践することになります。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大学図書館は、図書や雑誌、その他のツールを提供することで、皆さんの学びを支援しています。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ここでは、大学での学びを実践するためにぜひ知っておいてほしい、情報検索の方法や図書館サービスをご案内します。</a:t>
            </a:r>
          </a:p>
          <a:p>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a:t>
            </a:fld>
            <a:endParaRPr kumimoji="1" lang="ja-JP" altLang="en-US"/>
          </a:p>
        </p:txBody>
      </p:sp>
    </p:spTree>
    <p:extLst>
      <p:ext uri="{BB962C8B-B14F-4D97-AF65-F5344CB8AC3E}">
        <p14:creationId xmlns:p14="http://schemas.microsoft.com/office/powerpoint/2010/main" val="2355704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1.5</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では続いて論文の探し方をご紹介しま</a:t>
            </a:r>
            <a:r>
              <a:rPr kumimoji="1" lang="ja-JP" altLang="en-US" sz="1200" kern="1200" dirty="0" smtClean="0">
                <a:solidFill>
                  <a:schemeClr val="tx1"/>
                </a:solidFill>
                <a:effectLst/>
                <a:latin typeface="+mn-lt"/>
                <a:ea typeface="+mn-ea"/>
                <a:cs typeface="+mn-cs"/>
              </a:rPr>
              <a:t>す</a:t>
            </a:r>
            <a:r>
              <a:rPr kumimoji="1" lang="ja-JP" altLang="ja-JP" sz="1200" kern="1200" dirty="0" smtClean="0">
                <a:solidFill>
                  <a:schemeClr val="tx1"/>
                </a:solidFill>
                <a:effectLst/>
                <a:latin typeface="+mn-lt"/>
                <a:ea typeface="+mn-ea"/>
                <a:cs typeface="+mn-cs"/>
              </a:rPr>
              <a:t>。</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論文の検索には、データベースを利用します。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データベースは情報検索のために作成された書誌・索引・目録などが電子化されたもの</a:t>
            </a:r>
            <a:r>
              <a:rPr kumimoji="1" lang="ja-JP" altLang="en-US" sz="1200" kern="1200" dirty="0" smtClean="0">
                <a:solidFill>
                  <a:schemeClr val="tx1"/>
                </a:solidFill>
                <a:effectLst/>
                <a:latin typeface="+mn-lt"/>
                <a:ea typeface="+mn-ea"/>
                <a:cs typeface="+mn-cs"/>
              </a:rPr>
              <a:t>で、電子ジャーナルにリンクしている場合もあります。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最近では多くの学術情報が</a:t>
            </a:r>
            <a:r>
              <a:rPr kumimoji="1" lang="en-US" altLang="ja-JP" sz="1200" kern="1200" dirty="0" smtClean="0">
                <a:solidFill>
                  <a:schemeClr val="tx1"/>
                </a:solidFill>
                <a:effectLst/>
                <a:latin typeface="+mn-lt"/>
                <a:ea typeface="+mn-ea"/>
                <a:cs typeface="+mn-cs"/>
              </a:rPr>
              <a:t>Google</a:t>
            </a:r>
            <a:r>
              <a:rPr kumimoji="1" lang="ja-JP" altLang="ja-JP" sz="1200" kern="1200" dirty="0" smtClean="0">
                <a:solidFill>
                  <a:schemeClr val="tx1"/>
                </a:solidFill>
                <a:effectLst/>
                <a:latin typeface="+mn-lt"/>
                <a:ea typeface="+mn-ea"/>
                <a:cs typeface="+mn-cs"/>
              </a:rPr>
              <a:t>などの検索エンジンで探せますが、検索結果が多すぎて効率がよい方法とはいえません。</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また、検索エンジンではヒットしない学術情報も、データベースであればヒットすることがあります。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首都大では皆さんに使ってもらうため、</a:t>
            </a:r>
            <a:r>
              <a:rPr kumimoji="1" lang="ja-JP" altLang="en-US" sz="1200" kern="1200" dirty="0" smtClean="0">
                <a:solidFill>
                  <a:schemeClr val="tx1"/>
                </a:solidFill>
                <a:effectLst/>
                <a:latin typeface="+mn-lt"/>
                <a:ea typeface="+mn-ea"/>
                <a:cs typeface="+mn-cs"/>
              </a:rPr>
              <a:t>探したいメディアに応じた</a:t>
            </a:r>
            <a:r>
              <a:rPr kumimoji="1" lang="ja-JP" altLang="ja-JP" sz="1200" kern="1200" dirty="0" smtClean="0">
                <a:solidFill>
                  <a:schemeClr val="tx1"/>
                </a:solidFill>
                <a:effectLst/>
                <a:latin typeface="+mn-lt"/>
                <a:ea typeface="+mn-ea"/>
                <a:cs typeface="+mn-cs"/>
              </a:rPr>
              <a:t>データベースを用意しています。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ここに挙げた新聞は学術情報とは言いにくいですが、新聞社が責任を持って発行している信頼できる情報源です。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時事問題の下調べ、過去に起きた事件や現象の確認など、レポート作成に活用できます。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10</a:t>
            </a:fld>
            <a:endParaRPr kumimoji="1" lang="ja-JP" altLang="en-US"/>
          </a:p>
        </p:txBody>
      </p:sp>
    </p:spTree>
    <p:extLst>
      <p:ext uri="{BB962C8B-B14F-4D97-AF65-F5344CB8AC3E}">
        <p14:creationId xmlns:p14="http://schemas.microsoft.com/office/powerpoint/2010/main" val="361415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a:t>
            </a:r>
            <a:r>
              <a:rPr kumimoji="1" lang="en-US" altLang="ja-JP" sz="1200" dirty="0" smtClean="0"/>
              <a:t>0.5</a:t>
            </a:r>
            <a:r>
              <a:rPr kumimoji="1" lang="ja-JP" altLang="en-US" sz="1200" dirty="0" smtClean="0"/>
              <a:t>分）</a:t>
            </a:r>
            <a:endParaRPr kumimoji="1" lang="en-US" altLang="ja-JP" sz="1200" dirty="0" smtClean="0"/>
          </a:p>
          <a:p>
            <a:endParaRPr kumimoji="1" lang="en-US" altLang="ja-JP" sz="1200" dirty="0" smtClean="0"/>
          </a:p>
          <a:p>
            <a:r>
              <a:rPr kumimoji="1" lang="ja-JP" altLang="en-US" sz="1200" dirty="0" smtClean="0"/>
              <a:t>こちらに挙げたのが、論文検索のためのデータベースです。</a:t>
            </a:r>
            <a:endParaRPr kumimoji="1" lang="en-US" altLang="ja-JP" sz="1200" dirty="0" smtClean="0"/>
          </a:p>
          <a:p>
            <a:endParaRPr kumimoji="1" lang="en-US" altLang="ja-JP" sz="1200" dirty="0" smtClean="0"/>
          </a:p>
          <a:p>
            <a:r>
              <a:rPr kumimoji="1" lang="ja-JP" altLang="en-US" sz="1200" dirty="0" smtClean="0"/>
              <a:t>今日はこの中でも基本中の基本といえる、</a:t>
            </a:r>
            <a:r>
              <a:rPr kumimoji="1" lang="en-US" altLang="ja-JP" sz="1200" dirty="0" err="1" smtClean="0"/>
              <a:t>CiNii</a:t>
            </a:r>
            <a:r>
              <a:rPr kumimoji="1" lang="en-US" altLang="ja-JP" sz="1200" dirty="0" smtClean="0"/>
              <a:t> Articles</a:t>
            </a:r>
            <a:r>
              <a:rPr kumimoji="1" lang="ja-JP" altLang="en-US" sz="1200" dirty="0" smtClean="0"/>
              <a:t>を試してみましょう。</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11</a:t>
            </a:fld>
            <a:endParaRPr kumimoji="1" lang="ja-JP" altLang="en-US"/>
          </a:p>
        </p:txBody>
      </p:sp>
    </p:spTree>
    <p:extLst>
      <p:ext uri="{BB962C8B-B14F-4D97-AF65-F5344CB8AC3E}">
        <p14:creationId xmlns:p14="http://schemas.microsoft.com/office/powerpoint/2010/main" val="985161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en-US" altLang="ja-JP" sz="1200" kern="1200" dirty="0" err="1" smtClean="0">
                <a:solidFill>
                  <a:schemeClr val="tx1"/>
                </a:solidFill>
                <a:effectLst/>
                <a:latin typeface="+mn-lt"/>
                <a:ea typeface="+mn-ea"/>
                <a:cs typeface="+mn-cs"/>
              </a:rPr>
              <a:t>CiNii</a:t>
            </a:r>
            <a:r>
              <a:rPr kumimoji="1" lang="en-US" altLang="ja-JP" sz="1200" kern="1200" dirty="0" smtClean="0">
                <a:solidFill>
                  <a:schemeClr val="tx1"/>
                </a:solidFill>
                <a:effectLst/>
                <a:latin typeface="+mn-lt"/>
                <a:ea typeface="+mn-ea"/>
                <a:cs typeface="+mn-cs"/>
              </a:rPr>
              <a:t> Articles</a:t>
            </a:r>
            <a:r>
              <a:rPr kumimoji="1" lang="ja-JP" altLang="ja-JP" sz="1200" kern="1200" dirty="0" smtClean="0">
                <a:solidFill>
                  <a:schemeClr val="tx1"/>
                </a:solidFill>
                <a:effectLst/>
                <a:latin typeface="+mn-lt"/>
                <a:ea typeface="+mn-ea"/>
                <a:cs typeface="+mn-cs"/>
              </a:rPr>
              <a:t>は、国立情報学研究所が提供する日本の学術論文を中心としたデータベースです。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検索機能と無料一般公開されている論文については、大学のネットワークにつながっていなくても利用できます。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大学では</a:t>
            </a:r>
            <a:r>
              <a:rPr kumimoji="1" lang="en-US" altLang="ja-JP" sz="1200" kern="1200" dirty="0" err="1" smtClean="0">
                <a:solidFill>
                  <a:schemeClr val="tx1"/>
                </a:solidFill>
                <a:effectLst/>
                <a:latin typeface="+mn-lt"/>
                <a:ea typeface="+mn-ea"/>
                <a:cs typeface="+mn-cs"/>
              </a:rPr>
              <a:t>CiNii</a:t>
            </a:r>
            <a:r>
              <a:rPr kumimoji="1" lang="ja-JP" altLang="ja-JP" sz="1200" kern="1200" dirty="0" smtClean="0">
                <a:solidFill>
                  <a:schemeClr val="tx1"/>
                </a:solidFill>
                <a:effectLst/>
                <a:latin typeface="+mn-lt"/>
                <a:ea typeface="+mn-ea"/>
                <a:cs typeface="+mn-cs"/>
              </a:rPr>
              <a:t>と契約をしていますので、学内ネットワークに接続されている端末であれば、より多くの論文にアクセスできます。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また「学認」という仕組みに対応していますので、教育研究用情報システムの</a:t>
            </a:r>
            <a:r>
              <a:rPr kumimoji="1" lang="en-US" altLang="ja-JP" sz="1200" kern="1200" dirty="0" smtClean="0">
                <a:solidFill>
                  <a:schemeClr val="tx1"/>
                </a:solidFill>
                <a:effectLst/>
                <a:latin typeface="+mn-lt"/>
                <a:ea typeface="+mn-ea"/>
                <a:cs typeface="+mn-cs"/>
              </a:rPr>
              <a:t>ID</a:t>
            </a:r>
            <a:r>
              <a:rPr kumimoji="1" lang="ja-JP" altLang="ja-JP" sz="1200" kern="1200" dirty="0" smtClean="0">
                <a:solidFill>
                  <a:schemeClr val="tx1"/>
                </a:solidFill>
                <a:effectLst/>
                <a:latin typeface="+mn-lt"/>
                <a:ea typeface="+mn-ea"/>
                <a:cs typeface="+mn-cs"/>
              </a:rPr>
              <a:t>・パスワードを使えば学外でも学内と同様に利用することができます。</a:t>
            </a:r>
          </a:p>
          <a:p>
            <a:endParaRPr kumimoji="1" lang="en-US" altLang="ja-JP" sz="1200" dirty="0" smtClean="0"/>
          </a:p>
          <a:p>
            <a:r>
              <a:rPr kumimoji="1" lang="ja-JP" altLang="en-US" dirty="0" smtClean="0"/>
              <a:t>この窓に検索ワードを入力すれば、検索できます。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12</a:t>
            </a:fld>
            <a:endParaRPr kumimoji="1" lang="ja-JP" altLang="en-US"/>
          </a:p>
        </p:txBody>
      </p:sp>
    </p:spTree>
    <p:extLst>
      <p:ext uri="{BB962C8B-B14F-4D97-AF65-F5344CB8AC3E}">
        <p14:creationId xmlns:p14="http://schemas.microsoft.com/office/powerpoint/2010/main" val="3459442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3</a:t>
            </a:r>
            <a:r>
              <a:rPr kumimoji="1" lang="ja-JP" altLang="en-US" dirty="0" smtClean="0"/>
              <a:t>分）</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ではこの論文を</a:t>
            </a:r>
            <a:r>
              <a:rPr kumimoji="1" lang="en-US" altLang="ja-JP" dirty="0" err="1" smtClean="0"/>
              <a:t>CiNii</a:t>
            </a:r>
            <a:r>
              <a:rPr kumimoji="1" lang="en-US" altLang="ja-JP" dirty="0" smtClean="0"/>
              <a:t> Articles</a:t>
            </a:r>
            <a:r>
              <a:rPr kumimoji="1" lang="ja-JP" altLang="en-US" dirty="0" smtClean="0"/>
              <a:t>で検索してみてください。</a:t>
            </a:r>
            <a:endParaRPr kumimoji="1" lang="en-US" altLang="ja-JP" dirty="0" smtClean="0"/>
          </a:p>
          <a:p>
            <a:endParaRPr kumimoji="1" lang="en-US" altLang="ja-JP" dirty="0" smtClean="0"/>
          </a:p>
          <a:p>
            <a:r>
              <a:rPr kumimoji="1" lang="ja-JP" altLang="en-US" dirty="0" smtClean="0"/>
              <a:t>これは論文の場合の参考文献リストの書き方の例です。</a:t>
            </a:r>
            <a:endParaRPr kumimoji="1" lang="en-US" altLang="ja-JP" dirty="0" smtClean="0"/>
          </a:p>
          <a:p>
            <a:endParaRPr kumimoji="1" lang="en-US" altLang="ja-JP" dirty="0" smtClean="0"/>
          </a:p>
          <a:p>
            <a:r>
              <a:rPr kumimoji="1" lang="ja-JP" altLang="en-US" dirty="0" smtClean="0"/>
              <a:t>著者名、論文タイトル、掲載雑誌名、掲載巻号、出版年、掲載ページ番号の順に並べています。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検索できた人は、</a:t>
            </a:r>
            <a:r>
              <a:rPr kumimoji="1" lang="ja-JP" altLang="en-US" sz="1200" kern="1200" dirty="0" smtClean="0">
                <a:solidFill>
                  <a:schemeClr val="tx1"/>
                </a:solidFill>
                <a:effectLst/>
                <a:latin typeface="+mn-lt"/>
                <a:ea typeface="+mn-ea"/>
                <a:cs typeface="+mn-cs"/>
              </a:rPr>
              <a:t>論文の</a:t>
            </a:r>
            <a:r>
              <a:rPr kumimoji="1" lang="ja-JP" altLang="ja-JP" sz="1200" kern="1200" dirty="0" smtClean="0">
                <a:solidFill>
                  <a:schemeClr val="tx1"/>
                </a:solidFill>
                <a:effectLst/>
                <a:latin typeface="+mn-lt"/>
                <a:ea typeface="+mn-ea"/>
                <a:cs typeface="+mn-cs"/>
              </a:rPr>
              <a:t>タイトルをクリックして</a:t>
            </a:r>
            <a:r>
              <a:rPr kumimoji="1" lang="ja-JP" altLang="en-US" sz="1200" kern="1200" dirty="0" smtClean="0">
                <a:solidFill>
                  <a:schemeClr val="tx1"/>
                </a:solidFill>
                <a:effectLst/>
                <a:latin typeface="+mn-lt"/>
                <a:ea typeface="+mn-ea"/>
                <a:cs typeface="+mn-cs"/>
              </a:rPr>
              <a:t>詳細</a:t>
            </a:r>
            <a:r>
              <a:rPr kumimoji="1" lang="ja-JP" altLang="ja-JP" sz="1200" kern="1200" dirty="0" smtClean="0">
                <a:solidFill>
                  <a:schemeClr val="tx1"/>
                </a:solidFill>
                <a:effectLst/>
                <a:latin typeface="+mn-lt"/>
                <a:ea typeface="+mn-ea"/>
                <a:cs typeface="+mn-cs"/>
              </a:rPr>
              <a:t>情報の画面を開いてください。</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13</a:t>
            </a:fld>
            <a:endParaRPr kumimoji="1" lang="ja-JP" altLang="en-US"/>
          </a:p>
        </p:txBody>
      </p:sp>
    </p:spTree>
    <p:extLst>
      <p:ext uri="{BB962C8B-B14F-4D97-AF65-F5344CB8AC3E}">
        <p14:creationId xmlns:p14="http://schemas.microsoft.com/office/powerpoint/2010/main" val="1734823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1.5</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では、この画面の説明をします。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論文のタイトルと著者名の下に、「この論文にアクセスする」という欄があります。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オレンジのボタンが論文の電子版へのリンクになっていて、この画面の例では「機関リポジトリ」と書かれています。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機関リポジトリとは、大学など研究機関で生み出された研究成果、つまり学術情報を蓄積し、公開しているデータベースです。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この論文の著者である栗山先生は本学に在籍する先生で、この論文は本学の機関リポジトリ「みやこ鳥」に収録されています。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みやこ鳥は無料で一般公開されており、このオレンジのボタンをクリックすると、この論文の電子版にアクセスできます。</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また、オレンジのボタンが表示されていない論文でも、その掲載雑誌が大学図書館に所蔵されていれば利用できます。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14</a:t>
            </a:fld>
            <a:endParaRPr kumimoji="1" lang="ja-JP" altLang="en-US"/>
          </a:p>
        </p:txBody>
      </p:sp>
    </p:spTree>
    <p:extLst>
      <p:ext uri="{BB962C8B-B14F-4D97-AF65-F5344CB8AC3E}">
        <p14:creationId xmlns:p14="http://schemas.microsoft.com/office/powerpoint/2010/main" val="1725339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1</a:t>
            </a:r>
            <a:r>
              <a:rPr kumimoji="1" lang="ja-JP" altLang="en-US" dirty="0" smtClean="0"/>
              <a:t>分）</a:t>
            </a:r>
            <a:endParaRPr kumimoji="1" lang="en-US" altLang="ja-JP" dirty="0" smtClean="0"/>
          </a:p>
          <a:p>
            <a:endParaRPr kumimoji="1" lang="en-US" altLang="ja-JP" dirty="0" smtClean="0"/>
          </a:p>
          <a:p>
            <a:r>
              <a:rPr kumimoji="1" lang="ja-JP" altLang="en-US" dirty="0" smtClean="0"/>
              <a:t>こちらが、雑誌を蔵書検索したときの例です。</a:t>
            </a:r>
            <a:endParaRPr kumimoji="1" lang="en-US" altLang="ja-JP" dirty="0" smtClean="0"/>
          </a:p>
          <a:p>
            <a:endParaRPr kumimoji="1" lang="en-US" altLang="ja-JP" dirty="0" smtClean="0"/>
          </a:p>
          <a:p>
            <a:r>
              <a:rPr kumimoji="1" lang="ja-JP" altLang="en-US" dirty="0" smtClean="0"/>
              <a:t>先ほどの論文が掲載されている雑誌「現代の図書館」を検索しました。</a:t>
            </a:r>
            <a:endParaRPr kumimoji="1" lang="en-US" altLang="ja-JP" dirty="0" smtClean="0"/>
          </a:p>
          <a:p>
            <a:endParaRPr kumimoji="1" lang="en-US" altLang="ja-JP" dirty="0" smtClean="0"/>
          </a:p>
          <a:p>
            <a:r>
              <a:rPr kumimoji="1" lang="ja-JP" altLang="en-US" dirty="0" smtClean="0"/>
              <a:t>同じタイトルの雑誌が複数の図書館にあるときにはこのように、検索結果一覧の画面でカッコ書きで表示されます。</a:t>
            </a:r>
            <a:endParaRPr kumimoji="1" lang="en-US" altLang="ja-JP" dirty="0" smtClean="0"/>
          </a:p>
          <a:p>
            <a:endParaRPr kumimoji="1" lang="en-US" altLang="ja-JP" dirty="0" smtClean="0"/>
          </a:p>
          <a:p>
            <a:r>
              <a:rPr kumimoji="1" lang="ja-JP" altLang="en-US" dirty="0" smtClean="0"/>
              <a:t>タイトルをクリックすると詳細情報が表示されます。</a:t>
            </a:r>
            <a:endParaRPr kumimoji="1" lang="en-US" altLang="ja-JP" dirty="0" smtClean="0"/>
          </a:p>
          <a:p>
            <a:endParaRPr kumimoji="1" lang="en-US" altLang="ja-JP" dirty="0" smtClean="0"/>
          </a:p>
          <a:p>
            <a:r>
              <a:rPr kumimoji="1" lang="ja-JP" altLang="en-US" dirty="0" smtClean="0"/>
              <a:t>配置場所が</a:t>
            </a:r>
            <a:r>
              <a:rPr kumimoji="1" lang="en-US" altLang="ja-JP" dirty="0" smtClean="0"/>
              <a:t>2</a:t>
            </a:r>
            <a:r>
              <a:rPr kumimoji="1" lang="ja-JP" altLang="en-US" dirty="0" smtClean="0"/>
              <a:t>つあるのは、雑誌の巻号によって配置場所が分かれていることを表します。</a:t>
            </a:r>
            <a:endParaRPr kumimoji="1" lang="en-US" altLang="ja-JP" dirty="0" smtClean="0"/>
          </a:p>
          <a:p>
            <a:endParaRPr kumimoji="1" lang="en-US" altLang="ja-JP" dirty="0" smtClean="0"/>
          </a:p>
          <a:p>
            <a:r>
              <a:rPr kumimoji="1" lang="ja-JP" altLang="en-US" dirty="0" smtClean="0"/>
              <a:t>読みたい雑誌がどちらに置かれているか確認するには、先頭の数字をクリックします。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15</a:t>
            </a:fld>
            <a:endParaRPr kumimoji="1" lang="ja-JP" altLang="en-US"/>
          </a:p>
        </p:txBody>
      </p:sp>
    </p:spTree>
    <p:extLst>
      <p:ext uri="{BB962C8B-B14F-4D97-AF65-F5344CB8AC3E}">
        <p14:creationId xmlns:p14="http://schemas.microsoft.com/office/powerpoint/2010/main" val="2495846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0.5</a:t>
            </a:r>
            <a:r>
              <a:rPr kumimoji="1" lang="ja-JP" altLang="en-US" dirty="0" smtClean="0"/>
              <a:t>分）</a:t>
            </a:r>
            <a:endParaRPr kumimoji="1" lang="en-US" altLang="ja-JP" dirty="0" smtClean="0"/>
          </a:p>
          <a:p>
            <a:endParaRPr kumimoji="1" lang="en-US" altLang="ja-JP" dirty="0" smtClean="0"/>
          </a:p>
          <a:p>
            <a:r>
              <a:rPr kumimoji="1" lang="ja-JP" altLang="en-US" dirty="0" smtClean="0"/>
              <a:t>先ほどの論文は、</a:t>
            </a:r>
            <a:r>
              <a:rPr kumimoji="1" lang="en-US" altLang="ja-JP" dirty="0" smtClean="0"/>
              <a:t>52</a:t>
            </a:r>
            <a:r>
              <a:rPr kumimoji="1" lang="ja-JP" altLang="en-US" dirty="0" smtClean="0"/>
              <a:t>巻</a:t>
            </a:r>
            <a:r>
              <a:rPr kumimoji="1" lang="en-US" altLang="ja-JP" dirty="0" smtClean="0"/>
              <a:t>4</a:t>
            </a:r>
            <a:r>
              <a:rPr kumimoji="1" lang="ja-JP" altLang="en-US" dirty="0" smtClean="0"/>
              <a:t>号に掲載されています。巻号は</a:t>
            </a:r>
            <a:r>
              <a:rPr kumimoji="1" lang="en-US" altLang="ja-JP" dirty="0" smtClean="0"/>
              <a:t>52</a:t>
            </a:r>
            <a:r>
              <a:rPr kumimoji="1" lang="ja-JP" altLang="en-US" dirty="0" smtClean="0"/>
              <a:t>（</a:t>
            </a:r>
            <a:r>
              <a:rPr kumimoji="1" lang="en-US" altLang="ja-JP" dirty="0" smtClean="0"/>
              <a:t>4</a:t>
            </a:r>
            <a:r>
              <a:rPr kumimoji="1" lang="ja-JP" altLang="en-US" dirty="0" smtClean="0"/>
              <a:t>）というように表現されます。</a:t>
            </a:r>
            <a:endParaRPr kumimoji="1" lang="en-US" altLang="ja-JP" dirty="0" smtClean="0"/>
          </a:p>
          <a:p>
            <a:endParaRPr kumimoji="1" lang="en-US" altLang="ja-JP" dirty="0" smtClean="0"/>
          </a:p>
          <a:p>
            <a:r>
              <a:rPr kumimoji="1" lang="en-US" altLang="ja-JP" dirty="0" smtClean="0"/>
              <a:t>52</a:t>
            </a:r>
            <a:r>
              <a:rPr kumimoji="1" lang="ja-JP" altLang="en-US" dirty="0" smtClean="0"/>
              <a:t>巻</a:t>
            </a:r>
            <a:r>
              <a:rPr kumimoji="1" lang="en-US" altLang="ja-JP" dirty="0" smtClean="0"/>
              <a:t>4</a:t>
            </a:r>
            <a:r>
              <a:rPr kumimoji="1" lang="ja-JP" altLang="en-US" dirty="0" smtClean="0"/>
              <a:t>号は、本館</a:t>
            </a:r>
            <a:r>
              <a:rPr kumimoji="1" lang="en-US" altLang="ja-JP" dirty="0" smtClean="0"/>
              <a:t>1</a:t>
            </a:r>
            <a:r>
              <a:rPr kumimoji="1" lang="ja-JP" altLang="en-US" dirty="0" smtClean="0"/>
              <a:t>階雑誌</a:t>
            </a:r>
            <a:r>
              <a:rPr kumimoji="1" lang="en-US" altLang="ja-JP" dirty="0" smtClean="0"/>
              <a:t>19</a:t>
            </a:r>
            <a:r>
              <a:rPr kumimoji="1" lang="ja-JP" altLang="en-US" dirty="0" smtClean="0"/>
              <a:t>の棚にあることが確認できます。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電子版が見つからないときでも、このように</a:t>
            </a:r>
            <a:r>
              <a:rPr kumimoji="1" lang="ja-JP" altLang="ja-JP" sz="1200" kern="1200" dirty="0" smtClean="0">
                <a:solidFill>
                  <a:schemeClr val="tx1"/>
                </a:solidFill>
                <a:effectLst/>
                <a:latin typeface="+mn-lt"/>
                <a:ea typeface="+mn-ea"/>
                <a:cs typeface="+mn-cs"/>
              </a:rPr>
              <a:t>掲載雑誌のタイトルを確認して、蔵書検索することを忘れないでください。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16</a:t>
            </a:fld>
            <a:endParaRPr kumimoji="1" lang="ja-JP" altLang="en-US"/>
          </a:p>
        </p:txBody>
      </p:sp>
    </p:spTree>
    <p:extLst>
      <p:ext uri="{BB962C8B-B14F-4D97-AF65-F5344CB8AC3E}">
        <p14:creationId xmlns:p14="http://schemas.microsoft.com/office/powerpoint/2010/main" val="2110036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1</a:t>
            </a:r>
            <a:r>
              <a:rPr kumimoji="1" lang="ja-JP" altLang="en-US" dirty="0" smtClean="0"/>
              <a:t>分）</a:t>
            </a:r>
            <a:endParaRPr kumimoji="1" lang="en-US" altLang="ja-JP" dirty="0" smtClean="0"/>
          </a:p>
          <a:p>
            <a:endParaRPr kumimoji="1" lang="en-US" altLang="ja-JP" dirty="0" smtClean="0"/>
          </a:p>
          <a:p>
            <a:r>
              <a:rPr kumimoji="1" lang="ja-JP" altLang="en-US" dirty="0" smtClean="0"/>
              <a:t>では最後に、知っておくと便利な図書館のサービスをご案内します。</a:t>
            </a:r>
            <a:endParaRPr kumimoji="1" lang="en-US" altLang="ja-JP" dirty="0" smtClean="0"/>
          </a:p>
          <a:p>
            <a:endParaRPr kumimoji="1" lang="en-US" altLang="ja-JP" dirty="0" smtClean="0"/>
          </a:p>
          <a:p>
            <a:r>
              <a:rPr kumimoji="1" lang="ja-JP" altLang="en-US" dirty="0" smtClean="0"/>
              <a:t>返却期限を延長したいとき、ここにある条件をクリアしていれば貸出を更新できます。</a:t>
            </a:r>
            <a:endParaRPr kumimoji="1" lang="en-US" altLang="ja-JP" dirty="0" smtClean="0"/>
          </a:p>
          <a:p>
            <a:endParaRPr kumimoji="1" lang="en-US" altLang="ja-JP" dirty="0" smtClean="0"/>
          </a:p>
          <a:p>
            <a:r>
              <a:rPr kumimoji="1" lang="ja-JP" altLang="en-US" dirty="0" smtClean="0"/>
              <a:t>また同じ条件をクリアしていれば、他の人が借りている図書を予約したり、日野館や荒川館にある図書を取り寄せることができます。</a:t>
            </a:r>
            <a:endParaRPr kumimoji="1" lang="en-US" altLang="ja-JP" dirty="0" smtClean="0"/>
          </a:p>
          <a:p>
            <a:endParaRPr kumimoji="1" lang="en-US" altLang="ja-JP" dirty="0" smtClean="0"/>
          </a:p>
          <a:p>
            <a:r>
              <a:rPr kumimoji="1" lang="ja-JP" altLang="en-US" dirty="0" smtClean="0"/>
              <a:t>また、図書館に置いてほしい図書を希望することもできます。</a:t>
            </a:r>
            <a:endParaRPr kumimoji="1" lang="en-US" altLang="ja-JP" dirty="0" smtClean="0"/>
          </a:p>
          <a:p>
            <a:endParaRPr kumimoji="1" lang="en-US" altLang="ja-JP" dirty="0" smtClean="0"/>
          </a:p>
          <a:p>
            <a:r>
              <a:rPr kumimoji="1" lang="ja-JP" altLang="en-US" dirty="0" smtClean="0"/>
              <a:t>いずれも図書館の個人向けウェブサービス「マイライブラリ」から申込できます。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17</a:t>
            </a:fld>
            <a:endParaRPr kumimoji="1" lang="ja-JP" altLang="en-US"/>
          </a:p>
        </p:txBody>
      </p:sp>
    </p:spTree>
    <p:extLst>
      <p:ext uri="{BB962C8B-B14F-4D97-AF65-F5344CB8AC3E}">
        <p14:creationId xmlns:p14="http://schemas.microsoft.com/office/powerpoint/2010/main" val="3730185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0.5</a:t>
            </a:r>
            <a:r>
              <a:rPr kumimoji="1" lang="ja-JP" altLang="en-US" dirty="0" smtClean="0"/>
              <a:t>分）</a:t>
            </a:r>
            <a:endParaRPr kumimoji="1" lang="en-US" altLang="ja-JP" dirty="0" smtClean="0"/>
          </a:p>
          <a:p>
            <a:endParaRPr kumimoji="1" lang="en-US" altLang="ja-JP" dirty="0" smtClean="0"/>
          </a:p>
          <a:p>
            <a:r>
              <a:rPr kumimoji="1" lang="ja-JP" altLang="en-US" dirty="0" smtClean="0"/>
              <a:t>予約・取寄せの申込は、蔵書検索の結果画面で予約ボタンをクリックします。</a:t>
            </a:r>
            <a:endParaRPr kumimoji="1" lang="en-US" altLang="ja-JP" dirty="0" smtClean="0"/>
          </a:p>
          <a:p>
            <a:endParaRPr kumimoji="1" lang="en-US" altLang="ja-JP" dirty="0" smtClean="0"/>
          </a:p>
          <a:p>
            <a:r>
              <a:rPr kumimoji="1" lang="ja-JP" altLang="en-US" dirty="0" smtClean="0"/>
              <a:t>その他のメニューを利用するときは、図書館ホームページの入口から入ります。</a:t>
            </a:r>
            <a:endParaRPr kumimoji="1" lang="en-US" altLang="ja-JP" dirty="0" smtClean="0"/>
          </a:p>
          <a:p>
            <a:endParaRPr kumimoji="1" lang="en-US" altLang="ja-JP" dirty="0" smtClean="0"/>
          </a:p>
          <a:p>
            <a:r>
              <a:rPr kumimoji="1" lang="ja-JP" altLang="en-US" dirty="0" smtClean="0"/>
              <a:t>「マイライブラリ」を利用するときは、</a:t>
            </a:r>
            <a:r>
              <a:rPr kumimoji="1" lang="en-US" altLang="ja-JP" dirty="0" smtClean="0"/>
              <a:t>ID</a:t>
            </a:r>
            <a:r>
              <a:rPr kumimoji="1" lang="ja-JP" altLang="en-US" dirty="0" smtClean="0"/>
              <a:t>とパスワードが必要です。</a:t>
            </a:r>
            <a:endParaRPr kumimoji="1" lang="en-US" altLang="ja-JP" dirty="0" smtClean="0"/>
          </a:p>
          <a:p>
            <a:endParaRPr kumimoji="1" lang="en-US" altLang="ja-JP" dirty="0" smtClean="0"/>
          </a:p>
          <a:p>
            <a:r>
              <a:rPr kumimoji="1" lang="en-US" altLang="ja-JP" dirty="0" smtClean="0"/>
              <a:t>ID</a:t>
            </a:r>
            <a:r>
              <a:rPr kumimoji="1" lang="ja-JP" altLang="en-US" dirty="0" smtClean="0"/>
              <a:t>・パスワードは教育研究用情報システムと同じです。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18</a:t>
            </a:fld>
            <a:endParaRPr kumimoji="1" lang="ja-JP" altLang="en-US"/>
          </a:p>
        </p:txBody>
      </p:sp>
    </p:spTree>
    <p:extLst>
      <p:ext uri="{BB962C8B-B14F-4D97-AF65-F5344CB8AC3E}">
        <p14:creationId xmlns:p14="http://schemas.microsoft.com/office/powerpoint/2010/main" val="3031598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0.5</a:t>
            </a:r>
            <a:r>
              <a:rPr kumimoji="1" lang="ja-JP" altLang="en-US" dirty="0" smtClean="0"/>
              <a:t>分）</a:t>
            </a:r>
            <a:endParaRPr kumimoji="1" lang="en-US" altLang="ja-JP" dirty="0" smtClean="0"/>
          </a:p>
          <a:p>
            <a:endParaRPr kumimoji="1" lang="en-US" altLang="ja-JP" dirty="0" smtClean="0"/>
          </a:p>
          <a:p>
            <a:r>
              <a:rPr kumimoji="1" lang="ja-JP" altLang="en-US" dirty="0" smtClean="0"/>
              <a:t>他にも図書館では、情報検索や図書館サービスについての疑問に司書が答えるレファレンスサービスがあります。</a:t>
            </a:r>
            <a:endParaRPr kumimoji="1" lang="en-US" altLang="ja-JP" dirty="0" smtClean="0"/>
          </a:p>
          <a:p>
            <a:endParaRPr kumimoji="1" lang="en-US" altLang="ja-JP" dirty="0" smtClean="0"/>
          </a:p>
          <a:p>
            <a:r>
              <a:rPr kumimoji="1" lang="ja-JP" altLang="en-US" dirty="0" smtClean="0"/>
              <a:t>また他の大学図書館を利用するための図書館間相互利用協力というサービスもあります。</a:t>
            </a:r>
            <a:endParaRPr kumimoji="1" lang="en-US" altLang="ja-JP" dirty="0" smtClean="0"/>
          </a:p>
          <a:p>
            <a:endParaRPr kumimoji="1" lang="en-US" altLang="ja-JP" dirty="0" smtClean="0"/>
          </a:p>
          <a:p>
            <a:r>
              <a:rPr kumimoji="1" lang="ja-JP" altLang="en-US" dirty="0" smtClean="0"/>
              <a:t>いずれもオンライン申込フォームやマイライブラリで申し込めます。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19</a:t>
            </a:fld>
            <a:endParaRPr kumimoji="1" lang="ja-JP" altLang="en-US"/>
          </a:p>
        </p:txBody>
      </p:sp>
    </p:spTree>
    <p:extLst>
      <p:ext uri="{BB962C8B-B14F-4D97-AF65-F5344CB8AC3E}">
        <p14:creationId xmlns:p14="http://schemas.microsoft.com/office/powerpoint/2010/main" val="256273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スライド イメージ プレースホルダ 1"/>
          <p:cNvSpPr>
            <a:spLocks noGrp="1" noRot="1" noChangeAspect="1" noTextEdit="1"/>
          </p:cNvSpPr>
          <p:nvPr>
            <p:ph type="sldImg"/>
          </p:nvPr>
        </p:nvSpPr>
        <p:spPr>
          <a:xfrm>
            <a:off x="1371600" y="1143000"/>
            <a:ext cx="4113213" cy="3086100"/>
          </a:xfrm>
          <a:ln/>
        </p:spPr>
      </p:sp>
      <p:sp>
        <p:nvSpPr>
          <p:cNvPr id="3" name="ノート プレースホルダ 2"/>
          <p:cNvSpPr>
            <a:spLocks noGrp="1"/>
          </p:cNvSpPr>
          <p:nvPr>
            <p:ph type="body" idx="1"/>
          </p:nvPr>
        </p:nvSpPr>
        <p:spPr/>
        <p:txBody>
          <a:bodyPr>
            <a:normAutofit/>
          </a:bodyPr>
          <a:lstStyle/>
          <a:p>
            <a:pPr eaLnBrk="0"/>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pPr eaLnBrk="0"/>
            <a:endParaRPr kumimoji="1" lang="en-US"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はじめに、大学図書館で主に扱っている情報、「学術情報」についてお話します。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学術情報とは、学術情報の成果として生み出された情報およびそれがさらに編集、圧縮、加工されて生成された情報、とされています。</a:t>
            </a:r>
          </a:p>
          <a:p>
            <a:pPr eaLnBrk="0"/>
            <a:r>
              <a:rPr kumimoji="1" lang="en-US" altLang="ja-JP" sz="1200" kern="1200" dirty="0" smtClean="0">
                <a:solidFill>
                  <a:schemeClr val="tx1"/>
                </a:solidFill>
                <a:effectLst/>
                <a:latin typeface="+mn-lt"/>
                <a:ea typeface="+mn-ea"/>
                <a:cs typeface="+mn-cs"/>
              </a:rPr>
              <a:t/>
            </a:r>
            <a:br>
              <a:rPr kumimoji="1" lang="en-US" altLang="ja-JP" sz="1200" kern="1200" dirty="0" smtClean="0">
                <a:solidFill>
                  <a:schemeClr val="tx1"/>
                </a:solidFill>
                <a:effectLst/>
                <a:latin typeface="+mn-lt"/>
                <a:ea typeface="+mn-ea"/>
                <a:cs typeface="+mn-cs"/>
              </a:rPr>
            </a:br>
            <a:r>
              <a:rPr kumimoji="1" lang="ja-JP" altLang="ja-JP" sz="1200" kern="1200" dirty="0" smtClean="0">
                <a:solidFill>
                  <a:schemeClr val="tx1"/>
                </a:solidFill>
                <a:effectLst/>
                <a:latin typeface="+mn-lt"/>
                <a:ea typeface="+mn-ea"/>
                <a:cs typeface="+mn-cs"/>
              </a:rPr>
              <a:t>具体的には、観測、測定、計算データや記録、学術文献などですが、何を学術情報として扱うか、その解釈は場合によって少しずつ異なります。</a:t>
            </a:r>
          </a:p>
          <a:p>
            <a:pPr eaLnBrk="0"/>
            <a:r>
              <a:rPr kumimoji="1" lang="en-US" altLang="ja-JP" sz="1200" kern="1200" dirty="0" smtClean="0">
                <a:solidFill>
                  <a:schemeClr val="tx1"/>
                </a:solidFill>
                <a:effectLst/>
                <a:latin typeface="+mn-lt"/>
                <a:ea typeface="+mn-ea"/>
                <a:cs typeface="+mn-cs"/>
              </a:rPr>
              <a:t/>
            </a:r>
            <a:br>
              <a:rPr kumimoji="1" lang="en-US" altLang="ja-JP" sz="1200" kern="1200" dirty="0" smtClean="0">
                <a:solidFill>
                  <a:schemeClr val="tx1"/>
                </a:solidFill>
                <a:effectLst/>
                <a:latin typeface="+mn-lt"/>
                <a:ea typeface="+mn-ea"/>
                <a:cs typeface="+mn-cs"/>
              </a:rPr>
            </a:br>
            <a:r>
              <a:rPr kumimoji="1" lang="ja-JP" altLang="ja-JP" sz="1200" kern="1200" dirty="0" smtClean="0">
                <a:solidFill>
                  <a:schemeClr val="tx1"/>
                </a:solidFill>
                <a:effectLst/>
                <a:latin typeface="+mn-lt"/>
                <a:ea typeface="+mn-ea"/>
                <a:cs typeface="+mn-cs"/>
              </a:rPr>
              <a:t>ここでは、研究活動の中で生み出される情報、と大きく捉えておきましょう。</a:t>
            </a: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latin typeface="+mn-ea"/>
              <a:ea typeface="+mn-ea"/>
            </a:endParaRPr>
          </a:p>
        </p:txBody>
      </p:sp>
      <p:sp>
        <p:nvSpPr>
          <p:cNvPr id="92164"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50" charset="-128"/>
              </a:defRPr>
            </a:lvl1pPr>
            <a:lvl2pPr marL="742950" indent="-285750">
              <a:defRPr>
                <a:solidFill>
                  <a:schemeClr val="tx1"/>
                </a:solidFill>
                <a:latin typeface="Arial" pitchFamily="34" charset="0"/>
                <a:ea typeface="ＭＳ Ｐゴシック" pitchFamily="50" charset="-128"/>
              </a:defRPr>
            </a:lvl2pPr>
            <a:lvl3pPr marL="1143000" indent="-228600">
              <a:defRPr>
                <a:solidFill>
                  <a:schemeClr val="tx1"/>
                </a:solidFill>
                <a:latin typeface="Arial" pitchFamily="34" charset="0"/>
                <a:ea typeface="ＭＳ Ｐゴシック" pitchFamily="50" charset="-128"/>
              </a:defRPr>
            </a:lvl3pPr>
            <a:lvl4pPr marL="1600200" indent="-228600">
              <a:defRPr>
                <a:solidFill>
                  <a:schemeClr val="tx1"/>
                </a:solidFill>
                <a:latin typeface="Arial" pitchFamily="34" charset="0"/>
                <a:ea typeface="ＭＳ Ｐゴシック" pitchFamily="50" charset="-128"/>
              </a:defRPr>
            </a:lvl4pPr>
            <a:lvl5pPr marL="2057400" indent="-22860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fld id="{9DFAF238-F947-4C8A-BC68-6119A3748B32}" type="slidenum">
              <a:rPr lang="en-US" altLang="ja-JP" smtClean="0"/>
              <a:pPr/>
              <a:t>2</a:t>
            </a:fld>
            <a:endParaRPr lang="en-US" altLang="ja-JP" smtClean="0"/>
          </a:p>
        </p:txBody>
      </p:sp>
    </p:spTree>
    <p:extLst>
      <p:ext uri="{BB962C8B-B14F-4D97-AF65-F5344CB8AC3E}">
        <p14:creationId xmlns:p14="http://schemas.microsoft.com/office/powerpoint/2010/main" val="2674868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0.5</a:t>
            </a:r>
            <a:r>
              <a:rPr kumimoji="1" lang="ja-JP" altLang="en-US" dirty="0" smtClean="0"/>
              <a:t>分）</a:t>
            </a:r>
            <a:endParaRPr kumimoji="1" lang="en-US" altLang="ja-JP" dirty="0" smtClean="0"/>
          </a:p>
          <a:p>
            <a:endParaRPr kumimoji="1" lang="en-US" altLang="ja-JP" dirty="0" smtClean="0"/>
          </a:p>
          <a:p>
            <a:r>
              <a:rPr kumimoji="1" lang="ja-JP" altLang="en-US" dirty="0" smtClean="0"/>
              <a:t>オンラインレファレンスや、他大学を利用するための紹介状発行は、図書館ホームページの「オンラインサービス」からお申し込みください。</a:t>
            </a:r>
            <a:endParaRPr kumimoji="1" lang="en-US" altLang="ja-JP" dirty="0" smtClean="0"/>
          </a:p>
          <a:p>
            <a:endParaRPr kumimoji="1" lang="en-US" altLang="ja-JP" dirty="0" smtClean="0"/>
          </a:p>
          <a:p>
            <a:r>
              <a:rPr kumimoji="1" lang="ja-JP" altLang="en-US" dirty="0" smtClean="0"/>
              <a:t>たくさんのご利用お待ちしています。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20</a:t>
            </a:fld>
            <a:endParaRPr kumimoji="1" lang="ja-JP" altLang="en-US"/>
          </a:p>
        </p:txBody>
      </p:sp>
    </p:spTree>
    <p:extLst>
      <p:ext uri="{BB962C8B-B14F-4D97-AF65-F5344CB8AC3E}">
        <p14:creationId xmlns:p14="http://schemas.microsoft.com/office/powerpoint/2010/main" val="96877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0.5</a:t>
            </a:r>
            <a:r>
              <a:rPr kumimoji="1" lang="ja-JP" altLang="en-US" dirty="0" smtClean="0"/>
              <a:t>分）</a:t>
            </a:r>
            <a:endParaRPr kumimoji="1" lang="en-US" altLang="ja-JP" dirty="0" smtClean="0"/>
          </a:p>
          <a:p>
            <a:endParaRPr kumimoji="1" lang="en-US" altLang="ja-JP" dirty="0" smtClean="0"/>
          </a:p>
          <a:p>
            <a:r>
              <a:rPr kumimoji="1" lang="ja-JP" altLang="en-US" dirty="0" smtClean="0"/>
              <a:t>情報検索はこれから大学で学んでいく上で、また、大学を卒業してからも必ず役立つスキルです。</a:t>
            </a:r>
            <a:endParaRPr kumimoji="1" lang="en-US" altLang="ja-JP" dirty="0" smtClean="0"/>
          </a:p>
          <a:p>
            <a:endParaRPr kumimoji="1" lang="en-US" altLang="ja-JP" dirty="0" smtClean="0"/>
          </a:p>
          <a:p>
            <a:r>
              <a:rPr kumimoji="1" lang="ja-JP" altLang="en-US" dirty="0" smtClean="0"/>
              <a:t>わからないことがあれば、図書館のカウンターやオンラインフォームでどんどん質問してください。</a:t>
            </a:r>
            <a:endParaRPr kumimoji="1" lang="en-US" altLang="ja-JP" dirty="0" smtClean="0"/>
          </a:p>
          <a:p>
            <a:endParaRPr kumimoji="1" lang="en-US" altLang="ja-JP" dirty="0" smtClean="0"/>
          </a:p>
          <a:p>
            <a:r>
              <a:rPr kumimoji="1" lang="ja-JP" altLang="en-US" dirty="0" smtClean="0"/>
              <a:t>お待ちしています。</a:t>
            </a:r>
            <a:endParaRPr kumimoji="1" lang="en-US" altLang="ja-JP" dirty="0" smtClean="0"/>
          </a:p>
          <a:p>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21</a:t>
            </a:fld>
            <a:endParaRPr kumimoji="1" lang="ja-JP" altLang="en-US"/>
          </a:p>
        </p:txBody>
      </p:sp>
    </p:spTree>
    <p:extLst>
      <p:ext uri="{BB962C8B-B14F-4D97-AF65-F5344CB8AC3E}">
        <p14:creationId xmlns:p14="http://schemas.microsoft.com/office/powerpoint/2010/main" val="13832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スライド イメージ プレースホルダ 1"/>
          <p:cNvSpPr>
            <a:spLocks noGrp="1" noRot="1" noChangeAspect="1" noTextEdit="1"/>
          </p:cNvSpPr>
          <p:nvPr>
            <p:ph type="sldImg"/>
          </p:nvPr>
        </p:nvSpPr>
        <p:spPr>
          <a:xfrm>
            <a:off x="1371600" y="1143000"/>
            <a:ext cx="4113213" cy="3086100"/>
          </a:xfrm>
          <a:ln/>
        </p:spPr>
      </p:sp>
      <p:sp>
        <p:nvSpPr>
          <p:cNvPr id="3" name="ノート プレースホルダ 2"/>
          <p:cNvSpPr>
            <a:spLocks noGrp="1"/>
          </p:cNvSpPr>
          <p:nvPr>
            <p:ph type="body" idx="1"/>
          </p:nvPr>
        </p:nvSpPr>
        <p:spPr/>
        <p:txBody>
          <a:bodyPr>
            <a:normAutofit lnSpcReduction="10000"/>
          </a:bodyPr>
          <a:lstStyle/>
          <a:p>
            <a:pPr eaLnBrk="0"/>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1.5</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pPr eaLnBrk="0"/>
            <a:endParaRPr kumimoji="1" lang="en-US"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では、学術情報はどのように広まるのでしょうか？</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インターネットの発達に伴い学術情報の流通は多様化していますが、最も正式な形は「学術雑誌に掲載される論文」とされています。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この図は、学術情報としての論文が生産され、利用され、さらに情報が生産されるというサイクルを表しています。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まず、研究者が論文を書き、学術雑誌に投稿します。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出版者ではほかの研究者による論文の審査が行われ、審査を通過した論文は校正などを経て出版されます。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出版された学術雑誌は図書館で収集され、図書館では検索や利用がしやすいように整理してから皆さんに提供します。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こうして皆さんの手に渡った学術情報が研究に活かされ、また新たな学術情報が生み出される、というサイクルになっています。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なお、このような公式な情報伝達をフォーマルコミュニケーションと呼んでいます。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対して、研究者同士がメールなどで直接やり取りするものをインフォーマルコミュニケーションと呼んでいます。</a:t>
            </a:r>
            <a:endParaRPr kumimoji="1" lang="ja-JP" altLang="ja-JP" sz="1200" kern="1200" dirty="0">
              <a:solidFill>
                <a:schemeClr val="tx1"/>
              </a:solidFill>
              <a:effectLst/>
              <a:latin typeface="+mn-lt"/>
              <a:ea typeface="+mn-ea"/>
              <a:cs typeface="+mn-cs"/>
            </a:endParaRPr>
          </a:p>
        </p:txBody>
      </p:sp>
      <p:sp>
        <p:nvSpPr>
          <p:cNvPr id="92164"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50" charset="-128"/>
              </a:defRPr>
            </a:lvl1pPr>
            <a:lvl2pPr marL="742950" indent="-285750">
              <a:defRPr>
                <a:solidFill>
                  <a:schemeClr val="tx1"/>
                </a:solidFill>
                <a:latin typeface="Arial" pitchFamily="34" charset="0"/>
                <a:ea typeface="ＭＳ Ｐゴシック" pitchFamily="50" charset="-128"/>
              </a:defRPr>
            </a:lvl2pPr>
            <a:lvl3pPr marL="1143000" indent="-228600">
              <a:defRPr>
                <a:solidFill>
                  <a:schemeClr val="tx1"/>
                </a:solidFill>
                <a:latin typeface="Arial" pitchFamily="34" charset="0"/>
                <a:ea typeface="ＭＳ Ｐゴシック" pitchFamily="50" charset="-128"/>
              </a:defRPr>
            </a:lvl3pPr>
            <a:lvl4pPr marL="1600200" indent="-228600">
              <a:defRPr>
                <a:solidFill>
                  <a:schemeClr val="tx1"/>
                </a:solidFill>
                <a:latin typeface="Arial" pitchFamily="34" charset="0"/>
                <a:ea typeface="ＭＳ Ｐゴシック" pitchFamily="50" charset="-128"/>
              </a:defRPr>
            </a:lvl4pPr>
            <a:lvl5pPr marL="2057400" indent="-22860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fld id="{9DFAF238-F947-4C8A-BC68-6119A3748B32}" type="slidenum">
              <a:rPr lang="en-US" altLang="ja-JP" smtClean="0"/>
              <a:pPr/>
              <a:t>3</a:t>
            </a:fld>
            <a:endParaRPr lang="en-US" altLang="ja-JP" smtClean="0"/>
          </a:p>
        </p:txBody>
      </p:sp>
    </p:spTree>
    <p:extLst>
      <p:ext uri="{BB962C8B-B14F-4D97-AF65-F5344CB8AC3E}">
        <p14:creationId xmlns:p14="http://schemas.microsoft.com/office/powerpoint/2010/main" val="369449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pPr eaLnBrk="0"/>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1.5</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pPr eaLnBrk="0"/>
            <a:endParaRPr kumimoji="1" lang="en-US"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情報を記録、伝達するための装置をメディアといいます。学術情報にはどのようなメディアがあるか見てみましょう。</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この図では、問題解決過程と情報メディアの生産過程を対応させています。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メディアの生産過程を見ると、まず複数の論文をまとめて図書が生み出されます。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複数の図書のエッセンスをまとめて専門事典が作られ、さらに複数の専門事典をコンパクトにまとめて百科事典が作られます。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こうして同じ分野の専門家で流通していた情報が、徐々に専門外の多くの人々に広まっていきます。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また、論文や図書を検索するために書誌や索引、目録といった資料が作成されます。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全ての学術情報がこの過程をたどるわけではありませんが、この過程を知っておけば、問題解決のためにどのメディアを選べばよいかが少し見えてきます。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例えば、まだあまり知らない分野について調べようと思ったら百科事典から調べてみる、最新の研究について知りたい時には検索用の資料を使って学術論文を探す、といった具合です。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4</a:t>
            </a:fld>
            <a:endParaRPr kumimoji="1" lang="ja-JP" altLang="en-US"/>
          </a:p>
        </p:txBody>
      </p:sp>
    </p:spTree>
    <p:extLst>
      <p:ext uri="{BB962C8B-B14F-4D97-AF65-F5344CB8AC3E}">
        <p14:creationId xmlns:p14="http://schemas.microsoft.com/office/powerpoint/2010/main" val="291889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スライド イメージ プレースホルダ 1"/>
          <p:cNvSpPr>
            <a:spLocks noGrp="1" noRot="1" noChangeAspect="1" noTextEdit="1"/>
          </p:cNvSpPr>
          <p:nvPr>
            <p:ph type="sldImg"/>
          </p:nvPr>
        </p:nvSpPr>
        <p:spPr>
          <a:xfrm>
            <a:off x="1371600" y="1143000"/>
            <a:ext cx="4113213" cy="3086100"/>
          </a:xfrm>
          <a:ln/>
        </p:spPr>
      </p:sp>
      <p:sp>
        <p:nvSpPr>
          <p:cNvPr id="3" name="ノート プレースホルダ 2"/>
          <p:cNvSpPr>
            <a:spLocks noGrp="1"/>
          </p:cNvSpPr>
          <p:nvPr>
            <p:ph type="body" idx="1"/>
          </p:nvPr>
        </p:nvSpPr>
        <p:spPr/>
        <p:txBody>
          <a:bodyPr>
            <a:normAutofit lnSpcReduction="10000"/>
          </a:bodyPr>
          <a:lstStyle/>
          <a:p>
            <a:pPr eaLnBrk="0"/>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1.5</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pPr eaLnBrk="0"/>
            <a:endParaRPr kumimoji="1" lang="en-US"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学術情報は電子化が進み、電子ジャーナルやデータベースという形で、インターネット上で提供されることが多くなっています。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情報があふれかえっている中で、どのように信頼できる情報を見定めればよいでしょう？</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信頼性の高い情報は「典拠」を示せるかどうかで確認することができます。典拠とは、その情報のよりどころとなる情報源のことです。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学術情報は、その分野に関して専門的な知識を持っている研究者が生み出したもので、誰がいつ書いたものかはっきりしています。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これらは信頼できる情報として扱うことができます。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これに対して、どこの誰がいつ書いたかわからないようなインターネット上の書き込みは信頼性が低くなります。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レポートを書くときにも情報源、典拠を示していなければ、そのレポートの信頼性は低くなります。</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まずは信頼できる、典拠が明らかな情報源をえらびましょう。</a:t>
            </a:r>
          </a:p>
          <a:p>
            <a:pPr eaLnBrk="0"/>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eaLnBrk="0"/>
            <a:r>
              <a:rPr kumimoji="1" lang="ja-JP" altLang="ja-JP" sz="1200" kern="1200" dirty="0" smtClean="0">
                <a:solidFill>
                  <a:schemeClr val="tx1"/>
                </a:solidFill>
                <a:effectLst/>
                <a:latin typeface="+mn-lt"/>
                <a:ea typeface="+mn-ea"/>
                <a:cs typeface="+mn-cs"/>
              </a:rPr>
              <a:t>そして参考にした情報源は必ず記録をとり、参考文献リストとしてレポートで示せるようにしておきましょう。</a:t>
            </a:r>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latin typeface="+mn-ea"/>
              <a:ea typeface="+mn-ea"/>
            </a:endParaRPr>
          </a:p>
        </p:txBody>
      </p:sp>
      <p:sp>
        <p:nvSpPr>
          <p:cNvPr id="92164"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50" charset="-128"/>
              </a:defRPr>
            </a:lvl1pPr>
            <a:lvl2pPr marL="742950" indent="-285750">
              <a:defRPr>
                <a:solidFill>
                  <a:schemeClr val="tx1"/>
                </a:solidFill>
                <a:latin typeface="Arial" pitchFamily="34" charset="0"/>
                <a:ea typeface="ＭＳ Ｐゴシック" pitchFamily="50" charset="-128"/>
              </a:defRPr>
            </a:lvl2pPr>
            <a:lvl3pPr marL="1143000" indent="-228600">
              <a:defRPr>
                <a:solidFill>
                  <a:schemeClr val="tx1"/>
                </a:solidFill>
                <a:latin typeface="Arial" pitchFamily="34" charset="0"/>
                <a:ea typeface="ＭＳ Ｐゴシック" pitchFamily="50" charset="-128"/>
              </a:defRPr>
            </a:lvl3pPr>
            <a:lvl4pPr marL="1600200" indent="-228600">
              <a:defRPr>
                <a:solidFill>
                  <a:schemeClr val="tx1"/>
                </a:solidFill>
                <a:latin typeface="Arial" pitchFamily="34" charset="0"/>
                <a:ea typeface="ＭＳ Ｐゴシック" pitchFamily="50" charset="-128"/>
              </a:defRPr>
            </a:lvl4pPr>
            <a:lvl5pPr marL="2057400" indent="-228600">
              <a:defRPr>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fld id="{9DFAF238-F947-4C8A-BC68-6119A3748B32}" type="slidenum">
              <a:rPr lang="en-US" altLang="ja-JP" smtClean="0"/>
              <a:pPr/>
              <a:t>5</a:t>
            </a:fld>
            <a:endParaRPr lang="en-US" altLang="ja-JP" smtClean="0"/>
          </a:p>
        </p:txBody>
      </p:sp>
    </p:spTree>
    <p:extLst>
      <p:ext uri="{BB962C8B-B14F-4D97-AF65-F5344CB8AC3E}">
        <p14:creationId xmlns:p14="http://schemas.microsoft.com/office/powerpoint/2010/main" val="300820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では、ここからは図書や論文の探し方の基本を体験してもらいたいと思います。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まずは皆さんにとって最も身近となる首都大にある図書を探せるようになりましょう。</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ホームページは一般公開されており、この窓に検索ワードを入力すると首都大にある図書や雑誌などを検索することができます。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このように図書館にある図書</a:t>
            </a:r>
            <a:r>
              <a:rPr kumimoji="1" lang="ja-JP" altLang="en-US" sz="1200" kern="1200" dirty="0" smtClean="0">
                <a:solidFill>
                  <a:schemeClr val="tx1"/>
                </a:solidFill>
                <a:effectLst/>
                <a:latin typeface="+mn-lt"/>
                <a:ea typeface="+mn-ea"/>
                <a:cs typeface="+mn-cs"/>
              </a:rPr>
              <a:t>や雑誌</a:t>
            </a:r>
            <a:r>
              <a:rPr kumimoji="1" lang="ja-JP" altLang="ja-JP" sz="1200" kern="1200" dirty="0" smtClean="0">
                <a:solidFill>
                  <a:schemeClr val="tx1"/>
                </a:solidFill>
                <a:effectLst/>
                <a:latin typeface="+mn-lt"/>
                <a:ea typeface="+mn-ea"/>
                <a:cs typeface="+mn-cs"/>
              </a:rPr>
              <a:t>を探すことを「蔵書検索」といいます。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6</a:t>
            </a:fld>
            <a:endParaRPr kumimoji="1" lang="ja-JP" altLang="en-US"/>
          </a:p>
        </p:txBody>
      </p:sp>
    </p:spTree>
    <p:extLst>
      <p:ext uri="{BB962C8B-B14F-4D97-AF65-F5344CB8AC3E}">
        <p14:creationId xmlns:p14="http://schemas.microsoft.com/office/powerpoint/2010/main" val="70149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ホームページの検索窓で入力すると、この上の表にあるキーワードの項目に入力した場合と同じ結果になります。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詳細検索の画面を開くと、タイトルや著者名、出版者にだけ条件を入力することもできます。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また、入力例の表を見てください。同じ検索ワードでも入力の仕方によって検索結果が変わります。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単語の間にスペースを入れると、その両方を含む図書や雑誌が検索結果として表示されます。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単語の間にプラスを入れると、どちらか片方でもその単語を含むものであれば検索結果として表示されます。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では、次の図書が首都大にあるかどうか、検索してみてください。</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7</a:t>
            </a:fld>
            <a:endParaRPr kumimoji="1" lang="ja-JP" altLang="en-US"/>
          </a:p>
        </p:txBody>
      </p:sp>
    </p:spTree>
    <p:extLst>
      <p:ext uri="{BB962C8B-B14F-4D97-AF65-F5344CB8AC3E}">
        <p14:creationId xmlns:p14="http://schemas.microsoft.com/office/powerpoint/2010/main" val="122877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これは参考文献リストの書き方の例です。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著者名、タイトル、シリーズ名、出版者、出版年の順に並べています。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検索できた人は、タイトルをクリックして図書情報の画面を開いてください。</a:t>
            </a:r>
          </a:p>
          <a:p>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8</a:t>
            </a:fld>
            <a:endParaRPr kumimoji="1" lang="ja-JP" altLang="en-US"/>
          </a:p>
        </p:txBody>
      </p:sp>
    </p:spTree>
    <p:extLst>
      <p:ext uri="{BB962C8B-B14F-4D97-AF65-F5344CB8AC3E}">
        <p14:creationId xmlns:p14="http://schemas.microsoft.com/office/powerpoint/2010/main" val="2495521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lnSpcReduction="10000"/>
          </a:bodyPr>
          <a:lstStyle/>
          <a:p>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1.5</a:t>
            </a:r>
            <a:r>
              <a:rPr kumimoji="1" lang="ja-JP" altLang="en-US" sz="1200" kern="1200" dirty="0" smtClean="0">
                <a:solidFill>
                  <a:schemeClr val="tx1"/>
                </a:solidFill>
                <a:effectLst/>
                <a:latin typeface="+mn-lt"/>
                <a:ea typeface="+mn-ea"/>
                <a:cs typeface="+mn-cs"/>
              </a:rPr>
              <a:t>分）</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ではこの画面の見方を説明します。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上に簡略化された書誌情報、下に詳細な書誌情報が表示されます。書誌情報はその図書そのものに関する情報です。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中段に所蔵情報、その図書が首都大のどこにあるかを示しています。</a:t>
            </a:r>
            <a:r>
              <a:rPr kumimoji="1" lang="ja-JP" altLang="en-US" sz="1200" kern="1200" dirty="0" smtClean="0">
                <a:solidFill>
                  <a:schemeClr val="tx1"/>
                </a:solidFill>
                <a:effectLst/>
                <a:latin typeface="+mn-lt"/>
                <a:ea typeface="+mn-ea"/>
                <a:cs typeface="+mn-cs"/>
              </a:rPr>
              <a:t>例えば</a:t>
            </a:r>
            <a:r>
              <a:rPr kumimoji="1" lang="ja-JP" altLang="ja-JP" sz="1200" kern="1200" dirty="0" smtClean="0">
                <a:solidFill>
                  <a:schemeClr val="tx1"/>
                </a:solidFill>
                <a:effectLst/>
                <a:latin typeface="+mn-lt"/>
                <a:ea typeface="+mn-ea"/>
                <a:cs typeface="+mn-cs"/>
              </a:rPr>
              <a:t>この所蔵情報の</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番上の段を見てください。</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配置場所は本館の</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階学生用、請求記号は　</a:t>
            </a:r>
            <a:r>
              <a:rPr kumimoji="1" lang="en-US" altLang="ja-JP" sz="1200" kern="1200" dirty="0" smtClean="0">
                <a:solidFill>
                  <a:schemeClr val="tx1"/>
                </a:solidFill>
                <a:effectLst/>
                <a:latin typeface="+mn-lt"/>
                <a:ea typeface="+mn-ea"/>
                <a:cs typeface="+mn-cs"/>
              </a:rPr>
              <a:t>015/C47t/2006</a:t>
            </a:r>
            <a:r>
              <a:rPr kumimoji="1" lang="ja-JP" altLang="ja-JP" sz="1200" kern="1200" dirty="0" smtClean="0">
                <a:solidFill>
                  <a:schemeClr val="tx1"/>
                </a:solidFill>
                <a:effectLst/>
                <a:latin typeface="+mn-lt"/>
                <a:ea typeface="+mn-ea"/>
                <a:cs typeface="+mn-cs"/>
              </a:rPr>
              <a:t>　です。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請求記号は図書の背ラベルに書かれている記号で</a:t>
            </a:r>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段に分かれてい</a:t>
            </a:r>
            <a:r>
              <a:rPr kumimoji="1" lang="ja-JP" altLang="en-US" sz="1200" kern="1200" dirty="0" smtClean="0">
                <a:solidFill>
                  <a:schemeClr val="tx1"/>
                </a:solidFill>
                <a:effectLst/>
                <a:latin typeface="+mn-lt"/>
                <a:ea typeface="+mn-ea"/>
                <a:cs typeface="+mn-cs"/>
              </a:rPr>
              <a:t>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一番上の段は「分類番号」と呼ばれるものです。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首都大では日本十進分類法に従い、その図書のテーマを</a:t>
            </a:r>
            <a:r>
              <a:rPr kumimoji="1" lang="en-US" altLang="ja-JP" sz="1200" kern="1200" dirty="0" smtClean="0">
                <a:solidFill>
                  <a:schemeClr val="tx1"/>
                </a:solidFill>
                <a:effectLst/>
                <a:latin typeface="+mn-lt"/>
                <a:ea typeface="+mn-ea"/>
                <a:cs typeface="+mn-cs"/>
              </a:rPr>
              <a:t>0</a:t>
            </a:r>
            <a:r>
              <a:rPr kumimoji="1" lang="ja-JP" altLang="ja-JP" sz="1200" kern="1200" dirty="0" smtClean="0">
                <a:solidFill>
                  <a:schemeClr val="tx1"/>
                </a:solidFill>
                <a:effectLst/>
                <a:latin typeface="+mn-lt"/>
                <a:ea typeface="+mn-ea"/>
                <a:cs typeface="+mn-cs"/>
              </a:rPr>
              <a:t>から</a:t>
            </a:r>
            <a:r>
              <a:rPr kumimoji="1" lang="en-US" altLang="ja-JP" sz="1200" kern="1200" dirty="0" smtClean="0">
                <a:solidFill>
                  <a:schemeClr val="tx1"/>
                </a:solidFill>
                <a:effectLst/>
                <a:latin typeface="+mn-lt"/>
                <a:ea typeface="+mn-ea"/>
                <a:cs typeface="+mn-cs"/>
              </a:rPr>
              <a:t>9</a:t>
            </a:r>
            <a:r>
              <a:rPr kumimoji="1" lang="ja-JP" altLang="ja-JP" sz="1200" kern="1200" dirty="0" smtClean="0">
                <a:solidFill>
                  <a:schemeClr val="tx1"/>
                </a:solidFill>
                <a:effectLst/>
                <a:latin typeface="+mn-lt"/>
                <a:ea typeface="+mn-ea"/>
                <a:cs typeface="+mn-cs"/>
              </a:rPr>
              <a:t>の数字を使って分類しています。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例えばこの「</a:t>
            </a:r>
            <a:r>
              <a:rPr kumimoji="1" lang="en-US" altLang="ja-JP" sz="1200" kern="1200" dirty="0" smtClean="0">
                <a:solidFill>
                  <a:schemeClr val="tx1"/>
                </a:solidFill>
                <a:effectLst/>
                <a:latin typeface="+mn-lt"/>
                <a:ea typeface="+mn-ea"/>
                <a:cs typeface="+mn-cs"/>
              </a:rPr>
              <a:t>015</a:t>
            </a:r>
            <a:r>
              <a:rPr kumimoji="1" lang="ja-JP" altLang="ja-JP" sz="1200" kern="1200" dirty="0" smtClean="0">
                <a:solidFill>
                  <a:schemeClr val="tx1"/>
                </a:solidFill>
                <a:effectLst/>
                <a:latin typeface="+mn-lt"/>
                <a:ea typeface="+mn-ea"/>
                <a:cs typeface="+mn-cs"/>
              </a:rPr>
              <a:t>」は図書館奉仕、 図書館活動というテーマの本であることを示しています。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図書館ではこの請求記号順に図書が並べられています</a:t>
            </a:r>
            <a:r>
              <a:rPr kumimoji="1" lang="ja-JP" altLang="en-US" sz="1200" kern="1200" dirty="0" smtClean="0">
                <a:solidFill>
                  <a:schemeClr val="tx1"/>
                </a:solidFill>
                <a:effectLst/>
                <a:latin typeface="+mn-lt"/>
                <a:ea typeface="+mn-ea"/>
                <a:cs typeface="+mn-cs"/>
              </a:rPr>
              <a:t>。配置場所だけでなく請求記号も確認するのを習慣にしましょう。</a:t>
            </a:r>
            <a:endParaRPr kumimoji="1" lang="ja-JP" altLang="ja-JP" sz="1200" kern="1200" dirty="0" smtClean="0">
              <a:solidFill>
                <a:schemeClr val="tx1"/>
              </a:solidFill>
              <a:effectLst/>
              <a:latin typeface="+mn-lt"/>
              <a:ea typeface="+mn-ea"/>
              <a:cs typeface="+mn-cs"/>
            </a:endParaRPr>
          </a:p>
          <a:p>
            <a:endParaRPr lang="en-US" altLang="ja-JP" dirty="0" smtClean="0"/>
          </a:p>
          <a:p>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D2A3018-740F-4FD9-91F2-76C76C7C0597}" type="slidenum">
              <a:rPr kumimoji="1" lang="ja-JP" altLang="en-US" smtClean="0"/>
              <a:pPr/>
              <a:t>9</a:t>
            </a:fld>
            <a:endParaRPr kumimoji="1" lang="ja-JP" altLang="en-US"/>
          </a:p>
        </p:txBody>
      </p:sp>
    </p:spTree>
    <p:extLst>
      <p:ext uri="{BB962C8B-B14F-4D97-AF65-F5344CB8AC3E}">
        <p14:creationId xmlns:p14="http://schemas.microsoft.com/office/powerpoint/2010/main" val="261842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D91A691-ACBC-4A89-B16A-F8DFD3FD1F2D}" type="datetime1">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205851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674468D-48DD-49CF-AF45-9ECC4A53F35B}" type="datetime1">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198059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055E2D7-2DC4-4C51-BE0B-99D1A136F734}" type="datetime1">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CDA22FE-7B16-4192-82B6-724F8B460CA0}" type="slidenum">
              <a:rPr kumimoji="1" lang="ja-JP" altLang="en-US" smtClean="0"/>
              <a:pPr/>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6711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824214A8-38C4-4956-A0E7-32A82E10B9C1}" type="datetime1">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187243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9C9822AC-7699-416D-8FA9-5C631BCD5B99}" type="datetime1">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CDA22FE-7B16-4192-82B6-724F8B460CA0}" type="slidenum">
              <a:rPr kumimoji="1" lang="ja-JP" altLang="en-US" smtClean="0"/>
              <a:pPr/>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7614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7EBA7365-E837-4CEB-890C-0F7EC5C26EA5}" type="datetime1">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993485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6AC86D-491C-4955-9A8B-12F29DCC4907}" type="datetime1">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561013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62BB4E8-4DDA-41BC-93F1-9B9C995C4A21}" type="datetime1">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160035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84D7206-5CC4-482F-AC22-872304236E40}" type="datetime1">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89124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83A2BFD-8D00-4540-A4D9-9EEE684EA483}" type="datetime1">
              <a:rPr kumimoji="1" lang="ja-JP" altLang="en-US" smtClean="0"/>
              <a:t>2016/3/16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385314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B79F5A6-D494-40E7-904E-73099DA4A56C}" type="datetime1">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21637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0D0831C-9914-4F1D-ACEF-CA1DD0820299}" type="datetime1">
              <a:rPr kumimoji="1" lang="ja-JP" altLang="en-US" smtClean="0"/>
              <a:t>2016/3/16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349532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1A6B8D4-FEE3-4951-B96D-40A89D194E69}" type="datetime1">
              <a:rPr kumimoji="1" lang="ja-JP" altLang="en-US" smtClean="0"/>
              <a:t>2016/3/16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56013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BA465-F66A-49BB-8FBF-F75FA2AB920A}" type="datetime1">
              <a:rPr kumimoji="1" lang="ja-JP" altLang="en-US" smtClean="0"/>
              <a:t>2016/3/16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30191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082B062-DC98-416A-BFA5-4F0251B9158B}" type="datetime1">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218787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DBE7FE5-5D31-4013-AB91-B8F5C2463EB7}" type="datetime1">
              <a:rPr kumimoji="1" lang="ja-JP" altLang="en-US" smtClean="0"/>
              <a:t>2016/3/16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71685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9CC1C68-1B66-46D4-A9AB-B8513D061675}" type="datetime1">
              <a:rPr kumimoji="1" lang="ja-JP" altLang="en-US" smtClean="0"/>
              <a:t>2016/3/16</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5CDA22FE-7B16-4192-82B6-724F8B460CA0}" type="slidenum">
              <a:rPr kumimoji="1" lang="ja-JP" altLang="en-US" smtClean="0"/>
              <a:pPr/>
              <a:t>‹#›</a:t>
            </a:fld>
            <a:endParaRPr kumimoji="1" lang="ja-JP" altLang="en-US"/>
          </a:p>
        </p:txBody>
      </p:sp>
    </p:spTree>
    <p:extLst>
      <p:ext uri="{BB962C8B-B14F-4D97-AF65-F5344CB8AC3E}">
        <p14:creationId xmlns:p14="http://schemas.microsoft.com/office/powerpoint/2010/main" val="481536718"/>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 id="2147484202" r:id="rId12"/>
    <p:sldLayoutId id="2147484203" r:id="rId13"/>
    <p:sldLayoutId id="2147484204" r:id="rId14"/>
    <p:sldLayoutId id="2147484205" r:id="rId15"/>
    <p:sldLayoutId id="2147484206"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42415" y="2204864"/>
            <a:ext cx="6591985" cy="1468800"/>
          </a:xfrm>
        </p:spPr>
        <p:txBody>
          <a:bodyPr/>
          <a:lstStyle/>
          <a:p>
            <a:r>
              <a:rPr kumimoji="1" lang="ja-JP" altLang="en-US" dirty="0" smtClean="0"/>
              <a:t>情報検索実習</a:t>
            </a:r>
            <a:endParaRPr kumimoji="1" lang="ja-JP" altLang="en-US" dirty="0"/>
          </a:p>
        </p:txBody>
      </p:sp>
      <p:sp>
        <p:nvSpPr>
          <p:cNvPr id="3" name="テキスト プレースホルダー 2"/>
          <p:cNvSpPr>
            <a:spLocks noGrp="1"/>
          </p:cNvSpPr>
          <p:nvPr>
            <p:ph type="body" idx="1"/>
          </p:nvPr>
        </p:nvSpPr>
        <p:spPr>
          <a:xfrm>
            <a:off x="1942415" y="3720728"/>
            <a:ext cx="6591985" cy="860400"/>
          </a:xfrm>
        </p:spPr>
        <p:txBody>
          <a:bodyPr/>
          <a:lstStyle/>
          <a:p>
            <a:r>
              <a:rPr kumimoji="1" lang="ja-JP" altLang="en-US" dirty="0" smtClean="0"/>
              <a:t>情報リテラシー実践Ｉ、ＩＡ</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a:t>
            </a:fld>
            <a:endParaRPr kumimoji="1" lang="ja-JP" altLang="en-US"/>
          </a:p>
        </p:txBody>
      </p:sp>
      <p:sp>
        <p:nvSpPr>
          <p:cNvPr id="5" name="テキスト ボックス 4"/>
          <p:cNvSpPr txBox="1"/>
          <p:nvPr/>
        </p:nvSpPr>
        <p:spPr>
          <a:xfrm>
            <a:off x="7776059" y="360901"/>
            <a:ext cx="1008112" cy="369332"/>
          </a:xfrm>
          <a:prstGeom prst="rect">
            <a:avLst/>
          </a:prstGeom>
          <a:noFill/>
        </p:spPr>
        <p:txBody>
          <a:bodyPr wrap="square" rtlCol="0">
            <a:spAutoFit/>
          </a:bodyPr>
          <a:lstStyle/>
          <a:p>
            <a:r>
              <a:rPr kumimoji="1" lang="en-US" altLang="ja-JP" dirty="0" smtClean="0"/>
              <a:t>2016.4</a:t>
            </a:r>
            <a:endParaRPr kumimoji="1" lang="ja-JP" altLang="en-US" dirty="0"/>
          </a:p>
        </p:txBody>
      </p:sp>
    </p:spTree>
    <p:extLst>
      <p:ext uri="{BB962C8B-B14F-4D97-AF65-F5344CB8AC3E}">
        <p14:creationId xmlns:p14="http://schemas.microsoft.com/office/powerpoint/2010/main" val="323209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419918"/>
            <a:ext cx="6589199" cy="1280890"/>
          </a:xfrm>
        </p:spPr>
        <p:txBody>
          <a:bodyPr>
            <a:normAutofit fontScale="90000"/>
          </a:bodyPr>
          <a:lstStyle/>
          <a:p>
            <a:r>
              <a:rPr lang="ja-JP" altLang="en-US" sz="4000" dirty="0" smtClean="0"/>
              <a:t>メディア別データベースの紹介</a:t>
            </a:r>
            <a:endParaRPr lang="en-US" altLang="ja-JP" sz="4000"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10</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416463702"/>
              </p:ext>
            </p:extLst>
          </p:nvPr>
        </p:nvGraphicFramePr>
        <p:xfrm>
          <a:off x="323528" y="1119223"/>
          <a:ext cx="8640959" cy="5669232"/>
        </p:xfrm>
        <a:graphic>
          <a:graphicData uri="http://schemas.openxmlformats.org/drawingml/2006/table">
            <a:tbl>
              <a:tblPr firstRow="1" bandRow="1">
                <a:tableStyleId>{5C22544A-7EE6-4342-B048-85BDC9FD1C3A}</a:tableStyleId>
              </a:tblPr>
              <a:tblGrid>
                <a:gridCol w="1562642"/>
                <a:gridCol w="1605710"/>
                <a:gridCol w="5472607"/>
              </a:tblGrid>
              <a:tr h="305982">
                <a:tc>
                  <a:txBody>
                    <a:bodyPr/>
                    <a:lstStyle/>
                    <a:p>
                      <a:pPr algn="ctr"/>
                      <a:r>
                        <a:rPr kumimoji="1" lang="ja-JP" altLang="en-US" sz="1800" b="0" dirty="0" smtClean="0"/>
                        <a:t>メディア</a:t>
                      </a:r>
                      <a:endParaRPr kumimoji="1" lang="ja-JP" altLang="en-US" sz="1800" b="0" dirty="0"/>
                    </a:p>
                  </a:txBody>
                  <a:tcPr marT="45717" marB="45717"/>
                </a:tc>
                <a:tc>
                  <a:txBody>
                    <a:bodyPr/>
                    <a:lstStyle/>
                    <a:p>
                      <a:pPr algn="ctr"/>
                      <a:r>
                        <a:rPr kumimoji="1" lang="ja-JP" altLang="en-US" sz="1800" b="0" dirty="0" smtClean="0"/>
                        <a:t>データベース</a:t>
                      </a:r>
                      <a:endParaRPr kumimoji="1" lang="ja-JP" altLang="en-US" sz="1800" b="0" dirty="0"/>
                    </a:p>
                  </a:txBody>
                  <a:tcPr marT="45717" marB="45717"/>
                </a:tc>
                <a:tc>
                  <a:txBody>
                    <a:bodyPr/>
                    <a:lstStyle/>
                    <a:p>
                      <a:pPr algn="ctr"/>
                      <a:r>
                        <a:rPr kumimoji="1" lang="ja-JP" altLang="en-US" sz="1800" b="0" dirty="0" smtClean="0"/>
                        <a:t>内容</a:t>
                      </a:r>
                      <a:endParaRPr kumimoji="1" lang="ja-JP" altLang="en-US" sz="1800" b="0" dirty="0"/>
                    </a:p>
                  </a:txBody>
                  <a:tcPr marT="45717" marB="45717"/>
                </a:tc>
              </a:tr>
              <a:tr h="553274">
                <a:tc rowSpan="2">
                  <a:txBody>
                    <a:bodyPr/>
                    <a:lstStyle/>
                    <a:p>
                      <a:r>
                        <a:rPr kumimoji="1" lang="ja-JP" altLang="en-US" sz="1800" b="0" u="none" dirty="0" smtClean="0">
                          <a:solidFill>
                            <a:schemeClr val="tx1"/>
                          </a:solidFill>
                        </a:rPr>
                        <a:t>図書・雑誌</a:t>
                      </a:r>
                      <a:endParaRPr kumimoji="1" lang="ja-JP" altLang="en-US" sz="1800" b="0" u="none" dirty="0">
                        <a:solidFill>
                          <a:schemeClr val="tx1"/>
                        </a:solidFill>
                      </a:endParaRPr>
                    </a:p>
                  </a:txBody>
                  <a:tcPr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u="none" dirty="0" err="1" smtClean="0">
                          <a:solidFill>
                            <a:schemeClr val="tx1"/>
                          </a:solidFill>
                          <a:latin typeface="+mn-ea"/>
                          <a:ea typeface="+mn-ea"/>
                        </a:rPr>
                        <a:t>CiNii</a:t>
                      </a:r>
                      <a:r>
                        <a:rPr kumimoji="1" lang="en-US" altLang="ja-JP" sz="1800" b="0" u="none" dirty="0" smtClean="0">
                          <a:solidFill>
                            <a:schemeClr val="tx1"/>
                          </a:solidFill>
                          <a:latin typeface="+mn-ea"/>
                          <a:ea typeface="+mn-ea"/>
                        </a:rPr>
                        <a:t> Books</a:t>
                      </a:r>
                      <a:endParaRPr kumimoji="1" lang="ja-JP" altLang="en-US" sz="1800" b="0" u="none" dirty="0">
                        <a:solidFill>
                          <a:schemeClr val="tx1"/>
                        </a:solidFill>
                        <a:latin typeface="+mn-ea"/>
                        <a:ea typeface="+mn-ea"/>
                      </a:endParaRPr>
                    </a:p>
                  </a:txBody>
                  <a:tcPr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b="0" u="none" dirty="0" smtClean="0">
                          <a:solidFill>
                            <a:schemeClr val="tx1"/>
                          </a:solidFill>
                          <a:latin typeface="+mn-ea"/>
                          <a:ea typeface="+mn-ea"/>
                        </a:rPr>
                        <a:t>国内の大学図書館等が所蔵する図書、雑誌を検索できるデータベース。</a:t>
                      </a:r>
                      <a:endParaRPr kumimoji="1" lang="ja-JP" altLang="en-US" sz="1800" b="0" u="none" dirty="0">
                        <a:solidFill>
                          <a:schemeClr val="tx1"/>
                        </a:solidFill>
                        <a:latin typeface="+mn-ea"/>
                        <a:ea typeface="+mn-ea"/>
                      </a:endParaRPr>
                    </a:p>
                  </a:txBody>
                  <a:tcPr marT="45717" marB="45717"/>
                </a:tc>
              </a:tr>
              <a:tr h="482977">
                <a:tc vMerge="1">
                  <a:txBody>
                    <a:bodyPr/>
                    <a:lstStyle/>
                    <a:p>
                      <a:endParaRPr kumimoji="1" lang="ja-JP" altLang="en-US" sz="1800" dirty="0"/>
                    </a:p>
                  </a:txBody>
                  <a:tcPr marT="45717" marB="45717"/>
                </a:tc>
                <a:tc>
                  <a:txBody>
                    <a:bodyPr/>
                    <a:lstStyle/>
                    <a:p>
                      <a:r>
                        <a:rPr kumimoji="1" lang="en-US" altLang="ja-JP" sz="1800" b="0" kern="1200" dirty="0" smtClean="0">
                          <a:solidFill>
                            <a:schemeClr val="dk1"/>
                          </a:solidFill>
                          <a:latin typeface="+mn-ea"/>
                          <a:ea typeface="+mn-ea"/>
                          <a:cs typeface="+mn-cs"/>
                        </a:rPr>
                        <a:t>NDL-OPAC</a:t>
                      </a:r>
                    </a:p>
                  </a:txBody>
                  <a:tcPr marT="45717" marB="45717" anchor="ctr"/>
                </a:tc>
                <a:tc>
                  <a:txBody>
                    <a:bodyPr/>
                    <a:lstStyle/>
                    <a:p>
                      <a:r>
                        <a:rPr kumimoji="1" lang="ja-JP" altLang="en-US" sz="1800" b="0" kern="1200" dirty="0" smtClean="0">
                          <a:solidFill>
                            <a:schemeClr val="dk1"/>
                          </a:solidFill>
                          <a:latin typeface="+mn-ea"/>
                          <a:ea typeface="+mn-ea"/>
                          <a:cs typeface="+mn-cs"/>
                        </a:rPr>
                        <a:t>国立国会図書館の所蔵資料を検索できる。図書、雑誌、新聞、雑誌記事索引、博士論文、規格・レポート類などが対象。</a:t>
                      </a:r>
                      <a:endParaRPr kumimoji="1" lang="en-US" altLang="ja-JP" sz="1800" b="0" kern="1200" dirty="0" smtClean="0">
                        <a:solidFill>
                          <a:schemeClr val="dk1"/>
                        </a:solidFill>
                        <a:latin typeface="+mn-ea"/>
                        <a:ea typeface="+mn-ea"/>
                        <a:cs typeface="+mn-cs"/>
                      </a:endParaRPr>
                    </a:p>
                  </a:txBody>
                  <a:tcPr marT="45717" marB="45717"/>
                </a:tc>
              </a:tr>
              <a:tr h="528167">
                <a:tc rowSpan="4">
                  <a:txBody>
                    <a:bodyPr/>
                    <a:lstStyle/>
                    <a:p>
                      <a:r>
                        <a:rPr kumimoji="1" lang="ja-JP" altLang="en-US" sz="1800" dirty="0" smtClean="0"/>
                        <a:t>新聞記事</a:t>
                      </a:r>
                      <a:endParaRPr kumimoji="1" lang="ja-JP" altLang="en-US" sz="1800" dirty="0"/>
                    </a:p>
                  </a:txBody>
                  <a:tcPr marT="45717" marB="45717" anchor="ctr"/>
                </a:tc>
                <a:tc>
                  <a:txBody>
                    <a:bodyPr/>
                    <a:lstStyle/>
                    <a:p>
                      <a:r>
                        <a:rPr lang="ja-JP" altLang="en-US" sz="1800" dirty="0" smtClean="0"/>
                        <a:t>日経テレコン</a:t>
                      </a:r>
                      <a:r>
                        <a:rPr lang="en-US" altLang="ja-JP" sz="1800" dirty="0" smtClean="0"/>
                        <a:t>21</a:t>
                      </a:r>
                    </a:p>
                  </a:txBody>
                  <a:tcPr marT="45717" marB="45717" anchor="ctr"/>
                </a:tc>
                <a:tc>
                  <a:txBody>
                    <a:bodyPr/>
                    <a:lstStyle/>
                    <a:p>
                      <a:r>
                        <a:rPr lang="ja-JP" altLang="en-US" sz="1800" dirty="0" smtClean="0"/>
                        <a:t>過去</a:t>
                      </a:r>
                      <a:r>
                        <a:rPr lang="en-US" altLang="ja-JP" sz="1800" dirty="0" smtClean="0"/>
                        <a:t>30</a:t>
                      </a:r>
                      <a:r>
                        <a:rPr lang="ja-JP" altLang="en-US" sz="1800" dirty="0" smtClean="0"/>
                        <a:t>年分の日経各紙・雑誌記事を中心に、国内外の企業情報、人物プロフィルなどが検索可能。</a:t>
                      </a:r>
                      <a:endParaRPr lang="en-US" altLang="ja-JP" sz="1800" dirty="0" smtClean="0"/>
                    </a:p>
                  </a:txBody>
                  <a:tcPr marT="45717" marB="45717"/>
                </a:tc>
              </a:tr>
              <a:tr h="528167">
                <a:tc vMerge="1">
                  <a:txBody>
                    <a:bodyPr/>
                    <a:lstStyle/>
                    <a:p>
                      <a:endParaRPr kumimoji="1" lang="ja-JP" altLang="en-US" sz="1800" dirty="0"/>
                    </a:p>
                  </a:txBody>
                  <a:tcPr marT="45717" marB="45717" anchor="ctr"/>
                </a:tc>
                <a:tc>
                  <a:txBody>
                    <a:bodyPr/>
                    <a:lstStyle/>
                    <a:p>
                      <a:r>
                        <a:rPr kumimoji="1" lang="ja-JP" altLang="en-US" sz="1800" b="0" kern="1200" dirty="0" smtClean="0">
                          <a:solidFill>
                            <a:schemeClr val="dk1"/>
                          </a:solidFill>
                          <a:latin typeface="+mn-ea"/>
                          <a:ea typeface="+mn-ea"/>
                          <a:cs typeface="+mn-cs"/>
                        </a:rPr>
                        <a:t>聞蔵</a:t>
                      </a:r>
                      <a:r>
                        <a:rPr kumimoji="1" lang="en-US" altLang="ja-JP" sz="1800" b="0" kern="1200" dirty="0" smtClean="0">
                          <a:solidFill>
                            <a:schemeClr val="dk1"/>
                          </a:solidFill>
                          <a:latin typeface="+mn-ea"/>
                          <a:ea typeface="+mn-ea"/>
                          <a:cs typeface="+mn-cs"/>
                        </a:rPr>
                        <a:t>II</a:t>
                      </a:r>
                      <a:r>
                        <a:rPr kumimoji="1" lang="ja-JP" altLang="en-US" sz="1800" b="0" kern="1200" dirty="0" smtClean="0">
                          <a:solidFill>
                            <a:schemeClr val="dk1"/>
                          </a:solidFill>
                          <a:latin typeface="+mn-ea"/>
                          <a:ea typeface="+mn-ea"/>
                          <a:cs typeface="+mn-cs"/>
                        </a:rPr>
                        <a:t>ビジュアル</a:t>
                      </a:r>
                      <a:endParaRPr kumimoji="1" lang="en-US" altLang="ja-JP" sz="1800" b="0" kern="1200" dirty="0" smtClean="0">
                        <a:solidFill>
                          <a:schemeClr val="dk1"/>
                        </a:solidFill>
                        <a:latin typeface="+mn-ea"/>
                        <a:ea typeface="+mn-ea"/>
                        <a:cs typeface="+mn-cs"/>
                      </a:endParaRPr>
                    </a:p>
                  </a:txBody>
                  <a:tcPr marT="45717" marB="45717" anchor="ctr"/>
                </a:tc>
                <a:tc>
                  <a:txBody>
                    <a:bodyPr/>
                    <a:lstStyle/>
                    <a:p>
                      <a:r>
                        <a:rPr kumimoji="1" lang="ja-JP" altLang="en-US" sz="1800" b="0" kern="1200" dirty="0" smtClean="0">
                          <a:solidFill>
                            <a:schemeClr val="dk1"/>
                          </a:solidFill>
                          <a:latin typeface="+mn-ea"/>
                          <a:ea typeface="+mn-ea"/>
                          <a:cs typeface="+mn-cs"/>
                        </a:rPr>
                        <a:t>朝日新聞を創刊号（明治</a:t>
                      </a:r>
                      <a:r>
                        <a:rPr kumimoji="1" lang="en-US" altLang="ja-JP" sz="1800" b="0" kern="1200" dirty="0" smtClean="0">
                          <a:solidFill>
                            <a:schemeClr val="dk1"/>
                          </a:solidFill>
                          <a:latin typeface="+mn-ea"/>
                          <a:ea typeface="+mn-ea"/>
                          <a:cs typeface="+mn-cs"/>
                        </a:rPr>
                        <a:t>12</a:t>
                      </a:r>
                      <a:r>
                        <a:rPr kumimoji="1" lang="ja-JP" altLang="en-US" sz="1800" b="0" kern="1200" dirty="0" smtClean="0">
                          <a:solidFill>
                            <a:schemeClr val="dk1"/>
                          </a:solidFill>
                          <a:latin typeface="+mn-ea"/>
                          <a:ea typeface="+mn-ea"/>
                          <a:cs typeface="+mn-cs"/>
                        </a:rPr>
                        <a:t>年）から検索できる。週刊誌「</a:t>
                      </a:r>
                      <a:r>
                        <a:rPr kumimoji="1" lang="en-US" altLang="ja-JP" sz="1800" b="0" kern="1200" dirty="0" smtClean="0">
                          <a:solidFill>
                            <a:schemeClr val="dk1"/>
                          </a:solidFill>
                          <a:latin typeface="+mn-ea"/>
                          <a:ea typeface="+mn-ea"/>
                          <a:cs typeface="+mn-cs"/>
                        </a:rPr>
                        <a:t>AERA</a:t>
                      </a:r>
                      <a:r>
                        <a:rPr kumimoji="1" lang="ja-JP" altLang="en-US" sz="1800" b="0" kern="1200" dirty="0" smtClean="0">
                          <a:solidFill>
                            <a:schemeClr val="dk1"/>
                          </a:solidFill>
                          <a:latin typeface="+mn-ea"/>
                          <a:ea typeface="+mn-ea"/>
                          <a:cs typeface="+mn-cs"/>
                        </a:rPr>
                        <a:t>」、「週刊朝日」の記事、「知恵蔵」も検索対象。</a:t>
                      </a:r>
                      <a:endParaRPr kumimoji="1" lang="en-US" altLang="ja-JP" sz="1800" b="0" kern="1200" dirty="0" smtClean="0">
                        <a:solidFill>
                          <a:schemeClr val="dk1"/>
                        </a:solidFill>
                        <a:latin typeface="+mn-ea"/>
                        <a:ea typeface="+mn-ea"/>
                        <a:cs typeface="+mn-cs"/>
                      </a:endParaRPr>
                    </a:p>
                  </a:txBody>
                  <a:tcPr marT="45717" marB="45717"/>
                </a:tc>
              </a:tr>
              <a:tr h="604692">
                <a:tc vMerge="1">
                  <a:txBody>
                    <a:bodyPr/>
                    <a:lstStyle/>
                    <a:p>
                      <a:endParaRPr kumimoji="1" lang="ja-JP" altLang="en-US" sz="1800" dirty="0"/>
                    </a:p>
                  </a:txBody>
                  <a:tcPr marT="45717" marB="45717"/>
                </a:tc>
                <a:tc>
                  <a:txBody>
                    <a:bodyPr/>
                    <a:lstStyle/>
                    <a:p>
                      <a:r>
                        <a:rPr lang="ja-JP" altLang="en-US" b="0" dirty="0" smtClean="0"/>
                        <a:t>ヨミダス歴史館</a:t>
                      </a:r>
                      <a:endParaRPr lang="ja-JP" altLang="en-US" b="0" dirty="0"/>
                    </a:p>
                  </a:txBody>
                  <a:tcPr marT="45717" marB="45717" anchor="ctr"/>
                </a:tc>
                <a:tc>
                  <a:txBody>
                    <a:bodyPr/>
                    <a:lstStyle/>
                    <a:p>
                      <a:r>
                        <a:rPr lang="ja-JP" altLang="en-US" b="0" dirty="0" smtClean="0"/>
                        <a:t>読売新聞の記事データベース。明治</a:t>
                      </a:r>
                      <a:r>
                        <a:rPr lang="en-US" altLang="ja-JP" b="0" dirty="0" smtClean="0"/>
                        <a:t>7</a:t>
                      </a:r>
                      <a:r>
                        <a:rPr lang="ja-JP" altLang="en-US" b="0" dirty="0" smtClean="0"/>
                        <a:t>年（</a:t>
                      </a:r>
                      <a:r>
                        <a:rPr lang="en-US" altLang="ja-JP" b="0" dirty="0" smtClean="0"/>
                        <a:t>1874</a:t>
                      </a:r>
                      <a:r>
                        <a:rPr lang="ja-JP" altLang="en-US" b="0" dirty="0" smtClean="0"/>
                        <a:t>年）の創刊号から最新分までの記事を検索・閲覧可能。</a:t>
                      </a:r>
                      <a:endParaRPr lang="ja-JP" altLang="en-US" b="0" dirty="0"/>
                    </a:p>
                  </a:txBody>
                  <a:tcPr marT="45717" marB="45717"/>
                </a:tc>
              </a:tr>
              <a:tr h="828714">
                <a:tc vMerge="1">
                  <a:txBody>
                    <a:bodyPr/>
                    <a:lstStyle/>
                    <a:p>
                      <a:endParaRPr kumimoji="1" lang="ja-JP" altLang="en-US" sz="1800" dirty="0"/>
                    </a:p>
                  </a:txBody>
                  <a:tcPr marT="45717" marB="45717"/>
                </a:tc>
                <a:tc>
                  <a:txBody>
                    <a:bodyPr/>
                    <a:lstStyle/>
                    <a:p>
                      <a:r>
                        <a:rPr lang="ja-JP" altLang="en-US" b="0" dirty="0" smtClean="0"/>
                        <a:t>毎日</a:t>
                      </a:r>
                      <a:r>
                        <a:rPr lang="en-US" altLang="ja-JP" b="0" dirty="0" smtClean="0"/>
                        <a:t>News</a:t>
                      </a:r>
                      <a:r>
                        <a:rPr lang="ja-JP" altLang="en-US" b="0" dirty="0" smtClean="0"/>
                        <a:t>パック</a:t>
                      </a:r>
                      <a:endParaRPr lang="ja-JP" altLang="en-US" b="0" dirty="0"/>
                    </a:p>
                  </a:txBody>
                  <a:tcPr marT="45717" marB="45717" anchor="ctr"/>
                </a:tc>
                <a:tc>
                  <a:txBody>
                    <a:bodyPr/>
                    <a:lstStyle/>
                    <a:p>
                      <a:r>
                        <a:rPr lang="ja-JP" altLang="en-US" b="0" dirty="0" smtClean="0"/>
                        <a:t>毎日新聞の記事データベース。東京本社発行記事全文</a:t>
                      </a:r>
                      <a:r>
                        <a:rPr lang="en-US" altLang="ja-JP" b="0" dirty="0" smtClean="0"/>
                        <a:t>(1987</a:t>
                      </a:r>
                      <a:r>
                        <a:rPr lang="ja-JP" altLang="en-US" b="0" dirty="0" smtClean="0"/>
                        <a:t>年～</a:t>
                      </a:r>
                      <a:r>
                        <a:rPr lang="en-US" altLang="ja-JP" b="0" dirty="0" smtClean="0"/>
                        <a:t>)</a:t>
                      </a:r>
                      <a:r>
                        <a:rPr lang="ja-JP" altLang="en-US" b="0" dirty="0" smtClean="0"/>
                        <a:t>をはじめ、地域版、週刊エコノミスト等の検索が可能。</a:t>
                      </a:r>
                      <a:endParaRPr lang="ja-JP" altLang="en-US" b="0" dirty="0"/>
                    </a:p>
                  </a:txBody>
                  <a:tcPr marT="45717" marB="45717"/>
                </a:tc>
              </a:tr>
              <a:tr h="415930">
                <a:tc>
                  <a:txBody>
                    <a:bodyPr/>
                    <a:lstStyle/>
                    <a:p>
                      <a:r>
                        <a:rPr kumimoji="1" lang="ja-JP" altLang="en-US" sz="1800" dirty="0" smtClean="0"/>
                        <a:t>辞書・事典</a:t>
                      </a:r>
                      <a:endParaRPr kumimoji="1" lang="ja-JP" altLang="en-US" sz="1800" dirty="0"/>
                    </a:p>
                  </a:txBody>
                  <a:tcPr marT="45717" marB="45717" anchor="ctr"/>
                </a:tc>
                <a:tc>
                  <a:txBody>
                    <a:bodyPr/>
                    <a:lstStyle/>
                    <a:p>
                      <a:r>
                        <a:rPr lang="en-US" altLang="ja-JP" b="0" dirty="0" err="1" smtClean="0"/>
                        <a:t>JapanKnow</a:t>
                      </a:r>
                      <a:endParaRPr lang="en-US" altLang="ja-JP" b="0" dirty="0" smtClean="0"/>
                    </a:p>
                    <a:p>
                      <a:r>
                        <a:rPr lang="en-US" altLang="ja-JP" b="0" dirty="0" smtClean="0"/>
                        <a:t>ledge Lib</a:t>
                      </a:r>
                      <a:endParaRPr lang="ja-JP" altLang="en-US" b="0" dirty="0"/>
                    </a:p>
                  </a:txBody>
                  <a:tcPr marT="45717" marB="45717" anchor="ctr"/>
                </a:tc>
                <a:tc>
                  <a:txBody>
                    <a:bodyPr/>
                    <a:lstStyle/>
                    <a:p>
                      <a:r>
                        <a:rPr lang="ja-JP" altLang="en-US" b="0" dirty="0" smtClean="0"/>
                        <a:t>辞書辞典（外国語含む）、雑誌、ニュース、叢書など、多様な情報の横断検索が可能。</a:t>
                      </a:r>
                      <a:endParaRPr lang="ja-JP" altLang="en-US" b="0" dirty="0"/>
                    </a:p>
                  </a:txBody>
                  <a:tcPr marT="45717" marB="45717"/>
                </a:tc>
              </a:tr>
            </a:tbl>
          </a:graphicData>
        </a:graphic>
      </p:graphicFrame>
    </p:spTree>
    <p:extLst>
      <p:ext uri="{BB962C8B-B14F-4D97-AF65-F5344CB8AC3E}">
        <p14:creationId xmlns:p14="http://schemas.microsoft.com/office/powerpoint/2010/main" val="227859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7" y="624110"/>
            <a:ext cx="7058744" cy="1280890"/>
          </a:xfrm>
        </p:spPr>
        <p:txBody>
          <a:bodyPr/>
          <a:lstStyle/>
          <a:p>
            <a:r>
              <a:rPr lang="ja-JP" altLang="en-US" dirty="0" smtClean="0"/>
              <a:t>論文検索データベース</a:t>
            </a:r>
            <a:r>
              <a:rPr lang="ja-JP" altLang="en-US" dirty="0"/>
              <a:t>の</a:t>
            </a:r>
            <a:r>
              <a:rPr lang="ja-JP" altLang="en-US" dirty="0" smtClean="0"/>
              <a:t>紹介</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397730662"/>
              </p:ext>
            </p:extLst>
          </p:nvPr>
        </p:nvGraphicFramePr>
        <p:xfrm>
          <a:off x="587016" y="1340769"/>
          <a:ext cx="8305466" cy="5130536"/>
        </p:xfrm>
        <a:graphic>
          <a:graphicData uri="http://schemas.openxmlformats.org/drawingml/2006/table">
            <a:tbl>
              <a:tblPr firstRow="1" bandRow="1">
                <a:tableStyleId>{F5AB1C69-6EDB-4FF4-983F-18BD219EF322}</a:tableStyleId>
              </a:tblPr>
              <a:tblGrid>
                <a:gridCol w="1752736"/>
                <a:gridCol w="6552730"/>
              </a:tblGrid>
              <a:tr h="347797">
                <a:tc>
                  <a:txBody>
                    <a:bodyPr/>
                    <a:lstStyle/>
                    <a:p>
                      <a:pPr algn="ctr"/>
                      <a:r>
                        <a:rPr kumimoji="1" lang="ja-JP" altLang="en-US" sz="1800" b="0" dirty="0" smtClean="0"/>
                        <a:t>データベース</a:t>
                      </a:r>
                      <a:endParaRPr kumimoji="1" lang="ja-JP" altLang="en-US" sz="1800" b="0" dirty="0"/>
                    </a:p>
                  </a:txBody>
                  <a:tcPr marL="91443" marR="91443" marT="45723" marB="45723"/>
                </a:tc>
                <a:tc>
                  <a:txBody>
                    <a:bodyPr/>
                    <a:lstStyle/>
                    <a:p>
                      <a:pPr algn="ctr"/>
                      <a:r>
                        <a:rPr kumimoji="1" lang="ja-JP" altLang="en-US" sz="1800" b="0" dirty="0" smtClean="0"/>
                        <a:t>内容</a:t>
                      </a:r>
                      <a:endParaRPr kumimoji="1" lang="ja-JP" altLang="en-US" sz="1800" b="0" dirty="0"/>
                    </a:p>
                  </a:txBody>
                  <a:tcPr marL="91443" marR="91443" marT="45723" marB="45723"/>
                </a:tc>
              </a:tr>
              <a:tr h="1021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baseline="0" dirty="0" err="1" smtClean="0">
                          <a:solidFill>
                            <a:schemeClr val="dk1"/>
                          </a:solidFill>
                          <a:latin typeface="+mn-lt"/>
                          <a:ea typeface="+mn-ea"/>
                          <a:cs typeface="+mn-cs"/>
                        </a:rPr>
                        <a:t>CiNii</a:t>
                      </a:r>
                      <a:r>
                        <a:rPr kumimoji="1" lang="en-US" altLang="ja-JP" sz="1800" kern="1200" baseline="0" dirty="0" smtClean="0">
                          <a:solidFill>
                            <a:schemeClr val="dk1"/>
                          </a:solidFill>
                          <a:latin typeface="+mn-lt"/>
                          <a:ea typeface="+mn-ea"/>
                          <a:cs typeface="+mn-cs"/>
                        </a:rPr>
                        <a:t> Articles</a:t>
                      </a:r>
                    </a:p>
                  </a:txBody>
                  <a:tcPr marL="91443" marR="91443"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日本の学術論文を中心とした論文情報を提供するサービス。無料一般公開されている論文も含まれている。</a:t>
                      </a:r>
                      <a:r>
                        <a:rPr kumimoji="1" lang="en-US" altLang="ja-JP" sz="1800" dirty="0" smtClean="0"/>
                        <a:t>【</a:t>
                      </a:r>
                      <a:r>
                        <a:rPr kumimoji="1" lang="ja-JP" altLang="en-US" sz="1800" dirty="0" smtClean="0"/>
                        <a:t>学内ネットワーク</a:t>
                      </a:r>
                      <a:r>
                        <a:rPr kumimoji="1" lang="en-US" altLang="ja-JP" sz="1800" dirty="0" smtClean="0"/>
                        <a:t>】【</a:t>
                      </a:r>
                      <a:r>
                        <a:rPr kumimoji="1" lang="ja-JP" altLang="en-US" sz="1800" dirty="0" smtClean="0"/>
                        <a:t>学認</a:t>
                      </a:r>
                      <a:r>
                        <a:rPr kumimoji="1" lang="en-US" altLang="ja-JP" sz="1800" dirty="0" smtClean="0"/>
                        <a:t>】</a:t>
                      </a:r>
                      <a:endParaRPr kumimoji="1" lang="ja-JP" altLang="en-US" sz="1800" dirty="0" smtClean="0"/>
                    </a:p>
                  </a:txBody>
                  <a:tcPr marL="91443" marR="91443" marT="45723" marB="45723"/>
                </a:tc>
              </a:tr>
              <a:tr h="13009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kern="1200" baseline="0" dirty="0" smtClean="0">
                          <a:solidFill>
                            <a:schemeClr val="dk1"/>
                          </a:solidFill>
                          <a:latin typeface="+mn-lt"/>
                          <a:ea typeface="+mn-ea"/>
                          <a:cs typeface="+mn-cs"/>
                        </a:rPr>
                        <a:t>Web of Science</a:t>
                      </a:r>
                    </a:p>
                  </a:txBody>
                  <a:tcPr marL="91443" marR="91443"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トムソン・ロイター社が提供する、自然科学・社会科学・人文科学分野の学術雑誌を収録した学術文献・引用索引データベース。引用情報を活用した検索が可能。</a:t>
                      </a:r>
                      <a:r>
                        <a:rPr kumimoji="1" lang="en-US" altLang="ja-JP" sz="1800" dirty="0" smtClean="0"/>
                        <a:t>【</a:t>
                      </a:r>
                      <a:r>
                        <a:rPr kumimoji="1" lang="ja-JP" altLang="en-US" sz="1800" dirty="0" smtClean="0"/>
                        <a:t>学内ネットワーク</a:t>
                      </a:r>
                      <a:r>
                        <a:rPr kumimoji="1" lang="en-US" altLang="ja-JP" sz="1800" dirty="0" smtClean="0"/>
                        <a:t>】【</a:t>
                      </a:r>
                      <a:r>
                        <a:rPr kumimoji="1" lang="ja-JP" altLang="en-US" sz="1800" dirty="0" smtClean="0"/>
                        <a:t>学認</a:t>
                      </a:r>
                      <a:r>
                        <a:rPr kumimoji="1" lang="en-US" altLang="ja-JP" sz="1800" dirty="0" smtClean="0"/>
                        <a:t>】</a:t>
                      </a:r>
                      <a:endParaRPr kumimoji="1" lang="ja-JP" altLang="en-US" sz="1800" dirty="0" smtClean="0"/>
                    </a:p>
                  </a:txBody>
                  <a:tcPr marL="91443" marR="91443" marT="45717" marB="45717"/>
                </a:tc>
              </a:tr>
              <a:tr h="1163996">
                <a:tc>
                  <a:txBody>
                    <a:bodyPr/>
                    <a:lstStyle/>
                    <a:p>
                      <a:r>
                        <a:rPr kumimoji="1" lang="en-US" altLang="ja-JP" sz="1800" dirty="0" smtClean="0"/>
                        <a:t>Scopus</a:t>
                      </a:r>
                    </a:p>
                  </a:txBody>
                  <a:tcPr marL="91443" marR="91443" marT="45723" marB="4572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800" dirty="0" smtClean="0"/>
                        <a:t>Elsevier</a:t>
                      </a:r>
                      <a:r>
                        <a:rPr kumimoji="1" lang="ja-JP" altLang="en-US" sz="1800" dirty="0" smtClean="0"/>
                        <a:t>社が提供する全分野</a:t>
                      </a:r>
                      <a:r>
                        <a:rPr kumimoji="1" lang="en-US" altLang="ja-JP" sz="1800" dirty="0" smtClean="0"/>
                        <a:t>2,100</a:t>
                      </a:r>
                      <a:r>
                        <a:rPr kumimoji="1" lang="ja-JP" altLang="en-US" sz="1800" dirty="0" smtClean="0"/>
                        <a:t>誌以上のジャーナル、</a:t>
                      </a:r>
                      <a:r>
                        <a:rPr kumimoji="1" lang="en-US" altLang="ja-JP" sz="1800" dirty="0" smtClean="0"/>
                        <a:t>5,100</a:t>
                      </a:r>
                      <a:r>
                        <a:rPr kumimoji="1" lang="ja-JP" altLang="en-US" sz="1800" dirty="0" smtClean="0"/>
                        <a:t>万件以上の文献を収録する世界最大級の抄録データベース。</a:t>
                      </a:r>
                      <a:r>
                        <a:rPr kumimoji="1" lang="en-US" altLang="ja-JP" sz="1800" dirty="0" smtClean="0"/>
                        <a:t>【</a:t>
                      </a:r>
                      <a:r>
                        <a:rPr kumimoji="1" lang="ja-JP" altLang="en-US" sz="1800" dirty="0" smtClean="0"/>
                        <a:t>学内ネットワーク</a:t>
                      </a:r>
                      <a:r>
                        <a:rPr kumimoji="1" lang="en-US" altLang="ja-JP" sz="1800" dirty="0" smtClean="0"/>
                        <a:t>】【</a:t>
                      </a:r>
                      <a:r>
                        <a:rPr kumimoji="1" lang="ja-JP" altLang="en-US" sz="1800" dirty="0" smtClean="0"/>
                        <a:t>学認</a:t>
                      </a:r>
                      <a:r>
                        <a:rPr kumimoji="1" lang="en-US" altLang="ja-JP" sz="1800" dirty="0" smtClean="0"/>
                        <a:t>】</a:t>
                      </a:r>
                      <a:endParaRPr kumimoji="1" lang="ja-JP" altLang="en-US" sz="1800" dirty="0" smtClean="0"/>
                    </a:p>
                  </a:txBody>
                  <a:tcPr marL="91443" marR="91443" marT="45723" marB="45723"/>
                </a:tc>
              </a:tr>
              <a:tr h="1278227">
                <a:tc>
                  <a:txBody>
                    <a:bodyPr/>
                    <a:lstStyle/>
                    <a:p>
                      <a:r>
                        <a:rPr kumimoji="1" lang="en-US" altLang="ja-JP" sz="1800" dirty="0" smtClean="0"/>
                        <a:t>EBSCOhost</a:t>
                      </a:r>
                    </a:p>
                  </a:txBody>
                  <a:tcPr marL="91443" marR="91443" marT="45723" marB="45723"/>
                </a:tc>
                <a:tc>
                  <a:txBody>
                    <a:bodyPr/>
                    <a:lstStyle/>
                    <a:p>
                      <a:r>
                        <a:rPr kumimoji="1" lang="en-US" altLang="ja-JP" sz="1800" dirty="0" smtClean="0"/>
                        <a:t>EBSCO</a:t>
                      </a:r>
                      <a:r>
                        <a:rPr kumimoji="1" lang="ja-JP" altLang="en-US" sz="1800" dirty="0" smtClean="0"/>
                        <a:t>社が提供する各種データベースの全文・抄録の検索や横断検索が可能。「</a:t>
                      </a:r>
                      <a:r>
                        <a:rPr kumimoji="1" lang="en-US" altLang="ja-JP" sz="1800" dirty="0" smtClean="0"/>
                        <a:t>eBook Collection</a:t>
                      </a:r>
                      <a:r>
                        <a:rPr kumimoji="1" lang="ja-JP" altLang="en-US" sz="1800" dirty="0" smtClean="0"/>
                        <a:t>」も利用できる。</a:t>
                      </a:r>
                      <a:r>
                        <a:rPr kumimoji="1" lang="en-US" altLang="ja-JP" sz="1800" dirty="0" smtClean="0"/>
                        <a:t>【</a:t>
                      </a:r>
                      <a:r>
                        <a:rPr kumimoji="1" lang="ja-JP" altLang="en-US" sz="1800" dirty="0" smtClean="0"/>
                        <a:t>学内ネットワーク</a:t>
                      </a:r>
                      <a:r>
                        <a:rPr kumimoji="1" lang="en-US" altLang="ja-JP" sz="1800" dirty="0" smtClean="0"/>
                        <a:t>】【</a:t>
                      </a:r>
                      <a:r>
                        <a:rPr kumimoji="1" lang="ja-JP" altLang="en-US" sz="1800" dirty="0" smtClean="0"/>
                        <a:t>学認</a:t>
                      </a:r>
                      <a:r>
                        <a:rPr kumimoji="1" lang="en-US" altLang="ja-JP" sz="1800" dirty="0" smtClean="0"/>
                        <a:t>】</a:t>
                      </a:r>
                      <a:endParaRPr kumimoji="1" lang="ja-JP" altLang="en-US" sz="1800" dirty="0"/>
                    </a:p>
                  </a:txBody>
                  <a:tcPr marL="91443" marR="91443" marT="45723" marB="45723"/>
                </a:tc>
              </a:tr>
            </a:tbl>
          </a:graphicData>
        </a:graphic>
      </p:graphicFrame>
    </p:spTree>
    <p:extLst>
      <p:ext uri="{BB962C8B-B14F-4D97-AF65-F5344CB8AC3E}">
        <p14:creationId xmlns:p14="http://schemas.microsoft.com/office/powerpoint/2010/main" val="421710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11193" y="571654"/>
            <a:ext cx="6589199" cy="1077379"/>
          </a:xfrm>
        </p:spPr>
        <p:txBody>
          <a:bodyPr>
            <a:normAutofit fontScale="90000"/>
          </a:bodyPr>
          <a:lstStyle/>
          <a:p>
            <a:r>
              <a:rPr kumimoji="1" lang="en-US" altLang="ja-JP" dirty="0" err="1" smtClean="0"/>
              <a:t>CiNii</a:t>
            </a:r>
            <a:r>
              <a:rPr kumimoji="1" lang="en-US" altLang="ja-JP" dirty="0" smtClean="0"/>
              <a:t> Articles</a:t>
            </a:r>
            <a:br>
              <a:rPr kumimoji="1" lang="en-US" altLang="ja-JP" dirty="0" smtClean="0"/>
            </a:br>
            <a:r>
              <a:rPr lang="ja-JP" altLang="en-US" dirty="0" smtClean="0"/>
              <a:t>（国立情報学研究所</a:t>
            </a:r>
            <a:r>
              <a:rPr lang="en-US" altLang="ja-JP" dirty="0" smtClean="0"/>
              <a:t>(NII)</a:t>
            </a:r>
            <a:r>
              <a:rPr lang="ja-JP" altLang="en-US" dirty="0" smtClean="0"/>
              <a:t>提供</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12</a:t>
            </a:fld>
            <a:endParaRPr kumimoji="1" lang="ja-JP" altLang="en-US"/>
          </a:p>
        </p:txBody>
      </p:sp>
      <p:pic>
        <p:nvPicPr>
          <p:cNvPr id="5" name="図 4"/>
          <p:cNvPicPr>
            <a:picLocks noChangeAspect="1"/>
          </p:cNvPicPr>
          <p:nvPr/>
        </p:nvPicPr>
        <p:blipFill>
          <a:blip r:embed="rId3"/>
          <a:stretch>
            <a:fillRect/>
          </a:stretch>
        </p:blipFill>
        <p:spPr>
          <a:xfrm>
            <a:off x="323527" y="2204864"/>
            <a:ext cx="8663097" cy="3888432"/>
          </a:xfrm>
          <a:prstGeom prst="rect">
            <a:avLst/>
          </a:prstGeom>
        </p:spPr>
      </p:pic>
      <p:sp>
        <p:nvSpPr>
          <p:cNvPr id="6" name="テキスト ボックス 5"/>
          <p:cNvSpPr txBox="1"/>
          <p:nvPr/>
        </p:nvSpPr>
        <p:spPr>
          <a:xfrm>
            <a:off x="1523198" y="1484784"/>
            <a:ext cx="2138727" cy="369332"/>
          </a:xfrm>
          <a:prstGeom prst="rect">
            <a:avLst/>
          </a:prstGeom>
          <a:noFill/>
        </p:spPr>
        <p:txBody>
          <a:bodyPr wrap="none" rtlCol="0">
            <a:spAutoFit/>
          </a:bodyPr>
          <a:lstStyle/>
          <a:p>
            <a:r>
              <a:rPr lang="en-US" altLang="ja-JP" dirty="0"/>
              <a:t>http://ci.nii.ac.jp/</a:t>
            </a:r>
            <a:endParaRPr kumimoji="1" lang="ja-JP" altLang="en-US" dirty="0"/>
          </a:p>
        </p:txBody>
      </p:sp>
      <p:sp>
        <p:nvSpPr>
          <p:cNvPr id="7" name="正方形/長方形 6"/>
          <p:cNvSpPr/>
          <p:nvPr/>
        </p:nvSpPr>
        <p:spPr>
          <a:xfrm>
            <a:off x="1979712" y="4077072"/>
            <a:ext cx="5328592" cy="6480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300192" y="2204864"/>
            <a:ext cx="1368152" cy="21602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185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620688"/>
            <a:ext cx="6589199" cy="1280890"/>
          </a:xfrm>
        </p:spPr>
        <p:txBody>
          <a:bodyPr>
            <a:normAutofit/>
          </a:bodyPr>
          <a:lstStyle/>
          <a:p>
            <a:r>
              <a:rPr lang="ja-JP" altLang="en-US" sz="4000" dirty="0" smtClean="0"/>
              <a:t>実習②論文を探す</a:t>
            </a:r>
            <a:endParaRPr lang="en-US" altLang="ja-JP" sz="4000"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13</a:t>
            </a:fld>
            <a:endParaRPr kumimoji="1" lang="ja-JP" altLang="en-US"/>
          </a:p>
        </p:txBody>
      </p:sp>
      <p:sp>
        <p:nvSpPr>
          <p:cNvPr id="5" name="コンテンツ プレースホルダー 2"/>
          <p:cNvSpPr>
            <a:spLocks noGrp="1"/>
          </p:cNvSpPr>
          <p:nvPr>
            <p:ph idx="1"/>
          </p:nvPr>
        </p:nvSpPr>
        <p:spPr>
          <a:xfrm>
            <a:off x="1118999" y="2276872"/>
            <a:ext cx="7438194" cy="2952328"/>
          </a:xfrm>
        </p:spPr>
        <p:txBody>
          <a:bodyPr>
            <a:normAutofit/>
          </a:bodyPr>
          <a:lstStyle/>
          <a:p>
            <a:pPr marL="0" indent="0">
              <a:buNone/>
            </a:pPr>
            <a:r>
              <a:rPr lang="ja-JP" altLang="en-US" sz="4000" dirty="0">
                <a:solidFill>
                  <a:schemeClr val="tx1"/>
                </a:solidFill>
              </a:rPr>
              <a:t>栗山 正光</a:t>
            </a:r>
            <a:r>
              <a:rPr lang="ja-JP" altLang="en-US" sz="4000" dirty="0" smtClean="0">
                <a:solidFill>
                  <a:schemeClr val="tx1"/>
                </a:solidFill>
              </a:rPr>
              <a:t>「</a:t>
            </a:r>
            <a:r>
              <a:rPr lang="ja-JP" altLang="en-US" sz="4000" dirty="0"/>
              <a:t>機関リポジトリの現状とこれから</a:t>
            </a:r>
            <a:r>
              <a:rPr lang="ja-JP" altLang="en-US" sz="4000" dirty="0" smtClean="0">
                <a:solidFill>
                  <a:schemeClr val="tx1"/>
                </a:solidFill>
              </a:rPr>
              <a:t>」</a:t>
            </a:r>
            <a:r>
              <a:rPr lang="en-US" altLang="ja-JP"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dirty="0"/>
              <a:t>現代の図書館</a:t>
            </a:r>
            <a:r>
              <a:rPr lang="en-US" altLang="ja-JP"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4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巻</a:t>
            </a:r>
            <a:r>
              <a:rPr lang="en-US" altLang="ja-JP"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号（</a:t>
            </a:r>
            <a:r>
              <a:rPr lang="en-US" altLang="zh-CN"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20</a:t>
            </a:r>
            <a:r>
              <a:rPr lang="en-US" altLang="ja-JP"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14</a:t>
            </a:r>
            <a:r>
              <a:rPr lang="ja-JP" altLang="en-US"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zh-CN"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pp.</a:t>
            </a:r>
            <a:r>
              <a:rPr lang="en-US" altLang="ja-JP"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218</a:t>
            </a:r>
            <a:r>
              <a:rPr lang="en-US" altLang="zh-CN"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4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226</a:t>
            </a:r>
            <a:endParaRPr kumimoji="1" lang="ja-JP" altLang="en-US" sz="4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3046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511228" y="1441411"/>
            <a:ext cx="8381252" cy="5103136"/>
          </a:xfrm>
          <a:prstGeom prst="rect">
            <a:avLst/>
          </a:prstGeom>
          <a:ln>
            <a:solidFill>
              <a:schemeClr val="tx1"/>
            </a:solidFill>
          </a:ln>
        </p:spPr>
      </p:pic>
      <p:sp>
        <p:nvSpPr>
          <p:cNvPr id="2" name="タイトル 1"/>
          <p:cNvSpPr>
            <a:spLocks noGrp="1"/>
          </p:cNvSpPr>
          <p:nvPr>
            <p:ph type="title"/>
          </p:nvPr>
        </p:nvSpPr>
        <p:spPr>
          <a:xfrm>
            <a:off x="1619672" y="435370"/>
            <a:ext cx="6589199" cy="704826"/>
          </a:xfrm>
        </p:spPr>
        <p:txBody>
          <a:bodyPr/>
          <a:lstStyle/>
          <a:p>
            <a:r>
              <a:rPr kumimoji="1" lang="en-US" altLang="ja-JP" dirty="0" err="1" smtClean="0"/>
              <a:t>CiNii</a:t>
            </a:r>
            <a:r>
              <a:rPr kumimoji="1" lang="en-US" altLang="ja-JP" dirty="0" smtClean="0"/>
              <a:t> Articles</a:t>
            </a:r>
            <a:r>
              <a:rPr kumimoji="1" lang="ja-JP" altLang="en-US" dirty="0" smtClean="0"/>
              <a:t>詳細情報</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14</a:t>
            </a:fld>
            <a:endParaRPr kumimoji="1" lang="ja-JP" altLang="en-US"/>
          </a:p>
        </p:txBody>
      </p:sp>
      <p:sp>
        <p:nvSpPr>
          <p:cNvPr id="6" name="正方形/長方形 5"/>
          <p:cNvSpPr/>
          <p:nvPr/>
        </p:nvSpPr>
        <p:spPr>
          <a:xfrm>
            <a:off x="683568" y="5445224"/>
            <a:ext cx="3096343" cy="92243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971600" y="3070547"/>
            <a:ext cx="2520280" cy="92243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227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512463"/>
            <a:ext cx="7200800" cy="1280890"/>
          </a:xfrm>
        </p:spPr>
        <p:txBody>
          <a:bodyPr/>
          <a:lstStyle/>
          <a:p>
            <a:r>
              <a:rPr kumimoji="1" lang="ja-JP" altLang="en-US" dirty="0" smtClean="0"/>
              <a:t>検索結果の読み方（雑誌）（１）</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15</a:t>
            </a:fld>
            <a:endParaRPr kumimoji="1" lang="ja-JP" altLang="en-US"/>
          </a:p>
        </p:txBody>
      </p:sp>
      <p:pic>
        <p:nvPicPr>
          <p:cNvPr id="3" name="図 2"/>
          <p:cNvPicPr>
            <a:picLocks noChangeAspect="1"/>
          </p:cNvPicPr>
          <p:nvPr/>
        </p:nvPicPr>
        <p:blipFill>
          <a:blip r:embed="rId3"/>
          <a:stretch>
            <a:fillRect/>
          </a:stretch>
        </p:blipFill>
        <p:spPr>
          <a:xfrm>
            <a:off x="323529" y="1281125"/>
            <a:ext cx="8136904" cy="2811744"/>
          </a:xfrm>
          <a:prstGeom prst="rect">
            <a:avLst/>
          </a:prstGeom>
          <a:ln>
            <a:solidFill>
              <a:schemeClr val="tx1"/>
            </a:solidFill>
          </a:ln>
        </p:spPr>
      </p:pic>
      <p:pic>
        <p:nvPicPr>
          <p:cNvPr id="6" name="図 5"/>
          <p:cNvPicPr>
            <a:picLocks noChangeAspect="1"/>
          </p:cNvPicPr>
          <p:nvPr/>
        </p:nvPicPr>
        <p:blipFill>
          <a:blip r:embed="rId4"/>
          <a:stretch>
            <a:fillRect/>
          </a:stretch>
        </p:blipFill>
        <p:spPr>
          <a:xfrm>
            <a:off x="2802356" y="2348880"/>
            <a:ext cx="6233260" cy="4316646"/>
          </a:xfrm>
          <a:prstGeom prst="rect">
            <a:avLst/>
          </a:prstGeom>
          <a:ln>
            <a:solidFill>
              <a:schemeClr val="tx1"/>
            </a:solidFill>
          </a:ln>
        </p:spPr>
      </p:pic>
      <p:sp>
        <p:nvSpPr>
          <p:cNvPr id="8" name="正方形/長方形 7"/>
          <p:cNvSpPr/>
          <p:nvPr/>
        </p:nvSpPr>
        <p:spPr>
          <a:xfrm>
            <a:off x="827584" y="3501007"/>
            <a:ext cx="1902764" cy="36004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915816" y="4005063"/>
            <a:ext cx="288032" cy="3960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350690" y="4005063"/>
            <a:ext cx="1797374" cy="3960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154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642397"/>
            <a:ext cx="7200800" cy="1280890"/>
          </a:xfrm>
        </p:spPr>
        <p:txBody>
          <a:bodyPr/>
          <a:lstStyle/>
          <a:p>
            <a:r>
              <a:rPr kumimoji="1" lang="ja-JP" altLang="en-US" dirty="0" smtClean="0"/>
              <a:t>検索結果の読み方（雑誌）（２）</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16</a:t>
            </a:fld>
            <a:endParaRPr kumimoji="1" lang="ja-JP" altLang="en-US"/>
          </a:p>
        </p:txBody>
      </p:sp>
      <p:pic>
        <p:nvPicPr>
          <p:cNvPr id="3" name="図 2"/>
          <p:cNvPicPr>
            <a:picLocks noChangeAspect="1"/>
          </p:cNvPicPr>
          <p:nvPr/>
        </p:nvPicPr>
        <p:blipFill>
          <a:blip r:embed="rId3"/>
          <a:stretch>
            <a:fillRect/>
          </a:stretch>
        </p:blipFill>
        <p:spPr>
          <a:xfrm>
            <a:off x="489705" y="1412776"/>
            <a:ext cx="8347564" cy="5037454"/>
          </a:xfrm>
          <a:prstGeom prst="rect">
            <a:avLst/>
          </a:prstGeom>
          <a:ln>
            <a:solidFill>
              <a:schemeClr val="tx1"/>
            </a:solidFill>
          </a:ln>
        </p:spPr>
      </p:pic>
      <p:sp>
        <p:nvSpPr>
          <p:cNvPr id="6" name="正方形/長方形 5"/>
          <p:cNvSpPr/>
          <p:nvPr/>
        </p:nvSpPr>
        <p:spPr>
          <a:xfrm>
            <a:off x="611560" y="4653137"/>
            <a:ext cx="6048671" cy="21602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993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図書館のサービス（１）</a:t>
            </a:r>
            <a:endParaRPr kumimoji="1" lang="ja-JP" altLang="en-US" dirty="0"/>
          </a:p>
        </p:txBody>
      </p:sp>
      <p:sp>
        <p:nvSpPr>
          <p:cNvPr id="13" name="コンテンツ プレースホルダー 12"/>
          <p:cNvSpPr>
            <a:spLocks noGrp="1"/>
          </p:cNvSpPr>
          <p:nvPr>
            <p:ph idx="1"/>
          </p:nvPr>
        </p:nvSpPr>
        <p:spPr>
          <a:xfrm>
            <a:off x="487891" y="1264555"/>
            <a:ext cx="8381252" cy="5256584"/>
          </a:xfrm>
        </p:spPr>
        <p:txBody>
          <a:bodyPr>
            <a:normAutofit fontScale="92500" lnSpcReduction="10000"/>
          </a:bodyPr>
          <a:lstStyle/>
          <a:p>
            <a:pPr marL="342900" lvl="1" indent="-342900"/>
            <a:r>
              <a:rPr kumimoji="1" lang="ja-JP" altLang="en-US" sz="2800" dirty="0" smtClean="0">
                <a:latin typeface="+mn-ea"/>
              </a:rPr>
              <a:t>貸出更新（返却期限の延長）</a:t>
            </a:r>
            <a:r>
              <a:rPr lang="ja-JP" altLang="en-US" sz="2000" dirty="0"/>
              <a:t>★</a:t>
            </a:r>
            <a:r>
              <a:rPr lang="ja-JP" altLang="en-US" sz="2000" b="1" dirty="0"/>
              <a:t>マイライブラリで申込</a:t>
            </a:r>
            <a:r>
              <a:rPr lang="en-US" altLang="ja-JP" sz="2000" b="1" dirty="0" smtClean="0"/>
              <a:t>OK</a:t>
            </a:r>
            <a:endParaRPr kumimoji="1" lang="en-US" altLang="ja-JP" sz="2800" dirty="0" smtClean="0">
              <a:latin typeface="+mn-ea"/>
            </a:endParaRPr>
          </a:p>
          <a:p>
            <a:pPr lvl="1"/>
            <a:r>
              <a:rPr kumimoji="1" lang="ja-JP" altLang="en-US" sz="2200" dirty="0" smtClean="0"/>
              <a:t>条件①　他に返却が遅れている図書がない。</a:t>
            </a:r>
            <a:endParaRPr kumimoji="1" lang="en-US" altLang="ja-JP" sz="2200" dirty="0" smtClean="0"/>
          </a:p>
          <a:p>
            <a:pPr lvl="1"/>
            <a:r>
              <a:rPr lang="ja-JP" altLang="en-US" sz="2200" dirty="0" smtClean="0"/>
              <a:t>条件②</a:t>
            </a:r>
            <a:r>
              <a:rPr lang="ja-JP" altLang="en-US" sz="2200" dirty="0"/>
              <a:t>　</a:t>
            </a:r>
            <a:r>
              <a:rPr lang="ja-JP" altLang="en-US" sz="2200" dirty="0" smtClean="0"/>
              <a:t>ペナルティ期間ではない。</a:t>
            </a:r>
            <a:endParaRPr lang="en-US" altLang="ja-JP" sz="2200" dirty="0" smtClean="0"/>
          </a:p>
          <a:p>
            <a:pPr lvl="1"/>
            <a:r>
              <a:rPr lang="ja-JP" altLang="en-US" sz="2200" dirty="0" smtClean="0"/>
              <a:t>条件③</a:t>
            </a:r>
            <a:r>
              <a:rPr lang="ja-JP" altLang="en-US" sz="2200" dirty="0"/>
              <a:t>　</a:t>
            </a:r>
            <a:r>
              <a:rPr lang="ja-JP" altLang="en-US" sz="2200" dirty="0" smtClean="0"/>
              <a:t>他に予約をしている人がいない。</a:t>
            </a:r>
            <a:endParaRPr lang="en-US" altLang="ja-JP" sz="2200" dirty="0" smtClean="0"/>
          </a:p>
          <a:p>
            <a:pPr lvl="1" indent="-342900">
              <a:buClrTx/>
              <a:buSzPct val="85000"/>
              <a:buFont typeface="ＭＳ Ｐゴシック" panose="020B0600070205080204" pitchFamily="50" charset="-128"/>
              <a:buChar char="※"/>
            </a:pPr>
            <a:r>
              <a:rPr lang="ja-JP" altLang="en-US" sz="2200" dirty="0" smtClean="0"/>
              <a:t>更新ができるのはその図書の貸出期間中</a:t>
            </a:r>
            <a:r>
              <a:rPr lang="en-US" altLang="ja-JP" sz="2200" dirty="0" smtClean="0"/>
              <a:t>1</a:t>
            </a:r>
            <a:r>
              <a:rPr lang="ja-JP" altLang="en-US" sz="2200" dirty="0" smtClean="0"/>
              <a:t>回だけ。</a:t>
            </a:r>
            <a:endParaRPr lang="en-US" altLang="ja-JP" sz="2200" dirty="0" smtClean="0"/>
          </a:p>
          <a:p>
            <a:pPr lvl="1" indent="-342900">
              <a:buClrTx/>
              <a:buSzPct val="85000"/>
              <a:buFont typeface="ＭＳ Ｐゴシック" panose="020B0600070205080204" pitchFamily="50" charset="-128"/>
              <a:buChar char="※"/>
            </a:pPr>
            <a:r>
              <a:rPr lang="ja-JP" altLang="en-US" sz="2200" dirty="0" smtClean="0"/>
              <a:t>更新手続きをした日から</a:t>
            </a:r>
            <a:r>
              <a:rPr lang="en-US" altLang="ja-JP" sz="2200" dirty="0" smtClean="0"/>
              <a:t>2</a:t>
            </a:r>
            <a:r>
              <a:rPr lang="ja-JP" altLang="en-US" sz="2200" dirty="0" smtClean="0"/>
              <a:t>週間後（学部学生の場合）が返却期限日になる。</a:t>
            </a:r>
            <a:endParaRPr lang="en-US" altLang="ja-JP" sz="2200" dirty="0"/>
          </a:p>
          <a:p>
            <a:pPr marL="342900" lvl="1" indent="-342900"/>
            <a:r>
              <a:rPr lang="ja-JP" altLang="en-US" sz="2800" dirty="0" smtClean="0"/>
              <a:t>予約・取寄せ　</a:t>
            </a:r>
            <a:r>
              <a:rPr lang="ja-JP" altLang="en-US" sz="2000" dirty="0" smtClean="0"/>
              <a:t>★</a:t>
            </a:r>
            <a:r>
              <a:rPr lang="ja-JP" altLang="en-US" sz="2000" b="1" dirty="0"/>
              <a:t>マイライブラリで申込</a:t>
            </a:r>
            <a:r>
              <a:rPr lang="en-US" altLang="ja-JP" sz="2000" b="1" dirty="0" smtClean="0"/>
              <a:t>OK</a:t>
            </a:r>
            <a:endParaRPr lang="en-US" altLang="ja-JP" sz="2400" dirty="0"/>
          </a:p>
          <a:p>
            <a:pPr lvl="1"/>
            <a:r>
              <a:rPr lang="ja-JP" altLang="en-US" sz="2200" dirty="0" smtClean="0"/>
              <a:t>貸</a:t>
            </a:r>
            <a:r>
              <a:rPr lang="ja-JP" altLang="en-US" sz="2200" dirty="0"/>
              <a:t>出中</a:t>
            </a:r>
            <a:r>
              <a:rPr lang="ja-JP" altLang="en-US" sz="2200" dirty="0" smtClean="0"/>
              <a:t>の図書の予約や、日野館</a:t>
            </a:r>
            <a:r>
              <a:rPr lang="ja-JP" altLang="en-US" sz="2200" dirty="0"/>
              <a:t>や荒川館の図書を本館に</a:t>
            </a:r>
            <a:r>
              <a:rPr lang="ja-JP" altLang="en-US" sz="2200" dirty="0" smtClean="0"/>
              <a:t>取り寄せることができる。</a:t>
            </a:r>
            <a:endParaRPr lang="en-US" altLang="ja-JP" sz="2200" dirty="0" smtClean="0"/>
          </a:p>
          <a:p>
            <a:pPr marL="342900" lvl="1" indent="-342900"/>
            <a:r>
              <a:rPr lang="ja-JP" altLang="en-US" sz="2800" dirty="0" smtClean="0"/>
              <a:t>新規購入依頼</a:t>
            </a:r>
            <a:r>
              <a:rPr lang="ja-JP" altLang="en-US" sz="2400" dirty="0" smtClean="0"/>
              <a:t>　</a:t>
            </a:r>
            <a:r>
              <a:rPr lang="ja-JP" altLang="en-US" sz="2000" dirty="0"/>
              <a:t>★</a:t>
            </a:r>
            <a:r>
              <a:rPr lang="ja-JP" altLang="en-US" sz="2000" b="1" dirty="0"/>
              <a:t>マイライブラリで申込</a:t>
            </a:r>
            <a:r>
              <a:rPr lang="en-US" altLang="ja-JP" sz="2000" b="1" dirty="0" smtClean="0"/>
              <a:t>OK</a:t>
            </a:r>
          </a:p>
          <a:p>
            <a:pPr marL="742950" lvl="2" indent="-342900"/>
            <a:r>
              <a:rPr lang="ja-JP" altLang="en-US" sz="2200" dirty="0"/>
              <a:t>図書館</a:t>
            </a:r>
            <a:r>
              <a:rPr lang="ja-JP" altLang="en-US" sz="2200" dirty="0" smtClean="0"/>
              <a:t>に置いてほしい図書を希望することができる。</a:t>
            </a:r>
            <a:endParaRPr lang="en-US" altLang="ja-JP" sz="2200" dirty="0" smtClean="0"/>
          </a:p>
          <a:p>
            <a:pPr marL="685800" lvl="2" indent="-285750">
              <a:buClr>
                <a:schemeClr val="tx1"/>
              </a:buClr>
              <a:buSzPct val="85000"/>
              <a:buFont typeface="ＭＳ Ｐゴシック" panose="020B0600070205080204" pitchFamily="50" charset="-128"/>
              <a:buChar char="※"/>
            </a:pPr>
            <a:r>
              <a:rPr lang="ja-JP" altLang="en-US" sz="2200" dirty="0"/>
              <a:t>選書基準や予算等の理由で購入できないことが</a:t>
            </a:r>
            <a:r>
              <a:rPr lang="ja-JP" altLang="en-US" sz="2200" dirty="0" smtClean="0"/>
              <a:t>ある。 </a:t>
            </a:r>
            <a:endParaRPr lang="en-US" altLang="ja-JP" sz="2200" b="1" dirty="0" smtClean="0"/>
          </a:p>
          <a:p>
            <a:pPr marL="742950" lvl="2" indent="-342900"/>
            <a:endParaRPr lang="en-US" altLang="ja-JP" sz="2200"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17</a:t>
            </a:fld>
            <a:endParaRPr kumimoji="1" lang="ja-JP" altLang="en-US"/>
          </a:p>
        </p:txBody>
      </p:sp>
    </p:spTree>
    <p:extLst>
      <p:ext uri="{BB962C8B-B14F-4D97-AF65-F5344CB8AC3E}">
        <p14:creationId xmlns:p14="http://schemas.microsoft.com/office/powerpoint/2010/main" val="304844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384187"/>
            <a:ext cx="6589199" cy="643117"/>
          </a:xfrm>
        </p:spPr>
        <p:txBody>
          <a:bodyPr/>
          <a:lstStyle/>
          <a:p>
            <a:r>
              <a:rPr kumimoji="1" lang="ja-JP" altLang="en-US" dirty="0" smtClean="0"/>
              <a:t>マイライブラリ</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18</a:t>
            </a:fld>
            <a:endParaRPr kumimoji="1" lang="ja-JP" altLang="en-US"/>
          </a:p>
        </p:txBody>
      </p:sp>
      <p:pic>
        <p:nvPicPr>
          <p:cNvPr id="5" name="図 4"/>
          <p:cNvPicPr>
            <a:picLocks noChangeAspect="1"/>
          </p:cNvPicPr>
          <p:nvPr/>
        </p:nvPicPr>
        <p:blipFill>
          <a:blip r:embed="rId3"/>
          <a:stretch>
            <a:fillRect/>
          </a:stretch>
        </p:blipFill>
        <p:spPr>
          <a:xfrm>
            <a:off x="354659" y="1335203"/>
            <a:ext cx="3496145" cy="2556949"/>
          </a:xfrm>
          <a:prstGeom prst="rect">
            <a:avLst/>
          </a:prstGeom>
          <a:ln w="38100">
            <a:solidFill>
              <a:srgbClr val="00B050"/>
            </a:solidFill>
          </a:ln>
        </p:spPr>
      </p:pic>
      <p:pic>
        <p:nvPicPr>
          <p:cNvPr id="6" name="図 5"/>
          <p:cNvPicPr>
            <a:picLocks noChangeAspect="1"/>
          </p:cNvPicPr>
          <p:nvPr/>
        </p:nvPicPr>
        <p:blipFill>
          <a:blip r:embed="rId4"/>
          <a:stretch>
            <a:fillRect/>
          </a:stretch>
        </p:blipFill>
        <p:spPr>
          <a:xfrm>
            <a:off x="1573814" y="2340051"/>
            <a:ext cx="3714651" cy="2325752"/>
          </a:xfrm>
          <a:prstGeom prst="rect">
            <a:avLst/>
          </a:prstGeom>
          <a:ln w="38100">
            <a:solidFill>
              <a:srgbClr val="00B050"/>
            </a:solidFill>
          </a:ln>
        </p:spPr>
      </p:pic>
      <p:sp>
        <p:nvSpPr>
          <p:cNvPr id="8" name="正方形/長方形 7"/>
          <p:cNvSpPr/>
          <p:nvPr/>
        </p:nvSpPr>
        <p:spPr>
          <a:xfrm>
            <a:off x="410349" y="3596392"/>
            <a:ext cx="1065308" cy="30742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5"/>
          <a:stretch>
            <a:fillRect/>
          </a:stretch>
        </p:blipFill>
        <p:spPr>
          <a:xfrm>
            <a:off x="3594564" y="1577728"/>
            <a:ext cx="5304515" cy="1838388"/>
          </a:xfrm>
          <a:prstGeom prst="rect">
            <a:avLst/>
          </a:prstGeom>
          <a:ln w="38100">
            <a:solidFill>
              <a:srgbClr val="00B0F0"/>
            </a:solidFill>
          </a:ln>
        </p:spPr>
      </p:pic>
      <p:sp>
        <p:nvSpPr>
          <p:cNvPr id="10" name="正方形/長方形 9"/>
          <p:cNvSpPr/>
          <p:nvPr/>
        </p:nvSpPr>
        <p:spPr>
          <a:xfrm>
            <a:off x="8174269" y="2856922"/>
            <a:ext cx="612490" cy="25225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吹き出し 16"/>
          <p:cNvSpPr/>
          <p:nvPr/>
        </p:nvSpPr>
        <p:spPr>
          <a:xfrm>
            <a:off x="244493" y="4953422"/>
            <a:ext cx="1692383" cy="779834"/>
          </a:xfrm>
          <a:prstGeom prst="wedgeRoundRectCallout">
            <a:avLst>
              <a:gd name="adj1" fmla="val -7696"/>
              <a:gd name="adj2" fmla="val -200102"/>
              <a:gd name="adj3" fmla="val 16667"/>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図書館</a:t>
            </a:r>
            <a:r>
              <a:rPr kumimoji="1" lang="en-US" altLang="ja-JP" dirty="0" smtClean="0">
                <a:solidFill>
                  <a:schemeClr val="tx1"/>
                </a:solidFill>
              </a:rPr>
              <a:t>HP</a:t>
            </a:r>
            <a:r>
              <a:rPr kumimoji="1" lang="ja-JP" altLang="en-US" dirty="0" smtClean="0">
                <a:solidFill>
                  <a:schemeClr val="tx1"/>
                </a:solidFill>
              </a:rPr>
              <a:t>の入口はこちら</a:t>
            </a:r>
            <a:endParaRPr kumimoji="1" lang="en-US" altLang="ja-JP" dirty="0" smtClean="0">
              <a:solidFill>
                <a:schemeClr val="tx1"/>
              </a:solidFill>
            </a:endParaRPr>
          </a:p>
        </p:txBody>
      </p:sp>
      <p:sp>
        <p:nvSpPr>
          <p:cNvPr id="18" name="屈折矢印 17"/>
          <p:cNvSpPr/>
          <p:nvPr/>
        </p:nvSpPr>
        <p:spPr>
          <a:xfrm rot="5400000">
            <a:off x="1139622" y="3897721"/>
            <a:ext cx="761980" cy="774184"/>
          </a:xfrm>
          <a:prstGeom prst="ben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吹き出し 18"/>
          <p:cNvSpPr/>
          <p:nvPr/>
        </p:nvSpPr>
        <p:spPr>
          <a:xfrm>
            <a:off x="4244884" y="975411"/>
            <a:ext cx="4540006" cy="1003361"/>
          </a:xfrm>
          <a:prstGeom prst="wedgeRoundRectCallout">
            <a:avLst>
              <a:gd name="adj1" fmla="val 40016"/>
              <a:gd name="adj2" fmla="val 152841"/>
              <a:gd name="adj3" fmla="val 16667"/>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予約・取寄せの申込は、蔵書検索結果でこのボタンをクリック</a:t>
            </a:r>
            <a:endParaRPr kumimoji="1" lang="en-US" altLang="ja-JP" dirty="0" smtClean="0">
              <a:solidFill>
                <a:schemeClr val="tx1"/>
              </a:solidFill>
            </a:endParaRPr>
          </a:p>
        </p:txBody>
      </p:sp>
      <p:pic>
        <p:nvPicPr>
          <p:cNvPr id="14" name="図 13"/>
          <p:cNvPicPr>
            <a:picLocks noChangeAspect="1"/>
          </p:cNvPicPr>
          <p:nvPr/>
        </p:nvPicPr>
        <p:blipFill>
          <a:blip r:embed="rId6"/>
          <a:stretch>
            <a:fillRect/>
          </a:stretch>
        </p:blipFill>
        <p:spPr>
          <a:xfrm>
            <a:off x="2271810" y="4728977"/>
            <a:ext cx="5112568" cy="1873929"/>
          </a:xfrm>
          <a:prstGeom prst="rect">
            <a:avLst/>
          </a:prstGeom>
          <a:ln w="57150">
            <a:solidFill>
              <a:schemeClr val="accent1"/>
            </a:solidFill>
          </a:ln>
        </p:spPr>
      </p:pic>
      <p:sp>
        <p:nvSpPr>
          <p:cNvPr id="12" name="テキスト ボックス 11"/>
          <p:cNvSpPr txBox="1"/>
          <p:nvPr/>
        </p:nvSpPr>
        <p:spPr>
          <a:xfrm>
            <a:off x="5733242" y="5733256"/>
            <a:ext cx="3303254" cy="715089"/>
          </a:xfrm>
          <a:prstGeom prst="wedgeRoundRectCallout">
            <a:avLst>
              <a:gd name="adj1" fmla="val -64177"/>
              <a:gd name="adj2" fmla="val 1929"/>
              <a:gd name="adj3" fmla="val 16667"/>
            </a:avLst>
          </a:prstGeom>
          <a:ln w="3810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・パスワードは教育研究用情報システムと同じです</a:t>
            </a:r>
            <a:endParaRPr kumimoji="1" lang="ja-JP" altLang="en-US" dirty="0">
              <a:solidFill>
                <a:srgbClr val="FF0000"/>
              </a:solidFill>
            </a:endParaRPr>
          </a:p>
        </p:txBody>
      </p:sp>
      <p:sp>
        <p:nvSpPr>
          <p:cNvPr id="15" name="右矢印 14"/>
          <p:cNvSpPr/>
          <p:nvPr/>
        </p:nvSpPr>
        <p:spPr>
          <a:xfrm rot="3655134">
            <a:off x="3409013" y="4532798"/>
            <a:ext cx="865511" cy="458365"/>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rot="7153181">
            <a:off x="5397813" y="3881581"/>
            <a:ext cx="2302380" cy="550847"/>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p:cNvPicPr>
            <a:picLocks noChangeAspect="1"/>
          </p:cNvPicPr>
          <p:nvPr/>
        </p:nvPicPr>
        <p:blipFill>
          <a:blip r:embed="rId7"/>
          <a:stretch>
            <a:fillRect/>
          </a:stretch>
        </p:blipFill>
        <p:spPr>
          <a:xfrm>
            <a:off x="1875398" y="1771788"/>
            <a:ext cx="464354" cy="120388"/>
          </a:xfrm>
          <a:prstGeom prst="rect">
            <a:avLst/>
          </a:prstGeom>
        </p:spPr>
      </p:pic>
    </p:spTree>
    <p:extLst>
      <p:ext uri="{BB962C8B-B14F-4D97-AF65-F5344CB8AC3E}">
        <p14:creationId xmlns:p14="http://schemas.microsoft.com/office/powerpoint/2010/main" val="2651399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692696"/>
            <a:ext cx="6589199" cy="1280890"/>
          </a:xfrm>
        </p:spPr>
        <p:txBody>
          <a:bodyPr>
            <a:noAutofit/>
          </a:bodyPr>
          <a:lstStyle/>
          <a:p>
            <a:r>
              <a:rPr lang="ja-JP" altLang="en-US" sz="4000" dirty="0" smtClean="0"/>
              <a:t>図書館のサービス（２）</a:t>
            </a:r>
            <a:endParaRPr lang="en-US" altLang="ja-JP" sz="4000" dirty="0"/>
          </a:p>
        </p:txBody>
      </p:sp>
      <p:sp>
        <p:nvSpPr>
          <p:cNvPr id="7" name="コンテンツ プレースホルダー 6"/>
          <p:cNvSpPr>
            <a:spLocks noGrp="1"/>
          </p:cNvSpPr>
          <p:nvPr>
            <p:ph idx="1"/>
          </p:nvPr>
        </p:nvSpPr>
        <p:spPr>
          <a:xfrm>
            <a:off x="395536" y="1700808"/>
            <a:ext cx="8496944" cy="4824536"/>
          </a:xfrm>
        </p:spPr>
        <p:txBody>
          <a:bodyPr>
            <a:noAutofit/>
          </a:bodyPr>
          <a:lstStyle/>
          <a:p>
            <a:r>
              <a:rPr lang="ja-JP" altLang="en-US" sz="2800" dirty="0" smtClean="0"/>
              <a:t>レファレンスサービス　</a:t>
            </a:r>
            <a:r>
              <a:rPr lang="ja-JP" altLang="en-US" sz="2000" b="1" dirty="0" smtClean="0"/>
              <a:t>★オンライン申込フォームあり</a:t>
            </a:r>
            <a:endParaRPr lang="en-US" altLang="ja-JP" sz="2000" b="1" dirty="0" smtClean="0"/>
          </a:p>
          <a:p>
            <a:pPr marL="457200" lvl="1" indent="0">
              <a:buNone/>
            </a:pPr>
            <a:r>
              <a:rPr lang="ja-JP" altLang="en-US" sz="2600" dirty="0" smtClean="0"/>
              <a:t>情報検索や図書館サービスについて、司書がお答えします。</a:t>
            </a:r>
            <a:endParaRPr lang="ja-JP" altLang="en-US" sz="2600" dirty="0"/>
          </a:p>
          <a:p>
            <a:r>
              <a:rPr lang="ja-JP" altLang="en-US" sz="2800" dirty="0" smtClean="0"/>
              <a:t>図書館間</a:t>
            </a:r>
            <a:r>
              <a:rPr lang="ja-JP" altLang="en-US" sz="2800" dirty="0"/>
              <a:t>相互</a:t>
            </a:r>
            <a:r>
              <a:rPr lang="ja-JP" altLang="en-US" sz="2800" dirty="0" smtClean="0"/>
              <a:t>協力</a:t>
            </a:r>
            <a:endParaRPr lang="en-US" altLang="ja-JP" sz="2600" dirty="0" smtClean="0"/>
          </a:p>
          <a:p>
            <a:pPr lvl="1"/>
            <a:r>
              <a:rPr lang="ja-JP" altLang="en-US" sz="2600" dirty="0" smtClean="0"/>
              <a:t>紹介状</a:t>
            </a:r>
            <a:r>
              <a:rPr lang="ja-JP" altLang="en-US" sz="2600" dirty="0"/>
              <a:t>の</a:t>
            </a:r>
            <a:r>
              <a:rPr lang="ja-JP" altLang="en-US" sz="2600" dirty="0" smtClean="0"/>
              <a:t>発行　</a:t>
            </a:r>
            <a:r>
              <a:rPr lang="ja-JP" altLang="en-US" sz="2000" b="1" dirty="0" smtClean="0"/>
              <a:t>★オンライン申込フォームあり</a:t>
            </a:r>
            <a:endParaRPr lang="en-US" altLang="ja-JP" sz="2600" dirty="0" smtClean="0"/>
          </a:p>
          <a:p>
            <a:pPr marL="914400" lvl="2" indent="0">
              <a:buNone/>
            </a:pPr>
            <a:r>
              <a:rPr lang="ja-JP" altLang="en-US" sz="2400" dirty="0"/>
              <a:t>他</a:t>
            </a:r>
            <a:r>
              <a:rPr lang="ja-JP" altLang="en-US" sz="2400" dirty="0" smtClean="0"/>
              <a:t>大学の図書館等を利用したい場合、相手先の所蔵調査をしたうえで、紹介状を発行します。</a:t>
            </a:r>
            <a:endParaRPr lang="en-US" altLang="ja-JP" sz="2400" dirty="0" smtClean="0"/>
          </a:p>
          <a:p>
            <a:pPr lvl="1"/>
            <a:r>
              <a:rPr lang="en-US" altLang="ja-JP" sz="2600" dirty="0" smtClean="0"/>
              <a:t>ILL</a:t>
            </a:r>
            <a:r>
              <a:rPr lang="ja-JP" altLang="en-US" sz="2600" dirty="0" smtClean="0"/>
              <a:t>（現物</a:t>
            </a:r>
            <a:r>
              <a:rPr lang="ja-JP" altLang="en-US" sz="2600" dirty="0"/>
              <a:t>貸借、文献</a:t>
            </a:r>
            <a:r>
              <a:rPr lang="ja-JP" altLang="en-US" sz="2600" dirty="0" smtClean="0"/>
              <a:t>複写）</a:t>
            </a:r>
            <a:r>
              <a:rPr lang="ja-JP" altLang="en-US" sz="2000" dirty="0" smtClean="0"/>
              <a:t>★</a:t>
            </a:r>
            <a:r>
              <a:rPr lang="ja-JP" altLang="en-US" sz="2000" b="1" dirty="0" smtClean="0"/>
              <a:t>マイライブラリで申込</a:t>
            </a:r>
            <a:r>
              <a:rPr lang="en-US" altLang="ja-JP" sz="2000" b="1" dirty="0" smtClean="0"/>
              <a:t>OK</a:t>
            </a:r>
            <a:endParaRPr lang="en-US" altLang="ja-JP" sz="2600" dirty="0"/>
          </a:p>
          <a:p>
            <a:pPr marL="914400" lvl="2" indent="0">
              <a:buNone/>
            </a:pPr>
            <a:r>
              <a:rPr lang="ja-JP" altLang="en-US" sz="2400" dirty="0" smtClean="0"/>
              <a:t>本学にない図書、論文を他大学の図書館等から取り寄せます。（実費を申込者に負担していただきます。）</a:t>
            </a:r>
            <a:endParaRPr lang="en-US" altLang="ja-JP" sz="2400" dirty="0" smtClean="0"/>
          </a:p>
        </p:txBody>
      </p:sp>
      <p:sp>
        <p:nvSpPr>
          <p:cNvPr id="10" name="スライド番号プレースホルダー 9"/>
          <p:cNvSpPr>
            <a:spLocks noGrp="1"/>
          </p:cNvSpPr>
          <p:nvPr>
            <p:ph type="sldNum" sz="quarter" idx="12"/>
          </p:nvPr>
        </p:nvSpPr>
        <p:spPr/>
        <p:txBody>
          <a:bodyPr/>
          <a:lstStyle/>
          <a:p>
            <a:fld id="{5CDA22FE-7B16-4192-82B6-724F8B460CA0}" type="slidenum">
              <a:rPr kumimoji="1" lang="ja-JP" altLang="en-US" smtClean="0"/>
              <a:pPr/>
              <a:t>19</a:t>
            </a:fld>
            <a:endParaRPr kumimoji="1" lang="ja-JP" altLang="en-US"/>
          </a:p>
        </p:txBody>
      </p:sp>
    </p:spTree>
    <p:extLst>
      <p:ext uri="{BB962C8B-B14F-4D97-AF65-F5344CB8AC3E}">
        <p14:creationId xmlns:p14="http://schemas.microsoft.com/office/powerpoint/2010/main" val="3296791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a:spLocks noGrp="1" noChangeArrowheads="1"/>
          </p:cNvSpPr>
          <p:nvPr>
            <p:ph type="title"/>
          </p:nvPr>
        </p:nvSpPr>
        <p:spPr>
          <a:xfrm>
            <a:off x="1783068" y="692696"/>
            <a:ext cx="6589199" cy="821355"/>
          </a:xfrm>
        </p:spPr>
        <p:txBody>
          <a:bodyPr>
            <a:noAutofit/>
          </a:bodyPr>
          <a:lstStyle/>
          <a:p>
            <a:pPr>
              <a:defRPr/>
            </a:pPr>
            <a:r>
              <a:rPr lang="ja-JP" altLang="en-US" sz="4000" dirty="0" smtClean="0"/>
              <a:t>学術情報とは？</a:t>
            </a:r>
            <a:endParaRPr lang="ja-JP" altLang="en-US" sz="4000" dirty="0" smtClean="0">
              <a:solidFill>
                <a:schemeClr val="tx1"/>
              </a:solidFill>
              <a:latin typeface="メイリオ" pitchFamily="50" charset="-128"/>
              <a:ea typeface="メイリオ" pitchFamily="50" charset="-128"/>
            </a:endParaRPr>
          </a:p>
        </p:txBody>
      </p:sp>
      <p:sp>
        <p:nvSpPr>
          <p:cNvPr id="7" name="コンテンツ プレースホルダー 6"/>
          <p:cNvSpPr>
            <a:spLocks noGrp="1"/>
          </p:cNvSpPr>
          <p:nvPr>
            <p:ph idx="1"/>
          </p:nvPr>
        </p:nvSpPr>
        <p:spPr>
          <a:xfrm>
            <a:off x="1096206" y="1514050"/>
            <a:ext cx="7112198" cy="3857425"/>
          </a:xfrm>
        </p:spPr>
        <p:txBody>
          <a:bodyPr>
            <a:normAutofit/>
          </a:bodyPr>
          <a:lstStyle/>
          <a:p>
            <a:r>
              <a:rPr lang="ja-JP" altLang="en-US" sz="2800" dirty="0" smtClean="0"/>
              <a:t>“学術</a:t>
            </a:r>
            <a:r>
              <a:rPr lang="ja-JP" altLang="en-US" sz="2800" dirty="0"/>
              <a:t>研究の成果として生み出された</a:t>
            </a:r>
            <a:r>
              <a:rPr lang="ja-JP" altLang="en-US" sz="2800" dirty="0" smtClean="0"/>
              <a:t>情報およ</a:t>
            </a:r>
            <a:r>
              <a:rPr lang="ja-JP" altLang="en-US" sz="2800" dirty="0"/>
              <a:t>び</a:t>
            </a:r>
            <a:r>
              <a:rPr lang="ja-JP" altLang="en-US" sz="2800" dirty="0" smtClean="0"/>
              <a:t>それ</a:t>
            </a:r>
            <a:r>
              <a:rPr lang="ja-JP" altLang="en-US" sz="2800" dirty="0"/>
              <a:t>がさらに</a:t>
            </a:r>
            <a:r>
              <a:rPr lang="ja-JP" altLang="en-US" sz="2800" dirty="0" smtClean="0"/>
              <a:t>編集、圧縮、加工</a:t>
            </a:r>
            <a:r>
              <a:rPr lang="ja-JP" altLang="en-US" sz="2800" dirty="0"/>
              <a:t>されて生成された</a:t>
            </a:r>
            <a:r>
              <a:rPr lang="ja-JP" altLang="en-US" sz="2800" dirty="0" smtClean="0"/>
              <a:t>情報。観測、測定、計算</a:t>
            </a:r>
            <a:r>
              <a:rPr lang="ja-JP" altLang="en-US" sz="2800" dirty="0"/>
              <a:t>データや</a:t>
            </a:r>
            <a:r>
              <a:rPr lang="ja-JP" altLang="en-US" sz="2800" dirty="0" smtClean="0"/>
              <a:t>記録、学術</a:t>
            </a:r>
            <a:r>
              <a:rPr lang="ja-JP" altLang="en-US" sz="2800" dirty="0"/>
              <a:t>文献（学術</a:t>
            </a:r>
            <a:r>
              <a:rPr lang="ja-JP" altLang="en-US" sz="2800" dirty="0" smtClean="0"/>
              <a:t>論文、報告書、学術図書や書誌、索引誌、抄録誌など）、それに個人的なコミュニケーションが含まれる。（以下略）”</a:t>
            </a:r>
            <a:endParaRPr lang="en-US" altLang="ja-JP" sz="2800" dirty="0"/>
          </a:p>
        </p:txBody>
      </p:sp>
      <p:sp>
        <p:nvSpPr>
          <p:cNvPr id="2" name="スライド番号プレースホルダー 1"/>
          <p:cNvSpPr>
            <a:spLocks noGrp="1"/>
          </p:cNvSpPr>
          <p:nvPr>
            <p:ph type="sldNum" sz="quarter" idx="12"/>
          </p:nvPr>
        </p:nvSpPr>
        <p:spPr/>
        <p:txBody>
          <a:bodyPr/>
          <a:lstStyle/>
          <a:p>
            <a:fld id="{5CDA22FE-7B16-4192-82B6-724F8B460CA0}" type="slidenum">
              <a:rPr kumimoji="1" lang="ja-JP" altLang="en-US" smtClean="0"/>
              <a:pPr/>
              <a:t>2</a:t>
            </a:fld>
            <a:endParaRPr kumimoji="1" lang="ja-JP" altLang="en-US" dirty="0"/>
          </a:p>
        </p:txBody>
      </p:sp>
      <p:sp>
        <p:nvSpPr>
          <p:cNvPr id="3" name="テキスト ボックス 2"/>
          <p:cNvSpPr txBox="1"/>
          <p:nvPr/>
        </p:nvSpPr>
        <p:spPr>
          <a:xfrm>
            <a:off x="2843808" y="4725144"/>
            <a:ext cx="5904656" cy="646331"/>
          </a:xfrm>
          <a:prstGeom prst="rect">
            <a:avLst/>
          </a:prstGeom>
          <a:noFill/>
        </p:spPr>
        <p:txBody>
          <a:bodyPr wrap="square" rtlCol="0">
            <a:spAutoFit/>
          </a:bodyPr>
          <a:lstStyle/>
          <a:p>
            <a:pPr marL="0" lvl="6"/>
            <a:r>
              <a:rPr lang="ja-JP" altLang="en-US" dirty="0" smtClean="0"/>
              <a:t>日本図書館情報学会用語辞典編集委員会</a:t>
            </a:r>
            <a:r>
              <a:rPr lang="en-US" altLang="ja-JP" dirty="0" smtClean="0"/>
              <a:t>『</a:t>
            </a:r>
            <a:r>
              <a:rPr lang="ja-JP" altLang="en-US" dirty="0"/>
              <a:t>図書館情報学用語辞典第</a:t>
            </a:r>
            <a:r>
              <a:rPr lang="en-US" altLang="ja-JP" dirty="0"/>
              <a:t>4</a:t>
            </a:r>
            <a:r>
              <a:rPr lang="ja-JP" altLang="en-US" dirty="0"/>
              <a:t>版</a:t>
            </a:r>
            <a:r>
              <a:rPr lang="en-US" altLang="ja-JP" dirty="0" smtClean="0"/>
              <a:t>』</a:t>
            </a:r>
            <a:r>
              <a:rPr lang="ja-JP" altLang="en-US" dirty="0" smtClean="0"/>
              <a:t>丸善出版</a:t>
            </a:r>
            <a:r>
              <a:rPr lang="en-US" altLang="ja-JP" dirty="0" smtClean="0"/>
              <a:t>, 2013. p.32</a:t>
            </a:r>
            <a:endParaRPr kumimoji="1" lang="ja-JP" altLang="en-US" dirty="0"/>
          </a:p>
        </p:txBody>
      </p:sp>
      <p:grpSp>
        <p:nvGrpSpPr>
          <p:cNvPr id="6" name="グループ化 5"/>
          <p:cNvGrpSpPr/>
          <p:nvPr/>
        </p:nvGrpSpPr>
        <p:grpSpPr>
          <a:xfrm>
            <a:off x="827584" y="5733256"/>
            <a:ext cx="720080" cy="504056"/>
            <a:chOff x="1403648" y="5517232"/>
            <a:chExt cx="720080" cy="504056"/>
          </a:xfrm>
        </p:grpSpPr>
        <p:sp>
          <p:nvSpPr>
            <p:cNvPr id="5" name="山形 4"/>
            <p:cNvSpPr/>
            <p:nvPr/>
          </p:nvSpPr>
          <p:spPr>
            <a:xfrm>
              <a:off x="1403648" y="5517232"/>
              <a:ext cx="288032"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p:nvSpPr>
          <p:spPr>
            <a:xfrm>
              <a:off x="1619672" y="5517232"/>
              <a:ext cx="288032"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p:nvSpPr>
          <p:spPr>
            <a:xfrm>
              <a:off x="1835696" y="5517232"/>
              <a:ext cx="288032"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0" name="テキスト ボックス 9"/>
          <p:cNvSpPr txBox="1"/>
          <p:nvPr/>
        </p:nvSpPr>
        <p:spPr>
          <a:xfrm>
            <a:off x="1619672" y="5682676"/>
            <a:ext cx="7217526" cy="646331"/>
          </a:xfrm>
          <a:prstGeom prst="rect">
            <a:avLst/>
          </a:prstGeom>
          <a:noFill/>
        </p:spPr>
        <p:txBody>
          <a:bodyPr wrap="square" rtlCol="0">
            <a:spAutoFit/>
          </a:bodyPr>
          <a:lstStyle/>
          <a:p>
            <a:r>
              <a:rPr lang="ja-JP" altLang="en-US" sz="3600" dirty="0"/>
              <a:t>研究活動の中で生み出される情報</a:t>
            </a:r>
            <a:endParaRPr kumimoji="1" lang="ja-JP" altLang="en-US" sz="3600" dirty="0"/>
          </a:p>
        </p:txBody>
      </p:sp>
    </p:spTree>
    <p:extLst>
      <p:ext uri="{BB962C8B-B14F-4D97-AF65-F5344CB8AC3E}">
        <p14:creationId xmlns:p14="http://schemas.microsoft.com/office/powerpoint/2010/main" val="452645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626301"/>
            <a:ext cx="6589199" cy="1280890"/>
          </a:xfrm>
        </p:spPr>
        <p:txBody>
          <a:bodyPr/>
          <a:lstStyle/>
          <a:p>
            <a:r>
              <a:rPr kumimoji="1" lang="ja-JP" altLang="en-US" dirty="0" smtClean="0"/>
              <a:t>オンラインサービス</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20</a:t>
            </a:fld>
            <a:endParaRPr kumimoji="1" lang="ja-JP" altLang="en-US"/>
          </a:p>
        </p:txBody>
      </p:sp>
      <p:pic>
        <p:nvPicPr>
          <p:cNvPr id="5" name="図 4"/>
          <p:cNvPicPr>
            <a:picLocks noChangeAspect="1"/>
          </p:cNvPicPr>
          <p:nvPr/>
        </p:nvPicPr>
        <p:blipFill>
          <a:blip r:embed="rId3"/>
          <a:stretch>
            <a:fillRect/>
          </a:stretch>
        </p:blipFill>
        <p:spPr>
          <a:xfrm>
            <a:off x="511228" y="1266746"/>
            <a:ext cx="5227461" cy="4355358"/>
          </a:xfrm>
          <a:prstGeom prst="rect">
            <a:avLst/>
          </a:prstGeom>
          <a:ln>
            <a:solidFill>
              <a:schemeClr val="tx1"/>
            </a:solidFill>
          </a:ln>
        </p:spPr>
      </p:pic>
      <p:pic>
        <p:nvPicPr>
          <p:cNvPr id="6" name="図 5"/>
          <p:cNvPicPr>
            <a:picLocks noChangeAspect="1"/>
          </p:cNvPicPr>
          <p:nvPr/>
        </p:nvPicPr>
        <p:blipFill>
          <a:blip r:embed="rId4"/>
          <a:stretch>
            <a:fillRect/>
          </a:stretch>
        </p:blipFill>
        <p:spPr>
          <a:xfrm>
            <a:off x="3491880" y="2154532"/>
            <a:ext cx="5430942" cy="4586836"/>
          </a:xfrm>
          <a:prstGeom prst="rect">
            <a:avLst/>
          </a:prstGeom>
          <a:ln>
            <a:solidFill>
              <a:schemeClr val="tx1"/>
            </a:solidFill>
          </a:ln>
        </p:spPr>
      </p:pic>
      <p:sp>
        <p:nvSpPr>
          <p:cNvPr id="8" name="正方形/長方形 7"/>
          <p:cNvSpPr/>
          <p:nvPr/>
        </p:nvSpPr>
        <p:spPr>
          <a:xfrm>
            <a:off x="3124958" y="1627902"/>
            <a:ext cx="1245719" cy="4647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879239" y="2852936"/>
            <a:ext cx="1245719" cy="28803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867885" y="3789040"/>
            <a:ext cx="1072267" cy="28803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5"/>
          <a:stretch>
            <a:fillRect/>
          </a:stretch>
        </p:blipFill>
        <p:spPr>
          <a:xfrm>
            <a:off x="2271933" y="1800583"/>
            <a:ext cx="460329" cy="119345"/>
          </a:xfrm>
          <a:prstGeom prst="rect">
            <a:avLst/>
          </a:prstGeom>
        </p:spPr>
      </p:pic>
      <p:pic>
        <p:nvPicPr>
          <p:cNvPr id="13" name="図 12"/>
          <p:cNvPicPr>
            <a:picLocks noChangeAspect="1"/>
          </p:cNvPicPr>
          <p:nvPr/>
        </p:nvPicPr>
        <p:blipFill>
          <a:blip r:embed="rId5"/>
          <a:stretch>
            <a:fillRect/>
          </a:stretch>
        </p:blipFill>
        <p:spPr>
          <a:xfrm>
            <a:off x="5293764" y="2693563"/>
            <a:ext cx="460329" cy="119345"/>
          </a:xfrm>
          <a:prstGeom prst="rect">
            <a:avLst/>
          </a:prstGeom>
        </p:spPr>
      </p:pic>
      <p:pic>
        <p:nvPicPr>
          <p:cNvPr id="14" name="図 13"/>
          <p:cNvPicPr>
            <a:picLocks noChangeAspect="1"/>
          </p:cNvPicPr>
          <p:nvPr/>
        </p:nvPicPr>
        <p:blipFill>
          <a:blip r:embed="rId6"/>
          <a:stretch>
            <a:fillRect/>
          </a:stretch>
        </p:blipFill>
        <p:spPr>
          <a:xfrm>
            <a:off x="693687" y="5085184"/>
            <a:ext cx="408241" cy="126000"/>
          </a:xfrm>
          <a:prstGeom prst="rect">
            <a:avLst/>
          </a:prstGeom>
        </p:spPr>
      </p:pic>
      <p:pic>
        <p:nvPicPr>
          <p:cNvPr id="15" name="図 14"/>
          <p:cNvPicPr>
            <a:picLocks noChangeAspect="1"/>
          </p:cNvPicPr>
          <p:nvPr/>
        </p:nvPicPr>
        <p:blipFill>
          <a:blip r:embed="rId6"/>
          <a:stretch>
            <a:fillRect/>
          </a:stretch>
        </p:blipFill>
        <p:spPr>
          <a:xfrm>
            <a:off x="3707904" y="6041655"/>
            <a:ext cx="400625" cy="123649"/>
          </a:xfrm>
          <a:prstGeom prst="rect">
            <a:avLst/>
          </a:prstGeom>
        </p:spPr>
      </p:pic>
    </p:spTree>
    <p:extLst>
      <p:ext uri="{BB962C8B-B14F-4D97-AF65-F5344CB8AC3E}">
        <p14:creationId xmlns:p14="http://schemas.microsoft.com/office/powerpoint/2010/main" val="101233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636482"/>
            <a:ext cx="6589199" cy="716658"/>
          </a:xfrm>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755576" y="1553371"/>
            <a:ext cx="7920880" cy="4899965"/>
          </a:xfrm>
        </p:spPr>
        <p:txBody>
          <a:bodyPr>
            <a:normAutofit/>
          </a:bodyPr>
          <a:lstStyle/>
          <a:p>
            <a:pPr marL="444500" indent="-444500">
              <a:buNone/>
            </a:pPr>
            <a:r>
              <a:rPr lang="ja-JP" altLang="en-US" sz="2000" dirty="0" smtClean="0"/>
              <a:t>１</a:t>
            </a:r>
            <a:r>
              <a:rPr lang="ja-JP" altLang="en-US" sz="2000" dirty="0"/>
              <a:t>）日本図書館情報学会研究</a:t>
            </a:r>
            <a:r>
              <a:rPr lang="ja-JP" altLang="en-US" sz="2000" dirty="0" smtClean="0"/>
              <a:t>委員会編</a:t>
            </a:r>
            <a:r>
              <a:rPr lang="en-US" altLang="ja-JP" sz="2000" dirty="0" smtClean="0"/>
              <a:t>『</a:t>
            </a:r>
            <a:r>
              <a:rPr lang="ja-JP" altLang="en-US" sz="2000" dirty="0" smtClean="0"/>
              <a:t>情報</a:t>
            </a:r>
            <a:r>
              <a:rPr lang="ja-JP" altLang="en-US" sz="2000" dirty="0"/>
              <a:t>の評価とコレクション</a:t>
            </a:r>
            <a:r>
              <a:rPr lang="ja-JP" altLang="en-US" sz="2000" dirty="0" smtClean="0"/>
              <a:t>形成</a:t>
            </a:r>
            <a:r>
              <a:rPr lang="en-US" altLang="ja-JP" sz="2000" dirty="0"/>
              <a:t>』(</a:t>
            </a:r>
            <a:r>
              <a:rPr lang="ja-JP" altLang="en-US" sz="2000" dirty="0"/>
              <a:t>わかる</a:t>
            </a:r>
            <a:r>
              <a:rPr lang="en-US" altLang="ja-JP" sz="2000" dirty="0"/>
              <a:t>!</a:t>
            </a:r>
            <a:r>
              <a:rPr lang="ja-JP" altLang="en-US" sz="2000" dirty="0"/>
              <a:t>図書館情報学シリーズ </a:t>
            </a:r>
            <a:r>
              <a:rPr lang="en-US" altLang="ja-JP" sz="2000" dirty="0"/>
              <a:t>; </a:t>
            </a:r>
            <a:r>
              <a:rPr lang="ja-JP" altLang="en-US" sz="2000" dirty="0"/>
              <a:t>第</a:t>
            </a:r>
            <a:r>
              <a:rPr lang="en-US" altLang="ja-JP" sz="2000" dirty="0"/>
              <a:t>2</a:t>
            </a:r>
            <a:r>
              <a:rPr lang="ja-JP" altLang="en-US" sz="2000" dirty="0"/>
              <a:t>巻</a:t>
            </a:r>
            <a:r>
              <a:rPr lang="en-US" altLang="ja-JP" sz="2000" dirty="0"/>
              <a:t>) </a:t>
            </a:r>
            <a:r>
              <a:rPr lang="ja-JP" altLang="en-US" sz="2000" dirty="0"/>
              <a:t>勉誠出版</a:t>
            </a:r>
            <a:r>
              <a:rPr lang="en-US" altLang="ja-JP" sz="2000" dirty="0"/>
              <a:t>, </a:t>
            </a:r>
            <a:r>
              <a:rPr lang="en-US" altLang="ja-JP" sz="2000" dirty="0" smtClean="0"/>
              <a:t>2015 </a:t>
            </a:r>
            <a:endParaRPr lang="en-US" altLang="ja-JP" sz="2000" dirty="0"/>
          </a:p>
          <a:p>
            <a:pPr marL="444500" indent="-444500">
              <a:buNone/>
            </a:pPr>
            <a:r>
              <a:rPr lang="ja-JP" altLang="en-US" sz="2000" dirty="0" smtClean="0"/>
              <a:t>２</a:t>
            </a:r>
            <a:r>
              <a:rPr lang="ja-JP" altLang="en-US" sz="2000" dirty="0"/>
              <a:t>）日本図書館情報学会研究</a:t>
            </a:r>
            <a:r>
              <a:rPr lang="ja-JP" altLang="en-US" sz="2000" dirty="0" smtClean="0"/>
              <a:t>委員会編</a:t>
            </a:r>
            <a:r>
              <a:rPr lang="en-US" altLang="ja-JP" sz="2000" dirty="0" smtClean="0"/>
              <a:t>『</a:t>
            </a:r>
            <a:r>
              <a:rPr lang="ja-JP" altLang="en-US" sz="2000" dirty="0" smtClean="0"/>
              <a:t>電子</a:t>
            </a:r>
            <a:r>
              <a:rPr lang="ja-JP" altLang="en-US" sz="2000" dirty="0"/>
              <a:t>書籍と電子</a:t>
            </a:r>
            <a:r>
              <a:rPr lang="ja-JP" altLang="en-US" sz="2000" dirty="0" smtClean="0"/>
              <a:t>ジャーナル</a:t>
            </a:r>
            <a:r>
              <a:rPr lang="en-US" altLang="ja-JP" sz="2000" dirty="0"/>
              <a:t>』 (</a:t>
            </a:r>
            <a:r>
              <a:rPr lang="ja-JP" altLang="en-US" sz="2000" dirty="0"/>
              <a:t>わかる</a:t>
            </a:r>
            <a:r>
              <a:rPr lang="en-US" altLang="ja-JP" sz="2000" dirty="0"/>
              <a:t>!</a:t>
            </a:r>
            <a:r>
              <a:rPr lang="ja-JP" altLang="en-US" sz="2000" dirty="0"/>
              <a:t>図書館情報学シリーズ </a:t>
            </a:r>
            <a:r>
              <a:rPr lang="en-US" altLang="ja-JP" sz="2000" dirty="0"/>
              <a:t>; </a:t>
            </a:r>
            <a:r>
              <a:rPr lang="ja-JP" altLang="en-US" sz="2000" dirty="0"/>
              <a:t>第</a:t>
            </a:r>
            <a:r>
              <a:rPr lang="en-US" altLang="ja-JP" sz="2000" dirty="0"/>
              <a:t>1</a:t>
            </a:r>
            <a:r>
              <a:rPr lang="ja-JP" altLang="en-US" sz="2000" dirty="0"/>
              <a:t>巻</a:t>
            </a:r>
            <a:r>
              <a:rPr lang="en-US" altLang="ja-JP" sz="2000" dirty="0" smtClean="0"/>
              <a:t>)</a:t>
            </a:r>
            <a:r>
              <a:rPr lang="ja-JP" altLang="en-US" sz="2000" dirty="0"/>
              <a:t> </a:t>
            </a:r>
            <a:r>
              <a:rPr lang="ja-JP" altLang="en-US" sz="2000" dirty="0" smtClean="0"/>
              <a:t>勉</a:t>
            </a:r>
            <a:r>
              <a:rPr lang="ja-JP" altLang="en-US" sz="2000" dirty="0"/>
              <a:t>誠出版</a:t>
            </a:r>
            <a:r>
              <a:rPr lang="en-US" altLang="ja-JP" sz="2000" dirty="0"/>
              <a:t>, </a:t>
            </a:r>
            <a:r>
              <a:rPr lang="en-US" altLang="ja-JP" sz="2000" dirty="0" smtClean="0"/>
              <a:t>2014</a:t>
            </a:r>
            <a:endParaRPr lang="en-US" altLang="ja-JP" sz="2000" dirty="0"/>
          </a:p>
          <a:p>
            <a:pPr marL="444500" indent="-444500">
              <a:buNone/>
            </a:pPr>
            <a:r>
              <a:rPr lang="ja-JP" altLang="en-US" sz="2000" dirty="0"/>
              <a:t>３）日本図書館情報学会用語辞典編集</a:t>
            </a:r>
            <a:r>
              <a:rPr lang="ja-JP" altLang="en-US" sz="2000" dirty="0" smtClean="0"/>
              <a:t>委員会編</a:t>
            </a:r>
            <a:r>
              <a:rPr lang="en-US" altLang="ja-JP" sz="2000" dirty="0" smtClean="0"/>
              <a:t>『</a:t>
            </a:r>
            <a:r>
              <a:rPr lang="ja-JP" altLang="en-US" sz="2000" dirty="0" smtClean="0"/>
              <a:t>図書館</a:t>
            </a:r>
            <a:r>
              <a:rPr lang="ja-JP" altLang="en-US" sz="2000" dirty="0"/>
              <a:t>情報学用語</a:t>
            </a:r>
            <a:r>
              <a:rPr lang="ja-JP" altLang="en-US" sz="2000" dirty="0" smtClean="0"/>
              <a:t>辞典</a:t>
            </a:r>
            <a:r>
              <a:rPr lang="en-US" altLang="ja-JP" sz="2000" dirty="0" smtClean="0"/>
              <a:t>』 </a:t>
            </a:r>
            <a:r>
              <a:rPr lang="ja-JP" altLang="en-US" sz="2000" dirty="0"/>
              <a:t>第</a:t>
            </a:r>
            <a:r>
              <a:rPr lang="en-US" altLang="ja-JP" sz="2000" dirty="0"/>
              <a:t>4</a:t>
            </a:r>
            <a:r>
              <a:rPr lang="ja-JP" altLang="en-US" sz="2000" dirty="0"/>
              <a:t>版</a:t>
            </a:r>
            <a:r>
              <a:rPr lang="en-US" altLang="ja-JP" sz="2000" dirty="0" smtClean="0"/>
              <a:t>. </a:t>
            </a:r>
            <a:r>
              <a:rPr lang="ja-JP" altLang="en-US" sz="2000" dirty="0"/>
              <a:t>丸善出版</a:t>
            </a:r>
            <a:r>
              <a:rPr lang="en-US" altLang="ja-JP" sz="2000" dirty="0"/>
              <a:t>, 2013. </a:t>
            </a:r>
            <a:endParaRPr lang="en-US" altLang="ja-JP" sz="2000" dirty="0" smtClean="0"/>
          </a:p>
          <a:p>
            <a:pPr marL="444500" indent="-444500">
              <a:buNone/>
            </a:pPr>
            <a:r>
              <a:rPr lang="ja-JP" altLang="en-US" sz="2000" dirty="0" smtClean="0"/>
              <a:t>４）上田修一</a:t>
            </a:r>
            <a:r>
              <a:rPr lang="en-US" altLang="ja-JP" sz="2000" dirty="0" smtClean="0"/>
              <a:t>, </a:t>
            </a:r>
            <a:r>
              <a:rPr lang="ja-JP" altLang="en-US" sz="2000" dirty="0" smtClean="0"/>
              <a:t>倉田敬子著</a:t>
            </a:r>
            <a:r>
              <a:rPr lang="en-US" altLang="ja-JP" sz="2000" dirty="0" smtClean="0"/>
              <a:t>『</a:t>
            </a:r>
            <a:r>
              <a:rPr lang="ja-JP" altLang="en-US" sz="2000" dirty="0" smtClean="0"/>
              <a:t>情報の発生と伝達</a:t>
            </a:r>
            <a:r>
              <a:rPr lang="en-US" altLang="ja-JP" sz="2000" dirty="0" smtClean="0"/>
              <a:t>』 (</a:t>
            </a:r>
            <a:r>
              <a:rPr lang="ja-JP" altLang="en-US" sz="2000" dirty="0" smtClean="0"/>
              <a:t>図書館・情報学シリーズ </a:t>
            </a:r>
            <a:r>
              <a:rPr lang="en-US" altLang="ja-JP" sz="2000" dirty="0" smtClean="0"/>
              <a:t>/ </a:t>
            </a:r>
            <a:r>
              <a:rPr lang="ja-JP" altLang="en-US" sz="2000" dirty="0" smtClean="0"/>
              <a:t>津田良成編 </a:t>
            </a:r>
            <a:r>
              <a:rPr lang="en-US" altLang="ja-JP" sz="2000" dirty="0" smtClean="0"/>
              <a:t>; 1) </a:t>
            </a:r>
            <a:r>
              <a:rPr lang="ja-JP" altLang="en-US" sz="2000" dirty="0" smtClean="0"/>
              <a:t>勁草書房</a:t>
            </a:r>
            <a:r>
              <a:rPr lang="en-US" altLang="ja-JP" sz="2000" dirty="0" smtClean="0"/>
              <a:t>, 1992 </a:t>
            </a:r>
          </a:p>
          <a:p>
            <a:pPr marL="444500" indent="-444500">
              <a:buNone/>
            </a:pPr>
            <a:r>
              <a:rPr lang="ja-JP" altLang="en-US" sz="2000" dirty="0" smtClean="0"/>
              <a:t>５</a:t>
            </a:r>
            <a:r>
              <a:rPr lang="ja-JP" altLang="en-US" sz="2000" dirty="0"/>
              <a:t>）日本図書館情報学会研究</a:t>
            </a:r>
            <a:r>
              <a:rPr lang="ja-JP" altLang="en-US" sz="2000" dirty="0" smtClean="0"/>
              <a:t>委員会編</a:t>
            </a:r>
            <a:r>
              <a:rPr lang="en-US" altLang="ja-JP" sz="2000" dirty="0" smtClean="0"/>
              <a:t>『</a:t>
            </a:r>
            <a:r>
              <a:rPr lang="ja-JP" altLang="en-US" sz="2000" dirty="0" smtClean="0"/>
              <a:t>学術</a:t>
            </a:r>
            <a:r>
              <a:rPr lang="ja-JP" altLang="en-US" sz="2000" dirty="0"/>
              <a:t>情報流通と大学</a:t>
            </a:r>
            <a:r>
              <a:rPr lang="ja-JP" altLang="en-US" sz="2000" dirty="0" smtClean="0"/>
              <a:t>図書館」</a:t>
            </a:r>
            <a:r>
              <a:rPr lang="en-US" altLang="ja-JP" sz="2000" dirty="0"/>
              <a:t> (</a:t>
            </a:r>
            <a:r>
              <a:rPr lang="ja-JP" altLang="en-US" sz="2000" dirty="0"/>
              <a:t>シリーズ・図書館情報学のフロンティア </a:t>
            </a:r>
            <a:r>
              <a:rPr lang="en-US" altLang="ja-JP" sz="2000" dirty="0"/>
              <a:t>; No.7</a:t>
            </a:r>
            <a:r>
              <a:rPr lang="en-US" altLang="ja-JP" sz="2000" dirty="0" smtClean="0"/>
              <a:t>) </a:t>
            </a:r>
            <a:r>
              <a:rPr lang="ja-JP" altLang="en-US" sz="2000" dirty="0" smtClean="0"/>
              <a:t>勉</a:t>
            </a:r>
            <a:r>
              <a:rPr lang="ja-JP" altLang="en-US" sz="2000" dirty="0"/>
              <a:t>誠出版</a:t>
            </a:r>
            <a:r>
              <a:rPr lang="en-US" altLang="ja-JP" sz="2000" dirty="0"/>
              <a:t>, </a:t>
            </a:r>
            <a:r>
              <a:rPr lang="en-US" altLang="ja-JP" sz="2000" dirty="0" smtClean="0"/>
              <a:t>2007</a:t>
            </a:r>
            <a:endParaRPr lang="en-US" altLang="ja-JP" sz="2000" dirty="0"/>
          </a:p>
          <a:p>
            <a:pPr marL="444500" indent="-444500">
              <a:buNone/>
            </a:pPr>
            <a:r>
              <a:rPr lang="ja-JP" altLang="en-US" sz="2000" dirty="0" smtClean="0"/>
              <a:t>６</a:t>
            </a:r>
            <a:r>
              <a:rPr lang="ja-JP" altLang="en-US" sz="2000" dirty="0"/>
              <a:t>）</a:t>
            </a:r>
            <a:r>
              <a:rPr lang="ja-JP" altLang="en-US" sz="2000" dirty="0" smtClean="0"/>
              <a:t>倉田敬子著</a:t>
            </a:r>
            <a:r>
              <a:rPr lang="en-US" altLang="ja-JP" sz="2000" dirty="0" smtClean="0"/>
              <a:t>『</a:t>
            </a:r>
            <a:r>
              <a:rPr lang="ja-JP" altLang="en-US" sz="2000" dirty="0" smtClean="0"/>
              <a:t>学術</a:t>
            </a:r>
            <a:r>
              <a:rPr lang="ja-JP" altLang="en-US" sz="2000" dirty="0"/>
              <a:t>情報流通と</a:t>
            </a:r>
            <a:r>
              <a:rPr lang="ja-JP" altLang="en-US" sz="2000" dirty="0" smtClean="0"/>
              <a:t>オープンアクセス</a:t>
            </a:r>
            <a:r>
              <a:rPr lang="en-US" altLang="ja-JP" sz="2000" dirty="0" smtClean="0"/>
              <a:t>』</a:t>
            </a:r>
            <a:r>
              <a:rPr lang="ja-JP" altLang="en-US" sz="2000" dirty="0" smtClean="0"/>
              <a:t>勁</a:t>
            </a:r>
            <a:r>
              <a:rPr lang="ja-JP" altLang="en-US" sz="2000" dirty="0"/>
              <a:t>草書房</a:t>
            </a:r>
            <a:r>
              <a:rPr lang="en-US" altLang="ja-JP" sz="2000" dirty="0"/>
              <a:t>, </a:t>
            </a:r>
            <a:r>
              <a:rPr lang="en-US" altLang="ja-JP" sz="2000" dirty="0" smtClean="0"/>
              <a:t>2007</a:t>
            </a:r>
            <a:endParaRPr kumimoji="1" lang="ja-JP" altLang="en-US" sz="2000"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21</a:t>
            </a:fld>
            <a:endParaRPr kumimoji="1" lang="ja-JP" altLang="en-US"/>
          </a:p>
        </p:txBody>
      </p:sp>
    </p:spTree>
    <p:extLst>
      <p:ext uri="{BB962C8B-B14F-4D97-AF65-F5344CB8AC3E}">
        <p14:creationId xmlns:p14="http://schemas.microsoft.com/office/powerpoint/2010/main" val="310053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円弧 155"/>
          <p:cNvSpPr/>
          <p:nvPr/>
        </p:nvSpPr>
        <p:spPr>
          <a:xfrm>
            <a:off x="2197747" y="2423532"/>
            <a:ext cx="5245883" cy="3128619"/>
          </a:xfrm>
          <a:prstGeom prst="arc">
            <a:avLst>
              <a:gd name="adj1" fmla="val 15629465"/>
              <a:gd name="adj2" fmla="val 13359664"/>
            </a:avLst>
          </a:prstGeom>
          <a:ln w="73025" cmpd="sng">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Rectangle 2"/>
          <p:cNvSpPr>
            <a:spLocks noGrp="1" noChangeArrowheads="1"/>
          </p:cNvSpPr>
          <p:nvPr>
            <p:ph type="title"/>
          </p:nvPr>
        </p:nvSpPr>
        <p:spPr>
          <a:xfrm>
            <a:off x="1403648" y="404664"/>
            <a:ext cx="6589199" cy="701109"/>
          </a:xfrm>
        </p:spPr>
        <p:txBody>
          <a:bodyPr>
            <a:noAutofit/>
          </a:bodyPr>
          <a:lstStyle/>
          <a:p>
            <a:pPr>
              <a:defRPr/>
            </a:pPr>
            <a:r>
              <a:rPr lang="ja-JP" altLang="en-US" sz="4000" dirty="0"/>
              <a:t>学術情報の生産と</a:t>
            </a:r>
            <a:r>
              <a:rPr lang="ja-JP" altLang="en-US" sz="4000" dirty="0" smtClean="0"/>
              <a:t>流通</a:t>
            </a:r>
            <a:endParaRPr lang="ja-JP" altLang="en-US" sz="4000" dirty="0" smtClean="0">
              <a:solidFill>
                <a:schemeClr val="tx1"/>
              </a:solidFill>
              <a:latin typeface="メイリオ" pitchFamily="50" charset="-128"/>
              <a:ea typeface="メイリオ" pitchFamily="50" charset="-128"/>
            </a:endParaRPr>
          </a:p>
        </p:txBody>
      </p:sp>
      <p:sp>
        <p:nvSpPr>
          <p:cNvPr id="2" name="スライド番号プレースホルダー 1"/>
          <p:cNvSpPr>
            <a:spLocks noGrp="1"/>
          </p:cNvSpPr>
          <p:nvPr>
            <p:ph type="sldNum" sz="quarter" idx="12"/>
          </p:nvPr>
        </p:nvSpPr>
        <p:spPr/>
        <p:txBody>
          <a:bodyPr/>
          <a:lstStyle/>
          <a:p>
            <a:fld id="{5CDA22FE-7B16-4192-82B6-724F8B460CA0}" type="slidenum">
              <a:rPr kumimoji="1" lang="ja-JP" altLang="en-US" smtClean="0"/>
              <a:pPr/>
              <a:t>3</a:t>
            </a:fld>
            <a:endParaRPr kumimoji="1" lang="ja-JP" altLang="en-US" dirty="0"/>
          </a:p>
        </p:txBody>
      </p:sp>
      <p:sp>
        <p:nvSpPr>
          <p:cNvPr id="4" name="円/楕円 3"/>
          <p:cNvSpPr/>
          <p:nvPr/>
        </p:nvSpPr>
        <p:spPr>
          <a:xfrm>
            <a:off x="2719101" y="2349607"/>
            <a:ext cx="1383218" cy="10176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①</a:t>
            </a:r>
            <a:endParaRPr kumimoji="1" lang="en-US" altLang="ja-JP" dirty="0" smtClean="0"/>
          </a:p>
          <a:p>
            <a:pPr algn="ctr"/>
            <a:r>
              <a:rPr kumimoji="1" lang="ja-JP" altLang="en-US" dirty="0" smtClean="0"/>
              <a:t>情報の</a:t>
            </a:r>
            <a:endParaRPr kumimoji="1" lang="en-US" altLang="ja-JP" dirty="0" smtClean="0"/>
          </a:p>
          <a:p>
            <a:pPr algn="ctr"/>
            <a:r>
              <a:rPr kumimoji="1" lang="ja-JP" altLang="en-US" dirty="0" smtClean="0"/>
              <a:t>生産</a:t>
            </a:r>
            <a:endParaRPr kumimoji="1" lang="ja-JP" altLang="en-US" dirty="0"/>
          </a:p>
        </p:txBody>
      </p:sp>
      <p:sp>
        <p:nvSpPr>
          <p:cNvPr id="42" name="円/楕円 41"/>
          <p:cNvSpPr/>
          <p:nvPr/>
        </p:nvSpPr>
        <p:spPr>
          <a:xfrm>
            <a:off x="3690835" y="1988652"/>
            <a:ext cx="909719" cy="86976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⑩</a:t>
            </a:r>
            <a:endParaRPr kumimoji="1" lang="en-US" altLang="ja-JP" dirty="0" smtClean="0"/>
          </a:p>
          <a:p>
            <a:pPr algn="ctr"/>
            <a:r>
              <a:rPr kumimoji="1" lang="ja-JP" altLang="en-US" dirty="0" smtClean="0"/>
              <a:t>研究</a:t>
            </a:r>
            <a:endParaRPr kumimoji="1" lang="en-US" altLang="ja-JP" dirty="0" smtClean="0"/>
          </a:p>
        </p:txBody>
      </p:sp>
      <p:sp>
        <p:nvSpPr>
          <p:cNvPr id="44" name="円/楕円 43"/>
          <p:cNvSpPr/>
          <p:nvPr/>
        </p:nvSpPr>
        <p:spPr>
          <a:xfrm>
            <a:off x="1740744" y="3151693"/>
            <a:ext cx="1288166" cy="8834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②</a:t>
            </a:r>
            <a:endParaRPr lang="en-US" altLang="ja-JP" dirty="0" smtClean="0"/>
          </a:p>
          <a:p>
            <a:pPr algn="ctr"/>
            <a:r>
              <a:rPr lang="ja-JP" altLang="en-US" dirty="0" smtClean="0"/>
              <a:t>論文の</a:t>
            </a:r>
            <a:endParaRPr lang="en-US" altLang="ja-JP" dirty="0" smtClean="0"/>
          </a:p>
          <a:p>
            <a:pPr algn="ctr"/>
            <a:r>
              <a:rPr lang="ja-JP" altLang="en-US" dirty="0" smtClean="0"/>
              <a:t>執筆</a:t>
            </a:r>
            <a:endParaRPr lang="en-US" altLang="ja-JP" dirty="0" smtClean="0"/>
          </a:p>
        </p:txBody>
      </p:sp>
      <p:sp>
        <p:nvSpPr>
          <p:cNvPr id="61" name="円/楕円 60"/>
          <p:cNvSpPr/>
          <p:nvPr/>
        </p:nvSpPr>
        <p:spPr>
          <a:xfrm>
            <a:off x="1969641" y="4303821"/>
            <a:ext cx="1321463" cy="10366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③</a:t>
            </a:r>
            <a:endParaRPr lang="en-US" altLang="ja-JP" dirty="0" smtClean="0"/>
          </a:p>
          <a:p>
            <a:pPr algn="ctr"/>
            <a:r>
              <a:rPr lang="ja-JP" altLang="en-US" dirty="0" smtClean="0"/>
              <a:t>審査・</a:t>
            </a:r>
            <a:endParaRPr lang="en-US" altLang="ja-JP" dirty="0" smtClean="0"/>
          </a:p>
          <a:p>
            <a:pPr algn="ctr"/>
            <a:r>
              <a:rPr lang="ja-JP" altLang="en-US" dirty="0" smtClean="0"/>
              <a:t>校正</a:t>
            </a:r>
            <a:endParaRPr kumimoji="1" lang="ja-JP" altLang="en-US" dirty="0"/>
          </a:p>
        </p:txBody>
      </p:sp>
      <p:sp>
        <p:nvSpPr>
          <p:cNvPr id="66" name="円/楕円 65"/>
          <p:cNvSpPr/>
          <p:nvPr/>
        </p:nvSpPr>
        <p:spPr>
          <a:xfrm>
            <a:off x="3292802" y="4900711"/>
            <a:ext cx="1269127" cy="9995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④</a:t>
            </a:r>
            <a:endParaRPr kumimoji="1" lang="en-US" altLang="ja-JP" dirty="0" smtClean="0"/>
          </a:p>
          <a:p>
            <a:pPr algn="ctr"/>
            <a:r>
              <a:rPr kumimoji="1" lang="ja-JP" altLang="en-US" dirty="0" smtClean="0"/>
              <a:t>出版・配布</a:t>
            </a:r>
            <a:endParaRPr kumimoji="1" lang="ja-JP" altLang="en-US" dirty="0"/>
          </a:p>
        </p:txBody>
      </p:sp>
      <p:sp>
        <p:nvSpPr>
          <p:cNvPr id="69" name="円/楕円 68"/>
          <p:cNvSpPr/>
          <p:nvPr/>
        </p:nvSpPr>
        <p:spPr>
          <a:xfrm>
            <a:off x="4805944" y="4995407"/>
            <a:ext cx="1113503" cy="9048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⑤</a:t>
            </a:r>
            <a:endParaRPr kumimoji="1" lang="en-US" altLang="ja-JP" dirty="0" smtClean="0"/>
          </a:p>
          <a:p>
            <a:pPr algn="ctr"/>
            <a:r>
              <a:rPr kumimoji="1" lang="ja-JP" altLang="en-US" dirty="0" smtClean="0"/>
              <a:t>収集</a:t>
            </a:r>
            <a:endParaRPr kumimoji="1" lang="ja-JP" altLang="en-US" dirty="0"/>
          </a:p>
        </p:txBody>
      </p:sp>
      <p:sp>
        <p:nvSpPr>
          <p:cNvPr id="70" name="円/楕円 69"/>
          <p:cNvSpPr/>
          <p:nvPr/>
        </p:nvSpPr>
        <p:spPr>
          <a:xfrm>
            <a:off x="5944303" y="4453783"/>
            <a:ext cx="1407971" cy="10441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⑥</a:t>
            </a:r>
            <a:endParaRPr kumimoji="1" lang="en-US" altLang="ja-JP" dirty="0" smtClean="0"/>
          </a:p>
          <a:p>
            <a:pPr algn="ctr"/>
            <a:r>
              <a:rPr kumimoji="1" lang="ja-JP" altLang="en-US" dirty="0" smtClean="0"/>
              <a:t>整理・</a:t>
            </a:r>
            <a:endParaRPr kumimoji="1" lang="en-US" altLang="ja-JP" dirty="0" smtClean="0"/>
          </a:p>
          <a:p>
            <a:pPr algn="ctr"/>
            <a:r>
              <a:rPr kumimoji="1" lang="ja-JP" altLang="en-US" dirty="0" smtClean="0"/>
              <a:t>組織化</a:t>
            </a:r>
            <a:endParaRPr kumimoji="1" lang="ja-JP" altLang="en-US" dirty="0"/>
          </a:p>
        </p:txBody>
      </p:sp>
      <p:sp>
        <p:nvSpPr>
          <p:cNvPr id="71" name="円/楕円 70"/>
          <p:cNvSpPr/>
          <p:nvPr/>
        </p:nvSpPr>
        <p:spPr>
          <a:xfrm>
            <a:off x="6734037" y="3666035"/>
            <a:ext cx="1042322" cy="7967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⑦</a:t>
            </a:r>
            <a:endParaRPr kumimoji="1" lang="en-US" altLang="ja-JP" dirty="0" smtClean="0"/>
          </a:p>
          <a:p>
            <a:pPr algn="ctr"/>
            <a:r>
              <a:rPr kumimoji="1" lang="ja-JP" altLang="en-US" dirty="0" smtClean="0"/>
              <a:t>探索</a:t>
            </a:r>
            <a:endParaRPr kumimoji="1" lang="ja-JP" altLang="en-US" dirty="0"/>
          </a:p>
        </p:txBody>
      </p:sp>
      <p:sp>
        <p:nvSpPr>
          <p:cNvPr id="72" name="円/楕円 71"/>
          <p:cNvSpPr/>
          <p:nvPr/>
        </p:nvSpPr>
        <p:spPr>
          <a:xfrm>
            <a:off x="6148178" y="2719645"/>
            <a:ext cx="1185511" cy="931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⑧</a:t>
            </a:r>
            <a:endParaRPr kumimoji="1" lang="en-US" altLang="ja-JP" dirty="0" smtClean="0"/>
          </a:p>
          <a:p>
            <a:pPr algn="ctr"/>
            <a:r>
              <a:rPr kumimoji="1" lang="ja-JP" altLang="en-US" dirty="0" smtClean="0"/>
              <a:t>資料入手</a:t>
            </a:r>
            <a:endParaRPr kumimoji="1" lang="ja-JP" altLang="en-US" dirty="0"/>
          </a:p>
        </p:txBody>
      </p:sp>
      <p:sp>
        <p:nvSpPr>
          <p:cNvPr id="79" name="円/楕円 78"/>
          <p:cNvSpPr/>
          <p:nvPr/>
        </p:nvSpPr>
        <p:spPr>
          <a:xfrm>
            <a:off x="5164580" y="2071573"/>
            <a:ext cx="1086515" cy="8921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⑨</a:t>
            </a:r>
            <a:endParaRPr kumimoji="1" lang="en-US" altLang="ja-JP" dirty="0" smtClean="0"/>
          </a:p>
          <a:p>
            <a:pPr algn="ctr"/>
            <a:r>
              <a:rPr kumimoji="1" lang="ja-JP" altLang="en-US" dirty="0" smtClean="0"/>
              <a:t>消化</a:t>
            </a:r>
            <a:endParaRPr kumimoji="1" lang="ja-JP" altLang="en-US" dirty="0"/>
          </a:p>
        </p:txBody>
      </p:sp>
      <p:sp>
        <p:nvSpPr>
          <p:cNvPr id="146" name="テキスト ボックス 145"/>
          <p:cNvSpPr txBox="1"/>
          <p:nvPr/>
        </p:nvSpPr>
        <p:spPr>
          <a:xfrm>
            <a:off x="827584" y="5574383"/>
            <a:ext cx="2201326" cy="461665"/>
          </a:xfrm>
          <a:prstGeom prst="rect">
            <a:avLst/>
          </a:prstGeom>
          <a:noFill/>
        </p:spPr>
        <p:txBody>
          <a:bodyPr wrap="square" rtlCol="0">
            <a:spAutoFit/>
          </a:bodyPr>
          <a:lstStyle/>
          <a:p>
            <a:r>
              <a:rPr kumimoji="1" lang="ja-JP" altLang="en-US" sz="2400" dirty="0" smtClean="0">
                <a:solidFill>
                  <a:srgbClr val="FF0000"/>
                </a:solidFill>
              </a:rPr>
              <a:t>出版者</a:t>
            </a:r>
            <a:r>
              <a:rPr kumimoji="1" lang="ja-JP" altLang="en-US" sz="2400" dirty="0" smtClean="0"/>
              <a:t>の役割</a:t>
            </a:r>
            <a:endParaRPr kumimoji="1" lang="ja-JP" altLang="en-US" sz="2400" dirty="0"/>
          </a:p>
        </p:txBody>
      </p:sp>
      <p:sp>
        <p:nvSpPr>
          <p:cNvPr id="148" name="テキスト ボックス 147"/>
          <p:cNvSpPr txBox="1"/>
          <p:nvPr/>
        </p:nvSpPr>
        <p:spPr>
          <a:xfrm>
            <a:off x="6648288" y="5723288"/>
            <a:ext cx="2107342" cy="461665"/>
          </a:xfrm>
          <a:prstGeom prst="rect">
            <a:avLst/>
          </a:prstGeom>
          <a:noFill/>
        </p:spPr>
        <p:txBody>
          <a:bodyPr wrap="square" rtlCol="0">
            <a:spAutoFit/>
          </a:bodyPr>
          <a:lstStyle/>
          <a:p>
            <a:r>
              <a:rPr kumimoji="1" lang="ja-JP" altLang="en-US" sz="2400" dirty="0" smtClean="0">
                <a:solidFill>
                  <a:srgbClr val="FF0000"/>
                </a:solidFill>
              </a:rPr>
              <a:t>図書館</a:t>
            </a:r>
            <a:r>
              <a:rPr kumimoji="1" lang="ja-JP" altLang="en-US" sz="2400" dirty="0" smtClean="0"/>
              <a:t>の役割</a:t>
            </a:r>
            <a:endParaRPr kumimoji="1" lang="ja-JP" altLang="en-US" sz="2400" dirty="0"/>
          </a:p>
        </p:txBody>
      </p:sp>
      <p:sp>
        <p:nvSpPr>
          <p:cNvPr id="152" name="テキスト ボックス 151"/>
          <p:cNvSpPr txBox="1"/>
          <p:nvPr/>
        </p:nvSpPr>
        <p:spPr>
          <a:xfrm>
            <a:off x="827584" y="2062281"/>
            <a:ext cx="1802788" cy="461665"/>
          </a:xfrm>
          <a:prstGeom prst="rect">
            <a:avLst/>
          </a:prstGeom>
          <a:noFill/>
        </p:spPr>
        <p:txBody>
          <a:bodyPr wrap="square" rtlCol="0">
            <a:spAutoFit/>
          </a:bodyPr>
          <a:lstStyle/>
          <a:p>
            <a:r>
              <a:rPr lang="ja-JP" altLang="en-US" sz="2400" dirty="0">
                <a:solidFill>
                  <a:srgbClr val="FF0000"/>
                </a:solidFill>
              </a:rPr>
              <a:t>著者</a:t>
            </a:r>
            <a:r>
              <a:rPr kumimoji="1" lang="ja-JP" altLang="en-US" sz="2400" dirty="0" smtClean="0"/>
              <a:t>の役割</a:t>
            </a:r>
            <a:endParaRPr kumimoji="1" lang="ja-JP" altLang="en-US" sz="2400" dirty="0"/>
          </a:p>
        </p:txBody>
      </p:sp>
      <p:sp>
        <p:nvSpPr>
          <p:cNvPr id="154" name="テキスト ボックス 153"/>
          <p:cNvSpPr txBox="1"/>
          <p:nvPr/>
        </p:nvSpPr>
        <p:spPr>
          <a:xfrm>
            <a:off x="6569344" y="1855549"/>
            <a:ext cx="2265230" cy="461665"/>
          </a:xfrm>
          <a:prstGeom prst="rect">
            <a:avLst/>
          </a:prstGeom>
          <a:noFill/>
        </p:spPr>
        <p:txBody>
          <a:bodyPr wrap="square" rtlCol="0">
            <a:spAutoFit/>
          </a:bodyPr>
          <a:lstStyle/>
          <a:p>
            <a:r>
              <a:rPr lang="ja-JP" altLang="en-US" sz="2400" dirty="0" smtClean="0">
                <a:solidFill>
                  <a:srgbClr val="FF0000"/>
                </a:solidFill>
              </a:rPr>
              <a:t>利用者</a:t>
            </a:r>
            <a:r>
              <a:rPr kumimoji="1" lang="ja-JP" altLang="en-US" sz="2400" dirty="0" smtClean="0"/>
              <a:t>の役割</a:t>
            </a:r>
            <a:endParaRPr kumimoji="1" lang="ja-JP" altLang="en-US" sz="2400" dirty="0"/>
          </a:p>
        </p:txBody>
      </p:sp>
      <p:sp>
        <p:nvSpPr>
          <p:cNvPr id="155" name="テキスト ボックス 154"/>
          <p:cNvSpPr txBox="1"/>
          <p:nvPr/>
        </p:nvSpPr>
        <p:spPr>
          <a:xfrm flipH="1">
            <a:off x="1679589" y="6290156"/>
            <a:ext cx="6636827" cy="523220"/>
          </a:xfrm>
          <a:prstGeom prst="rect">
            <a:avLst/>
          </a:prstGeom>
          <a:noFill/>
        </p:spPr>
        <p:txBody>
          <a:bodyPr wrap="square" rtlCol="0">
            <a:spAutoFit/>
          </a:bodyPr>
          <a:lstStyle/>
          <a:p>
            <a:r>
              <a:rPr kumimoji="1" lang="ja-JP" altLang="en-US" sz="1400" dirty="0" smtClean="0"/>
              <a:t>この図は次の図</a:t>
            </a:r>
            <a:r>
              <a:rPr lang="ja-JP" altLang="en-US" sz="1400" dirty="0" smtClean="0"/>
              <a:t>を基に作成</a:t>
            </a:r>
            <a:r>
              <a:rPr lang="ja-JP" altLang="en-US" sz="1400" dirty="0"/>
              <a:t>しています</a:t>
            </a:r>
            <a:r>
              <a:rPr lang="ja-JP" altLang="en-US" sz="1400" dirty="0" smtClean="0"/>
              <a:t>。</a:t>
            </a:r>
            <a:r>
              <a:rPr lang="ja-JP" altLang="en-US" sz="1400" dirty="0"/>
              <a:t>“キングらによる科学技術情報伝達サイクル</a:t>
            </a:r>
            <a:r>
              <a:rPr lang="ja-JP" altLang="en-US" sz="1400" dirty="0" smtClean="0"/>
              <a:t>” </a:t>
            </a:r>
            <a:r>
              <a:rPr kumimoji="1" lang="ja-JP" altLang="en-US" sz="1400" dirty="0" smtClean="0"/>
              <a:t>上田修一</a:t>
            </a:r>
            <a:r>
              <a:rPr kumimoji="1" lang="en-US" altLang="ja-JP" sz="1400" dirty="0" smtClean="0"/>
              <a:t>, </a:t>
            </a:r>
            <a:r>
              <a:rPr kumimoji="1" lang="ja-JP" altLang="en-US" sz="1400" dirty="0" smtClean="0"/>
              <a:t>倉田敬子</a:t>
            </a:r>
            <a:r>
              <a:rPr kumimoji="1" lang="en-US" altLang="ja-JP" sz="1400" dirty="0" smtClean="0"/>
              <a:t>『</a:t>
            </a:r>
            <a:r>
              <a:rPr kumimoji="1" lang="ja-JP" altLang="en-US" sz="1400" dirty="0" smtClean="0"/>
              <a:t>情報の発生と伝達</a:t>
            </a:r>
            <a:r>
              <a:rPr kumimoji="1" lang="en-US" altLang="ja-JP" sz="1400" dirty="0" smtClean="0"/>
              <a:t>』</a:t>
            </a:r>
            <a:r>
              <a:rPr kumimoji="1" lang="ja-JP" altLang="en-US" sz="1400" dirty="0" smtClean="0"/>
              <a:t>勁草書房</a:t>
            </a:r>
            <a:r>
              <a:rPr kumimoji="1" lang="en-US" altLang="ja-JP" sz="1400" dirty="0" smtClean="0"/>
              <a:t>, 1992. p.64 </a:t>
            </a:r>
            <a:r>
              <a:rPr kumimoji="1" lang="ja-JP" altLang="en-US" sz="1400" dirty="0" smtClean="0"/>
              <a:t>図</a:t>
            </a:r>
            <a:r>
              <a:rPr kumimoji="1" lang="en-US" altLang="ja-JP" sz="1400" dirty="0" smtClean="0"/>
              <a:t>3.3</a:t>
            </a:r>
            <a:endParaRPr kumimoji="1" lang="ja-JP" altLang="en-US" sz="1400" dirty="0"/>
          </a:p>
        </p:txBody>
      </p:sp>
      <p:sp>
        <p:nvSpPr>
          <p:cNvPr id="29" name="円弧 28"/>
          <p:cNvSpPr/>
          <p:nvPr/>
        </p:nvSpPr>
        <p:spPr>
          <a:xfrm>
            <a:off x="1609841" y="1674674"/>
            <a:ext cx="6866466" cy="4706654"/>
          </a:xfrm>
          <a:prstGeom prst="arc">
            <a:avLst>
              <a:gd name="adj1" fmla="val 10411950"/>
              <a:gd name="adj2" fmla="val 15312775"/>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円弧 29"/>
          <p:cNvSpPr/>
          <p:nvPr/>
        </p:nvSpPr>
        <p:spPr>
          <a:xfrm>
            <a:off x="1395777" y="1954224"/>
            <a:ext cx="7126592" cy="4130687"/>
          </a:xfrm>
          <a:prstGeom prst="arc">
            <a:avLst>
              <a:gd name="adj1" fmla="val 6140277"/>
              <a:gd name="adj2" fmla="val 10672549"/>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円弧 30"/>
          <p:cNvSpPr/>
          <p:nvPr/>
        </p:nvSpPr>
        <p:spPr>
          <a:xfrm>
            <a:off x="1560744" y="2016892"/>
            <a:ext cx="6306617" cy="4220420"/>
          </a:xfrm>
          <a:prstGeom prst="arc">
            <a:avLst>
              <a:gd name="adj1" fmla="val 20272032"/>
              <a:gd name="adj2" fmla="val 6459136"/>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円弧 31"/>
          <p:cNvSpPr/>
          <p:nvPr/>
        </p:nvSpPr>
        <p:spPr>
          <a:xfrm>
            <a:off x="1282543" y="1855549"/>
            <a:ext cx="6807778" cy="4342046"/>
          </a:xfrm>
          <a:prstGeom prst="arc">
            <a:avLst>
              <a:gd name="adj1" fmla="val 14703463"/>
              <a:gd name="adj2" fmla="val 154817"/>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p:cNvSpPr txBox="1"/>
          <p:nvPr/>
        </p:nvSpPr>
        <p:spPr>
          <a:xfrm>
            <a:off x="1446571" y="1028343"/>
            <a:ext cx="4636903" cy="646331"/>
          </a:xfrm>
          <a:prstGeom prst="rect">
            <a:avLst/>
          </a:prstGeom>
          <a:noFill/>
        </p:spPr>
        <p:txBody>
          <a:bodyPr wrap="square" rtlCol="0">
            <a:spAutoFit/>
          </a:bodyPr>
          <a:lstStyle/>
          <a:p>
            <a:r>
              <a:rPr kumimoji="1" lang="ja-JP" altLang="en-US" dirty="0" smtClean="0"/>
              <a:t>フォーマルコミュニケーション</a:t>
            </a:r>
            <a:endParaRPr kumimoji="1" lang="en-US" altLang="ja-JP" dirty="0" smtClean="0"/>
          </a:p>
          <a:p>
            <a:r>
              <a:rPr kumimoji="1" lang="ja-JP" altLang="en-US" dirty="0" smtClean="0"/>
              <a:t>（⇔インフォーマルコミュニケーション）</a:t>
            </a:r>
            <a:endParaRPr kumimoji="1" lang="en-US" altLang="ja-JP" dirty="0" smtClean="0"/>
          </a:p>
        </p:txBody>
      </p:sp>
      <p:sp>
        <p:nvSpPr>
          <p:cNvPr id="25" name="テキスト ボックス 24"/>
          <p:cNvSpPr txBox="1"/>
          <p:nvPr/>
        </p:nvSpPr>
        <p:spPr>
          <a:xfrm>
            <a:off x="3265549" y="3718773"/>
            <a:ext cx="2962635" cy="646331"/>
          </a:xfrm>
          <a:prstGeom prst="rect">
            <a:avLst/>
          </a:prstGeom>
          <a:noFill/>
        </p:spPr>
        <p:txBody>
          <a:bodyPr wrap="square" rtlCol="0">
            <a:spAutoFit/>
          </a:bodyPr>
          <a:lstStyle/>
          <a:p>
            <a:pPr algn="ctr"/>
            <a:r>
              <a:rPr kumimoji="1" lang="ja-JP" altLang="en-US" dirty="0" smtClean="0"/>
              <a:t>学術雑誌に掲載される論文</a:t>
            </a:r>
            <a:endParaRPr kumimoji="1" lang="en-US" altLang="ja-JP" dirty="0" smtClean="0"/>
          </a:p>
          <a:p>
            <a:pPr algn="ctr"/>
            <a:r>
              <a:rPr lang="ja-JP" altLang="en-US" dirty="0" smtClean="0"/>
              <a:t>＝学術論文の場合</a:t>
            </a:r>
            <a:endParaRPr kumimoji="1" lang="en-US" altLang="ja-JP" dirty="0" smtClean="0"/>
          </a:p>
        </p:txBody>
      </p:sp>
    </p:spTree>
    <p:extLst>
      <p:ext uri="{BB962C8B-B14F-4D97-AF65-F5344CB8AC3E}">
        <p14:creationId xmlns:p14="http://schemas.microsoft.com/office/powerpoint/2010/main" val="2681226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8652" y="560683"/>
            <a:ext cx="6589199" cy="708077"/>
          </a:xfrm>
        </p:spPr>
        <p:txBody>
          <a:bodyPr>
            <a:normAutofit/>
          </a:bodyPr>
          <a:lstStyle/>
          <a:p>
            <a:r>
              <a:rPr kumimoji="1" lang="ja-JP" altLang="en-US" dirty="0" smtClean="0"/>
              <a:t>情報メディアの選択</a:t>
            </a:r>
            <a:endParaRPr kumimoji="1" lang="ja-JP" altLang="en-US"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4</a:t>
            </a:fld>
            <a:endParaRPr kumimoji="1" lang="ja-JP" altLang="en-US"/>
          </a:p>
        </p:txBody>
      </p:sp>
      <p:sp>
        <p:nvSpPr>
          <p:cNvPr id="6" name="テキスト ボックス 5"/>
          <p:cNvSpPr txBox="1"/>
          <p:nvPr/>
        </p:nvSpPr>
        <p:spPr>
          <a:xfrm flipH="1">
            <a:off x="802055" y="5229200"/>
            <a:ext cx="7802392" cy="523220"/>
          </a:xfrm>
          <a:prstGeom prst="rect">
            <a:avLst/>
          </a:prstGeom>
          <a:noFill/>
        </p:spPr>
        <p:txBody>
          <a:bodyPr wrap="square" rtlCol="0">
            <a:spAutoFit/>
          </a:bodyPr>
          <a:lstStyle/>
          <a:p>
            <a:r>
              <a:rPr kumimoji="1" lang="ja-JP" altLang="en-US" sz="1400" dirty="0" smtClean="0"/>
              <a:t>この図は次の図を基に作成しています。“利用者の問題解決過程における情報源の選択と評価”日本図書館情報学会研究委員会</a:t>
            </a:r>
            <a:r>
              <a:rPr kumimoji="1" lang="en-US" altLang="ja-JP" sz="1400" dirty="0" smtClean="0"/>
              <a:t>『</a:t>
            </a:r>
            <a:r>
              <a:rPr kumimoji="1" lang="ja-JP" altLang="en-US" sz="1400" dirty="0" smtClean="0"/>
              <a:t>情報の評価とコレクション形成</a:t>
            </a:r>
            <a:r>
              <a:rPr kumimoji="1" lang="en-US" altLang="ja-JP" sz="1400" dirty="0" smtClean="0"/>
              <a:t>』</a:t>
            </a:r>
            <a:r>
              <a:rPr lang="ja-JP" altLang="en-US" sz="1400" dirty="0" smtClean="0"/>
              <a:t>勉誠出版</a:t>
            </a:r>
            <a:r>
              <a:rPr kumimoji="1" lang="en-US" altLang="ja-JP" sz="1400" dirty="0" smtClean="0"/>
              <a:t>, 2015. p.22 </a:t>
            </a:r>
            <a:r>
              <a:rPr kumimoji="1" lang="ja-JP" altLang="en-US" sz="1400" dirty="0" smtClean="0"/>
              <a:t>図</a:t>
            </a:r>
            <a:r>
              <a:rPr kumimoji="1" lang="en-US" altLang="ja-JP" sz="1400" dirty="0" smtClean="0"/>
              <a:t>2</a:t>
            </a:r>
            <a:endParaRPr kumimoji="1" lang="ja-JP" altLang="en-US" sz="1400" dirty="0"/>
          </a:p>
        </p:txBody>
      </p:sp>
      <p:sp>
        <p:nvSpPr>
          <p:cNvPr id="8" name="正方形/長方形 7"/>
          <p:cNvSpPr/>
          <p:nvPr/>
        </p:nvSpPr>
        <p:spPr>
          <a:xfrm>
            <a:off x="1433548" y="3904019"/>
            <a:ext cx="1394479" cy="59219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学術論文・雑誌記事</a:t>
            </a:r>
            <a:endParaRPr kumimoji="1" lang="en-US" altLang="ja-JP" dirty="0" smtClean="0"/>
          </a:p>
        </p:txBody>
      </p:sp>
      <p:sp>
        <p:nvSpPr>
          <p:cNvPr id="9" name="正方形/長方形 8"/>
          <p:cNvSpPr/>
          <p:nvPr/>
        </p:nvSpPr>
        <p:spPr>
          <a:xfrm>
            <a:off x="3417255" y="3917256"/>
            <a:ext cx="1321570" cy="5657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専門図書</a:t>
            </a:r>
            <a:endParaRPr lang="en-US" altLang="ja-JP" sz="1400" dirty="0" smtClean="0"/>
          </a:p>
        </p:txBody>
      </p:sp>
      <p:sp>
        <p:nvSpPr>
          <p:cNvPr id="10" name="正方形/長方形 9"/>
          <p:cNvSpPr/>
          <p:nvPr/>
        </p:nvSpPr>
        <p:spPr>
          <a:xfrm>
            <a:off x="5184902" y="3917256"/>
            <a:ext cx="1187299" cy="5657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専門事典</a:t>
            </a:r>
            <a:endParaRPr kumimoji="1" lang="ja-JP" altLang="en-US" sz="1400" dirty="0"/>
          </a:p>
        </p:txBody>
      </p:sp>
      <p:sp>
        <p:nvSpPr>
          <p:cNvPr id="11" name="正方形/長方形 10"/>
          <p:cNvSpPr/>
          <p:nvPr/>
        </p:nvSpPr>
        <p:spPr>
          <a:xfrm>
            <a:off x="7354952" y="3917256"/>
            <a:ext cx="1204219" cy="5657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百科事典</a:t>
            </a:r>
            <a:endParaRPr lang="en-US" altLang="ja-JP" dirty="0" smtClean="0"/>
          </a:p>
        </p:txBody>
      </p:sp>
      <p:sp>
        <p:nvSpPr>
          <p:cNvPr id="12" name="正方形/長方形 11"/>
          <p:cNvSpPr/>
          <p:nvPr/>
        </p:nvSpPr>
        <p:spPr>
          <a:xfrm>
            <a:off x="1374252" y="2917531"/>
            <a:ext cx="2014280" cy="60041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雑誌記事索引</a:t>
            </a:r>
            <a:endParaRPr kumimoji="1" lang="en-US" altLang="ja-JP" dirty="0" smtClean="0"/>
          </a:p>
          <a:p>
            <a:pPr algn="ctr"/>
            <a:r>
              <a:rPr kumimoji="1" lang="ja-JP" altLang="en-US" sz="1400" dirty="0" smtClean="0"/>
              <a:t>（レファレンス資料）</a:t>
            </a:r>
            <a:endParaRPr kumimoji="1" lang="en-US" altLang="ja-JP" sz="1400" dirty="0" smtClean="0"/>
          </a:p>
        </p:txBody>
      </p:sp>
      <p:sp>
        <p:nvSpPr>
          <p:cNvPr id="14" name="正方形/長方形 13"/>
          <p:cNvSpPr/>
          <p:nvPr/>
        </p:nvSpPr>
        <p:spPr>
          <a:xfrm>
            <a:off x="617717" y="1748163"/>
            <a:ext cx="1513071" cy="59219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問題の解決</a:t>
            </a:r>
            <a:endParaRPr kumimoji="1" lang="ja-JP" altLang="en-US" dirty="0"/>
          </a:p>
        </p:txBody>
      </p:sp>
      <p:sp>
        <p:nvSpPr>
          <p:cNvPr id="15" name="正方形/長方形 14"/>
          <p:cNvSpPr/>
          <p:nvPr/>
        </p:nvSpPr>
        <p:spPr>
          <a:xfrm>
            <a:off x="2742885" y="1748163"/>
            <a:ext cx="1422121" cy="59219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情報の収集</a:t>
            </a:r>
            <a:endParaRPr kumimoji="1" lang="ja-JP" altLang="en-US" dirty="0"/>
          </a:p>
        </p:txBody>
      </p:sp>
      <p:sp>
        <p:nvSpPr>
          <p:cNvPr id="16" name="正方形/長方形 15"/>
          <p:cNvSpPr/>
          <p:nvPr/>
        </p:nvSpPr>
        <p:spPr>
          <a:xfrm>
            <a:off x="4757347" y="1748163"/>
            <a:ext cx="1614854" cy="59219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問題の焦点化</a:t>
            </a:r>
            <a:endParaRPr kumimoji="1" lang="ja-JP" altLang="en-US" dirty="0"/>
          </a:p>
        </p:txBody>
      </p:sp>
      <p:sp>
        <p:nvSpPr>
          <p:cNvPr id="17" name="正方形/長方形 16"/>
          <p:cNvSpPr/>
          <p:nvPr/>
        </p:nvSpPr>
        <p:spPr>
          <a:xfrm>
            <a:off x="7229494" y="1748163"/>
            <a:ext cx="1455136" cy="59219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問題の設定</a:t>
            </a:r>
            <a:endParaRPr kumimoji="1" lang="ja-JP" altLang="en-US" dirty="0"/>
          </a:p>
        </p:txBody>
      </p:sp>
      <p:sp>
        <p:nvSpPr>
          <p:cNvPr id="25" name="正方形/長方形 24"/>
          <p:cNvSpPr/>
          <p:nvPr/>
        </p:nvSpPr>
        <p:spPr>
          <a:xfrm>
            <a:off x="3453945" y="2903002"/>
            <a:ext cx="2144109" cy="61493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書誌・索引・目録</a:t>
            </a:r>
            <a:endParaRPr kumimoji="1" lang="en-US" altLang="ja-JP" dirty="0" smtClean="0"/>
          </a:p>
          <a:p>
            <a:pPr algn="ctr"/>
            <a:r>
              <a:rPr lang="ja-JP" altLang="en-US" sz="1400" dirty="0" smtClean="0"/>
              <a:t>（レファレンス資料）</a:t>
            </a:r>
            <a:endParaRPr kumimoji="1" lang="en-US" altLang="ja-JP" sz="1400" dirty="0" smtClean="0"/>
          </a:p>
        </p:txBody>
      </p:sp>
      <p:sp>
        <p:nvSpPr>
          <p:cNvPr id="34" name="テキスト ボックス 33"/>
          <p:cNvSpPr txBox="1"/>
          <p:nvPr/>
        </p:nvSpPr>
        <p:spPr>
          <a:xfrm>
            <a:off x="1488443" y="4480083"/>
            <a:ext cx="1254442" cy="307777"/>
          </a:xfrm>
          <a:prstGeom prst="rect">
            <a:avLst/>
          </a:prstGeom>
          <a:noFill/>
          <a:ln>
            <a:noFill/>
          </a:ln>
        </p:spPr>
        <p:txBody>
          <a:bodyPr wrap="square" rtlCol="0">
            <a:spAutoFit/>
          </a:bodyPr>
          <a:lstStyle/>
          <a:p>
            <a:pPr algn="ctr"/>
            <a:r>
              <a:rPr lang="ja-JP" altLang="en-US" sz="1400" dirty="0" smtClean="0"/>
              <a:t>（一次資料</a:t>
            </a:r>
            <a:r>
              <a:rPr lang="ja-JP" altLang="en-US" sz="1400" dirty="0"/>
              <a:t>）</a:t>
            </a:r>
          </a:p>
        </p:txBody>
      </p:sp>
      <p:cxnSp>
        <p:nvCxnSpPr>
          <p:cNvPr id="45" name="直線矢印コネクタ 44"/>
          <p:cNvCxnSpPr>
            <a:stCxn id="8" idx="3"/>
            <a:endCxn id="9" idx="1"/>
          </p:cNvCxnSpPr>
          <p:nvPr/>
        </p:nvCxnSpPr>
        <p:spPr>
          <a:xfrm>
            <a:off x="2828027" y="4200114"/>
            <a:ext cx="58922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9" idx="3"/>
            <a:endCxn id="10" idx="1"/>
          </p:cNvCxnSpPr>
          <p:nvPr/>
        </p:nvCxnSpPr>
        <p:spPr>
          <a:xfrm>
            <a:off x="4738825" y="4200114"/>
            <a:ext cx="44607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0" idx="3"/>
            <a:endCxn id="11" idx="1"/>
          </p:cNvCxnSpPr>
          <p:nvPr/>
        </p:nvCxnSpPr>
        <p:spPr>
          <a:xfrm>
            <a:off x="6372201" y="4200114"/>
            <a:ext cx="9827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7" idx="1"/>
            <a:endCxn id="16" idx="3"/>
          </p:cNvCxnSpPr>
          <p:nvPr/>
        </p:nvCxnSpPr>
        <p:spPr>
          <a:xfrm flipH="1">
            <a:off x="6372201" y="2044258"/>
            <a:ext cx="85729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6" idx="1"/>
            <a:endCxn id="15" idx="3"/>
          </p:cNvCxnSpPr>
          <p:nvPr/>
        </p:nvCxnSpPr>
        <p:spPr>
          <a:xfrm flipH="1">
            <a:off x="4165006" y="2044258"/>
            <a:ext cx="59234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5" idx="1"/>
            <a:endCxn id="14" idx="3"/>
          </p:cNvCxnSpPr>
          <p:nvPr/>
        </p:nvCxnSpPr>
        <p:spPr>
          <a:xfrm flipH="1">
            <a:off x="2130788" y="2044258"/>
            <a:ext cx="6120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2381392" y="3517941"/>
            <a:ext cx="0" cy="3860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V="1">
            <a:off x="4233911" y="3517941"/>
            <a:ext cx="0" cy="3993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V="1">
            <a:off x="3059832" y="2311317"/>
            <a:ext cx="0" cy="591685"/>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p:nvPr/>
        </p:nvCxnSpPr>
        <p:spPr>
          <a:xfrm flipV="1">
            <a:off x="3851921" y="2311317"/>
            <a:ext cx="0" cy="591685"/>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5868144" y="2311316"/>
            <a:ext cx="0" cy="160594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11" idx="0"/>
            <a:endCxn id="17" idx="2"/>
          </p:cNvCxnSpPr>
          <p:nvPr/>
        </p:nvCxnSpPr>
        <p:spPr>
          <a:xfrm flipV="1">
            <a:off x="7957062" y="2340353"/>
            <a:ext cx="0" cy="1576903"/>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779097" y="1378831"/>
            <a:ext cx="2969368" cy="369332"/>
          </a:xfrm>
          <a:prstGeom prst="rect">
            <a:avLst/>
          </a:prstGeom>
          <a:noFill/>
        </p:spPr>
        <p:txBody>
          <a:bodyPr wrap="square" rtlCol="0">
            <a:spAutoFit/>
          </a:bodyPr>
          <a:lstStyle/>
          <a:p>
            <a:r>
              <a:rPr kumimoji="1" lang="ja-JP" altLang="en-US" b="1" dirty="0" smtClean="0"/>
              <a:t>＜利用者の問題解決過程＞</a:t>
            </a:r>
            <a:endParaRPr kumimoji="1" lang="en-US" altLang="ja-JP" b="1" dirty="0" smtClean="0"/>
          </a:p>
        </p:txBody>
      </p:sp>
      <p:sp>
        <p:nvSpPr>
          <p:cNvPr id="194" name="テキスト ボックス 193"/>
          <p:cNvSpPr txBox="1"/>
          <p:nvPr/>
        </p:nvSpPr>
        <p:spPr>
          <a:xfrm>
            <a:off x="4757347" y="4460338"/>
            <a:ext cx="2043500" cy="307777"/>
          </a:xfrm>
          <a:prstGeom prst="rect">
            <a:avLst/>
          </a:prstGeom>
          <a:noFill/>
          <a:ln>
            <a:noFill/>
          </a:ln>
        </p:spPr>
        <p:txBody>
          <a:bodyPr wrap="square" rtlCol="0">
            <a:spAutoFit/>
          </a:bodyPr>
          <a:lstStyle/>
          <a:p>
            <a:pPr algn="ctr"/>
            <a:r>
              <a:rPr lang="ja-JP" altLang="en-US" sz="1400" dirty="0" smtClean="0"/>
              <a:t>（レファレンス資料</a:t>
            </a:r>
            <a:r>
              <a:rPr lang="ja-JP" altLang="en-US" sz="1400" dirty="0"/>
              <a:t>）</a:t>
            </a:r>
          </a:p>
        </p:txBody>
      </p:sp>
      <p:sp>
        <p:nvSpPr>
          <p:cNvPr id="195" name="テキスト ボックス 194"/>
          <p:cNvSpPr txBox="1"/>
          <p:nvPr/>
        </p:nvSpPr>
        <p:spPr>
          <a:xfrm>
            <a:off x="6910883" y="4460338"/>
            <a:ext cx="1981597" cy="307777"/>
          </a:xfrm>
          <a:prstGeom prst="rect">
            <a:avLst/>
          </a:prstGeom>
          <a:noFill/>
          <a:ln>
            <a:noFill/>
          </a:ln>
        </p:spPr>
        <p:txBody>
          <a:bodyPr wrap="square" rtlCol="0">
            <a:spAutoFit/>
          </a:bodyPr>
          <a:lstStyle/>
          <a:p>
            <a:pPr algn="ctr"/>
            <a:r>
              <a:rPr lang="ja-JP" altLang="en-US" sz="1400" dirty="0" smtClean="0"/>
              <a:t>（レファレンス資料</a:t>
            </a:r>
            <a:r>
              <a:rPr lang="ja-JP" altLang="en-US" sz="1400" dirty="0"/>
              <a:t>）</a:t>
            </a:r>
          </a:p>
        </p:txBody>
      </p:sp>
      <p:sp>
        <p:nvSpPr>
          <p:cNvPr id="198" name="テキスト ボックス 197"/>
          <p:cNvSpPr txBox="1"/>
          <p:nvPr/>
        </p:nvSpPr>
        <p:spPr>
          <a:xfrm>
            <a:off x="3461574" y="4480083"/>
            <a:ext cx="1254442" cy="307777"/>
          </a:xfrm>
          <a:prstGeom prst="rect">
            <a:avLst/>
          </a:prstGeom>
          <a:noFill/>
          <a:ln>
            <a:noFill/>
          </a:ln>
        </p:spPr>
        <p:txBody>
          <a:bodyPr wrap="square" rtlCol="0">
            <a:spAutoFit/>
          </a:bodyPr>
          <a:lstStyle/>
          <a:p>
            <a:pPr algn="ctr"/>
            <a:r>
              <a:rPr lang="ja-JP" altLang="en-US" sz="1400" dirty="0" smtClean="0"/>
              <a:t>（一次資料</a:t>
            </a:r>
            <a:r>
              <a:rPr lang="ja-JP" altLang="en-US" sz="1400" dirty="0"/>
              <a:t>）</a:t>
            </a:r>
          </a:p>
        </p:txBody>
      </p:sp>
      <p:sp>
        <p:nvSpPr>
          <p:cNvPr id="201" name="正方形/長方形 200"/>
          <p:cNvSpPr/>
          <p:nvPr/>
        </p:nvSpPr>
        <p:spPr>
          <a:xfrm>
            <a:off x="395536" y="1320138"/>
            <a:ext cx="8496944" cy="1316058"/>
          </a:xfrm>
          <a:prstGeom prst="rect">
            <a:avLst/>
          </a:prstGeom>
          <a:noFill/>
          <a:ln w="5715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cxnSp>
        <p:nvCxnSpPr>
          <p:cNvPr id="202" name="直線矢印コネクタ 201"/>
          <p:cNvCxnSpPr/>
          <p:nvPr/>
        </p:nvCxnSpPr>
        <p:spPr>
          <a:xfrm flipH="1">
            <a:off x="5298882" y="1504529"/>
            <a:ext cx="56926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テキスト ボックス 203"/>
          <p:cNvSpPr txBox="1"/>
          <p:nvPr/>
        </p:nvSpPr>
        <p:spPr>
          <a:xfrm>
            <a:off x="452846" y="4787860"/>
            <a:ext cx="2935686" cy="369332"/>
          </a:xfrm>
          <a:prstGeom prst="rect">
            <a:avLst/>
          </a:prstGeom>
          <a:noFill/>
        </p:spPr>
        <p:txBody>
          <a:bodyPr wrap="square" rtlCol="0">
            <a:spAutoFit/>
          </a:bodyPr>
          <a:lstStyle/>
          <a:p>
            <a:r>
              <a:rPr kumimoji="1" lang="ja-JP" altLang="en-US" b="1" dirty="0" smtClean="0"/>
              <a:t>＜情報メディア生産過程＞</a:t>
            </a:r>
            <a:endParaRPr kumimoji="1" lang="en-US" altLang="ja-JP" b="1" dirty="0" smtClean="0"/>
          </a:p>
        </p:txBody>
      </p:sp>
      <p:cxnSp>
        <p:nvCxnSpPr>
          <p:cNvPr id="205" name="直線矢印コネクタ 204"/>
          <p:cNvCxnSpPr/>
          <p:nvPr/>
        </p:nvCxnSpPr>
        <p:spPr>
          <a:xfrm>
            <a:off x="3388532" y="4923081"/>
            <a:ext cx="6395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矢印コネクタ 207"/>
          <p:cNvCxnSpPr/>
          <p:nvPr/>
        </p:nvCxnSpPr>
        <p:spPr>
          <a:xfrm flipV="1">
            <a:off x="827584" y="4370911"/>
            <a:ext cx="0" cy="3542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テキスト ボックス 209"/>
          <p:cNvSpPr txBox="1"/>
          <p:nvPr/>
        </p:nvSpPr>
        <p:spPr>
          <a:xfrm>
            <a:off x="4078040" y="4765790"/>
            <a:ext cx="4814440" cy="369332"/>
          </a:xfrm>
          <a:prstGeom prst="rect">
            <a:avLst/>
          </a:prstGeom>
          <a:noFill/>
        </p:spPr>
        <p:txBody>
          <a:bodyPr wrap="square" rtlCol="0">
            <a:spAutoFit/>
          </a:bodyPr>
          <a:lstStyle/>
          <a:p>
            <a:r>
              <a:rPr kumimoji="1" lang="ja-JP" altLang="en-US" dirty="0" smtClean="0"/>
              <a:t>専門的な情報が圧縮されて一般化する。</a:t>
            </a:r>
            <a:endParaRPr kumimoji="1" lang="en-US" altLang="ja-JP" dirty="0" smtClean="0"/>
          </a:p>
        </p:txBody>
      </p:sp>
      <p:sp>
        <p:nvSpPr>
          <p:cNvPr id="216" name="正方形/長方形 215"/>
          <p:cNvSpPr/>
          <p:nvPr/>
        </p:nvSpPr>
        <p:spPr>
          <a:xfrm>
            <a:off x="395536" y="2771636"/>
            <a:ext cx="8496944" cy="2385556"/>
          </a:xfrm>
          <a:prstGeom prst="rect">
            <a:avLst/>
          </a:prstGeom>
          <a:noFill/>
          <a:ln w="5715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 name="テキスト ボックス 2"/>
          <p:cNvSpPr txBox="1"/>
          <p:nvPr/>
        </p:nvSpPr>
        <p:spPr>
          <a:xfrm>
            <a:off x="251520" y="5787261"/>
            <a:ext cx="8738135" cy="954107"/>
          </a:xfrm>
          <a:prstGeom prst="rect">
            <a:avLst/>
          </a:prstGeom>
          <a:noFill/>
          <a:ln>
            <a:solidFill>
              <a:schemeClr val="tx1">
                <a:lumMod val="50000"/>
                <a:lumOff val="50000"/>
              </a:schemeClr>
            </a:solidFill>
            <a:prstDash val="dash"/>
          </a:ln>
        </p:spPr>
        <p:txBody>
          <a:bodyPr wrap="square" rtlCol="0">
            <a:spAutoFit/>
          </a:bodyPr>
          <a:lstStyle/>
          <a:p>
            <a:pPr algn="ctr"/>
            <a:r>
              <a:rPr kumimoji="1" lang="en-US" altLang="ja-JP" sz="1400" dirty="0" smtClean="0"/>
              <a:t>【</a:t>
            </a:r>
            <a:r>
              <a:rPr lang="en-US" altLang="ja-JP" sz="1400" dirty="0" smtClean="0"/>
              <a:t>MEMO】</a:t>
            </a:r>
          </a:p>
          <a:p>
            <a:r>
              <a:rPr lang="ja-JP" altLang="en-US" sz="1400" dirty="0" smtClean="0"/>
              <a:t>「</a:t>
            </a:r>
            <a:r>
              <a:rPr kumimoji="1" lang="ja-JP" altLang="en-US" sz="1400" dirty="0" smtClean="0"/>
              <a:t>書誌」：</a:t>
            </a:r>
            <a:r>
              <a:rPr lang="ja-JP" altLang="en-US" sz="1400" dirty="0" smtClean="0"/>
              <a:t>メディア</a:t>
            </a:r>
            <a:r>
              <a:rPr lang="ja-JP" altLang="en-US" sz="1400" dirty="0"/>
              <a:t>の</a:t>
            </a:r>
            <a:r>
              <a:rPr lang="en-US" altLang="ja-JP" sz="1400" dirty="0"/>
              <a:t>1</a:t>
            </a:r>
            <a:r>
              <a:rPr lang="ja-JP" altLang="en-US" sz="1400" dirty="0"/>
              <a:t>点</a:t>
            </a:r>
            <a:r>
              <a:rPr lang="en-US" altLang="ja-JP" sz="1400" dirty="0"/>
              <a:t>1</a:t>
            </a:r>
            <a:r>
              <a:rPr lang="ja-JP" altLang="en-US" sz="1400" dirty="0"/>
              <a:t>点に</a:t>
            </a:r>
            <a:r>
              <a:rPr lang="ja-JP" altLang="en-US" sz="1400" dirty="0" smtClean="0"/>
              <a:t>ついてタイトル等を一定の規則</a:t>
            </a:r>
            <a:r>
              <a:rPr lang="ja-JP" altLang="en-US" sz="1400" dirty="0"/>
              <a:t>に基いて記述し、検索しやすいように並べた</a:t>
            </a:r>
            <a:r>
              <a:rPr lang="ja-JP" altLang="en-US" sz="1400" dirty="0" smtClean="0"/>
              <a:t>リスト。「索引」：</a:t>
            </a:r>
            <a:r>
              <a:rPr lang="ja-JP" altLang="en-US" sz="1400" dirty="0"/>
              <a:t>雑誌や図書の中の特定部分に容易にアクセスできるように、見出し語を一定の規則で並べた</a:t>
            </a:r>
            <a:r>
              <a:rPr lang="ja-JP" altLang="en-US" sz="1400" dirty="0" smtClean="0"/>
              <a:t>もの。「目録」：</a:t>
            </a:r>
            <a:r>
              <a:rPr lang="ja-JP" altLang="en-US" sz="1400" dirty="0"/>
              <a:t>ある図書館や機関で持っているメディア</a:t>
            </a:r>
            <a:r>
              <a:rPr lang="ja-JP" altLang="en-US" sz="1400" dirty="0" smtClean="0"/>
              <a:t>のリスト。</a:t>
            </a:r>
            <a:endParaRPr kumimoji="1" lang="ja-JP" altLang="en-US" sz="1400" dirty="0"/>
          </a:p>
        </p:txBody>
      </p:sp>
      <p:sp>
        <p:nvSpPr>
          <p:cNvPr id="5" name="テキスト ボックス 4"/>
          <p:cNvSpPr txBox="1"/>
          <p:nvPr/>
        </p:nvSpPr>
        <p:spPr>
          <a:xfrm>
            <a:off x="387985" y="2921188"/>
            <a:ext cx="1015663" cy="1587932"/>
          </a:xfrm>
          <a:prstGeom prst="rect">
            <a:avLst/>
          </a:prstGeom>
          <a:noFill/>
        </p:spPr>
        <p:txBody>
          <a:bodyPr vert="eaVert" wrap="square" rtlCol="0">
            <a:spAutoFit/>
          </a:bodyPr>
          <a:lstStyle/>
          <a:p>
            <a:r>
              <a:rPr kumimoji="1" lang="ja-JP" altLang="en-US" dirty="0" smtClean="0"/>
              <a:t>検索用の代替物が作成される。</a:t>
            </a:r>
            <a:endParaRPr kumimoji="1" lang="ja-JP" altLang="en-US" dirty="0"/>
          </a:p>
        </p:txBody>
      </p:sp>
    </p:spTree>
    <p:extLst>
      <p:ext uri="{BB962C8B-B14F-4D97-AF65-F5344CB8AC3E}">
        <p14:creationId xmlns:p14="http://schemas.microsoft.com/office/powerpoint/2010/main" val="45625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2"/>
          <p:cNvSpPr>
            <a:spLocks noGrp="1" noChangeArrowheads="1"/>
          </p:cNvSpPr>
          <p:nvPr>
            <p:ph type="title"/>
          </p:nvPr>
        </p:nvSpPr>
        <p:spPr>
          <a:xfrm>
            <a:off x="1922979" y="692696"/>
            <a:ext cx="6589199" cy="1008112"/>
          </a:xfrm>
        </p:spPr>
        <p:txBody>
          <a:bodyPr>
            <a:noAutofit/>
          </a:bodyPr>
          <a:lstStyle/>
          <a:p>
            <a:pPr>
              <a:defRPr/>
            </a:pPr>
            <a:r>
              <a:rPr lang="ja-JP" altLang="en-US" sz="4000" dirty="0"/>
              <a:t>情報の</a:t>
            </a:r>
            <a:r>
              <a:rPr lang="ja-JP" altLang="en-US" sz="4000" dirty="0" smtClean="0"/>
              <a:t>信頼性</a:t>
            </a:r>
            <a:endParaRPr lang="ja-JP" altLang="en-US" sz="4000" dirty="0" smtClean="0">
              <a:solidFill>
                <a:schemeClr val="tx1"/>
              </a:solidFill>
              <a:latin typeface="メイリオ" pitchFamily="50" charset="-128"/>
              <a:ea typeface="メイリオ" pitchFamily="50" charset="-128"/>
            </a:endParaRPr>
          </a:p>
        </p:txBody>
      </p:sp>
      <p:sp>
        <p:nvSpPr>
          <p:cNvPr id="2" name="スライド番号プレースホルダー 1"/>
          <p:cNvSpPr>
            <a:spLocks noGrp="1"/>
          </p:cNvSpPr>
          <p:nvPr>
            <p:ph type="sldNum" sz="quarter" idx="12"/>
          </p:nvPr>
        </p:nvSpPr>
        <p:spPr/>
        <p:txBody>
          <a:bodyPr/>
          <a:lstStyle/>
          <a:p>
            <a:fld id="{5CDA22FE-7B16-4192-82B6-724F8B460CA0}" type="slidenum">
              <a:rPr kumimoji="1" lang="ja-JP" altLang="en-US" smtClean="0"/>
              <a:pPr/>
              <a:t>5</a:t>
            </a:fld>
            <a:endParaRPr kumimoji="1" lang="ja-JP" altLang="en-US" dirty="0"/>
          </a:p>
        </p:txBody>
      </p:sp>
      <p:grpSp>
        <p:nvGrpSpPr>
          <p:cNvPr id="5" name="グループ化 4"/>
          <p:cNvGrpSpPr/>
          <p:nvPr/>
        </p:nvGrpSpPr>
        <p:grpSpPr>
          <a:xfrm>
            <a:off x="2352712" y="2119984"/>
            <a:ext cx="720080" cy="504056"/>
            <a:chOff x="1403648" y="5517232"/>
            <a:chExt cx="720080" cy="504056"/>
          </a:xfrm>
        </p:grpSpPr>
        <p:sp>
          <p:nvSpPr>
            <p:cNvPr id="6" name="山形 5"/>
            <p:cNvSpPr/>
            <p:nvPr/>
          </p:nvSpPr>
          <p:spPr>
            <a:xfrm>
              <a:off x="1403648" y="5517232"/>
              <a:ext cx="288032"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p:nvSpPr>
          <p:spPr>
            <a:xfrm>
              <a:off x="1619672" y="5517232"/>
              <a:ext cx="288032"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p:nvSpPr>
          <p:spPr>
            <a:xfrm>
              <a:off x="1835696" y="5517232"/>
              <a:ext cx="288032" cy="5040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9" name="テキスト ボックス 8"/>
          <p:cNvSpPr txBox="1"/>
          <p:nvPr/>
        </p:nvSpPr>
        <p:spPr>
          <a:xfrm>
            <a:off x="580556" y="2114783"/>
            <a:ext cx="1718557" cy="646331"/>
          </a:xfrm>
          <a:prstGeom prst="rect">
            <a:avLst/>
          </a:prstGeom>
          <a:noFill/>
        </p:spPr>
        <p:txBody>
          <a:bodyPr wrap="square" rtlCol="0">
            <a:spAutoFit/>
          </a:bodyPr>
          <a:lstStyle/>
          <a:p>
            <a:r>
              <a:rPr lang="ja-JP" altLang="en-US" sz="3600" dirty="0" smtClean="0"/>
              <a:t>信頼性</a:t>
            </a:r>
            <a:endParaRPr kumimoji="1" lang="ja-JP" altLang="en-US" sz="3600" dirty="0"/>
          </a:p>
        </p:txBody>
      </p:sp>
      <p:sp>
        <p:nvSpPr>
          <p:cNvPr id="10" name="テキスト ボックス 9"/>
          <p:cNvSpPr txBox="1"/>
          <p:nvPr/>
        </p:nvSpPr>
        <p:spPr>
          <a:xfrm>
            <a:off x="3182508" y="2096967"/>
            <a:ext cx="5730127" cy="646331"/>
          </a:xfrm>
          <a:prstGeom prst="rect">
            <a:avLst/>
          </a:prstGeom>
          <a:noFill/>
        </p:spPr>
        <p:txBody>
          <a:bodyPr wrap="square" rtlCol="0">
            <a:spAutoFit/>
          </a:bodyPr>
          <a:lstStyle/>
          <a:p>
            <a:r>
              <a:rPr lang="ja-JP" altLang="en-US" sz="3600" dirty="0" smtClean="0"/>
              <a:t>「典拠」を示せるかどうか</a:t>
            </a:r>
            <a:endParaRPr kumimoji="1" lang="ja-JP" altLang="en-US" sz="3600" dirty="0"/>
          </a:p>
        </p:txBody>
      </p:sp>
      <p:sp>
        <p:nvSpPr>
          <p:cNvPr id="4" name="テキスト ボックス 3"/>
          <p:cNvSpPr txBox="1"/>
          <p:nvPr/>
        </p:nvSpPr>
        <p:spPr>
          <a:xfrm>
            <a:off x="948576" y="5085184"/>
            <a:ext cx="7571303" cy="1200329"/>
          </a:xfrm>
          <a:prstGeom prst="rect">
            <a:avLst/>
          </a:prstGeom>
          <a:noFill/>
        </p:spPr>
        <p:txBody>
          <a:bodyPr wrap="none" rtlCol="0">
            <a:spAutoFit/>
          </a:bodyPr>
          <a:lstStyle/>
          <a:p>
            <a:pPr algn="ctr"/>
            <a:r>
              <a:rPr kumimoji="1" lang="ja-JP" altLang="en-US" sz="3600" dirty="0" smtClean="0"/>
              <a:t>参考にした情報源は必ず記録しよう</a:t>
            </a:r>
            <a:endParaRPr kumimoji="1" lang="en-US" altLang="ja-JP" sz="3600" dirty="0" smtClean="0"/>
          </a:p>
          <a:p>
            <a:pPr algn="ctr"/>
            <a:r>
              <a:rPr lang="ja-JP" altLang="en-US" sz="3600" dirty="0" smtClean="0"/>
              <a:t>→参考文献リスト</a:t>
            </a:r>
            <a:endParaRPr kumimoji="1" lang="ja-JP" altLang="en-US" sz="3600" dirty="0"/>
          </a:p>
        </p:txBody>
      </p:sp>
      <p:sp>
        <p:nvSpPr>
          <p:cNvPr id="11" name="ストライプ矢印 10"/>
          <p:cNvSpPr/>
          <p:nvPr/>
        </p:nvSpPr>
        <p:spPr>
          <a:xfrm rot="5400000">
            <a:off x="4022166" y="3733426"/>
            <a:ext cx="1000947" cy="96816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19397" y="2772217"/>
            <a:ext cx="8445091" cy="584775"/>
          </a:xfrm>
          <a:prstGeom prst="rect">
            <a:avLst/>
          </a:prstGeom>
          <a:noFill/>
        </p:spPr>
        <p:txBody>
          <a:bodyPr wrap="square" rtlCol="0">
            <a:spAutoFit/>
          </a:bodyPr>
          <a:lstStyle/>
          <a:p>
            <a:r>
              <a:rPr lang="ja-JP" altLang="en-US" sz="3200" dirty="0" smtClean="0"/>
              <a:t>誰が、いつ、どのメディアで公表したものか</a:t>
            </a:r>
            <a:endParaRPr kumimoji="1" lang="ja-JP" altLang="en-US" sz="3200" dirty="0"/>
          </a:p>
        </p:txBody>
      </p:sp>
    </p:spTree>
    <p:extLst>
      <p:ext uri="{BB962C8B-B14F-4D97-AF65-F5344CB8AC3E}">
        <p14:creationId xmlns:p14="http://schemas.microsoft.com/office/powerpoint/2010/main" val="2961273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432952"/>
            <a:ext cx="6589199" cy="691792"/>
          </a:xfrm>
        </p:spPr>
        <p:txBody>
          <a:bodyPr>
            <a:normAutofit fontScale="90000"/>
          </a:bodyPr>
          <a:lstStyle/>
          <a:p>
            <a:r>
              <a:rPr lang="ja-JP" altLang="en-US" sz="4000" dirty="0"/>
              <a:t>首都大の蔵書</a:t>
            </a:r>
            <a:r>
              <a:rPr lang="ja-JP" altLang="en-US" sz="4000" dirty="0" smtClean="0"/>
              <a:t>検索</a:t>
            </a:r>
            <a:endParaRPr kumimoji="1" lang="ja-JP" altLang="en-US" sz="4000"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6</a:t>
            </a:fld>
            <a:endParaRPr kumimoji="1" lang="ja-JP" altLang="en-US"/>
          </a:p>
        </p:txBody>
      </p:sp>
      <p:sp>
        <p:nvSpPr>
          <p:cNvPr id="3" name="テキスト ボックス 2"/>
          <p:cNvSpPr txBox="1"/>
          <p:nvPr/>
        </p:nvSpPr>
        <p:spPr>
          <a:xfrm>
            <a:off x="1542948" y="968242"/>
            <a:ext cx="3036409" cy="369332"/>
          </a:xfrm>
          <a:prstGeom prst="rect">
            <a:avLst/>
          </a:prstGeom>
          <a:noFill/>
        </p:spPr>
        <p:txBody>
          <a:bodyPr wrap="none" rtlCol="0">
            <a:spAutoFit/>
          </a:bodyPr>
          <a:lstStyle/>
          <a:p>
            <a:r>
              <a:rPr lang="en-US" altLang="ja-JP" dirty="0"/>
              <a:t>http://www.lib.tmu.ac.jp/</a:t>
            </a:r>
            <a:endParaRPr kumimoji="1" lang="ja-JP" altLang="en-US" dirty="0"/>
          </a:p>
        </p:txBody>
      </p:sp>
      <p:grpSp>
        <p:nvGrpSpPr>
          <p:cNvPr id="9" name="グループ化 8"/>
          <p:cNvGrpSpPr/>
          <p:nvPr/>
        </p:nvGrpSpPr>
        <p:grpSpPr>
          <a:xfrm>
            <a:off x="930191" y="1648901"/>
            <a:ext cx="7809633" cy="5020459"/>
            <a:chOff x="930191" y="1648901"/>
            <a:chExt cx="7809633" cy="5020459"/>
          </a:xfrm>
        </p:grpSpPr>
        <p:pic>
          <p:nvPicPr>
            <p:cNvPr id="13" name="図 12"/>
            <p:cNvPicPr>
              <a:picLocks noChangeAspect="1"/>
            </p:cNvPicPr>
            <p:nvPr/>
          </p:nvPicPr>
          <p:blipFill>
            <a:blip r:embed="rId3"/>
            <a:stretch>
              <a:fillRect/>
            </a:stretch>
          </p:blipFill>
          <p:spPr>
            <a:xfrm>
              <a:off x="930191" y="1648901"/>
              <a:ext cx="7809633" cy="5000357"/>
            </a:xfrm>
            <a:prstGeom prst="rect">
              <a:avLst/>
            </a:prstGeom>
            <a:ln w="28575">
              <a:solidFill>
                <a:schemeClr val="tx1"/>
              </a:solidFill>
            </a:ln>
          </p:spPr>
        </p:pic>
        <p:sp>
          <p:nvSpPr>
            <p:cNvPr id="14" name="正方形/長方形 13"/>
            <p:cNvSpPr/>
            <p:nvPr/>
          </p:nvSpPr>
          <p:spPr>
            <a:xfrm>
              <a:off x="2602759" y="3501008"/>
              <a:ext cx="4464496" cy="79208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a:stretch>
              <a:fillRect/>
            </a:stretch>
          </p:blipFill>
          <p:spPr>
            <a:xfrm>
              <a:off x="3563888" y="2530450"/>
              <a:ext cx="688382" cy="178470"/>
            </a:xfrm>
            <a:prstGeom prst="rect">
              <a:avLst/>
            </a:prstGeom>
          </p:spPr>
        </p:pic>
        <p:pic>
          <p:nvPicPr>
            <p:cNvPr id="8" name="図 7"/>
            <p:cNvPicPr>
              <a:picLocks noChangeAspect="1"/>
            </p:cNvPicPr>
            <p:nvPr/>
          </p:nvPicPr>
          <p:blipFill rotWithShape="1">
            <a:blip r:embed="rId5"/>
            <a:srcRect r="1223" b="19992"/>
            <a:stretch/>
          </p:blipFill>
          <p:spPr>
            <a:xfrm>
              <a:off x="1187624" y="6525344"/>
              <a:ext cx="576063" cy="144016"/>
            </a:xfrm>
            <a:prstGeom prst="rect">
              <a:avLst/>
            </a:prstGeom>
            <a:solidFill>
              <a:schemeClr val="bg1"/>
            </a:solidFill>
          </p:spPr>
        </p:pic>
        <p:cxnSp>
          <p:nvCxnSpPr>
            <p:cNvPr id="6" name="直線コネクタ 5"/>
            <p:cNvCxnSpPr/>
            <p:nvPr/>
          </p:nvCxnSpPr>
          <p:spPr>
            <a:xfrm>
              <a:off x="1187624" y="6669360"/>
              <a:ext cx="5760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5624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7</a:t>
            </a:fld>
            <a:endParaRPr kumimoji="1" lang="ja-JP" altLang="en-US"/>
          </a:p>
        </p:txBody>
      </p:sp>
      <p:sp>
        <p:nvSpPr>
          <p:cNvPr id="5" name="タイトル 1"/>
          <p:cNvSpPr>
            <a:spLocks noGrp="1"/>
          </p:cNvSpPr>
          <p:nvPr>
            <p:ph type="title"/>
          </p:nvPr>
        </p:nvSpPr>
        <p:spPr>
          <a:xfrm>
            <a:off x="1547664" y="656712"/>
            <a:ext cx="6589199" cy="1264554"/>
          </a:xfrm>
        </p:spPr>
        <p:txBody>
          <a:bodyPr/>
          <a:lstStyle/>
          <a:p>
            <a:r>
              <a:rPr kumimoji="1" lang="ja-JP" altLang="en-US" dirty="0" smtClean="0"/>
              <a:t>蔵書検索のヒント：検索条件</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508258447"/>
              </p:ext>
            </p:extLst>
          </p:nvPr>
        </p:nvGraphicFramePr>
        <p:xfrm>
          <a:off x="395536" y="1359024"/>
          <a:ext cx="8568952" cy="2286000"/>
        </p:xfrm>
        <a:graphic>
          <a:graphicData uri="http://schemas.openxmlformats.org/drawingml/2006/table">
            <a:tbl>
              <a:tblPr firstRow="1" bandRow="1">
                <a:solidFill>
                  <a:schemeClr val="accent1">
                    <a:lumMod val="20000"/>
                    <a:lumOff val="80000"/>
                  </a:schemeClr>
                </a:solidFill>
                <a:tableStyleId>{BC89EF96-8CEA-46FF-86C4-4CE0E7609802}</a:tableStyleId>
              </a:tblPr>
              <a:tblGrid>
                <a:gridCol w="1901971"/>
                <a:gridCol w="6666981"/>
              </a:tblGrid>
              <a:tr h="411819">
                <a:tc gridSpan="2">
                  <a:txBody>
                    <a:bodyPr/>
                    <a:lstStyle/>
                    <a:p>
                      <a:pPr algn="ctr"/>
                      <a:r>
                        <a:rPr kumimoji="1" lang="ja-JP" altLang="en-US" sz="2400" b="0" dirty="0" smtClean="0">
                          <a:solidFill>
                            <a:schemeClr val="tx1"/>
                          </a:solidFill>
                        </a:rPr>
                        <a:t>検索項目</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en-US" altLang="ja-JP" sz="1800" b="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6667">
                <a:tc>
                  <a:txBody>
                    <a:bodyPr/>
                    <a:lstStyle/>
                    <a:p>
                      <a:r>
                        <a:rPr kumimoji="1" lang="ja-JP" altLang="en-US" sz="2400" b="0" dirty="0" smtClean="0">
                          <a:solidFill>
                            <a:schemeClr val="tx1"/>
                          </a:solidFill>
                        </a:rPr>
                        <a:t>キーワード</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b="0" kern="1200" dirty="0" smtClean="0">
                          <a:solidFill>
                            <a:schemeClr val="tx1"/>
                          </a:solidFill>
                          <a:effectLst/>
                          <a:latin typeface="+mn-lt"/>
                          <a:ea typeface="+mn-ea"/>
                          <a:cs typeface="+mn-cs"/>
                        </a:rPr>
                        <a:t>タイトル、著者名、件名（＝テーマ）</a:t>
                      </a:r>
                      <a:endParaRPr kumimoji="1" lang="en-US" altLang="ja-JP" sz="2400" b="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515">
                <a:tc>
                  <a:txBody>
                    <a:bodyPr/>
                    <a:lstStyle/>
                    <a:p>
                      <a:r>
                        <a:rPr kumimoji="1" lang="ja-JP" altLang="en-US" sz="2400" dirty="0" smtClean="0">
                          <a:solidFill>
                            <a:schemeClr val="tx1"/>
                          </a:solidFill>
                        </a:rPr>
                        <a:t>タイトル</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kern="1200" dirty="0" smtClean="0">
                          <a:solidFill>
                            <a:schemeClr val="tx1"/>
                          </a:solidFill>
                          <a:effectLst/>
                          <a:latin typeface="+mn-lt"/>
                          <a:ea typeface="+mn-ea"/>
                          <a:cs typeface="+mn-cs"/>
                        </a:rPr>
                        <a:t>書名、雑誌名、シリーズ名など</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371">
                <a:tc>
                  <a:txBody>
                    <a:bodyPr/>
                    <a:lstStyle/>
                    <a:p>
                      <a:r>
                        <a:rPr kumimoji="1" lang="ja-JP" altLang="en-US" sz="2400" dirty="0" smtClean="0">
                          <a:solidFill>
                            <a:schemeClr val="tx1"/>
                          </a:solidFill>
                        </a:rPr>
                        <a:t>著者名</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kern="1200" dirty="0" smtClean="0">
                          <a:solidFill>
                            <a:schemeClr val="tx1"/>
                          </a:solidFill>
                          <a:effectLst/>
                          <a:latin typeface="+mn-lt"/>
                          <a:ea typeface="+mn-ea"/>
                          <a:cs typeface="+mn-cs"/>
                        </a:rPr>
                        <a:t>著者、編者、翻訳者、原著者など</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3584">
                <a:tc>
                  <a:txBody>
                    <a:bodyPr/>
                    <a:lstStyle/>
                    <a:p>
                      <a:r>
                        <a:rPr kumimoji="1" lang="ja-JP" altLang="en-US" sz="2400" dirty="0" smtClean="0">
                          <a:solidFill>
                            <a:schemeClr val="tx1"/>
                          </a:solidFill>
                        </a:rPr>
                        <a:t>出版者</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dirty="0" smtClean="0">
                          <a:solidFill>
                            <a:schemeClr val="tx1"/>
                          </a:solidFill>
                        </a:rPr>
                        <a:t>出版社、出版者</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665767773"/>
              </p:ext>
            </p:extLst>
          </p:nvPr>
        </p:nvGraphicFramePr>
        <p:xfrm>
          <a:off x="395536" y="3789040"/>
          <a:ext cx="8568952" cy="2926080"/>
        </p:xfrm>
        <a:graphic>
          <a:graphicData uri="http://schemas.openxmlformats.org/drawingml/2006/table">
            <a:tbl>
              <a:tblPr firstRow="1" bandRow="1">
                <a:solidFill>
                  <a:schemeClr val="accent6">
                    <a:lumMod val="60000"/>
                    <a:lumOff val="40000"/>
                  </a:schemeClr>
                </a:solidFill>
                <a:tableStyleId>{E8B1032C-EA38-4F05-BA0D-38AFFFC7BED3}</a:tableStyleId>
              </a:tblPr>
              <a:tblGrid>
                <a:gridCol w="1872208"/>
                <a:gridCol w="6696744"/>
              </a:tblGrid>
              <a:tr h="432048">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b="0" dirty="0" smtClean="0">
                          <a:solidFill>
                            <a:schemeClr val="tx1"/>
                          </a:solidFill>
                        </a:rPr>
                        <a:t>入力例</a:t>
                      </a:r>
                      <a:endParaRPr kumimoji="1" lang="ja-JP" alt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en-US" altLang="ja-JP" sz="1800" b="0"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8436">
                <a:tc>
                  <a:txBody>
                    <a:bodyPr/>
                    <a:lstStyle/>
                    <a:p>
                      <a:pPr lvl="0"/>
                      <a:r>
                        <a:rPr kumimoji="1" lang="ja-JP" altLang="en-US" sz="2400" kern="1200" dirty="0" smtClean="0">
                          <a:effectLst/>
                        </a:rPr>
                        <a:t>日本△政治</a:t>
                      </a:r>
                      <a:endParaRPr lang="ja-JP" altLang="en-US" sz="240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400" kern="1200" dirty="0" smtClean="0">
                          <a:effectLst/>
                        </a:rPr>
                        <a:t>「日本」と「政治」の両方を含む。</a:t>
                      </a:r>
                      <a:endParaRPr kumimoji="1" lang="en-US" altLang="ja-JP" sz="2400" kern="120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400" kern="1200" dirty="0" smtClean="0">
                          <a:effectLst/>
                        </a:rPr>
                        <a:t>（</a:t>
                      </a:r>
                      <a:r>
                        <a:rPr kumimoji="1" lang="en-US" altLang="ja-JP" sz="2400" kern="1200" dirty="0" smtClean="0">
                          <a:effectLst/>
                        </a:rPr>
                        <a:t>AND</a:t>
                      </a:r>
                      <a:r>
                        <a:rPr kumimoji="1" lang="ja-JP" altLang="en-US" sz="2400" kern="1200" dirty="0" smtClean="0">
                          <a:effectLst/>
                        </a:rPr>
                        <a:t>検索）（△はスペースを表す。）</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7564">
                <a:tc>
                  <a:txBody>
                    <a:bodyPr/>
                    <a:lstStyle/>
                    <a:p>
                      <a:r>
                        <a:rPr kumimoji="1" lang="ja-JP" altLang="en-US" sz="2400" kern="1200" dirty="0" smtClean="0">
                          <a:effectLst/>
                        </a:rPr>
                        <a:t>日本＋政治</a:t>
                      </a:r>
                      <a:endParaRPr lang="ja-JP" altLang="en-US" sz="24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kern="1200" dirty="0" smtClean="0">
                          <a:effectLst/>
                        </a:rPr>
                        <a:t>「日本」または「政治」のいずれかを含む。</a:t>
                      </a:r>
                      <a:endParaRPr kumimoji="1" lang="en-US" altLang="ja-JP" sz="2400" kern="1200" dirty="0" smtClean="0">
                        <a:effectLst/>
                      </a:endParaRPr>
                    </a:p>
                    <a:p>
                      <a:r>
                        <a:rPr kumimoji="1" lang="ja-JP" altLang="en-US" sz="2400" kern="1200" dirty="0" smtClean="0">
                          <a:effectLst/>
                        </a:rPr>
                        <a:t>（</a:t>
                      </a:r>
                      <a:r>
                        <a:rPr kumimoji="1" lang="en-US" altLang="ja-JP" sz="2400" kern="1200" dirty="0" smtClean="0">
                          <a:effectLst/>
                        </a:rPr>
                        <a:t>OR</a:t>
                      </a:r>
                      <a:r>
                        <a:rPr kumimoji="1" lang="ja-JP" altLang="en-US" sz="2400" kern="1200" dirty="0" smtClean="0">
                          <a:effectLst/>
                        </a:rPr>
                        <a:t>検索）</a:t>
                      </a:r>
                      <a:endParaRPr lang="ja-JP" altLang="en-US" sz="24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23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2400" dirty="0" smtClean="0">
                          <a:solidFill>
                            <a:schemeClr val="tx1"/>
                          </a:solidFill>
                        </a:rPr>
                        <a:t>日本</a:t>
                      </a:r>
                      <a:r>
                        <a:rPr kumimoji="1" lang="en-US" altLang="ja-JP" sz="2400" dirty="0" smtClean="0">
                          <a:solidFill>
                            <a:schemeClr val="tx1"/>
                          </a:solidFill>
                        </a:rPr>
                        <a:t>^</a:t>
                      </a:r>
                      <a:r>
                        <a:rPr kumimoji="1" lang="ja-JP" altLang="en-US" sz="2400" dirty="0" smtClean="0">
                          <a:solidFill>
                            <a:schemeClr val="tx1"/>
                          </a:solidFill>
                        </a:rPr>
                        <a:t>政治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400" dirty="0" smtClean="0">
                          <a:solidFill>
                            <a:schemeClr val="tx1"/>
                          </a:solidFill>
                        </a:rPr>
                        <a:t>「日本」を含むが「政治」は含まない。</a:t>
                      </a:r>
                      <a:endParaRPr kumimoji="1" lang="en-US" altLang="ja-JP" sz="2400" dirty="0" smtClean="0">
                        <a:solidFill>
                          <a:schemeClr val="tx1"/>
                        </a:solidFill>
                      </a:endParaRPr>
                    </a:p>
                    <a:p>
                      <a:r>
                        <a:rPr kumimoji="1" lang="ja-JP" altLang="en-US" sz="2400" dirty="0" smtClean="0">
                          <a:solidFill>
                            <a:schemeClr val="tx1"/>
                          </a:solidFill>
                        </a:rPr>
                        <a:t>（</a:t>
                      </a:r>
                      <a:r>
                        <a:rPr kumimoji="1" lang="en-US" altLang="ja-JP" sz="2400" dirty="0" smtClean="0">
                          <a:solidFill>
                            <a:schemeClr val="tx1"/>
                          </a:solidFill>
                        </a:rPr>
                        <a:t>NOT</a:t>
                      </a:r>
                      <a:r>
                        <a:rPr kumimoji="1" lang="ja-JP" altLang="en-US" sz="2400" dirty="0" smtClean="0">
                          <a:solidFill>
                            <a:schemeClr val="tx1"/>
                          </a:solidFill>
                        </a:rPr>
                        <a:t>検索）</a:t>
                      </a:r>
                      <a:endParaRPr kumimoji="1" lang="ja-JP"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13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43496" y="692696"/>
            <a:ext cx="6589199" cy="1280890"/>
          </a:xfrm>
        </p:spPr>
        <p:txBody>
          <a:bodyPr/>
          <a:lstStyle/>
          <a:p>
            <a:r>
              <a:rPr lang="ja-JP" altLang="en-US" dirty="0" smtClean="0"/>
              <a:t>実習①首都大にある図書を探す</a:t>
            </a:r>
            <a:endParaRPr kumimoji="1" lang="ja-JP" altLang="en-US" dirty="0"/>
          </a:p>
        </p:txBody>
      </p:sp>
      <p:sp>
        <p:nvSpPr>
          <p:cNvPr id="3" name="コンテンツ プレースホルダー 2"/>
          <p:cNvSpPr>
            <a:spLocks noGrp="1"/>
          </p:cNvSpPr>
          <p:nvPr>
            <p:ph idx="1"/>
          </p:nvPr>
        </p:nvSpPr>
        <p:spPr>
          <a:xfrm>
            <a:off x="1118999" y="2276872"/>
            <a:ext cx="7438194" cy="2807568"/>
          </a:xfrm>
        </p:spPr>
        <p:txBody>
          <a:bodyPr>
            <a:normAutofit/>
          </a:bodyPr>
          <a:lstStyle/>
          <a:p>
            <a:pPr marL="0" indent="0">
              <a:buNone/>
            </a:pPr>
            <a:r>
              <a:rPr lang="ja-JP" altLang="en-US" sz="4000" dirty="0"/>
              <a:t>千野信</a:t>
            </a:r>
            <a:r>
              <a:rPr lang="ja-JP" altLang="en-US" sz="4000" dirty="0" smtClean="0"/>
              <a:t>浩</a:t>
            </a:r>
            <a:r>
              <a:rPr lang="en-US" altLang="ja-JP" sz="4000" dirty="0" smtClean="0"/>
              <a:t>『</a:t>
            </a:r>
            <a:r>
              <a:rPr lang="ja-JP" altLang="en-US" sz="4000" dirty="0" smtClean="0"/>
              <a:t>図書館</a:t>
            </a:r>
            <a:r>
              <a:rPr lang="ja-JP" altLang="en-US" sz="4000" dirty="0"/>
              <a:t>を使い倒す</a:t>
            </a:r>
            <a:r>
              <a:rPr lang="en-US" altLang="ja-JP" sz="4000" dirty="0"/>
              <a:t>! : </a:t>
            </a:r>
            <a:r>
              <a:rPr lang="ja-JP" altLang="en-US" sz="4000" dirty="0"/>
              <a:t>ネットではできない資料探しの「技」と「コツ</a:t>
            </a:r>
            <a:r>
              <a:rPr lang="ja-JP" altLang="en-US" sz="4000" dirty="0" smtClean="0"/>
              <a:t>」</a:t>
            </a:r>
            <a:r>
              <a:rPr lang="en-US" altLang="ja-JP" sz="4000" dirty="0" smtClean="0"/>
              <a:t>』</a:t>
            </a:r>
            <a:r>
              <a:rPr lang="en-US" altLang="ja-JP" sz="4000" dirty="0"/>
              <a:t> (</a:t>
            </a:r>
            <a:r>
              <a:rPr lang="ja-JP" altLang="en-US" sz="4000" dirty="0"/>
              <a:t>新潮新書 </a:t>
            </a:r>
            <a:r>
              <a:rPr lang="en-US" altLang="ja-JP" sz="4000" dirty="0"/>
              <a:t>; </a:t>
            </a:r>
            <a:r>
              <a:rPr lang="en-US" altLang="ja-JP" sz="4000" dirty="0" smtClean="0"/>
              <a:t>140) </a:t>
            </a:r>
            <a:r>
              <a:rPr lang="ja-JP" altLang="en-US" sz="4000" dirty="0"/>
              <a:t>新潮社</a:t>
            </a:r>
            <a:r>
              <a:rPr lang="en-US" altLang="ja-JP" sz="4000" dirty="0"/>
              <a:t>, </a:t>
            </a:r>
            <a:r>
              <a:rPr lang="en-US" altLang="ja-JP" sz="4000" dirty="0" smtClean="0"/>
              <a:t>2005</a:t>
            </a:r>
            <a:endParaRPr kumimoji="1" lang="ja-JP" altLang="en-US" sz="4000" dirty="0"/>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8</a:t>
            </a:fld>
            <a:endParaRPr kumimoji="1" lang="ja-JP" altLang="en-US"/>
          </a:p>
        </p:txBody>
      </p:sp>
    </p:spTree>
    <p:extLst>
      <p:ext uri="{BB962C8B-B14F-4D97-AF65-F5344CB8AC3E}">
        <p14:creationId xmlns:p14="http://schemas.microsoft.com/office/powerpoint/2010/main" val="2270581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4195" y="329900"/>
            <a:ext cx="6589199" cy="1280890"/>
          </a:xfrm>
        </p:spPr>
        <p:txBody>
          <a:bodyPr>
            <a:normAutofit/>
          </a:bodyPr>
          <a:lstStyle/>
          <a:p>
            <a:r>
              <a:rPr lang="ja-JP" altLang="en-US" sz="4000" dirty="0"/>
              <a:t>検索結果の読み方</a:t>
            </a:r>
          </a:p>
        </p:txBody>
      </p:sp>
      <p:sp>
        <p:nvSpPr>
          <p:cNvPr id="4" name="スライド番号プレースホルダー 3"/>
          <p:cNvSpPr>
            <a:spLocks noGrp="1"/>
          </p:cNvSpPr>
          <p:nvPr>
            <p:ph type="sldNum" sz="quarter" idx="12"/>
          </p:nvPr>
        </p:nvSpPr>
        <p:spPr/>
        <p:txBody>
          <a:bodyPr/>
          <a:lstStyle/>
          <a:p>
            <a:fld id="{5CDA22FE-7B16-4192-82B6-724F8B460CA0}" type="slidenum">
              <a:rPr kumimoji="1" lang="ja-JP" altLang="en-US" smtClean="0"/>
              <a:pPr/>
              <a:t>9</a:t>
            </a:fld>
            <a:endParaRPr kumimoji="1" lang="ja-JP" altLang="en-US"/>
          </a:p>
        </p:txBody>
      </p:sp>
      <p:pic>
        <p:nvPicPr>
          <p:cNvPr id="5" name="図 4"/>
          <p:cNvPicPr>
            <a:picLocks noChangeAspect="1"/>
          </p:cNvPicPr>
          <p:nvPr/>
        </p:nvPicPr>
        <p:blipFill>
          <a:blip r:embed="rId3"/>
          <a:stretch>
            <a:fillRect/>
          </a:stretch>
        </p:blipFill>
        <p:spPr>
          <a:xfrm>
            <a:off x="1500724" y="1049199"/>
            <a:ext cx="7391756" cy="5674142"/>
          </a:xfrm>
          <a:prstGeom prst="rect">
            <a:avLst/>
          </a:prstGeom>
        </p:spPr>
      </p:pic>
      <p:sp>
        <p:nvSpPr>
          <p:cNvPr id="8" name="テキスト ボックス 7"/>
          <p:cNvSpPr txBox="1"/>
          <p:nvPr/>
        </p:nvSpPr>
        <p:spPr>
          <a:xfrm>
            <a:off x="179512" y="1556792"/>
            <a:ext cx="1210588" cy="707886"/>
          </a:xfrm>
          <a:prstGeom prst="rect">
            <a:avLst/>
          </a:prstGeom>
          <a:noFill/>
        </p:spPr>
        <p:txBody>
          <a:bodyPr wrap="none" rtlCol="0">
            <a:spAutoFit/>
          </a:bodyPr>
          <a:lstStyle/>
          <a:p>
            <a:r>
              <a:rPr kumimoji="1" lang="ja-JP" altLang="en-US" sz="2000" dirty="0" smtClean="0">
                <a:solidFill>
                  <a:srgbClr val="FF0000"/>
                </a:solidFill>
              </a:rPr>
              <a:t>書誌情報</a:t>
            </a:r>
            <a:endParaRPr kumimoji="1" lang="en-US" altLang="ja-JP" sz="2000" dirty="0" smtClean="0">
              <a:solidFill>
                <a:srgbClr val="FF0000"/>
              </a:solidFill>
            </a:endParaRPr>
          </a:p>
          <a:p>
            <a:r>
              <a:rPr kumimoji="1" lang="ja-JP" altLang="en-US" sz="2000" dirty="0" smtClean="0">
                <a:solidFill>
                  <a:srgbClr val="FF0000"/>
                </a:solidFill>
              </a:rPr>
              <a:t>（簡易）</a:t>
            </a:r>
            <a:endParaRPr kumimoji="1" lang="ja-JP" altLang="en-US" sz="2000" dirty="0">
              <a:solidFill>
                <a:srgbClr val="FF0000"/>
              </a:solidFill>
            </a:endParaRPr>
          </a:p>
        </p:txBody>
      </p:sp>
      <p:sp>
        <p:nvSpPr>
          <p:cNvPr id="9" name="テキスト ボックス 8"/>
          <p:cNvSpPr txBox="1"/>
          <p:nvPr/>
        </p:nvSpPr>
        <p:spPr>
          <a:xfrm>
            <a:off x="179512" y="4797152"/>
            <a:ext cx="1210588" cy="707886"/>
          </a:xfrm>
          <a:prstGeom prst="rect">
            <a:avLst/>
          </a:prstGeom>
          <a:noFill/>
        </p:spPr>
        <p:txBody>
          <a:bodyPr wrap="none" rtlCol="0">
            <a:spAutoFit/>
          </a:bodyPr>
          <a:lstStyle/>
          <a:p>
            <a:r>
              <a:rPr kumimoji="1" lang="ja-JP" altLang="en-US" sz="2000" dirty="0" smtClean="0">
                <a:solidFill>
                  <a:srgbClr val="FF0000"/>
                </a:solidFill>
              </a:rPr>
              <a:t>書誌情報</a:t>
            </a:r>
            <a:endParaRPr kumimoji="1" lang="en-US" altLang="ja-JP" sz="2000" dirty="0" smtClean="0">
              <a:solidFill>
                <a:srgbClr val="FF0000"/>
              </a:solidFill>
            </a:endParaRPr>
          </a:p>
          <a:p>
            <a:r>
              <a:rPr kumimoji="1" lang="ja-JP" altLang="en-US" sz="2000" dirty="0" smtClean="0">
                <a:solidFill>
                  <a:srgbClr val="FF0000"/>
                </a:solidFill>
              </a:rPr>
              <a:t>（詳細）</a:t>
            </a:r>
            <a:endParaRPr kumimoji="1" lang="ja-JP" altLang="en-US" sz="2000" dirty="0">
              <a:solidFill>
                <a:srgbClr val="FF0000"/>
              </a:solidFill>
            </a:endParaRPr>
          </a:p>
        </p:txBody>
      </p:sp>
      <p:sp>
        <p:nvSpPr>
          <p:cNvPr id="10" name="テキスト ボックス 9"/>
          <p:cNvSpPr txBox="1"/>
          <p:nvPr/>
        </p:nvSpPr>
        <p:spPr>
          <a:xfrm>
            <a:off x="193060" y="2763852"/>
            <a:ext cx="1210588" cy="400110"/>
          </a:xfrm>
          <a:prstGeom prst="rect">
            <a:avLst/>
          </a:prstGeom>
          <a:noFill/>
        </p:spPr>
        <p:txBody>
          <a:bodyPr wrap="none" rtlCol="0">
            <a:spAutoFit/>
          </a:bodyPr>
          <a:lstStyle/>
          <a:p>
            <a:r>
              <a:rPr kumimoji="1" lang="ja-JP" altLang="en-US" sz="2000" dirty="0" smtClean="0">
                <a:solidFill>
                  <a:srgbClr val="FF0000"/>
                </a:solidFill>
              </a:rPr>
              <a:t>所蔵情報</a:t>
            </a:r>
            <a:endParaRPr kumimoji="1" lang="ja-JP" altLang="en-US" sz="2000" dirty="0">
              <a:solidFill>
                <a:srgbClr val="FF0000"/>
              </a:solidFill>
            </a:endParaRPr>
          </a:p>
        </p:txBody>
      </p:sp>
      <p:sp>
        <p:nvSpPr>
          <p:cNvPr id="11" name="左中かっこ 10"/>
          <p:cNvSpPr/>
          <p:nvPr/>
        </p:nvSpPr>
        <p:spPr>
          <a:xfrm>
            <a:off x="1259632" y="1658491"/>
            <a:ext cx="534986" cy="491843"/>
          </a:xfrm>
          <a:prstGeom prst="leftBrace">
            <a:avLst>
              <a:gd name="adj1" fmla="val 8333"/>
              <a:gd name="adj2" fmla="val 47266"/>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左中かっこ 11"/>
          <p:cNvSpPr/>
          <p:nvPr/>
        </p:nvSpPr>
        <p:spPr>
          <a:xfrm>
            <a:off x="1259632" y="2283606"/>
            <a:ext cx="548783" cy="128941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左中かっこ 12"/>
          <p:cNvSpPr/>
          <p:nvPr/>
        </p:nvSpPr>
        <p:spPr>
          <a:xfrm>
            <a:off x="1224742" y="3776698"/>
            <a:ext cx="583674" cy="2820653"/>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正方形/長方形 2"/>
          <p:cNvSpPr/>
          <p:nvPr/>
        </p:nvSpPr>
        <p:spPr>
          <a:xfrm>
            <a:off x="4959321" y="2924944"/>
            <a:ext cx="108012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915816" y="2924944"/>
            <a:ext cx="108012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6006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6780</TotalTime>
  <Words>2242</Words>
  <Application>Microsoft Office PowerPoint</Application>
  <PresentationFormat>画面に合わせる (4:3)</PresentationFormat>
  <Paragraphs>464</Paragraphs>
  <Slides>21</Slides>
  <Notes>21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ＭＳ Ｐゴシック</vt:lpstr>
      <vt:lpstr>メイリオ</vt:lpstr>
      <vt:lpstr>Arial</vt:lpstr>
      <vt:lpstr>Calibri</vt:lpstr>
      <vt:lpstr>Century Gothic</vt:lpstr>
      <vt:lpstr>Wingdings 3</vt:lpstr>
      <vt:lpstr>ウィスプ</vt:lpstr>
      <vt:lpstr>情報検索実習</vt:lpstr>
      <vt:lpstr>学術情報とは？</vt:lpstr>
      <vt:lpstr>学術情報の生産と流通</vt:lpstr>
      <vt:lpstr>情報メディアの選択</vt:lpstr>
      <vt:lpstr>情報の信頼性</vt:lpstr>
      <vt:lpstr>首都大の蔵書検索</vt:lpstr>
      <vt:lpstr>蔵書検索のヒント：検索条件</vt:lpstr>
      <vt:lpstr>実習①首都大にある図書を探す</vt:lpstr>
      <vt:lpstr>検索結果の読み方</vt:lpstr>
      <vt:lpstr>メディア別データベースの紹介</vt:lpstr>
      <vt:lpstr>論文検索データベースの紹介</vt:lpstr>
      <vt:lpstr>CiNii Articles （国立情報学研究所(NII)提供)</vt:lpstr>
      <vt:lpstr>実習②論文を探す</vt:lpstr>
      <vt:lpstr>CiNii Articles詳細情報</vt:lpstr>
      <vt:lpstr>検索結果の読み方（雑誌）（１）</vt:lpstr>
      <vt:lpstr>検索結果の読み方（雑誌）（２）</vt:lpstr>
      <vt:lpstr>図書館のサービス（１）</vt:lpstr>
      <vt:lpstr>マイライブラリ</vt:lpstr>
      <vt:lpstr>図書館のサービス（２）</vt:lpstr>
      <vt:lpstr>オンラインサービス</vt:lpstr>
      <vt:lpstr>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fuji</dc:creator>
  <cp:lastModifiedBy>Wakako Fushikida</cp:lastModifiedBy>
  <cp:revision>603</cp:revision>
  <cp:lastPrinted>2016-02-15T06:21:58Z</cp:lastPrinted>
  <dcterms:created xsi:type="dcterms:W3CDTF">2012-09-11T06:21:46Z</dcterms:created>
  <dcterms:modified xsi:type="dcterms:W3CDTF">2016-03-16T06:21:13Z</dcterms:modified>
  <cp:contentStatus/>
</cp:coreProperties>
</file>