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6B652-6250-476C-BB8D-449EAEACF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70B4FE-37A2-4F0E-91EE-DBB6F13CF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0825DA-FD37-403B-AB5B-DC3DBAAB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AF95-D55B-4FC7-A8D5-41928C41E123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E88012-D9D8-4306-945D-2D30B6E4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AC74A9-D12C-4C59-89CD-5EEA982E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A988-D7EC-4344-BC0B-1EA61095F4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37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12851C-A969-42BD-957E-015137A2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7F327B-8776-4E3A-AD7E-63336C356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5EBF3B-80F7-488B-BFFF-54723153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AF95-D55B-4FC7-A8D5-41928C41E123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EA3D08-0806-46AD-B8F7-628998C5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1F74F0-327F-4995-BD9E-950CF1BC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A988-D7EC-4344-BC0B-1EA61095F4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83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C3F1014-B909-4D91-A24D-6DCFB28BD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7700B0-94A3-42E9-A08C-29F249D33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291E08-1095-4E18-9A8C-D775B500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AF95-D55B-4FC7-A8D5-41928C41E123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34CB80-4C9C-4A3C-ACFA-FD83ECC6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E2BB92-DF2B-441A-BC0E-206288AD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A988-D7EC-4344-BC0B-1EA61095F4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86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6BD907-9B64-49F3-9D6A-D3FFF4CA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6222F7-CA1D-4B53-887B-36BC8BC12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B1E38C-54F0-4244-8EE1-AF1BE3535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AF95-D55B-4FC7-A8D5-41928C41E123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09514-38FE-4B8D-AF18-5047668C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C7F67E-3A27-4CA2-ABCC-61FCECE5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A988-D7EC-4344-BC0B-1EA61095F4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75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5F40AD-92F3-4348-844C-CDE5C0711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AE647F-30CB-4371-AC16-6F1D57A48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E130C7-674E-4B5D-80DA-CF0E7EF6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AF95-D55B-4FC7-A8D5-41928C41E123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18BC00-649F-4798-B43D-3229B6D1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C63B9D-B386-48BA-A714-5785DFE3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A988-D7EC-4344-BC0B-1EA61095F4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11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A68528-23FC-43A0-BA64-1DB96871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A769CC-4A6A-43A0-89A7-E824B66E2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DE4AE5-8E89-4E5A-9E7B-3E27FC064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6A8D1B-64D6-4656-9640-48449C21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AF95-D55B-4FC7-A8D5-41928C41E123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CDF5BA-ECC8-4427-A6B4-DCD5428B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AB11BC-B833-4DA2-B297-0727C180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A988-D7EC-4344-BC0B-1EA61095F4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63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72BE0E-E294-400E-80B0-A74D24E8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5C2228-2E37-4ED3-AAA5-949C1A791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23FE87-0B86-403B-B4A5-9892DB4CA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F732788-4C8A-4F08-9B10-6F922729A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8F83622-6517-4924-955C-C838A70B0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8763186-6899-41D1-B8A1-2C289ECF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AF95-D55B-4FC7-A8D5-41928C41E123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CA10F3E-2FCD-4CF6-9377-68F334C7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21B0038-3DF2-4EE0-B32C-66EBDD4F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A988-D7EC-4344-BC0B-1EA61095F4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498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7542D3-C7C2-4081-B2B5-B4BD309B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5282059-E3F4-4510-A537-DC5C6B26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AF95-D55B-4FC7-A8D5-41928C41E123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1BE57A2-D051-4F8C-A9EF-5409E7A6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B5F6C9-F49F-4F63-A68C-53D4A18D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A988-D7EC-4344-BC0B-1EA61095F4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82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B119CFA-55BB-4D89-ABE6-7FA9897D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AF95-D55B-4FC7-A8D5-41928C41E123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C25FE2-87A8-4BD5-8E2C-5EEEB61E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FC636FB-E366-412D-8ADF-7A9DE75F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A988-D7EC-4344-BC0B-1EA61095F4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52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2E90F0-7A3F-4138-8BDB-C84713CD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82E698-8DA5-4E9D-9C96-BBF19AD69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A1F5BA-5C07-42E5-89D6-A27608221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26A63E-A081-4F25-9653-D34E3B44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AF95-D55B-4FC7-A8D5-41928C41E123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6F0469-1A52-432D-9168-5D231E5C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B8425A-DBBA-4D29-8FD0-0A03EFD0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A988-D7EC-4344-BC0B-1EA61095F4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70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E7645-BA2A-4109-94F4-4481F3D4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F1AE0FB-6152-4014-99E2-5F679BFDC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A7285D-846F-476B-8C43-56D8468BF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42F2E8-D267-46B8-9FAD-65E45A20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AF95-D55B-4FC7-A8D5-41928C41E123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781F00-01A1-4BFD-B675-CA95C8DB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48C634-9898-4C0D-8527-07FFB9A3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A988-D7EC-4344-BC0B-1EA61095F4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1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640C539-52EA-4F87-A891-1C6D6EF7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9CF2CE-4699-4D74-9441-517C12516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9DA762-AF20-43E5-8D5F-8E18DDE88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8AF95-D55B-4FC7-A8D5-41928C41E123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5D32FB-50F4-43A0-A605-89D759F55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8F4DB8-EDAF-45FD-BCA1-F8775083E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3A988-D7EC-4344-BC0B-1EA61095F4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39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ローチャート: 判断 6">
            <a:extLst>
              <a:ext uri="{FF2B5EF4-FFF2-40B4-BE49-F238E27FC236}">
                <a16:creationId xmlns:a16="http://schemas.microsoft.com/office/drawing/2014/main" id="{6BC59A91-25C5-4C49-97F4-C8751D5A5115}"/>
              </a:ext>
            </a:extLst>
          </p:cNvPr>
          <p:cNvSpPr/>
          <p:nvPr/>
        </p:nvSpPr>
        <p:spPr>
          <a:xfrm>
            <a:off x="3850273" y="2609477"/>
            <a:ext cx="4256026" cy="89835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If </a:t>
            </a:r>
            <a:r>
              <a:rPr lang="en-US" altLang="ja-JP" sz="1600" dirty="0" err="1"/>
              <a:t>i</a:t>
            </a:r>
            <a:r>
              <a:rPr lang="en-US" altLang="ja-JP" sz="1600" dirty="0"/>
              <a:t>&lt;=5 ?</a:t>
            </a:r>
            <a:endParaRPr kumimoji="1" lang="ja-JP" altLang="en-US" sz="1600" dirty="0"/>
          </a:p>
        </p:txBody>
      </p:sp>
      <p:sp>
        <p:nvSpPr>
          <p:cNvPr id="8" name="フローチャート: 表示 7">
            <a:extLst>
              <a:ext uri="{FF2B5EF4-FFF2-40B4-BE49-F238E27FC236}">
                <a16:creationId xmlns:a16="http://schemas.microsoft.com/office/drawing/2014/main" id="{F75F63A8-C778-4B01-87A8-9B4528942901}"/>
              </a:ext>
            </a:extLst>
          </p:cNvPr>
          <p:cNvSpPr/>
          <p:nvPr/>
        </p:nvSpPr>
        <p:spPr>
          <a:xfrm>
            <a:off x="3852194" y="3882019"/>
            <a:ext cx="4256026" cy="898358"/>
          </a:xfrm>
          <a:prstGeom prst="flowChartDisplay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Display the message </a:t>
            </a:r>
            <a:br>
              <a:rPr kumimoji="1" lang="en-US" altLang="ja-JP" sz="1600" dirty="0"/>
            </a:br>
            <a:r>
              <a:rPr kumimoji="1" lang="en-US" altLang="ja-JP" sz="1600" dirty="0"/>
              <a:t>“</a:t>
            </a:r>
            <a:r>
              <a:rPr kumimoji="1" lang="en-US" altLang="ja-JP" sz="1600" dirty="0" err="1"/>
              <a:t>i</a:t>
            </a:r>
            <a:r>
              <a:rPr kumimoji="1" lang="en-US" altLang="ja-JP" sz="1600" dirty="0"/>
              <a:t> is {value of </a:t>
            </a:r>
            <a:r>
              <a:rPr kumimoji="1" lang="en-US" altLang="ja-JP" sz="1600" dirty="0" err="1"/>
              <a:t>i</a:t>
            </a:r>
            <a:r>
              <a:rPr kumimoji="1" lang="en-US" altLang="ja-JP" sz="1600" dirty="0"/>
              <a:t>}.” </a:t>
            </a:r>
            <a:endParaRPr kumimoji="1" lang="ja-JP" altLang="en-US" sz="1600" dirty="0"/>
          </a:p>
        </p:txBody>
      </p:sp>
      <p:sp>
        <p:nvSpPr>
          <p:cNvPr id="9" name="フローチャート: 処理 8">
            <a:extLst>
              <a:ext uri="{FF2B5EF4-FFF2-40B4-BE49-F238E27FC236}">
                <a16:creationId xmlns:a16="http://schemas.microsoft.com/office/drawing/2014/main" id="{726A29F5-4FB8-4B6C-AFC7-3014CDA4A35F}"/>
              </a:ext>
            </a:extLst>
          </p:cNvPr>
          <p:cNvSpPr/>
          <p:nvPr/>
        </p:nvSpPr>
        <p:spPr>
          <a:xfrm>
            <a:off x="3852194" y="6211405"/>
            <a:ext cx="4256026" cy="55106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End</a:t>
            </a:r>
            <a:endParaRPr kumimoji="1" lang="ja-JP" altLang="en-US" sz="16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D4B51DC-F85F-472D-B929-52C47ABB8F83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5978286" y="676675"/>
            <a:ext cx="0" cy="2247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FE6930F-3AC5-4E8B-A813-8C98ABD6FF5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978286" y="3507835"/>
            <a:ext cx="1921" cy="374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6B732DA-E7F9-48D6-A725-F17764B9D5BD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5978286" y="4780377"/>
            <a:ext cx="1921" cy="183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856E80B8-EA31-4CA3-8219-8107A249C3D9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5980207" y="3058656"/>
            <a:ext cx="2126092" cy="3152749"/>
          </a:xfrm>
          <a:prstGeom prst="bentConnector4">
            <a:avLst>
              <a:gd name="adj1" fmla="val -64617"/>
              <a:gd name="adj2" fmla="val 9344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3ADFA78-8C7E-461C-8DA8-005C7B7CF027}"/>
              </a:ext>
            </a:extLst>
          </p:cNvPr>
          <p:cNvSpPr txBox="1"/>
          <p:nvPr/>
        </p:nvSpPr>
        <p:spPr>
          <a:xfrm>
            <a:off x="5264267" y="347702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True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F433D35-39FA-4CCF-BAF3-81DCA15AA2B0}"/>
              </a:ext>
            </a:extLst>
          </p:cNvPr>
          <p:cNvSpPr txBox="1"/>
          <p:nvPr/>
        </p:nvSpPr>
        <p:spPr>
          <a:xfrm>
            <a:off x="8083237" y="2694055"/>
            <a:ext cx="76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False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C7E08C3-EFCB-4D9C-9A50-6E92D989D9EF}"/>
              </a:ext>
            </a:extLst>
          </p:cNvPr>
          <p:cNvSpPr/>
          <p:nvPr/>
        </p:nvSpPr>
        <p:spPr>
          <a:xfrm>
            <a:off x="3222596" y="2330447"/>
            <a:ext cx="5597722" cy="3528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3F446DD9-CCB8-4BE8-85E4-4EE3666976F0}"/>
              </a:ext>
            </a:extLst>
          </p:cNvPr>
          <p:cNvSpPr/>
          <p:nvPr/>
        </p:nvSpPr>
        <p:spPr>
          <a:xfrm>
            <a:off x="267856" y="4455737"/>
            <a:ext cx="2594554" cy="1198485"/>
          </a:xfrm>
          <a:prstGeom prst="wedgeRectCallout">
            <a:avLst>
              <a:gd name="adj1" fmla="val 70563"/>
              <a:gd name="adj2" fmla="val -2390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Loop the process 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lang="en-US" altLang="ja-JP" dirty="0">
                <a:solidFill>
                  <a:schemeClr val="tx1"/>
                </a:solidFill>
              </a:rPr>
              <a:t>a</a:t>
            </a:r>
            <a:r>
              <a:rPr kumimoji="1" lang="en-US" altLang="ja-JP" dirty="0">
                <a:solidFill>
                  <a:schemeClr val="tx1"/>
                </a:solidFill>
              </a:rPr>
              <a:t>s long as </a:t>
            </a:r>
            <a:r>
              <a:rPr kumimoji="1" lang="en-US" altLang="ja-JP" dirty="0" err="1">
                <a:solidFill>
                  <a:schemeClr val="tx1"/>
                </a:solidFill>
              </a:rPr>
              <a:t>i</a:t>
            </a:r>
            <a:r>
              <a:rPr kumimoji="1" lang="en-US" altLang="ja-JP" dirty="0">
                <a:solidFill>
                  <a:schemeClr val="tx1"/>
                </a:solidFill>
              </a:rPr>
              <a:t> is 5 or less.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フローチャート: 処理 19">
            <a:extLst>
              <a:ext uri="{FF2B5EF4-FFF2-40B4-BE49-F238E27FC236}">
                <a16:creationId xmlns:a16="http://schemas.microsoft.com/office/drawing/2014/main" id="{98618D3F-4A63-477B-B517-BB9F23B16E22}"/>
              </a:ext>
            </a:extLst>
          </p:cNvPr>
          <p:cNvSpPr/>
          <p:nvPr/>
        </p:nvSpPr>
        <p:spPr>
          <a:xfrm>
            <a:off x="3850273" y="125607"/>
            <a:ext cx="4256026" cy="55106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6" name="フローチャート: 処理 25">
            <a:extLst>
              <a:ext uri="{FF2B5EF4-FFF2-40B4-BE49-F238E27FC236}">
                <a16:creationId xmlns:a16="http://schemas.microsoft.com/office/drawing/2014/main" id="{2BB29282-9588-4756-BA3D-C88BC55FEFE5}"/>
              </a:ext>
            </a:extLst>
          </p:cNvPr>
          <p:cNvSpPr/>
          <p:nvPr/>
        </p:nvSpPr>
        <p:spPr>
          <a:xfrm>
            <a:off x="3850273" y="901384"/>
            <a:ext cx="4256026" cy="55106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Declare Integer type variable </a:t>
            </a:r>
            <a:r>
              <a:rPr kumimoji="1" lang="en-US" altLang="ja-JP" sz="1600" dirty="0" err="1"/>
              <a:t>i</a:t>
            </a:r>
            <a:r>
              <a:rPr kumimoji="1" lang="en-US" altLang="ja-JP" sz="1600" dirty="0"/>
              <a:t>.</a:t>
            </a:r>
            <a:endParaRPr kumimoji="1" lang="ja-JP" altLang="en-US" sz="1600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EE0A6284-FAC3-4CCA-B6CC-073662B3975E}"/>
              </a:ext>
            </a:extLst>
          </p:cNvPr>
          <p:cNvCxnSpPr>
            <a:cxnSpLocks/>
            <a:stCxn id="26" idx="2"/>
            <a:endCxn id="34" idx="0"/>
          </p:cNvCxnSpPr>
          <p:nvPr/>
        </p:nvCxnSpPr>
        <p:spPr>
          <a:xfrm>
            <a:off x="5978286" y="1452452"/>
            <a:ext cx="0" cy="163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フローチャート: 処理 33">
            <a:extLst>
              <a:ext uri="{FF2B5EF4-FFF2-40B4-BE49-F238E27FC236}">
                <a16:creationId xmlns:a16="http://schemas.microsoft.com/office/drawing/2014/main" id="{5CEF8DC4-66DA-4CB3-8C6F-1B725ECFE667}"/>
              </a:ext>
            </a:extLst>
          </p:cNvPr>
          <p:cNvSpPr/>
          <p:nvPr/>
        </p:nvSpPr>
        <p:spPr>
          <a:xfrm>
            <a:off x="3850273" y="1615916"/>
            <a:ext cx="4256026" cy="55106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Assign 1 to </a:t>
            </a:r>
            <a:r>
              <a:rPr lang="en-US" altLang="ja-JP" sz="1600" dirty="0" err="1"/>
              <a:t>i</a:t>
            </a:r>
            <a:r>
              <a:rPr lang="en-US" altLang="ja-JP" sz="1600" dirty="0"/>
              <a:t>.</a:t>
            </a:r>
            <a:endParaRPr kumimoji="1" lang="ja-JP" altLang="en-US" sz="1600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E78D28A-794A-4D0F-823C-EF9D70A068B7}"/>
              </a:ext>
            </a:extLst>
          </p:cNvPr>
          <p:cNvCxnSpPr>
            <a:cxnSpLocks/>
            <a:stCxn id="34" idx="2"/>
            <a:endCxn id="7" idx="0"/>
          </p:cNvCxnSpPr>
          <p:nvPr/>
        </p:nvCxnSpPr>
        <p:spPr>
          <a:xfrm>
            <a:off x="5978286" y="2166984"/>
            <a:ext cx="0" cy="442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ローチャート: 処理 43">
            <a:extLst>
              <a:ext uri="{FF2B5EF4-FFF2-40B4-BE49-F238E27FC236}">
                <a16:creationId xmlns:a16="http://schemas.microsoft.com/office/drawing/2014/main" id="{B487B6DE-83A9-4D72-9129-B716B720D8ED}"/>
              </a:ext>
            </a:extLst>
          </p:cNvPr>
          <p:cNvSpPr/>
          <p:nvPr/>
        </p:nvSpPr>
        <p:spPr>
          <a:xfrm>
            <a:off x="3850273" y="4963843"/>
            <a:ext cx="4256026" cy="55106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Add 1 to </a:t>
            </a:r>
            <a:r>
              <a:rPr kumimoji="1" lang="en-US" altLang="ja-JP" sz="1600" dirty="0" err="1"/>
              <a:t>i</a:t>
            </a:r>
            <a:r>
              <a:rPr kumimoji="1" lang="en-US" altLang="ja-JP" sz="1600" dirty="0"/>
              <a:t>.</a:t>
            </a:r>
            <a:endParaRPr kumimoji="1" lang="ja-JP" altLang="en-US" sz="1600" dirty="0"/>
          </a:p>
        </p:txBody>
      </p: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15409C70-BF29-4DD7-BCCF-B30B1909D48E}"/>
              </a:ext>
            </a:extLst>
          </p:cNvPr>
          <p:cNvCxnSpPr>
            <a:cxnSpLocks/>
            <a:stCxn id="44" idx="2"/>
            <a:endCxn id="7" idx="1"/>
          </p:cNvCxnSpPr>
          <p:nvPr/>
        </p:nvCxnSpPr>
        <p:spPr>
          <a:xfrm rot="5400000" flipH="1">
            <a:off x="3686152" y="3222778"/>
            <a:ext cx="2456255" cy="2128013"/>
          </a:xfrm>
          <a:prstGeom prst="bentConnector4">
            <a:avLst>
              <a:gd name="adj1" fmla="val -9307"/>
              <a:gd name="adj2" fmla="val 11783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4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ローチャート: 判断 6">
            <a:extLst>
              <a:ext uri="{FF2B5EF4-FFF2-40B4-BE49-F238E27FC236}">
                <a16:creationId xmlns:a16="http://schemas.microsoft.com/office/drawing/2014/main" id="{6BC59A91-25C5-4C49-97F4-C8751D5A5115}"/>
              </a:ext>
            </a:extLst>
          </p:cNvPr>
          <p:cNvSpPr/>
          <p:nvPr/>
        </p:nvSpPr>
        <p:spPr>
          <a:xfrm>
            <a:off x="4786575" y="549559"/>
            <a:ext cx="4256026" cy="609847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If </a:t>
            </a:r>
            <a:r>
              <a:rPr lang="en-US" altLang="ja-JP" sz="1600" dirty="0" err="1"/>
              <a:t>i</a:t>
            </a:r>
            <a:r>
              <a:rPr lang="en-US" altLang="ja-JP" sz="1600" dirty="0"/>
              <a:t>&lt;=7 ?</a:t>
            </a:r>
            <a:endParaRPr kumimoji="1" lang="ja-JP" altLang="en-US" sz="1600" dirty="0"/>
          </a:p>
        </p:txBody>
      </p:sp>
      <p:sp>
        <p:nvSpPr>
          <p:cNvPr id="8" name="フローチャート: 表示 7">
            <a:extLst>
              <a:ext uri="{FF2B5EF4-FFF2-40B4-BE49-F238E27FC236}">
                <a16:creationId xmlns:a16="http://schemas.microsoft.com/office/drawing/2014/main" id="{F75F63A8-C778-4B01-87A8-9B4528942901}"/>
              </a:ext>
            </a:extLst>
          </p:cNvPr>
          <p:cNvSpPr/>
          <p:nvPr/>
        </p:nvSpPr>
        <p:spPr>
          <a:xfrm>
            <a:off x="4786575" y="3179496"/>
            <a:ext cx="4256026" cy="1685466"/>
          </a:xfrm>
          <a:prstGeom prst="flowChartDisplay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Display the message “</a:t>
            </a:r>
            <a:r>
              <a:rPr kumimoji="1" lang="en-US" altLang="ja-JP" sz="1600" dirty="0"/>
              <a:t>{</a:t>
            </a:r>
            <a:r>
              <a:rPr lang="en-US" altLang="ja-JP" sz="1600" dirty="0"/>
              <a:t>value of </a:t>
            </a:r>
            <a:r>
              <a:rPr lang="en-US" altLang="ja-JP" sz="1600" dirty="0" err="1"/>
              <a:t>i</a:t>
            </a:r>
            <a:r>
              <a:rPr lang="en-US" altLang="ja-JP" sz="1600" dirty="0"/>
              <a:t>}</a:t>
            </a:r>
            <a:r>
              <a:rPr lang="en-US" altLang="ja-JP" sz="1600" dirty="0" err="1"/>
              <a:t>th</a:t>
            </a:r>
            <a:r>
              <a:rPr lang="en-US" altLang="ja-JP" sz="1600" dirty="0"/>
              <a:t> row, </a:t>
            </a:r>
            <a:br>
              <a:rPr lang="en-US" altLang="ja-JP" sz="1600" dirty="0"/>
            </a:br>
            <a:r>
              <a:rPr lang="en-US" altLang="ja-JP" sz="1600" dirty="0"/>
              <a:t>{value of j}</a:t>
            </a:r>
            <a:r>
              <a:rPr lang="en-US" altLang="ja-JP" sz="1600" dirty="0" err="1"/>
              <a:t>th</a:t>
            </a:r>
            <a:r>
              <a:rPr lang="en-US" altLang="ja-JP" sz="1600" dirty="0"/>
              <a:t> cell from the left has a value of </a:t>
            </a:r>
            <a:br>
              <a:rPr lang="en-US" altLang="ja-JP" sz="1600" dirty="0"/>
            </a:br>
            <a:r>
              <a:rPr lang="en-US" altLang="ja-JP" sz="1600" dirty="0"/>
              <a:t>{value of Cells(</a:t>
            </a:r>
            <a:r>
              <a:rPr lang="en-US" altLang="ja-JP" sz="1600" dirty="0" err="1"/>
              <a:t>i</a:t>
            </a:r>
            <a:r>
              <a:rPr lang="en-US" altLang="ja-JP" sz="1600" dirty="0"/>
              <a:t>, j)}.”</a:t>
            </a:r>
            <a:endParaRPr kumimoji="1" lang="ja-JP" altLang="en-US" sz="1600" dirty="0"/>
          </a:p>
        </p:txBody>
      </p:sp>
      <p:sp>
        <p:nvSpPr>
          <p:cNvPr id="9" name="フローチャート: 処理 8">
            <a:extLst>
              <a:ext uri="{FF2B5EF4-FFF2-40B4-BE49-F238E27FC236}">
                <a16:creationId xmlns:a16="http://schemas.microsoft.com/office/drawing/2014/main" id="{726A29F5-4FB8-4B6C-AFC7-3014CDA4A35F}"/>
              </a:ext>
            </a:extLst>
          </p:cNvPr>
          <p:cNvSpPr/>
          <p:nvPr/>
        </p:nvSpPr>
        <p:spPr>
          <a:xfrm>
            <a:off x="9697874" y="6140534"/>
            <a:ext cx="2426240" cy="55106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End</a:t>
            </a:r>
            <a:endParaRPr kumimoji="1" lang="ja-JP" altLang="en-US" sz="16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D4B51DC-F85F-472D-B929-52C47ABB8F83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1404927" y="756574"/>
            <a:ext cx="0" cy="3159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FE6930F-3AC5-4E8B-A813-8C98ABD6FF50}"/>
              </a:ext>
            </a:extLst>
          </p:cNvPr>
          <p:cNvCxnSpPr>
            <a:cxnSpLocks/>
            <a:stCxn id="7" idx="2"/>
            <a:endCxn id="54" idx="0"/>
          </p:cNvCxnSpPr>
          <p:nvPr/>
        </p:nvCxnSpPr>
        <p:spPr>
          <a:xfrm>
            <a:off x="6914588" y="1159406"/>
            <a:ext cx="0" cy="441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6B732DA-E7F9-48D6-A725-F17764B9D5BD}"/>
              </a:ext>
            </a:extLst>
          </p:cNvPr>
          <p:cNvCxnSpPr>
            <a:cxnSpLocks/>
            <a:stCxn id="8" idx="2"/>
            <a:endCxn id="69" idx="0"/>
          </p:cNvCxnSpPr>
          <p:nvPr/>
        </p:nvCxnSpPr>
        <p:spPr>
          <a:xfrm>
            <a:off x="6914588" y="4864962"/>
            <a:ext cx="0" cy="138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856E80B8-EA31-4CA3-8219-8107A249C3D9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9042601" y="854483"/>
            <a:ext cx="1868393" cy="528605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3ADFA78-8C7E-461C-8DA8-005C7B7CF027}"/>
              </a:ext>
            </a:extLst>
          </p:cNvPr>
          <p:cNvSpPr txBox="1"/>
          <p:nvPr/>
        </p:nvSpPr>
        <p:spPr>
          <a:xfrm>
            <a:off x="6038281" y="115940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True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F433D35-39FA-4CCF-BAF3-81DCA15AA2B0}"/>
              </a:ext>
            </a:extLst>
          </p:cNvPr>
          <p:cNvSpPr txBox="1"/>
          <p:nvPr/>
        </p:nvSpPr>
        <p:spPr>
          <a:xfrm>
            <a:off x="8849518" y="485334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False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C7E08C3-EFCB-4D9C-9A50-6E92D989D9EF}"/>
              </a:ext>
            </a:extLst>
          </p:cNvPr>
          <p:cNvSpPr/>
          <p:nvPr/>
        </p:nvSpPr>
        <p:spPr>
          <a:xfrm>
            <a:off x="3865158" y="133165"/>
            <a:ext cx="5699823" cy="6640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3F446DD9-CCB8-4BE8-85E4-4EE3666976F0}"/>
              </a:ext>
            </a:extLst>
          </p:cNvPr>
          <p:cNvSpPr/>
          <p:nvPr/>
        </p:nvSpPr>
        <p:spPr>
          <a:xfrm>
            <a:off x="1986619" y="4309818"/>
            <a:ext cx="1735949" cy="802138"/>
          </a:xfrm>
          <a:prstGeom prst="wedgeRectCallout">
            <a:avLst>
              <a:gd name="adj1" fmla="val 70563"/>
              <a:gd name="adj2" fmla="val -2390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Row loop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フローチャート: 処理 19">
            <a:extLst>
              <a:ext uri="{FF2B5EF4-FFF2-40B4-BE49-F238E27FC236}">
                <a16:creationId xmlns:a16="http://schemas.microsoft.com/office/drawing/2014/main" id="{98618D3F-4A63-477B-B517-BB9F23B16E22}"/>
              </a:ext>
            </a:extLst>
          </p:cNvPr>
          <p:cNvSpPr/>
          <p:nvPr/>
        </p:nvSpPr>
        <p:spPr>
          <a:xfrm>
            <a:off x="191807" y="205506"/>
            <a:ext cx="2426240" cy="55106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6" name="フローチャート: 処理 25">
            <a:extLst>
              <a:ext uri="{FF2B5EF4-FFF2-40B4-BE49-F238E27FC236}">
                <a16:creationId xmlns:a16="http://schemas.microsoft.com/office/drawing/2014/main" id="{2BB29282-9588-4756-BA3D-C88BC55FEFE5}"/>
              </a:ext>
            </a:extLst>
          </p:cNvPr>
          <p:cNvSpPr/>
          <p:nvPr/>
        </p:nvSpPr>
        <p:spPr>
          <a:xfrm>
            <a:off x="191807" y="1072571"/>
            <a:ext cx="2426240" cy="55106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Declare Integer type variable </a:t>
            </a:r>
            <a:r>
              <a:rPr kumimoji="1" lang="en-US" altLang="ja-JP" sz="1200" dirty="0" err="1"/>
              <a:t>i</a:t>
            </a:r>
            <a:r>
              <a:rPr kumimoji="1" lang="en-US" altLang="ja-JP" sz="1200" dirty="0"/>
              <a:t>.</a:t>
            </a:r>
            <a:endParaRPr kumimoji="1" lang="ja-JP" altLang="en-US" sz="1200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EE0A6284-FAC3-4CCA-B6CC-073662B3975E}"/>
              </a:ext>
            </a:extLst>
          </p:cNvPr>
          <p:cNvCxnSpPr>
            <a:cxnSpLocks/>
            <a:stCxn id="26" idx="2"/>
            <a:endCxn id="97" idx="0"/>
          </p:cNvCxnSpPr>
          <p:nvPr/>
        </p:nvCxnSpPr>
        <p:spPr>
          <a:xfrm>
            <a:off x="1404927" y="1623639"/>
            <a:ext cx="0" cy="3159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フローチャート: 処理 33">
            <a:extLst>
              <a:ext uri="{FF2B5EF4-FFF2-40B4-BE49-F238E27FC236}">
                <a16:creationId xmlns:a16="http://schemas.microsoft.com/office/drawing/2014/main" id="{5CEF8DC4-66DA-4CB3-8C6F-1B725ECFE667}"/>
              </a:ext>
            </a:extLst>
          </p:cNvPr>
          <p:cNvSpPr/>
          <p:nvPr/>
        </p:nvSpPr>
        <p:spPr>
          <a:xfrm>
            <a:off x="191807" y="2806700"/>
            <a:ext cx="2426240" cy="55106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Assign 3 to </a:t>
            </a:r>
            <a:r>
              <a:rPr lang="en-US" altLang="ja-JP" sz="1600" dirty="0" err="1"/>
              <a:t>i</a:t>
            </a:r>
            <a:r>
              <a:rPr lang="en-US" altLang="ja-JP" sz="1600" dirty="0"/>
              <a:t>.</a:t>
            </a:r>
            <a:endParaRPr kumimoji="1" lang="ja-JP" altLang="en-US" sz="1600" dirty="0"/>
          </a:p>
        </p:txBody>
      </p:sp>
      <p:sp>
        <p:nvSpPr>
          <p:cNvPr id="44" name="フローチャート: 処理 43">
            <a:extLst>
              <a:ext uri="{FF2B5EF4-FFF2-40B4-BE49-F238E27FC236}">
                <a16:creationId xmlns:a16="http://schemas.microsoft.com/office/drawing/2014/main" id="{B487B6DE-83A9-4D72-9129-B716B720D8ED}"/>
              </a:ext>
            </a:extLst>
          </p:cNvPr>
          <p:cNvSpPr/>
          <p:nvPr/>
        </p:nvSpPr>
        <p:spPr>
          <a:xfrm>
            <a:off x="5701468" y="6033677"/>
            <a:ext cx="2426240" cy="55106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Add 1 to </a:t>
            </a:r>
            <a:r>
              <a:rPr kumimoji="1" lang="en-US" altLang="ja-JP" sz="1600" dirty="0" err="1"/>
              <a:t>i</a:t>
            </a:r>
            <a:r>
              <a:rPr kumimoji="1" lang="en-US" altLang="ja-JP" sz="1600" dirty="0"/>
              <a:t>.</a:t>
            </a:r>
            <a:endParaRPr kumimoji="1" lang="ja-JP" altLang="en-US" sz="1600" dirty="0"/>
          </a:p>
        </p:txBody>
      </p: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15409C70-BF29-4DD7-BCCF-B30B1909D48E}"/>
              </a:ext>
            </a:extLst>
          </p:cNvPr>
          <p:cNvCxnSpPr>
            <a:cxnSpLocks/>
            <a:stCxn id="44" idx="2"/>
            <a:endCxn id="7" idx="1"/>
          </p:cNvCxnSpPr>
          <p:nvPr/>
        </p:nvCxnSpPr>
        <p:spPr>
          <a:xfrm rot="5400000" flipH="1">
            <a:off x="2985451" y="2655608"/>
            <a:ext cx="5730262" cy="2128013"/>
          </a:xfrm>
          <a:prstGeom prst="bentConnector4">
            <a:avLst>
              <a:gd name="adj1" fmla="val -1820"/>
              <a:gd name="adj2" fmla="val 1228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D34CB7BA-0F2D-40E2-A4BE-4C61D2DE9A5C}"/>
              </a:ext>
            </a:extLst>
          </p:cNvPr>
          <p:cNvCxnSpPr>
            <a:cxnSpLocks/>
            <a:stCxn id="34" idx="2"/>
            <a:endCxn id="7" idx="0"/>
          </p:cNvCxnSpPr>
          <p:nvPr/>
        </p:nvCxnSpPr>
        <p:spPr>
          <a:xfrm rot="5400000" flipH="1" flipV="1">
            <a:off x="2755652" y="-801167"/>
            <a:ext cx="2808209" cy="5509661"/>
          </a:xfrm>
          <a:prstGeom prst="bentConnector5">
            <a:avLst>
              <a:gd name="adj1" fmla="val -8140"/>
              <a:gd name="adj2" fmla="val 41697"/>
              <a:gd name="adj3" fmla="val 1081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ローチャート: 判断 44">
            <a:extLst>
              <a:ext uri="{FF2B5EF4-FFF2-40B4-BE49-F238E27FC236}">
                <a16:creationId xmlns:a16="http://schemas.microsoft.com/office/drawing/2014/main" id="{556D36E5-88BE-4FD5-B9C7-22771E9B6028}"/>
              </a:ext>
            </a:extLst>
          </p:cNvPr>
          <p:cNvSpPr/>
          <p:nvPr/>
        </p:nvSpPr>
        <p:spPr>
          <a:xfrm>
            <a:off x="4786575" y="2305457"/>
            <a:ext cx="4256026" cy="703397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If j&lt;=6 ?</a:t>
            </a:r>
            <a:endParaRPr kumimoji="1" lang="ja-JP" altLang="en-US" sz="1600" dirty="0"/>
          </a:p>
        </p:txBody>
      </p:sp>
      <p:sp>
        <p:nvSpPr>
          <p:cNvPr id="54" name="フローチャート: 処理 53">
            <a:extLst>
              <a:ext uri="{FF2B5EF4-FFF2-40B4-BE49-F238E27FC236}">
                <a16:creationId xmlns:a16="http://schemas.microsoft.com/office/drawing/2014/main" id="{B456CBF2-7529-4339-8EC0-E797355E8055}"/>
              </a:ext>
            </a:extLst>
          </p:cNvPr>
          <p:cNvSpPr/>
          <p:nvPr/>
        </p:nvSpPr>
        <p:spPr>
          <a:xfrm>
            <a:off x="5701468" y="1601153"/>
            <a:ext cx="2426240" cy="55106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Assign 1 to j.</a:t>
            </a:r>
            <a:endParaRPr kumimoji="1" lang="ja-JP" altLang="en-US" sz="1600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47BC26D1-C2A8-4157-A85D-1C2737AFCF7C}"/>
              </a:ext>
            </a:extLst>
          </p:cNvPr>
          <p:cNvCxnSpPr>
            <a:cxnSpLocks/>
            <a:stCxn id="54" idx="2"/>
            <a:endCxn id="45" idx="0"/>
          </p:cNvCxnSpPr>
          <p:nvPr/>
        </p:nvCxnSpPr>
        <p:spPr>
          <a:xfrm>
            <a:off x="6914588" y="2152221"/>
            <a:ext cx="0" cy="153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フローチャート: 処理 68">
            <a:extLst>
              <a:ext uri="{FF2B5EF4-FFF2-40B4-BE49-F238E27FC236}">
                <a16:creationId xmlns:a16="http://schemas.microsoft.com/office/drawing/2014/main" id="{B7918D60-9DA0-43A3-8ADD-B66ABBA37589}"/>
              </a:ext>
            </a:extLst>
          </p:cNvPr>
          <p:cNvSpPr/>
          <p:nvPr/>
        </p:nvSpPr>
        <p:spPr>
          <a:xfrm>
            <a:off x="5701468" y="5003898"/>
            <a:ext cx="2426240" cy="55106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Add 1 to </a:t>
            </a:r>
            <a:r>
              <a:rPr lang="en-US" altLang="ja-JP" sz="1600" dirty="0"/>
              <a:t>j</a:t>
            </a:r>
            <a:r>
              <a:rPr kumimoji="1" lang="en-US" altLang="ja-JP" sz="1600" dirty="0"/>
              <a:t>.</a:t>
            </a:r>
            <a:endParaRPr kumimoji="1" lang="ja-JP" altLang="en-US" sz="1600" dirty="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BE7B5EF5-5280-4844-AA3A-AB483D8095D2}"/>
              </a:ext>
            </a:extLst>
          </p:cNvPr>
          <p:cNvCxnSpPr>
            <a:cxnSpLocks/>
            <a:stCxn id="45" idx="2"/>
            <a:endCxn id="8" idx="0"/>
          </p:cNvCxnSpPr>
          <p:nvPr/>
        </p:nvCxnSpPr>
        <p:spPr>
          <a:xfrm>
            <a:off x="6914588" y="3008854"/>
            <a:ext cx="0" cy="170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224461D9-63E5-4859-9F44-D953A5E45D05}"/>
              </a:ext>
            </a:extLst>
          </p:cNvPr>
          <p:cNvCxnSpPr>
            <a:cxnSpLocks/>
            <a:stCxn id="69" idx="2"/>
            <a:endCxn id="45" idx="1"/>
          </p:cNvCxnSpPr>
          <p:nvPr/>
        </p:nvCxnSpPr>
        <p:spPr>
          <a:xfrm rot="5400000" flipH="1">
            <a:off x="4401677" y="3042055"/>
            <a:ext cx="2897810" cy="2128013"/>
          </a:xfrm>
          <a:prstGeom prst="bentConnector4">
            <a:avLst>
              <a:gd name="adj1" fmla="val -4825"/>
              <a:gd name="adj2" fmla="val 11074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3DD42991-5C64-4C2F-BA1D-7E678067F476}"/>
              </a:ext>
            </a:extLst>
          </p:cNvPr>
          <p:cNvCxnSpPr>
            <a:cxnSpLocks/>
            <a:stCxn id="45" idx="3"/>
            <a:endCxn id="44" idx="0"/>
          </p:cNvCxnSpPr>
          <p:nvPr/>
        </p:nvCxnSpPr>
        <p:spPr>
          <a:xfrm flipH="1">
            <a:off x="6914588" y="2657156"/>
            <a:ext cx="2128013" cy="3376521"/>
          </a:xfrm>
          <a:prstGeom prst="bentConnector4">
            <a:avLst>
              <a:gd name="adj1" fmla="val -10742"/>
              <a:gd name="adj2" fmla="val 9569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D492BFEB-229D-4DD3-91DC-B2FB3CF66353}"/>
              </a:ext>
            </a:extLst>
          </p:cNvPr>
          <p:cNvSpPr txBox="1"/>
          <p:nvPr/>
        </p:nvSpPr>
        <p:spPr>
          <a:xfrm>
            <a:off x="8694916" y="2258045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False</a:t>
            </a:r>
            <a:endParaRPr kumimoji="1" lang="ja-JP" altLang="en-US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C8AD628E-E9EA-4FBE-9E4F-543A1444264A}"/>
              </a:ext>
            </a:extLst>
          </p:cNvPr>
          <p:cNvSpPr txBox="1"/>
          <p:nvPr/>
        </p:nvSpPr>
        <p:spPr>
          <a:xfrm>
            <a:off x="6038281" y="288981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True</a:t>
            </a:r>
            <a:endParaRPr kumimoji="1" lang="ja-JP" altLang="en-US" dirty="0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E957E197-54C3-4B85-AE36-2BAB5D90A21D}"/>
              </a:ext>
            </a:extLst>
          </p:cNvPr>
          <p:cNvSpPr/>
          <p:nvPr/>
        </p:nvSpPr>
        <p:spPr>
          <a:xfrm>
            <a:off x="4413535" y="1567863"/>
            <a:ext cx="5049346" cy="42115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吹き出し: 四角形 95">
            <a:extLst>
              <a:ext uri="{FF2B5EF4-FFF2-40B4-BE49-F238E27FC236}">
                <a16:creationId xmlns:a16="http://schemas.microsoft.com/office/drawing/2014/main" id="{33BA0E1D-EA1B-4A06-8E7E-C8F662E30C00}"/>
              </a:ext>
            </a:extLst>
          </p:cNvPr>
          <p:cNvSpPr/>
          <p:nvPr/>
        </p:nvSpPr>
        <p:spPr>
          <a:xfrm>
            <a:off x="8537352" y="1054988"/>
            <a:ext cx="2266550" cy="743478"/>
          </a:xfrm>
          <a:prstGeom prst="wedgeRectCallout">
            <a:avLst>
              <a:gd name="adj1" fmla="val -57922"/>
              <a:gd name="adj2" fmla="val 39445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Column loop 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en-US" altLang="ja-JP" dirty="0">
                <a:solidFill>
                  <a:schemeClr val="tx1"/>
                </a:solidFill>
              </a:rPr>
              <a:t>inside Row loop</a:t>
            </a:r>
          </a:p>
        </p:txBody>
      </p:sp>
      <p:sp>
        <p:nvSpPr>
          <p:cNvPr id="97" name="フローチャート: 処理 96">
            <a:extLst>
              <a:ext uri="{FF2B5EF4-FFF2-40B4-BE49-F238E27FC236}">
                <a16:creationId xmlns:a16="http://schemas.microsoft.com/office/drawing/2014/main" id="{BB9EB988-6070-410E-9904-AA5EBCE163B5}"/>
              </a:ext>
            </a:extLst>
          </p:cNvPr>
          <p:cNvSpPr/>
          <p:nvPr/>
        </p:nvSpPr>
        <p:spPr>
          <a:xfrm>
            <a:off x="191807" y="1939636"/>
            <a:ext cx="2426240" cy="55106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Declare Integer type variable </a:t>
            </a:r>
            <a:r>
              <a:rPr lang="en-US" altLang="ja-JP" sz="1200" dirty="0"/>
              <a:t>j</a:t>
            </a:r>
            <a:r>
              <a:rPr kumimoji="1" lang="en-US" altLang="ja-JP" sz="1200" dirty="0"/>
              <a:t>.</a:t>
            </a:r>
            <a:endParaRPr kumimoji="1" lang="ja-JP" altLang="en-US" sz="1200" dirty="0"/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8C512F94-4490-4A0B-A1FE-8ED0C8CF0528}"/>
              </a:ext>
            </a:extLst>
          </p:cNvPr>
          <p:cNvCxnSpPr>
            <a:cxnSpLocks/>
            <a:stCxn id="97" idx="2"/>
            <a:endCxn id="34" idx="0"/>
          </p:cNvCxnSpPr>
          <p:nvPr/>
        </p:nvCxnSpPr>
        <p:spPr>
          <a:xfrm>
            <a:off x="1404927" y="2490704"/>
            <a:ext cx="0" cy="3159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517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9DE3E25158AE24B95D47151D613CA20" ma:contentTypeVersion="12" ma:contentTypeDescription="新しいドキュメントを作成します。" ma:contentTypeScope="" ma:versionID="6edcb70580d479634c8e297dee3da6d1">
  <xsd:schema xmlns:xsd="http://www.w3.org/2001/XMLSchema" xmlns:xs="http://www.w3.org/2001/XMLSchema" xmlns:p="http://schemas.microsoft.com/office/2006/metadata/properties" xmlns:ns2="9845eda4-c4c8-443d-9adc-3cc4cde68669" xmlns:ns3="fe683a68-13aa-488b-a5ea-d6bed8734170" targetNamespace="http://schemas.microsoft.com/office/2006/metadata/properties" ma:root="true" ma:fieldsID="c5c1013247f3745a6694c2abc2af1fc3" ns2:_="" ns3:_="">
    <xsd:import namespace="9845eda4-c4c8-443d-9adc-3cc4cde68669"/>
    <xsd:import namespace="fe683a68-13aa-488b-a5ea-d6bed87341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45eda4-c4c8-443d-9adc-3cc4cde686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画像タグ" ma:readOnly="false" ma:fieldId="{5cf76f15-5ced-4ddc-b409-7134ff3c332f}" ma:taxonomyMulti="true" ma:sspId="7803a934-d10e-43b7-8e97-64a01bf2466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683a68-13aa-488b-a5ea-d6bed8734170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c1b9a07-375e-470d-b73c-c442c5d779ad}" ma:internalName="TaxCatchAll" ma:showField="CatchAllData" ma:web="fe683a68-13aa-488b-a5ea-d6bed87341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845eda4-c4c8-443d-9adc-3cc4cde68669">
      <Terms xmlns="http://schemas.microsoft.com/office/infopath/2007/PartnerControls"/>
    </lcf76f155ced4ddcb4097134ff3c332f>
    <TaxCatchAll xmlns="fe683a68-13aa-488b-a5ea-d6bed8734170" xsi:nil="true"/>
  </documentManagement>
</p:properties>
</file>

<file path=customXml/itemProps1.xml><?xml version="1.0" encoding="utf-8"?>
<ds:datastoreItem xmlns:ds="http://schemas.openxmlformats.org/officeDocument/2006/customXml" ds:itemID="{8D15B13D-1B39-4BC5-A3F5-57F03347FF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BC2219-FC9D-4855-8098-89D92647E9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45eda4-c4c8-443d-9adc-3cc4cde68669"/>
    <ds:schemaRef ds:uri="fe683a68-13aa-488b-a5ea-d6bed87341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7EE919-3C4A-4094-AF60-E0098DAE6631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fe683a68-13aa-488b-a5ea-d6bed8734170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9845eda4-c4c8-443d-9adc-3cc4cde6866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142</Words>
  <Application>Microsoft Office PowerPoint</Application>
  <PresentationFormat>ワイド画面</PresentationFormat>
  <Paragraphs>27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根元 裕樹</dc:creator>
  <cp:lastModifiedBy>小幅　脩太郎</cp:lastModifiedBy>
  <cp:revision>16</cp:revision>
  <dcterms:created xsi:type="dcterms:W3CDTF">2022-02-21T05:38:27Z</dcterms:created>
  <dcterms:modified xsi:type="dcterms:W3CDTF">2024-11-13T09:06:29Z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0x01010079DE3E25158AE24B95D47151D613CA20</vt:lpwstr>
  </property>
</Properties>
</file>