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removePersonalInfoOnSave="1" saveSubsetFonts="1">
  <p:sldMasterIdLst>
    <p:sldMasterId id="2147483660" r:id="rId2"/>
  </p:sldMasterIdLst>
  <p:notesMasterIdLst>
    <p:notesMasterId r:id="rId27"/>
  </p:notesMasterIdLst>
  <p:handoutMasterIdLst>
    <p:handoutMasterId r:id="rId28"/>
  </p:handoutMasterIdLst>
  <p:sldIdLst>
    <p:sldId id="256" r:id="rId3"/>
    <p:sldId id="311" r:id="rId4"/>
    <p:sldId id="298" r:id="rId5"/>
    <p:sldId id="301" r:id="rId6"/>
    <p:sldId id="302" r:id="rId7"/>
    <p:sldId id="327" r:id="rId8"/>
    <p:sldId id="328" r:id="rId9"/>
    <p:sldId id="300" r:id="rId10"/>
    <p:sldId id="304" r:id="rId11"/>
    <p:sldId id="308" r:id="rId12"/>
    <p:sldId id="326" r:id="rId13"/>
    <p:sldId id="325" r:id="rId14"/>
    <p:sldId id="313" r:id="rId15"/>
    <p:sldId id="312" r:id="rId16"/>
    <p:sldId id="333" r:id="rId17"/>
    <p:sldId id="329" r:id="rId18"/>
    <p:sldId id="330" r:id="rId19"/>
    <p:sldId id="331" r:id="rId20"/>
    <p:sldId id="315" r:id="rId21"/>
    <p:sldId id="318" r:id="rId22"/>
    <p:sldId id="316" r:id="rId23"/>
    <p:sldId id="322" r:id="rId24"/>
    <p:sldId id="323" r:id="rId25"/>
    <p:sldId id="321" r:id="rId26"/>
  </p:sldIdLst>
  <p:sldSz cx="9906000" cy="6858000" type="A4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ようこそ" id="{E75E278A-FF0E-49A4-B170-79828D63BBAD}">
          <p14:sldIdLst>
            <p14:sldId id="256"/>
            <p14:sldId id="311"/>
            <p14:sldId id="298"/>
            <p14:sldId id="301"/>
            <p14:sldId id="302"/>
            <p14:sldId id="327"/>
            <p14:sldId id="328"/>
            <p14:sldId id="300"/>
            <p14:sldId id="304"/>
            <p14:sldId id="308"/>
            <p14:sldId id="326"/>
            <p14:sldId id="325"/>
            <p14:sldId id="313"/>
            <p14:sldId id="312"/>
            <p14:sldId id="333"/>
            <p14:sldId id="329"/>
            <p14:sldId id="330"/>
            <p14:sldId id="331"/>
            <p14:sldId id="315"/>
            <p14:sldId id="318"/>
            <p14:sldId id="316"/>
            <p14:sldId id="322"/>
            <p14:sldId id="323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8" name="作成者" initials="A" lastIdx="0" clrIdx="8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CCF"/>
    <a:srgbClr val="D2B4A6"/>
    <a:srgbClr val="734F29"/>
    <a:srgbClr val="D24726"/>
    <a:srgbClr val="DD462F"/>
    <a:srgbClr val="AEB785"/>
    <a:srgbClr val="EFD5A2"/>
    <a:srgbClr val="3B3026"/>
    <a:srgbClr val="ECE1CA"/>
    <a:srgbClr val="795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2" autoAdjust="0"/>
    <p:restoredTop sz="94280" autoAdjust="0"/>
  </p:normalViewPr>
  <p:slideViewPr>
    <p:cSldViewPr snapToGrid="0">
      <p:cViewPr varScale="1">
        <p:scale>
          <a:sx n="97" d="100"/>
          <a:sy n="97" d="100"/>
        </p:scale>
        <p:origin x="-108" y="-21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 snapToGrid="0">
      <p:cViewPr varScale="1">
        <p:scale>
          <a:sx n="71" d="100"/>
          <a:sy n="71" d="100"/>
        </p:scale>
        <p:origin x="-2274" y="-108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388342-7203-441F-980C-B17118CB8EE8}" type="datetimeFigureOut">
              <a:rPr kumimoji="1" lang="ja-JP" altLang="en-US" smtClean="0"/>
              <a:pPr/>
              <a:t>2016/3/28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A9147-D5E0-4F4C-8805-811E4C1C11D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625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kumimoji="1" lang="ja-JP" sz="1200"/>
            </a:lvl1pPr>
          </a:lstStyle>
          <a:p>
            <a:fld id="{EC13577B-6902-467D-A26C-08A0DD5E4E03}" type="datetimeFigureOut">
              <a:rPr lang="ja-JP" altLang="en-US"/>
              <a:pPr/>
              <a:t>2016/3/28</a:t>
            </a:fld>
            <a:endParaRPr kumimoji="1" 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kumimoji="1" lang="ja-JP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kumimoji="1" lang="ja-JP" sz="1200"/>
            </a:lvl1pPr>
          </a:lstStyle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kumimoji="1" lang="ja-JP" sz="1200"/>
            </a:lvl1pPr>
          </a:lstStyle>
          <a:p>
            <a:fld id="{DF61EA0F-A667-4B49-8422-0062BC55E249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lang="ja-JP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kumimoji="1" lang="en-US" altLang="ja-JP" smtClean="0"/>
              <a:pPr/>
              <a:t>0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81075" y="1243013"/>
            <a:ext cx="4845050" cy="3354387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kumimoji="1" lang="en-US" altLang="ja-JP" smtClean="0"/>
              <a:pPr/>
              <a:t>23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9906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1038" y="2061006"/>
            <a:ext cx="8543925" cy="2387600"/>
          </a:xfrm>
        </p:spPr>
        <p:txBody>
          <a:bodyPr anchor="b">
            <a:normAutofit/>
          </a:bodyPr>
          <a:lstStyle>
            <a:lvl1pPr algn="l" latinLnBrk="0">
              <a:defRPr kumimoji="1" lang="ja-JP" sz="54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81041" y="5110612"/>
            <a:ext cx="54482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kumimoji="1" lang="ja-JP" sz="2800">
                <a:solidFill>
                  <a:srgbClr val="0070C0"/>
                </a:solidFill>
                <a:latin typeface="+mj-lt"/>
              </a:defRPr>
            </a:lvl1pPr>
            <a:lvl2pPr marL="457200" indent="0" algn="ctr" latinLnBrk="0">
              <a:buNone/>
              <a:defRPr kumimoji="1" lang="ja-JP" sz="2000"/>
            </a:lvl2pPr>
            <a:lvl3pPr marL="914400" indent="0" algn="ctr" latinLnBrk="0">
              <a:buNone/>
              <a:defRPr kumimoji="1" lang="ja-JP" sz="1800"/>
            </a:lvl3pPr>
            <a:lvl4pPr marL="1371600" indent="0" algn="ctr" latinLnBrk="0">
              <a:buNone/>
              <a:defRPr kumimoji="1" lang="ja-JP" sz="1600"/>
            </a:lvl4pPr>
            <a:lvl5pPr marL="1828800" indent="0" algn="ctr" latinLnBrk="0">
              <a:buNone/>
              <a:defRPr kumimoji="1" lang="ja-JP" sz="1600"/>
            </a:lvl5pPr>
            <a:lvl6pPr marL="2286000" indent="0" algn="ctr" latinLnBrk="0">
              <a:buNone/>
              <a:defRPr kumimoji="1" lang="ja-JP" sz="1600"/>
            </a:lvl6pPr>
            <a:lvl7pPr marL="2743200" indent="0" algn="ctr" latinLnBrk="0">
              <a:buNone/>
              <a:defRPr kumimoji="1" lang="ja-JP" sz="1600"/>
            </a:lvl7pPr>
            <a:lvl8pPr marL="3200400" indent="0" algn="ctr" latinLnBrk="0">
              <a:buNone/>
              <a:defRPr kumimoji="1" lang="ja-JP" sz="1600"/>
            </a:lvl8pPr>
            <a:lvl9pPr marL="3657600" indent="0" algn="ctr" latinLnBrk="0">
              <a:buNone/>
              <a:defRPr kumimoji="1" lang="ja-JP" sz="1600"/>
            </a:lvl9pPr>
          </a:lstStyle>
          <a:p>
            <a:r>
              <a:rPr kumimoji="1" lang="ja-JP" altLang="en-US" dirty="0" smtClean="0"/>
              <a:t>マスター サブタイトルの書式設定</a:t>
            </a:r>
            <a:endParaRPr kumimoji="1" 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EB29E-F17F-46C8-BB03-2D1DCF3897E0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9906000" cy="48664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1" y="1"/>
            <a:ext cx="8729663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7C591-200C-4832-890A-E31464DAFEDD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8202469" y="0"/>
            <a:ext cx="1703532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300028" y="365125"/>
            <a:ext cx="1478396" cy="5811838"/>
          </a:xfrm>
        </p:spPr>
        <p:txBody>
          <a:bodyPr vert="eaVert"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3F7D0-865D-4887-9359-B5C1D87EF0D4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8202469" y="0"/>
            <a:ext cx="1703532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1104" y="0"/>
            <a:ext cx="8733861" cy="1208868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81040" y="1825625"/>
            <a:ext cx="3386299" cy="4351338"/>
          </a:xfrm>
        </p:spPr>
        <p:txBody>
          <a:bodyPr>
            <a:normAutofit/>
          </a:bodyPr>
          <a:lstStyle>
            <a:lvl1pPr marL="0" indent="0" latinLnBrk="0">
              <a:lnSpc>
                <a:spcPct val="150000"/>
              </a:lnSpc>
              <a:spcAft>
                <a:spcPts val="1200"/>
              </a:spcAft>
              <a:buNone/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lnSpc>
                <a:spcPct val="150000"/>
              </a:lnSpc>
              <a:spcAft>
                <a:spcPts val="1200"/>
              </a:spcAft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lnSpc>
                <a:spcPct val="150000"/>
              </a:lnSpc>
              <a:spcAft>
                <a:spcPts val="1200"/>
              </a:spcAft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lnSpc>
                <a:spcPct val="150000"/>
              </a:lnSpc>
              <a:spcAft>
                <a:spcPts val="1200"/>
              </a:spcAft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lnSpc>
                <a:spcPct val="150000"/>
              </a:lnSpc>
              <a:spcAft>
                <a:spcPts val="1200"/>
              </a:spcAft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D4117-DD86-4204-A26A-BE1C243A7805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長方形 6"/>
          <p:cNvSpPr/>
          <p:nvPr/>
        </p:nvSpPr>
        <p:spPr>
          <a:xfrm>
            <a:off x="4596217" y="1709738"/>
            <a:ext cx="5309784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1040" y="2402239"/>
            <a:ext cx="3663331" cy="2187227"/>
          </a:xfrm>
        </p:spPr>
        <p:txBody>
          <a:bodyPr anchor="ctr">
            <a:noAutofit/>
          </a:bodyPr>
          <a:lstStyle>
            <a:lvl1pPr algn="l" latinLnBrk="0">
              <a:defRPr kumimoji="1" lang="ja-JP" sz="4800">
                <a:solidFill>
                  <a:srgbClr val="D24726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5137689" y="2402237"/>
            <a:ext cx="4281407" cy="2187226"/>
          </a:xfrm>
        </p:spPr>
        <p:txBody>
          <a:bodyPr anchor="ctr">
            <a:normAutofit/>
          </a:bodyPr>
          <a:lstStyle>
            <a:lvl1pPr marL="0" indent="0" latinLnBrk="0">
              <a:lnSpc>
                <a:spcPct val="150000"/>
              </a:lnSpc>
              <a:buNone/>
              <a:defRPr kumimoji="1" lang="ja-JP" sz="2800">
                <a:solidFill>
                  <a:schemeClr val="bg1"/>
                </a:solidFill>
                <a:latin typeface="+mj-lt"/>
              </a:defRPr>
            </a:lvl1pPr>
            <a:lvl2pPr marL="457200" indent="0" latinLnBrk="0">
              <a:buNone/>
              <a:defRPr kumimoji="1" lang="ja-JP" sz="2000"/>
            </a:lvl2pPr>
            <a:lvl3pPr marL="914400" indent="0" latinLnBrk="0">
              <a:buNone/>
              <a:defRPr kumimoji="1" lang="ja-JP" sz="1800"/>
            </a:lvl3pPr>
            <a:lvl4pPr marL="1371600" indent="0" latinLnBrk="0">
              <a:buNone/>
              <a:defRPr kumimoji="1" lang="ja-JP" sz="1600"/>
            </a:lvl4pPr>
            <a:lvl5pPr marL="1828800" indent="0" latinLnBrk="0">
              <a:buNone/>
              <a:defRPr kumimoji="1" lang="ja-JP" sz="1600"/>
            </a:lvl5pPr>
            <a:lvl6pPr marL="2286000" indent="0" latinLnBrk="0">
              <a:buNone/>
              <a:defRPr kumimoji="1" lang="ja-JP" sz="1600"/>
            </a:lvl6pPr>
            <a:lvl7pPr marL="2743200" indent="0" latinLnBrk="0">
              <a:buNone/>
              <a:defRPr kumimoji="1" lang="ja-JP" sz="1600"/>
            </a:lvl7pPr>
            <a:lvl8pPr marL="3200400" indent="0" latinLnBrk="0">
              <a:buNone/>
              <a:defRPr kumimoji="1" lang="ja-JP" sz="1600"/>
            </a:lvl8pPr>
            <a:lvl9pPr marL="3657600" indent="0" latinLnBrk="0">
              <a:buNone/>
              <a:defRPr kumimoji="1" lang="ja-JP"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54B5-24AC-4018-95C4-4D2DD1F74C98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8" name="長方形 7"/>
          <p:cNvSpPr/>
          <p:nvPr userDrawn="1"/>
        </p:nvSpPr>
        <p:spPr>
          <a:xfrm>
            <a:off x="4596217" y="1709738"/>
            <a:ext cx="5309784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長方形 7"/>
          <p:cNvSpPr/>
          <p:nvPr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1" y="1"/>
            <a:ext cx="8729663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71-A7F3-4666-8086-9AE469D48ECB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9" name="長方形 8"/>
          <p:cNvSpPr/>
          <p:nvPr userDrawn="1"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長方形 9"/>
          <p:cNvSpPr/>
          <p:nvPr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0"/>
            <a:ext cx="8724504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80" y="1489075"/>
            <a:ext cx="4189413" cy="641350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75880" y="2193929"/>
            <a:ext cx="4189413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29102" y="1489075"/>
            <a:ext cx="4190702" cy="641350"/>
          </a:xfrm>
        </p:spPr>
        <p:txBody>
          <a:bodyPr anchor="b"/>
          <a:lstStyle>
            <a:lvl1pPr marL="0" indent="0" latinLnBrk="0">
              <a:buNone/>
              <a:defRPr kumimoji="1" lang="ja-JP" sz="2400" b="1"/>
            </a:lvl1pPr>
            <a:lvl2pPr marL="457200" indent="0" latinLnBrk="0">
              <a:buNone/>
              <a:defRPr kumimoji="1" lang="ja-JP" sz="2000" b="1"/>
            </a:lvl2pPr>
            <a:lvl3pPr marL="914400" indent="0" latinLnBrk="0">
              <a:buNone/>
              <a:defRPr kumimoji="1" lang="ja-JP" sz="1800" b="1"/>
            </a:lvl3pPr>
            <a:lvl4pPr marL="1371600" indent="0" latinLnBrk="0">
              <a:buNone/>
              <a:defRPr kumimoji="1" lang="ja-JP" sz="1600" b="1"/>
            </a:lvl4pPr>
            <a:lvl5pPr marL="1828800" indent="0" latinLnBrk="0">
              <a:buNone/>
              <a:defRPr kumimoji="1" lang="ja-JP" sz="1600" b="1"/>
            </a:lvl5pPr>
            <a:lvl6pPr marL="2286000" indent="0" latinLnBrk="0">
              <a:buNone/>
              <a:defRPr kumimoji="1" lang="ja-JP" sz="1600" b="1"/>
            </a:lvl6pPr>
            <a:lvl7pPr marL="2743200" indent="0" latinLnBrk="0">
              <a:buNone/>
              <a:defRPr kumimoji="1" lang="ja-JP" sz="1600" b="1"/>
            </a:lvl7pPr>
            <a:lvl8pPr marL="3200400" indent="0" latinLnBrk="0">
              <a:buNone/>
              <a:defRPr kumimoji="1" lang="ja-JP" sz="1600" b="1"/>
            </a:lvl8pPr>
            <a:lvl9pPr marL="3657600" indent="0" latinLnBrk="0">
              <a:buNone/>
              <a:defRPr kumimoji="1" lang="ja-JP"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29102" y="2193929"/>
            <a:ext cx="4190702" cy="397827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746C4-6B88-4D8A-98F5-1ADADD683496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11" name="長方形 10"/>
          <p:cNvSpPr/>
          <p:nvPr userDrawn="1"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長方形 5"/>
          <p:cNvSpPr/>
          <p:nvPr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1" y="1"/>
            <a:ext cx="8729663" cy="1228436"/>
          </a:xfrm>
        </p:spPr>
        <p:txBody>
          <a:bodyPr anchor="b">
            <a:normAutofit/>
          </a:bodyPr>
          <a:lstStyle>
            <a:lvl1pPr latinLnBrk="0">
              <a:defRPr kumimoji="1" lang="ja-JP"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D8817-19D0-423D-B53A-98366E9FDC30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  <p:sp>
        <p:nvSpPr>
          <p:cNvPr id="7" name="長方形 6"/>
          <p:cNvSpPr/>
          <p:nvPr userDrawn="1"/>
        </p:nvSpPr>
        <p:spPr>
          <a:xfrm>
            <a:off x="0" y="0"/>
            <a:ext cx="9906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26DAB-9DDF-4AB2-A40C-ECDB943448B9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 latinLnBrk="0">
              <a:defRPr kumimoji="1" lang="ja-JP"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211341" y="987430"/>
            <a:ext cx="5014913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defRPr kumimoji="1" lang="ja-JP" sz="1600">
                <a:solidFill>
                  <a:schemeClr val="bg1">
                    <a:lumMod val="50000"/>
                  </a:schemeClr>
                </a:solidFill>
              </a:defRPr>
            </a:lvl1pPr>
            <a:lvl2pPr latinLnBrk="0"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latinLnBrk="0"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latinLnBrk="0"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9" y="2101850"/>
            <a:ext cx="3194943" cy="3759200"/>
          </a:xfrm>
        </p:spPr>
        <p:txBody>
          <a:bodyPr/>
          <a:lstStyle>
            <a:lvl1pPr marL="0" indent="0" latinLnBrk="0">
              <a:buNone/>
              <a:defRPr kumimoji="1" lang="ja-JP" sz="1600"/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B0FC9-42C9-4DE6-9C8D-17D6BEC78645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 latinLnBrk="0">
              <a:defRPr kumimoji="1" lang="ja-JP"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4211341" y="987430"/>
            <a:ext cx="5014913" cy="4873625"/>
          </a:xfrm>
        </p:spPr>
        <p:txBody>
          <a:bodyPr/>
          <a:lstStyle>
            <a:lvl1pPr marL="0" indent="0" latinLnBrk="0">
              <a:buNone/>
              <a:defRPr kumimoji="1" lang="ja-JP" sz="3200"/>
            </a:lvl1pPr>
            <a:lvl2pPr marL="457200" indent="0" latinLnBrk="0">
              <a:buNone/>
              <a:defRPr kumimoji="1" lang="ja-JP" sz="2800"/>
            </a:lvl2pPr>
            <a:lvl3pPr marL="914400" indent="0" latinLnBrk="0">
              <a:buNone/>
              <a:defRPr kumimoji="1" lang="ja-JP" sz="2400"/>
            </a:lvl3pPr>
            <a:lvl4pPr marL="1371600" indent="0" latinLnBrk="0">
              <a:buNone/>
              <a:defRPr kumimoji="1" lang="ja-JP" sz="2000"/>
            </a:lvl4pPr>
            <a:lvl5pPr marL="1828800" indent="0" latinLnBrk="0">
              <a:buNone/>
              <a:defRPr kumimoji="1" lang="ja-JP" sz="2000"/>
            </a:lvl5pPr>
            <a:lvl6pPr marL="2286000" indent="0" latinLnBrk="0">
              <a:buNone/>
              <a:defRPr kumimoji="1" lang="ja-JP" sz="2000"/>
            </a:lvl6pPr>
            <a:lvl7pPr marL="2743200" indent="0" latinLnBrk="0">
              <a:buNone/>
              <a:defRPr kumimoji="1" lang="ja-JP" sz="2000"/>
            </a:lvl7pPr>
            <a:lvl8pPr marL="3200400" indent="0" latinLnBrk="0">
              <a:buNone/>
              <a:defRPr kumimoji="1" lang="ja-JP" sz="2000"/>
            </a:lvl8pPr>
            <a:lvl9pPr marL="3657600" indent="0" latinLnBrk="0">
              <a:buNone/>
              <a:defRPr kumimoji="1" lang="ja-JP" sz="2000"/>
            </a:lvl9pPr>
          </a:lstStyle>
          <a:p>
            <a:r>
              <a:rPr kumimoji="1" lang="ja-JP" altLang="en-US" smtClean="0"/>
              <a:t>図を追加</a:t>
            </a:r>
            <a:endParaRPr kumimoji="1" lang="ja-JP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82329" y="2101850"/>
            <a:ext cx="3194943" cy="3759200"/>
          </a:xfrm>
        </p:spPr>
        <p:txBody>
          <a:bodyPr/>
          <a:lstStyle>
            <a:lvl1pPr marL="0" indent="0" latinLnBrk="0">
              <a:buNone/>
              <a:defRPr kumimoji="1" lang="ja-JP" sz="1600"/>
            </a:lvl1pPr>
            <a:lvl2pPr marL="457200" indent="0" latinLnBrk="0">
              <a:buNone/>
              <a:defRPr kumimoji="1" lang="ja-JP" sz="1400"/>
            </a:lvl2pPr>
            <a:lvl3pPr marL="914400" indent="0" latinLnBrk="0">
              <a:buNone/>
              <a:defRPr kumimoji="1" lang="ja-JP" sz="1200"/>
            </a:lvl3pPr>
            <a:lvl4pPr marL="1371600" indent="0" latinLnBrk="0">
              <a:buNone/>
              <a:defRPr kumimoji="1" lang="ja-JP" sz="1000"/>
            </a:lvl4pPr>
            <a:lvl5pPr marL="1828800" indent="0" latinLnBrk="0">
              <a:buNone/>
              <a:defRPr kumimoji="1" lang="ja-JP" sz="1000"/>
            </a:lvl5pPr>
            <a:lvl6pPr marL="2286000" indent="0" latinLnBrk="0">
              <a:buNone/>
              <a:defRPr kumimoji="1" lang="ja-JP" sz="1000"/>
            </a:lvl6pPr>
            <a:lvl7pPr marL="2743200" indent="0" latinLnBrk="0">
              <a:buNone/>
              <a:defRPr kumimoji="1" lang="ja-JP" sz="1000"/>
            </a:lvl7pPr>
            <a:lvl8pPr marL="3200400" indent="0" latinLnBrk="0">
              <a:buNone/>
              <a:defRPr kumimoji="1" lang="ja-JP" sz="1000"/>
            </a:lvl8pPr>
            <a:lvl9pPr marL="3657600" indent="0" latinLnBrk="0">
              <a:buNone/>
              <a:defRPr kumimoji="1" lang="ja-JP"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5283-0A98-49D5-AEA9-5E8851FEA201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/>
              <a:t>マスター タイトルのスタイルを編集するには、ここをクリック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/>
              <a:t>マスター テキストのスタイルを編集するには、ここをクリック</a:t>
            </a:r>
          </a:p>
          <a:p>
            <a:pPr lvl="1"/>
            <a:r>
              <a:rPr kumimoji="1" lang="ja-JP"/>
              <a:t>第 2 レベル</a:t>
            </a:r>
          </a:p>
          <a:p>
            <a:pPr lvl="2"/>
            <a:r>
              <a:rPr kumimoji="1" lang="ja-JP"/>
              <a:t>第 3 レベル</a:t>
            </a:r>
          </a:p>
          <a:p>
            <a:pPr lvl="3"/>
            <a:r>
              <a:rPr kumimoji="1" lang="ja-JP"/>
              <a:t>第 4 レベル</a:t>
            </a:r>
          </a:p>
          <a:p>
            <a:pPr lvl="4"/>
            <a:r>
              <a:rPr kumimoji="1" lang="ja-JP"/>
              <a:t>第 5 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81037" y="6356355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687E4-9761-48A1-A012-62A7B3EF21D4}" type="datetime1">
              <a:rPr lang="ja-JP" altLang="en-US" smtClean="0"/>
              <a:pPr/>
              <a:t>2016/3/28</a:t>
            </a:fld>
            <a:endParaRPr kumimoji="1" 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776663" y="6356355"/>
            <a:ext cx="2352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62726" y="6356355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kumimoji="1" lang="ja-JP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/>
              <a:pPr/>
              <a:t>‹#›</a:t>
            </a:fld>
            <a:endParaRPr kumimoji="1" lang="ja-JP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kumimoji="1" lang="ja-JP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1" lang="ja-JP"/>
      </a:defPPr>
      <a:lvl1pPr marL="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lang="ja-JP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wmf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.tmu.ac.jp/tmuner/" TargetMode="External"/><Relationship Id="rId7" Type="http://schemas.openxmlformats.org/officeDocument/2006/relationships/image" Target="../media/image29.gif"/><Relationship Id="rId2" Type="http://schemas.openxmlformats.org/officeDocument/2006/relationships/hyperlink" Target="http://www.tmu.ac.j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hyperlink" Target="http://www.comp.tmu.ac.jp/porta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60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MicrosoftOffice365</a:t>
            </a:r>
            <a:r>
              <a:rPr lang="en-US" altLang="ja-JP" sz="6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6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情報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リテラシー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実践用</a:t>
            </a:r>
            <a:r>
              <a:rPr lang="ja-JP" altLang="en-US" sz="3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説明</a:t>
            </a:r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</a:t>
            </a:r>
            <a:endParaRPr kumimoji="1" lang="ja-JP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　　　　　　　　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94" y="5931368"/>
            <a:ext cx="1892201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533" y="1752347"/>
            <a:ext cx="4938912" cy="4298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２．ホーム画面（受信トレイ）の説明</a:t>
            </a:r>
            <a:endParaRPr lang="en-US" altLang="ja-JP" sz="3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63108" y="1881400"/>
            <a:ext cx="4643425" cy="40405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　新規作成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新規メールを作成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フォルダ一覧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メールボックス内のフォルダが表示</a:t>
            </a:r>
            <a:endParaRPr lang="en-US" altLang="ja-JP" sz="1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メッセージ一覧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</a:t>
            </a:r>
            <a:r>
              <a:rPr lang="ja-JP" altLang="en-US" sz="1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のフォルダーに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あるメールの一覧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④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閲覧ウィンドウ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メッセージ一覧で選択されたメールが表示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⑤</a:t>
            </a:r>
            <a:r>
              <a:rPr lang="ja-JP" altLang="en-US" sz="14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r>
              <a:rPr lang="en-US" altLang="ja-JP" sz="1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	</a:t>
            </a:r>
            <a:r>
              <a:rPr lang="ja-JP" altLang="en-US" sz="12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ja-JP" altLang="en-US" sz="1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各種設定変更</a:t>
            </a:r>
            <a:endParaRPr lang="en-US" altLang="ja-JP" sz="1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9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5985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071" y="1792465"/>
            <a:ext cx="5044373" cy="43313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のメール形式変更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2400" y="1792465"/>
            <a:ext cx="4044632" cy="442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メール形式の初期値は、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HTML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形式ですので、テキスト形式に変更してください。</a:t>
            </a:r>
            <a:endParaRPr lang="en-US" altLang="ja-JP" sz="2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１．上部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の「歯車」マークをクリックし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オプション」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10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90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497" y="1789116"/>
            <a:ext cx="4994787" cy="42240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のメール形式変更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4299" y="1916936"/>
            <a:ext cx="4467198" cy="4464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２．左のメニューから「メッセージ形式」を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クリック。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３．「この形式でメッセージを作成する」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から「テキスト」を選択。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４．「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保存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」をクリック。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メール形式変更は以上です。</a:t>
            </a:r>
            <a:endParaRPr lang="ja-JP" altLang="en-US" sz="2000" b="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11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198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7397" y="1792466"/>
            <a:ext cx="4989557" cy="41953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転送設定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32400" y="1792465"/>
            <a:ext cx="4005303" cy="4421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学生メールの転送設定は、　　　　　利用者メニューから設定しませんのでご注意ください。</a:t>
            </a:r>
            <a:endParaRPr lang="en-US" altLang="ja-JP" sz="2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１．上部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の「歯車」マークをクリックし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オプション」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を選択。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12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1470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136" y="1761154"/>
            <a:ext cx="5049651" cy="4242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8425" y="1682496"/>
            <a:ext cx="4248711" cy="4986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．左のメニューから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「転送」をクリック。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３．「転送を開始する」にチェック。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「メール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転送先」に転送先の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メールアドレス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を入力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５．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サーバにメールを残す場合は、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された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のコピーを</a:t>
            </a:r>
            <a: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保持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する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」に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チェック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６．「保存」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をクリック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20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転送設定は以上です。</a:t>
            </a:r>
          </a:p>
          <a:p>
            <a:endParaRPr lang="en-US" altLang="ja-JP" sz="2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13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436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転送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設定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23987" y="3162300"/>
            <a:ext cx="7192169" cy="318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１．メールアドレスの　＠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の前に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ドットがある場合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例）　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abc.@xxx.ne.jp</a:t>
            </a: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２．メールアドレスにドット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やハイフンが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並んでいる場合</a:t>
            </a:r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例）</a:t>
            </a:r>
            <a:r>
              <a:rPr lang="ja-JP" altLang="en-US" sz="20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a..bc@xxx.ne.jp</a:t>
            </a: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ab-</a:t>
            </a:r>
            <a:r>
              <a:rPr lang="en-US" altLang="ja-JP" sz="20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-c@xxx.ne.jp</a:t>
            </a:r>
            <a:endParaRPr lang="en-US" altLang="ja-JP" sz="2000" b="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携帯の「迷惑メールフィルター」の設定で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拒否している場合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．携帯の「</a:t>
            </a:r>
            <a:r>
              <a:rPr lang="ja-JP" altLang="en-US" sz="20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なりすまし設定</a:t>
            </a: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」で拒否している場合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14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63496" y="1498600"/>
            <a:ext cx="9393595" cy="1676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＜転送されない場合＞</a:t>
            </a:r>
            <a:endParaRPr lang="en-US" altLang="ja-JP" sz="2000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b="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学生</a:t>
            </a: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メールには届くが、携帯などに転送されない場合は以下のような原因が考えられます。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いずれも本学の学生メールシステムでは対応ができませんのでご了承ください。</a:t>
            </a:r>
            <a:endParaRPr lang="en-US" altLang="ja-JP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454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61" y="1970483"/>
            <a:ext cx="4699821" cy="37817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のログアウト方法</a:t>
            </a:r>
            <a:endParaRPr lang="en-US" altLang="ja-JP" sz="3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96646" y="1605769"/>
            <a:ext cx="4562167" cy="4571194"/>
          </a:xfrm>
        </p:spPr>
        <p:txBody>
          <a:bodyPr>
            <a:normAutofit/>
          </a:bodyPr>
          <a:lstStyle/>
          <a:p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１．ホーム画面より、右上部のアイコンを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クリック。　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15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76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28" y="1986116"/>
            <a:ext cx="4747752" cy="38073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のログアウト方法</a:t>
            </a:r>
            <a:endParaRPr lang="en-US" altLang="ja-JP" sz="3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733" y="1605769"/>
            <a:ext cx="4815061" cy="4571194"/>
          </a:xfrm>
        </p:spPr>
        <p:txBody>
          <a:bodyPr>
            <a:normAutofit/>
          </a:bodyPr>
          <a:lstStyle/>
          <a:p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２．「サインアウト」を選択。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16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463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775" y="1966452"/>
            <a:ext cx="4503173" cy="35199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のログアウト方法</a:t>
            </a:r>
            <a:endParaRPr lang="en-US" altLang="ja-JP" sz="3400" b="1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8491" y="1605769"/>
            <a:ext cx="5207304" cy="4571194"/>
          </a:xfrm>
        </p:spPr>
        <p:txBody>
          <a:bodyPr>
            <a:normAutofit/>
          </a:bodyPr>
          <a:lstStyle/>
          <a:p>
            <a: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３．「ログアウトしました。</a:t>
            </a:r>
            <a: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ブラウザを閉じて終了してください。」</a:t>
            </a:r>
            <a: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が表示されたらウェブブラウザのタブを閉じて</a:t>
            </a:r>
            <a:r>
              <a:rPr lang="en-US" altLang="ja-JP" sz="1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9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9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ください。</a:t>
            </a:r>
            <a:endParaRPr lang="en-US" altLang="ja-JP" sz="19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9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ログアウト方法は以上です</a:t>
            </a:r>
            <a:r>
              <a:rPr lang="ja-JP" altLang="en-US" sz="19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。</a:t>
            </a:r>
            <a:endParaRPr lang="en-US" altLang="ja-JP" sz="1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17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770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34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ブック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マーク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2656" y="1457899"/>
            <a:ext cx="6043175" cy="17920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 Office365</a:t>
            </a:r>
            <a:r>
              <a:rPr lang="ja-JP" altLang="en-US" sz="18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をブック</a:t>
            </a: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マークする場合、</a:t>
            </a:r>
            <a: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右記のログイン画面をブックマークしないでください。</a:t>
            </a:r>
            <a:endParaRPr lang="en-US" altLang="ja-JP" sz="18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学生ポータルとログイン画面を共有している関係で、ログイン画面をブックマークしてログインすると下記の様なエラーになります。</a:t>
            </a:r>
            <a:endParaRPr lang="en-US" altLang="ja-JP" sz="1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58" y="1605177"/>
            <a:ext cx="3549447" cy="4751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282" y="3187037"/>
            <a:ext cx="4326492" cy="3169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7232705" y="6356355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kumimoji="1" lang="ja-JP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18</a:t>
            </a:fld>
            <a:endParaRPr lang="en-US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058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目次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93314" y="1606733"/>
            <a:ext cx="7759037" cy="5016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２．ホーム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画面（受信トレイ）の説明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のメール形式変更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のメール転送設定</a:t>
            </a:r>
            <a:endParaRPr lang="en-US" altLang="ja-JP" sz="32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５．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2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のログアウト方法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200" dirty="0" err="1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のブック</a:t>
            </a: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マーク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en-US" sz="32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　首都大学東京学生ポータルについて</a:t>
            </a:r>
            <a:endParaRPr lang="en-US" altLang="ja-JP" sz="32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29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34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ブック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マーク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3496" y="1362272"/>
            <a:ext cx="9393595" cy="785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と学生ポータルは、ログイン画面は同じですが、元の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が異なります。</a:t>
            </a:r>
            <a: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そのため、③ログイン画面をブックマークすると、どちらに行くか不明となりエラーとなります。</a:t>
            </a:r>
            <a:endParaRPr lang="en-US" altLang="ja-JP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281" y="2321970"/>
            <a:ext cx="2571467" cy="3728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スライド番号プレースホルダー 3"/>
          <p:cNvSpPr txBox="1">
            <a:spLocks/>
          </p:cNvSpPr>
          <p:nvPr/>
        </p:nvSpPr>
        <p:spPr>
          <a:xfrm>
            <a:off x="7232705" y="6356355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kumimoji="1" lang="ja-JP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19</a:t>
            </a:fld>
            <a:endParaRPr lang="en-US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48669" y="2625084"/>
            <a:ext cx="4094119" cy="913015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① </a:t>
            </a:r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kumimoji="1" lang="ja-JP" altLang="en-US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://</a:t>
            </a:r>
            <a:r>
              <a:rPr kumimoji="1"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www.outlook.com/owa/ed.tmu.ac.jp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8669" y="4663751"/>
            <a:ext cx="4094119" cy="913015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② 学生ポータルの</a:t>
            </a:r>
            <a:r>
              <a:rPr kumimoji="1" lang="en-US" altLang="ja-JP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://portal.tmu.ac.jp/uniprove_pt/UnLoginControl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4009426" y="6050893"/>
            <a:ext cx="4074226" cy="670587"/>
          </a:xfrm>
          <a:prstGeom prst="rect">
            <a:avLst/>
          </a:prstGeom>
          <a:ln w="38100"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③ ログイン画面の</a:t>
            </a:r>
            <a:r>
              <a:rPr kumimoji="1" lang="en-US" altLang="ja-JP" sz="16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kumimoji="1"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kumimoji="1" lang="ja-JP" altLang="en-US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en-US" altLang="ja-JP" sz="11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</a:t>
            </a:r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://intrashib.tmu.ac.jp/idp/Authn/UserPassword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41" y="4777115"/>
            <a:ext cx="1920642" cy="686284"/>
          </a:xfrm>
          <a:prstGeom prst="rect">
            <a:avLst/>
          </a:prstGeom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816" y="2746628"/>
            <a:ext cx="1892201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ストライプ矢印 9"/>
          <p:cNvSpPr/>
          <p:nvPr/>
        </p:nvSpPr>
        <p:spPr>
          <a:xfrm>
            <a:off x="4430846" y="2808873"/>
            <a:ext cx="3231386" cy="543741"/>
          </a:xfrm>
          <a:prstGeom prst="stripedRightArrow">
            <a:avLst>
              <a:gd name="adj1" fmla="val 50000"/>
              <a:gd name="adj2" fmla="val 54052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ストライプ矢印 15"/>
          <p:cNvSpPr/>
          <p:nvPr/>
        </p:nvSpPr>
        <p:spPr>
          <a:xfrm>
            <a:off x="4430846" y="4848387"/>
            <a:ext cx="3231386" cy="543741"/>
          </a:xfrm>
          <a:prstGeom prst="stripedRightArrow">
            <a:avLst>
              <a:gd name="adj1" fmla="val 50000"/>
              <a:gd name="adj2" fmla="val 54052"/>
            </a:avLst>
          </a:prstGeom>
          <a:solidFill>
            <a:schemeClr val="accent1">
              <a:lumMod val="40000"/>
              <a:lumOff val="6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24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</a:t>
            </a:r>
            <a:r>
              <a:rPr lang="en-US" altLang="ja-JP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sz="3400" b="1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ブック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マーク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102" y="1951131"/>
            <a:ext cx="4480405" cy="2323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ブックマーク方法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学生ポータルログイン画面をブックマーク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7628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20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507" y="1801808"/>
            <a:ext cx="4436957" cy="381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98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　首都大学東京学生ポータルについて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50187" y="1490951"/>
            <a:ext cx="9655813" cy="12130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2000" dirty="0" smtClean="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学生ポータルでは、大学からのいろいろなお知らせ、休講・呼出情報、各システム・ホームページのリンク情報など、学生生活に役立つ情報を提供しています。　　　　学内はもちろん、自宅のパソコンやスマートフォンからも確認できます。　　　　</a:t>
            </a:r>
            <a:endParaRPr lang="en-US" altLang="ja-JP" sz="2000" dirty="0" smtClean="0">
              <a:solidFill>
                <a:schemeClr val="tx1"/>
              </a:solidFill>
            </a:endParaRPr>
          </a:p>
          <a:p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21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18" name="グループ化 17"/>
          <p:cNvGrpSpPr/>
          <p:nvPr/>
        </p:nvGrpSpPr>
        <p:grpSpPr>
          <a:xfrm>
            <a:off x="505260" y="2841559"/>
            <a:ext cx="5344933" cy="3146286"/>
            <a:chOff x="2454884" y="3347369"/>
            <a:chExt cx="6480720" cy="3470763"/>
          </a:xfrm>
        </p:grpSpPr>
        <p:grpSp>
          <p:nvGrpSpPr>
            <p:cNvPr id="3" name="グループ化 25"/>
            <p:cNvGrpSpPr/>
            <p:nvPr/>
          </p:nvGrpSpPr>
          <p:grpSpPr>
            <a:xfrm>
              <a:off x="5263196" y="3347369"/>
              <a:ext cx="3672408" cy="2952328"/>
              <a:chOff x="7101408" y="7673752"/>
              <a:chExt cx="2664296" cy="2232248"/>
            </a:xfrm>
          </p:grpSpPr>
          <p:pic>
            <p:nvPicPr>
              <p:cNvPr id="27" name="Picture 4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7101408" y="7673752"/>
                <a:ext cx="2602619" cy="2232248"/>
              </a:xfrm>
              <a:prstGeom prst="rect">
                <a:avLst/>
              </a:prstGeom>
              <a:noFill/>
              <a:ln w="9525">
                <a:solidFill>
                  <a:srgbClr val="FFCCFF"/>
                </a:solidFill>
                <a:miter lim="800000"/>
                <a:headEnd/>
                <a:tailEnd/>
              </a:ln>
            </p:spPr>
          </p:pic>
          <p:sp>
            <p:nvSpPr>
              <p:cNvPr id="28" name="正方形/長方形 27"/>
              <p:cNvSpPr/>
              <p:nvPr/>
            </p:nvSpPr>
            <p:spPr>
              <a:xfrm>
                <a:off x="7101408" y="7673752"/>
                <a:ext cx="2664296" cy="2232248"/>
              </a:xfrm>
              <a:prstGeom prst="rect">
                <a:avLst/>
              </a:prstGeom>
              <a:noFill/>
              <a:ln>
                <a:solidFill>
                  <a:srgbClr val="A5002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9" name="図 28" descr="phone002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120410">
              <a:off x="3332678" y="5763501"/>
              <a:ext cx="422435" cy="1054631"/>
            </a:xfrm>
            <a:prstGeom prst="rect">
              <a:avLst/>
            </a:prstGeom>
          </p:spPr>
        </p:pic>
        <p:pic>
          <p:nvPicPr>
            <p:cNvPr id="30" name="Picture 4" descr="C:\Users\JIMU\AppData\Local\Microsoft\Windows\Temporary Internet Files\Content.IE5\IVNCXBKB\MC900431627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54884" y="4427489"/>
              <a:ext cx="864096" cy="864096"/>
            </a:xfrm>
            <a:prstGeom prst="rect">
              <a:avLst/>
            </a:prstGeom>
            <a:noFill/>
          </p:spPr>
        </p:pic>
        <p:pic>
          <p:nvPicPr>
            <p:cNvPr id="31" name="Picture 7" descr="C:\Users\JIMU\AppData\Local\Microsoft\Windows\Temporary Internet Files\Content.IE5\KOPI34I5\MC900404039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814924" y="4499497"/>
              <a:ext cx="1111136" cy="1096516"/>
            </a:xfrm>
            <a:prstGeom prst="rect">
              <a:avLst/>
            </a:prstGeom>
            <a:noFill/>
          </p:spPr>
        </p:pic>
        <p:sp>
          <p:nvSpPr>
            <p:cNvPr id="32" name="左矢印 31"/>
            <p:cNvSpPr/>
            <p:nvPr/>
          </p:nvSpPr>
          <p:spPr>
            <a:xfrm rot="10800000">
              <a:off x="4039060" y="6011665"/>
              <a:ext cx="1129815" cy="225779"/>
            </a:xfrm>
            <a:prstGeom prst="lef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3895044" y="5795641"/>
              <a:ext cx="1368151" cy="23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スマートフォンから</a:t>
              </a:r>
              <a:endParaRPr kumimoji="1"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34" name="左矢印 33"/>
            <p:cNvSpPr/>
            <p:nvPr/>
          </p:nvSpPr>
          <p:spPr>
            <a:xfrm rot="10800000">
              <a:off x="4039060" y="4859537"/>
              <a:ext cx="1129815" cy="225779"/>
            </a:xfrm>
            <a:prstGeom prst="lef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3967052" y="4643513"/>
              <a:ext cx="1368151" cy="23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自宅のパソコンから</a:t>
              </a:r>
              <a:endParaRPr kumimoji="1"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pic>
          <p:nvPicPr>
            <p:cNvPr id="36" name="Picture 2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26892" y="3419377"/>
              <a:ext cx="1461227" cy="792088"/>
            </a:xfrm>
            <a:prstGeom prst="rect">
              <a:avLst/>
            </a:prstGeom>
            <a:noFill/>
          </p:spPr>
        </p:pic>
        <p:sp>
          <p:nvSpPr>
            <p:cNvPr id="37" name="左矢印 36"/>
            <p:cNvSpPr/>
            <p:nvPr/>
          </p:nvSpPr>
          <p:spPr>
            <a:xfrm rot="10800000">
              <a:off x="4039060" y="3851425"/>
              <a:ext cx="1129815" cy="225779"/>
            </a:xfrm>
            <a:prstGeom prst="leftArrow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3967052" y="3635401"/>
              <a:ext cx="1440160" cy="237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800" dirty="0" smtClean="0">
                  <a:latin typeface="メイリオ" pitchFamily="50" charset="-128"/>
                  <a:ea typeface="メイリオ" pitchFamily="50" charset="-128"/>
                  <a:cs typeface="メイリオ" pitchFamily="50" charset="-128"/>
                </a:rPr>
                <a:t>学内のパソコンから</a:t>
              </a:r>
              <a:endParaRPr kumimoji="1" lang="ja-JP" altLang="en-US" sz="800" dirty="0"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21" name="テキスト ボックス 20"/>
          <p:cNvSpPr txBox="1"/>
          <p:nvPr/>
        </p:nvSpPr>
        <p:spPr>
          <a:xfrm>
            <a:off x="5954214" y="3461658"/>
            <a:ext cx="3746590" cy="17504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0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b="1">
                <a:solidFill>
                  <a:schemeClr val="bg1">
                    <a:lumMod val="50000"/>
                  </a:schemeClr>
                </a:solidFill>
              </a:defRPr>
            </a:lvl1pPr>
            <a:lvl2pPr marL="6858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>
                <a:solidFill>
                  <a:schemeClr val="bg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>
                <a:solidFill>
                  <a:schemeClr val="bg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>
                <a:solidFill>
                  <a:schemeClr val="bg1">
                    <a:lumMod val="50000"/>
                  </a:schemeClr>
                </a:solidFill>
              </a:defRPr>
            </a:lvl5pPr>
            <a:lvl6pPr marL="25146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6pPr>
            <a:lvl7pPr marL="29718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7pPr>
            <a:lvl8pPr marL="34290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8pPr>
            <a:lvl9pPr marL="3886200" indent="-22860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/>
            </a:lvl9pPr>
          </a:lstStyle>
          <a:p>
            <a:r>
              <a:rPr lang="ja-JP" altLang="en-US" sz="1800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インフォメーションギャラリー等の掲示板、情報掲示板（電子掲示板）と合わせて、１日１回は確認して、大学からの連絡を見落とさないようにしてください。</a:t>
            </a:r>
            <a:endParaRPr lang="en-US" altLang="ja-JP" sz="1800" dirty="0" smtClean="0">
              <a:solidFill>
                <a:srgbClr val="FF0000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59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参考　学生ポータルのログイン方法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22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216310" y="1463038"/>
            <a:ext cx="9463267" cy="4423418"/>
          </a:xfrm>
          <a:prstGeom prst="rect">
            <a:avLst/>
          </a:prstGeom>
          <a:noFill/>
        </p:spPr>
        <p:txBody>
          <a:bodyPr wrap="square" lIns="82956" tIns="41479" rIns="82956" bIns="41479" rtlCol="0">
            <a:spAutoFit/>
          </a:bodyPr>
          <a:lstStyle/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首都大学東京公式ホームページ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2"/>
              </a:rPr>
              <a:t>www.tmu.ac.jp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のリンクバナーから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ＴＭＵＮＥＲ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  <a:hlinkClick r:id="rId3"/>
              </a:rPr>
              <a:t>http://www.comp.tmu.ac.jp/tmuner/</a:t>
            </a:r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のリンクバナーから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ja-JP" altLang="en-US" sz="2000" b="1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パソコン、スマートフォンから</a:t>
            </a:r>
            <a:endParaRPr lang="en-US" altLang="ja-JP" sz="2000" b="1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lang="ja-JP" altLang="en-US" sz="20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　　</a:t>
            </a:r>
            <a:r>
              <a:rPr lang="en-US" altLang="ja-JP" sz="2000" u="sng" dirty="0" smtClean="0">
                <a:hlinkClick r:id="rId4"/>
              </a:rPr>
              <a:t>http://www.comp.tmu.ac.jp/portal</a:t>
            </a:r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endParaRPr lang="en-US" altLang="ja-JP" sz="2000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r>
              <a:rPr kumimoji="1" lang="ja-JP" altLang="en-US" sz="2200" b="1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r>
              <a:rPr kumimoji="1" lang="ja-JP" altLang="en-US" sz="2200" b="1" u="sng" dirty="0" smtClean="0">
                <a:solidFill>
                  <a:srgbClr val="FF0000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教育研究用情報システムのＩＤとパスワードでログインしてください。</a:t>
            </a:r>
            <a:endParaRPr lang="en-US" altLang="ja-JP" sz="2200" u="sng" dirty="0" smtClean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97778" y="1858746"/>
            <a:ext cx="2435128" cy="638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94429" y="3076803"/>
            <a:ext cx="2245818" cy="597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 descr="\\133.86.253.9\densan\densan\2013年度(H25)\310_ポータル\90_チラシ\ポータルQRコード（通常版）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11034" y="4082366"/>
            <a:ext cx="1121872" cy="1109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5948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>
          <a:xfrm>
            <a:off x="251383" y="5044511"/>
            <a:ext cx="5448299" cy="1137793"/>
          </a:xfrm>
        </p:spPr>
        <p:txBody>
          <a:bodyPr>
            <a:normAutofit/>
          </a:bodyPr>
          <a:lstStyle/>
          <a:p>
            <a:r>
              <a:rPr lang="ja-JP" altLang="en-US" sz="3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以上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994" y="5931368"/>
            <a:ext cx="1892201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031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69" y="1907457"/>
            <a:ext cx="4398560" cy="43251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41683" y="1605769"/>
            <a:ext cx="4784157" cy="4571194"/>
          </a:xfrm>
        </p:spPr>
        <p:txBody>
          <a:bodyPr>
            <a:noAutofit/>
          </a:bodyPr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１．ウェブブラウザを立ち上げてください。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PC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教室の場合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・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IE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Internet Explorer</a:t>
            </a: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・</a:t>
            </a:r>
            <a:r>
              <a:rPr lang="en-US" altLang="ja-JP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Firefox</a:t>
            </a:r>
          </a:p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．ＴＭＵＮＥＲより、右側のメニューから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「学生ポータル」をクリック。</a:t>
            </a:r>
            <a:endParaRPr lang="en-US" altLang="ja-JP" sz="15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　</a:t>
            </a:r>
            <a:r>
              <a:rPr lang="en-US" altLang="ja-JP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URL</a:t>
            </a:r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：</a:t>
            </a:r>
            <a:r>
              <a:rPr lang="en-US" altLang="ja-JP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http://www.comp.tmu.ac.jp/tmuner/</a:t>
            </a:r>
            <a:endParaRPr lang="en-US" altLang="ja-JP" sz="15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 txBox="1">
            <a:spLocks/>
          </p:cNvSpPr>
          <p:nvPr/>
        </p:nvSpPr>
        <p:spPr>
          <a:xfrm>
            <a:off x="7232705" y="6356355"/>
            <a:ext cx="26622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kumimoji="1" lang="ja-JP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2</a:t>
            </a:fld>
            <a:endParaRPr lang="en-US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584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13293" y="1605769"/>
            <a:ext cx="4982502" cy="457119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３．学生ポータルログインページより、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「ログインはこちらから」　をクリック。</a:t>
            </a:r>
            <a:endParaRPr lang="en-US" altLang="ja-JP" sz="20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3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646" y="1976284"/>
            <a:ext cx="4179254" cy="379268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695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733" y="1605769"/>
            <a:ext cx="4815061" cy="457119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４．ログイン画面より、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「ユーザー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」「パスワード」を入力し、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「ログイン」ボタンをクリック。</a:t>
            </a:r>
            <a:endParaRPr lang="en-US" altLang="ja-JP" sz="14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ユーザ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ＩＤ：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」＋「学修番号下７桁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例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）学修番号が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「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12345678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の場合は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、「</a:t>
            </a:r>
            <a:r>
              <a:rPr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u2345678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」</a:t>
            </a:r>
            <a:endParaRPr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922" y="1887794"/>
            <a:ext cx="4125207" cy="40020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4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366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87" y="1927123"/>
            <a:ext cx="4330250" cy="3962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733" y="1605769"/>
            <a:ext cx="4815061" cy="457119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５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．学生ポータルページ左側メニューより、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「学生メール」をクリック。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5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528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733" y="1605769"/>
            <a:ext cx="4815061" cy="4571194"/>
          </a:xfrm>
        </p:spPr>
        <p:txBody>
          <a:bodyPr>
            <a:normAutofit/>
          </a:bodyPr>
          <a:lstStyle/>
          <a:p>
            <a: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4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６．ウェブブラウザの別タブにて、</a:t>
            </a:r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学生メールが開かれます。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6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243" y="1877962"/>
            <a:ext cx="4348733" cy="40836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81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88938" y="1605769"/>
            <a:ext cx="9405216" cy="795908"/>
          </a:xfrm>
        </p:spPr>
        <p:txBody>
          <a:bodyPr>
            <a:noAutofit/>
          </a:bodyPr>
          <a:lstStyle/>
          <a:p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７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．初回タイムゾーン設定　</a:t>
            </a:r>
            <a:r>
              <a:rPr lang="en-US" altLang="ja-JP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sz="2000" dirty="0" smtClean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この設定は初回のみです。次回ログイン以降表示されません。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262876" y="5260068"/>
            <a:ext cx="2846949" cy="95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・「タイムゾーンの選択」をクリック</a:t>
            </a:r>
            <a:endParaRPr lang="zh-TW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3299573" y="5260068"/>
            <a:ext cx="3635752" cy="95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</a:t>
            </a:r>
            <a:r>
              <a:rPr lang="en-US" altLang="ja-JP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(UTC+09:00)</a:t>
            </a:r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大阪</a:t>
            </a:r>
            <a:r>
              <a:rPr lang="en-US" altLang="ja-JP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､</a:t>
            </a:r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札幌</a:t>
            </a:r>
            <a:r>
              <a:rPr lang="en-US" altLang="ja-JP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､</a:t>
            </a:r>
            <a:r>
              <a:rPr lang="ja-JP" altLang="en-US" sz="15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東京」を選択</a:t>
            </a:r>
            <a:endParaRPr lang="zh-TW" altLang="en-US" sz="15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7159107" y="5258394"/>
            <a:ext cx="2699067" cy="959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None/>
              <a:defRPr kumimoji="1" lang="ja-JP" sz="16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30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kumimoji="1" lang="ja-JP" sz="11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kumimoji="1" lang="ja-JP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・「保存」をクリック</a:t>
            </a:r>
            <a:endParaRPr lang="zh-TW" altLang="en-US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" name="右矢印 4"/>
          <p:cNvSpPr/>
          <p:nvPr/>
        </p:nvSpPr>
        <p:spPr>
          <a:xfrm>
            <a:off x="3015503" y="3617260"/>
            <a:ext cx="568138" cy="726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右矢印 14"/>
          <p:cNvSpPr/>
          <p:nvPr/>
        </p:nvSpPr>
        <p:spPr>
          <a:xfrm>
            <a:off x="6369294" y="3617260"/>
            <a:ext cx="568138" cy="726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7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3" y="2668449"/>
            <a:ext cx="2488510" cy="25665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777" y="2674378"/>
            <a:ext cx="2528361" cy="2610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3776" y="2676604"/>
            <a:ext cx="2552279" cy="26273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474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120" y="1848464"/>
            <a:ext cx="4067204" cy="38467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4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Microsoft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Office365</a:t>
            </a:r>
            <a:r>
              <a:rPr lang="ja-JP" altLang="en-US" sz="3400" b="1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のログイン方法</a:t>
            </a:r>
            <a:endParaRPr kumimoji="1" lang="ja-JP" altLang="en-US" sz="3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0733" y="1605769"/>
            <a:ext cx="4815061" cy="4571194"/>
          </a:xfrm>
        </p:spPr>
        <p:txBody>
          <a:bodyPr>
            <a:normAutofit/>
          </a:bodyPr>
          <a:lstStyle/>
          <a:p>
            <a: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８</a:t>
            </a:r>
            <a:r>
              <a:rPr lang="ja-JP" altLang="en-US" sz="2000" b="1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．メールのホーム画面が表示されます。　</a:t>
            </a:r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2000" b="1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/>
            </a:r>
            <a:br>
              <a:rPr lang="en-US" altLang="ja-JP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</a:br>
            <a:r>
              <a:rPr lang="ja-JP" altLang="en-US" sz="20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　ログイン方法は以上です。</a:t>
            </a:r>
            <a:endParaRPr lang="en-US" altLang="ja-JP" sz="20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7232705" y="6356355"/>
            <a:ext cx="2662238" cy="365125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Ｐ．</a:t>
            </a:r>
            <a:fld id="{9860EDB8-5305-433F-BE41-D7A86D811DB3}" type="slidenum">
              <a:rPr lang="en-US" altLang="ja-JP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pPr/>
              <a:t>8</a:t>
            </a:fld>
            <a:endParaRPr kumimoji="1" lang="ja-JP" altLang="en-US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835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elcomeDoc">
  <a:themeElements>
    <a:clrScheme name="ウェーブ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8DBC0A1-66E1-4B9D-88C2-9B3A32A214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へようこそ</Template>
  <TotalTime>0</TotalTime>
  <Words>536</Words>
  <Application>Microsoft Office PowerPoint</Application>
  <PresentationFormat>A4 210 x 297 mm</PresentationFormat>
  <Paragraphs>130</Paragraphs>
  <Slides>24</Slides>
  <Notes>2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5" baseType="lpstr">
      <vt:lpstr>WelcomeDoc</vt:lpstr>
      <vt:lpstr>MicrosoftOffice365 情報リテラシー実践用説明資料</vt:lpstr>
      <vt:lpstr>目次</vt:lpstr>
      <vt:lpstr>１．Microsoft Office365のログイン方法</vt:lpstr>
      <vt:lpstr>１．Microsoft Office365のログイン方法</vt:lpstr>
      <vt:lpstr>１．Microsoft Office365のログイン方法</vt:lpstr>
      <vt:lpstr>１．Microsoft Office365のログイン方法</vt:lpstr>
      <vt:lpstr>１．Microsoft Office365のログイン方法</vt:lpstr>
      <vt:lpstr>１．Microsoft Office365のログイン方法</vt:lpstr>
      <vt:lpstr>１．Microsoft Office365のログイン方法</vt:lpstr>
      <vt:lpstr>２．ホーム画面（受信トレイ）の説明</vt:lpstr>
      <vt:lpstr>３．Microsoft Office365のメール形式変更</vt:lpstr>
      <vt:lpstr>３．Microsoft Office365のメール形式変更</vt:lpstr>
      <vt:lpstr>４．Microsoft Office365のメール転送設定</vt:lpstr>
      <vt:lpstr>４．Microsoft Office365のメール転送設定</vt:lpstr>
      <vt:lpstr>４．Microsoft Office365のメール転送設定</vt:lpstr>
      <vt:lpstr>５．Microsoft Office365のログアウト方法</vt:lpstr>
      <vt:lpstr>５．Microsoft Office365のログアウト方法</vt:lpstr>
      <vt:lpstr>５．Microsoft Office365のログアウト方法</vt:lpstr>
      <vt:lpstr>６．Microsoft Office365のブックマーク</vt:lpstr>
      <vt:lpstr>６．Microsoft Office365のブックマーク</vt:lpstr>
      <vt:lpstr> ６．Microsoft Office365のブックマーク</vt:lpstr>
      <vt:lpstr> 参考　首都大学東京学生ポータルについて</vt:lpstr>
      <vt:lpstr> 参考　学生ポータルのログイン方法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2013-10-09T10:20:04Z</dcterms:created>
  <dcterms:modified xsi:type="dcterms:W3CDTF">2016-03-28T01:24:51Z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