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75" r:id="rId7"/>
    <p:sldId id="269" r:id="rId8"/>
    <p:sldId id="272" r:id="rId9"/>
    <p:sldId id="273" r:id="rId10"/>
    <p:sldId id="276" r:id="rId11"/>
    <p:sldId id="277" r:id="rId12"/>
    <p:sldId id="278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115" d="100"/>
          <a:sy n="115" d="100"/>
        </p:scale>
        <p:origin x="25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19.02.2017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r.antipov@gmail.com" TargetMode="External"/><Relationship Id="rId2" Type="http://schemas.openxmlformats.org/officeDocument/2006/relationships/hyperlink" Target="https://github.com/InfoCollege/InfoCollege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vantipov@mgkit.r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ru-RU" dirty="0" smtClean="0"/>
              <a:t>Свободное программное обеспечение для учебных заведений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4868896"/>
            <a:ext cx="10058400" cy="86436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smtClean="0"/>
              <a:t>Автор проекта: студент гр. И-405к Антипов Артем</a:t>
            </a:r>
          </a:p>
          <a:p>
            <a:pPr rtl="0"/>
            <a:r>
              <a:rPr lang="ru-RU" dirty="0" smtClean="0"/>
              <a:t>Технический руководитель проекта: Чернышёв Владислав Александрович</a:t>
            </a:r>
            <a:br>
              <a:rPr lang="ru-RU" dirty="0" smtClean="0"/>
            </a:br>
            <a:r>
              <a:rPr lang="ru-RU" dirty="0" smtClean="0"/>
              <a:t>Консультант по экономической части: Блёсткина Ольга Владимировна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772" y="3152652"/>
            <a:ext cx="2740855" cy="20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08664" y="116632"/>
            <a:ext cx="9144000" cy="1143000"/>
          </a:xfrm>
        </p:spPr>
        <p:txBody>
          <a:bodyPr rtlCol="0"/>
          <a:lstStyle/>
          <a:p>
            <a:pPr algn="ctr" rtl="0"/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08664" y="1412776"/>
            <a:ext cx="9144000" cy="4267200"/>
          </a:xfrm>
        </p:spPr>
        <p:txBody>
          <a:bodyPr rtlCol="0"/>
          <a:lstStyle/>
          <a:p>
            <a:pPr rtl="0"/>
            <a:r>
              <a:rPr lang="ru-RU" dirty="0" smtClean="0"/>
              <a:t>Цель проекта разработка информационны</a:t>
            </a:r>
            <a:r>
              <a:rPr lang="ru-RU" dirty="0" smtClean="0"/>
              <a:t>х систем для учебных заведений (среднего, средне специального и высшего образования);</a:t>
            </a:r>
            <a:endParaRPr lang="ru-RU" dirty="0" smtClean="0"/>
          </a:p>
          <a:p>
            <a:pPr rtl="0"/>
            <a:r>
              <a:rPr lang="ru-RU" dirty="0" smtClean="0"/>
              <a:t>Задача проекта заключается в развитии рынка свободного программного обеспечения и его дальнейша</a:t>
            </a:r>
            <a:r>
              <a:rPr lang="ru-RU" dirty="0" smtClean="0"/>
              <a:t>я популяризация</a:t>
            </a:r>
            <a:r>
              <a:rPr lang="en-US" dirty="0" smtClean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1143000"/>
          </a:xfrm>
        </p:spPr>
        <p:txBody>
          <a:bodyPr rtlCol="0"/>
          <a:lstStyle/>
          <a:p>
            <a:pPr algn="ctr" rtl="0"/>
            <a:r>
              <a:rPr lang="ru-RU" dirty="0" smtClean="0"/>
              <a:t>Этапы проекта</a:t>
            </a:r>
            <a:endParaRPr lang="ru-RU" dirty="0"/>
          </a:p>
        </p:txBody>
      </p:sp>
      <p:sp>
        <p:nvSpPr>
          <p:cNvPr id="5" name="Объект 13"/>
          <p:cNvSpPr txBox="1">
            <a:spLocks/>
          </p:cNvSpPr>
          <p:nvPr/>
        </p:nvSpPr>
        <p:spPr>
          <a:xfrm>
            <a:off x="1055440" y="1600200"/>
            <a:ext cx="10081120" cy="478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Первый этап. Определение требований к ЕИС «Инфо-Колледж» и АСАО «Мин-ОБР», работа с экспериментальными площадками (Университетский колледж ИТ);</a:t>
            </a:r>
          </a:p>
          <a:p>
            <a:r>
              <a:rPr lang="ru-RU" dirty="0" smtClean="0"/>
              <a:t>Второй этап. Проектирование интерфейса для ЕИС «Инфо-Колледж» и АСАО «Мин-ОБР»;</a:t>
            </a:r>
          </a:p>
          <a:p>
            <a:r>
              <a:rPr lang="ru-RU" dirty="0" smtClean="0"/>
              <a:t>Третий этап. Разработка прототипа ЕИС «Инфо-Колледж» и АСАО «Мин-ОБР»;</a:t>
            </a:r>
          </a:p>
          <a:p>
            <a:r>
              <a:rPr lang="ru-RU" dirty="0" smtClean="0"/>
              <a:t>Четвертый этап. Опытно-промышленная эксплуатация на базовой площадке;</a:t>
            </a:r>
          </a:p>
          <a:p>
            <a:r>
              <a:rPr lang="ru-RU" dirty="0" smtClean="0"/>
              <a:t>Пятый этап. </a:t>
            </a:r>
            <a:r>
              <a:rPr lang="ru-RU" dirty="0"/>
              <a:t> </a:t>
            </a:r>
            <a:r>
              <a:rPr lang="ru-RU" dirty="0" smtClean="0"/>
              <a:t>Определение требований к ЕИС «Инфо-ВУЗ» и ЕИС «Инфо-Школа», работа с экспериментальными площадками;</a:t>
            </a:r>
          </a:p>
          <a:p>
            <a:r>
              <a:rPr lang="ru-RU" dirty="0" smtClean="0"/>
              <a:t>Шестой этап. Проектирование интерфейса ЕИС «Инфо-ВУЗ» и «Инфо-Школа»;</a:t>
            </a:r>
          </a:p>
          <a:p>
            <a:r>
              <a:rPr lang="ru-RU" dirty="0" smtClean="0"/>
              <a:t>Седьмой этап. Разработка прототипов ЕИС «Инфо-ВУЗ» и «Инфо-Школа»;</a:t>
            </a:r>
          </a:p>
          <a:p>
            <a:r>
              <a:rPr lang="ru-RU" dirty="0" smtClean="0"/>
              <a:t>Восьмой этап. Опытно-промышленная эксплуатация на базовых площадках;</a:t>
            </a:r>
          </a:p>
          <a:p>
            <a:r>
              <a:rPr lang="ru-RU" dirty="0" smtClean="0"/>
              <a:t>Девятый этап.  Сбор пожеланий, модернизация;</a:t>
            </a:r>
          </a:p>
          <a:p>
            <a:r>
              <a:rPr lang="ru-RU" dirty="0" smtClean="0"/>
              <a:t>Десятый этап. Выпуск полной версии программного обеспечения.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6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rtlCol="0"/>
          <a:lstStyle/>
          <a:p>
            <a:pPr algn="ctr"/>
            <a:r>
              <a:rPr lang="ru-RU" dirty="0"/>
              <a:t>Что имеется на данный момент?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2685"/>
              </p:ext>
            </p:extLst>
          </p:nvPr>
        </p:nvGraphicFramePr>
        <p:xfrm>
          <a:off x="263352" y="1268760"/>
          <a:ext cx="1166529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38130361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7792513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59169338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137668821"/>
                    </a:ext>
                  </a:extLst>
                </a:gridCol>
              </a:tblGrid>
              <a:tr h="5212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r>
                        <a:rPr lang="ru-RU" baseline="0" dirty="0" smtClean="0"/>
                        <a:t> работ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Окончание</a:t>
                      </a:r>
                      <a:r>
                        <a:rPr lang="ru-RU" baseline="0" dirty="0" smtClean="0"/>
                        <a:t> работ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80115"/>
                  </a:ext>
                </a:extLst>
              </a:tr>
              <a:tr h="630876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Первый этап (Определение требований к ЕИС</a:t>
                      </a:r>
                      <a:r>
                        <a:rPr lang="ru-RU" baseline="0" dirty="0" smtClean="0"/>
                        <a:t> «Инфо-Колледж» и АСАО «Мин-ОБР»)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Август</a:t>
                      </a:r>
                      <a:r>
                        <a:rPr lang="ru-RU" baseline="0" dirty="0" smtClean="0"/>
                        <a:t> 2016г.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Октябрь</a:t>
                      </a:r>
                      <a:r>
                        <a:rPr lang="ru-RU" baseline="0" dirty="0" smtClean="0"/>
                        <a:t> 2016г.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63117"/>
                  </a:ext>
                </a:extLst>
              </a:tr>
              <a:tr h="66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Второй этап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(Проектирование интерфейса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 ЕИС</a:t>
                      </a:r>
                      <a:r>
                        <a:rPr lang="ru-RU" baseline="0" dirty="0" smtClean="0"/>
                        <a:t> «Инфо-Колледж» и АСАО «Мин-ОБР»)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Октябрь 2016</a:t>
                      </a:r>
                      <a:r>
                        <a:rPr lang="ru-RU" baseline="0" dirty="0" smtClean="0"/>
                        <a:t>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Ноябрь 2016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3978"/>
                  </a:ext>
                </a:extLst>
              </a:tr>
              <a:tr h="514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Третий этап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(Разработка прототипов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ЕИС</a:t>
                      </a:r>
                      <a:r>
                        <a:rPr lang="ru-RU" baseline="0" dirty="0" smtClean="0"/>
                        <a:t> «Инфо-Колледж» и АСАО «Мин-ОБР»)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Ноябрь 2016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Январь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69856"/>
                  </a:ext>
                </a:extLst>
              </a:tr>
              <a:tr h="86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Четвертый</a:t>
                      </a:r>
                      <a:r>
                        <a:rPr lang="ru-RU" baseline="0" dirty="0" smtClean="0"/>
                        <a:t> этап </a:t>
                      </a:r>
                      <a:r>
                        <a:rPr lang="ru-RU" dirty="0" smtClean="0"/>
                        <a:t>(Опытно-промышленная эксплуатация ЕИС</a:t>
                      </a:r>
                      <a:r>
                        <a:rPr lang="ru-RU" baseline="0" dirty="0" smtClean="0"/>
                        <a:t> «Инфо-Колледж» и АСАО «Мин-ОБР»)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Февраль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Апрель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57193"/>
                  </a:ext>
                </a:extLst>
              </a:tr>
              <a:tr h="608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Пятый</a:t>
                      </a:r>
                      <a:r>
                        <a:rPr lang="ru-RU" baseline="0" dirty="0" smtClean="0"/>
                        <a:t> этап </a:t>
                      </a:r>
                      <a:r>
                        <a:rPr lang="ru-RU" dirty="0" smtClean="0"/>
                        <a:t>(Определение требований к ЕИС</a:t>
                      </a:r>
                      <a:r>
                        <a:rPr lang="ru-RU" baseline="0" dirty="0" smtClean="0"/>
                        <a:t> «Инфо-ВУЗ» и ЕИС «Инфо-Школа»)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Май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Июль 2017</a:t>
                      </a:r>
                      <a:r>
                        <a:rPr lang="ru-RU" baseline="0" dirty="0" smtClean="0"/>
                        <a:t>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Ведутся</a:t>
                      </a:r>
                      <a:r>
                        <a:rPr lang="ru-RU" baseline="0" dirty="0" smtClean="0"/>
                        <a:t> работы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7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48" y="188640"/>
            <a:ext cx="9144000" cy="648072"/>
          </a:xfrm>
        </p:spPr>
        <p:txBody>
          <a:bodyPr rtlCol="0"/>
          <a:lstStyle/>
          <a:p>
            <a:pPr rtl="0"/>
            <a:r>
              <a:rPr lang="ru-RU" dirty="0" smtClean="0"/>
              <a:t>Состав ЕИС «Инфо-Школа»</a:t>
            </a:r>
            <a:endParaRPr lang="ru-RU" dirty="0"/>
          </a:p>
        </p:txBody>
      </p:sp>
      <p:sp>
        <p:nvSpPr>
          <p:cNvPr id="3" name="Объект 9"/>
          <p:cNvSpPr txBox="1">
            <a:spLocks/>
          </p:cNvSpPr>
          <p:nvPr/>
        </p:nvSpPr>
        <p:spPr>
          <a:xfrm>
            <a:off x="980811" y="1772816"/>
            <a:ext cx="10371773" cy="345638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Управление школой</a:t>
            </a:r>
            <a:r>
              <a:rPr lang="en-US" dirty="0" smtClean="0"/>
              <a:t>;</a:t>
            </a:r>
          </a:p>
          <a:p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r>
              <a:rPr lang="ru-RU" dirty="0" smtClean="0"/>
              <a:t>ГПД и факультативы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Медицинский кабинет.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019578" y="260648"/>
            <a:ext cx="9144000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Состав ЕИС «Инфо-Колледж»</a:t>
            </a:r>
            <a:endParaRPr lang="ru-RU" dirty="0"/>
          </a:p>
        </p:txBody>
      </p:sp>
      <p:sp>
        <p:nvSpPr>
          <p:cNvPr id="3" name="Объект 9"/>
          <p:cNvSpPr txBox="1">
            <a:spLocks/>
          </p:cNvSpPr>
          <p:nvPr/>
        </p:nvSpPr>
        <p:spPr>
          <a:xfrm>
            <a:off x="911424" y="1628800"/>
            <a:ext cx="5078677" cy="34544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Управление колледжем</a:t>
            </a:r>
            <a:r>
              <a:rPr lang="en-US" smtClean="0"/>
              <a:t>;</a:t>
            </a:r>
          </a:p>
          <a:p>
            <a:r>
              <a:rPr lang="ru-RU" smtClean="0"/>
              <a:t>Методический кабинет</a:t>
            </a:r>
            <a:r>
              <a:rPr lang="en-US" smtClean="0"/>
              <a:t>;</a:t>
            </a:r>
          </a:p>
          <a:p>
            <a:r>
              <a:rPr lang="ru-RU" smtClean="0"/>
              <a:t>Учебная часть</a:t>
            </a:r>
            <a:r>
              <a:rPr lang="en-US" smtClean="0"/>
              <a:t>;</a:t>
            </a:r>
          </a:p>
          <a:p>
            <a:r>
              <a:rPr lang="ru-RU" smtClean="0"/>
              <a:t>Отделение</a:t>
            </a:r>
            <a:r>
              <a:rPr lang="en-US" smtClean="0"/>
              <a:t>;</a:t>
            </a:r>
          </a:p>
          <a:p>
            <a:r>
              <a:rPr lang="ru-RU" smtClean="0"/>
              <a:t>Приемная комиссия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019578" y="260648"/>
            <a:ext cx="9144000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Состав ЕИС «Инфо-ВУЗ»</a:t>
            </a:r>
            <a:endParaRPr lang="ru-RU" dirty="0"/>
          </a:p>
        </p:txBody>
      </p:sp>
      <p:sp>
        <p:nvSpPr>
          <p:cNvPr id="4" name="Объект 9"/>
          <p:cNvSpPr txBox="1">
            <a:spLocks/>
          </p:cNvSpPr>
          <p:nvPr/>
        </p:nvSpPr>
        <p:spPr>
          <a:xfrm>
            <a:off x="911424" y="1628800"/>
            <a:ext cx="5078677" cy="34544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Управление Университетом</a:t>
            </a:r>
            <a:r>
              <a:rPr lang="en-US" dirty="0" smtClean="0"/>
              <a:t>;</a:t>
            </a:r>
          </a:p>
          <a:p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Корректирующие курсы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Приемная комиссия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Подготовительные курсы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11424" y="260648"/>
            <a:ext cx="11252154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Участие в тестировании ЕИС «Инфо-Колледж»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84712" y="1196752"/>
            <a:ext cx="106118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cap="all" spc="200" dirty="0"/>
              <a:t>Присоединиться к тестированию может любое учебное заведение любой страны, для этого необходимо всего лишь скачать последнюю версию программы из репозитория</a:t>
            </a:r>
            <a:r>
              <a:rPr lang="en-US" cap="all" spc="200" dirty="0"/>
              <a:t> GITHUB </a:t>
            </a:r>
            <a:r>
              <a:rPr lang="en-US" cap="all" spc="200" dirty="0">
                <a:hlinkClick r:id="rId2"/>
              </a:rPr>
              <a:t>https://github.com/InfoCollege/InfoCollegeD</a:t>
            </a:r>
            <a:endParaRPr lang="en-US" cap="all" spc="200" dirty="0"/>
          </a:p>
          <a:p>
            <a:r>
              <a:rPr lang="ru-RU" cap="all" spc="200" dirty="0"/>
              <a:t>По всем недочетам и вопросам можно обратится по адресам </a:t>
            </a:r>
          </a:p>
          <a:p>
            <a:r>
              <a:rPr lang="en-US" cap="all" spc="200" dirty="0">
                <a:hlinkClick r:id="rId3"/>
              </a:rPr>
              <a:t>Ar.antipov@gmail.com</a:t>
            </a:r>
            <a:endParaRPr lang="en-US" cap="all" spc="200" dirty="0"/>
          </a:p>
          <a:p>
            <a:r>
              <a:rPr lang="en-US" cap="all" spc="200" dirty="0">
                <a:hlinkClick r:id="rId4"/>
              </a:rPr>
              <a:t>avantipov@mgkit.ru</a:t>
            </a:r>
            <a:r>
              <a:rPr lang="en-US" cap="all" spc="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15680" y="2636912"/>
            <a:ext cx="5616624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1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_TF02901026.potx" id="{7F70CF0D-9BDD-45E8-B6DB-31E8E2A91A4C}" vid="{2BCA5CE5-F1BC-40E7-B66B-51CE49DF7650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407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Компьютерная техника (16 х 9)</vt:lpstr>
      <vt:lpstr>Свободное программное обеспечение для учебных заведений</vt:lpstr>
      <vt:lpstr>Цели и задачи проекта</vt:lpstr>
      <vt:lpstr>Этапы проекта</vt:lpstr>
      <vt:lpstr>Что имеется на данный момент?</vt:lpstr>
      <vt:lpstr>Состав ЕИС «Инфо-Школа»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2017-02-19T12:00:44Z</dcterms:created>
  <dcterms:modified xsi:type="dcterms:W3CDTF">2017-02-19T14:32:36Z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