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30"/>
  </p:notesMasterIdLst>
  <p:sldIdLst>
    <p:sldId id="256" r:id="rId2"/>
    <p:sldId id="281" r:id="rId3"/>
    <p:sldId id="282" r:id="rId4"/>
    <p:sldId id="261" r:id="rId5"/>
    <p:sldId id="257" r:id="rId6"/>
    <p:sldId id="258" r:id="rId7"/>
    <p:sldId id="279" r:id="rId8"/>
    <p:sldId id="259" r:id="rId9"/>
    <p:sldId id="264" r:id="rId10"/>
    <p:sldId id="262" r:id="rId11"/>
    <p:sldId id="280" r:id="rId12"/>
    <p:sldId id="263"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85" r:id="rId27"/>
    <p:sldId id="283" r:id="rId28"/>
    <p:sldId id="27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8" autoAdjust="0"/>
    <p:restoredTop sz="80974" autoAdjust="0"/>
  </p:normalViewPr>
  <p:slideViewPr>
    <p:cSldViewPr snapToGrid="0">
      <p:cViewPr>
        <p:scale>
          <a:sx n="66" d="100"/>
          <a:sy n="66" d="100"/>
        </p:scale>
        <p:origin x="576" y="-247"/>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5E0E6-2657-4385-902D-2810122CB8F7}" type="datetimeFigureOut">
              <a:rPr lang="en-US" smtClean="0"/>
              <a:t>8/5/2016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E612C5-6186-400E-A7A8-A33DCA02EA83}" type="slidenum">
              <a:rPr lang="en-US" smtClean="0"/>
              <a:t>‹#›</a:t>
            </a:fld>
            <a:endParaRPr lang="en-US"/>
          </a:p>
        </p:txBody>
      </p:sp>
    </p:spTree>
    <p:extLst>
      <p:ext uri="{BB962C8B-B14F-4D97-AF65-F5344CB8AC3E}">
        <p14:creationId xmlns:p14="http://schemas.microsoft.com/office/powerpoint/2010/main" val="2690194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TechReady11</a:t>
            </a:r>
          </a:p>
        </p:txBody>
      </p:sp>
      <p:sp>
        <p:nvSpPr>
          <p:cNvPr id="5" name="Date Placeholder 4"/>
          <p:cNvSpPr>
            <a:spLocks noGrp="1"/>
          </p:cNvSpPr>
          <p:nvPr>
            <p:ph type="dt" idx="11"/>
          </p:nvPr>
        </p:nvSpPr>
        <p:spPr/>
        <p:txBody>
          <a:bodyPr/>
          <a:lstStyle/>
          <a:p>
            <a:fld id="{81331B57-0BE5-4F82-AA58-76F53EFF3ADA}" type="datetime8">
              <a:rPr lang="en-US" smtClean="0"/>
              <a:pPr/>
              <a:t>8/5/2016 8:10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1166154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a:p>
            <a:r>
              <a:rPr lang="en-US" dirty="0"/>
              <a:t>        private void </a:t>
            </a:r>
            <a:r>
              <a:rPr lang="en-US" dirty="0" err="1"/>
              <a:t>SetSoapBody</a:t>
            </a:r>
            <a:r>
              <a:rPr lang="en-US" dirty="0"/>
              <a:t>()</a:t>
            </a:r>
          </a:p>
          <a:p>
            <a:r>
              <a:rPr lang="en-US" dirty="0"/>
              <a:t>        {</a:t>
            </a:r>
          </a:p>
          <a:p>
            <a:r>
              <a:rPr lang="en-US" dirty="0"/>
              <a:t>            </a:t>
            </a:r>
            <a:r>
              <a:rPr lang="en-US" dirty="0" err="1"/>
              <a:t>BaseServiceCall.SoapBody</a:t>
            </a:r>
            <a:r>
              <a:rPr lang="en-US" dirty="0"/>
              <a:t> = </a:t>
            </a:r>
            <a:r>
              <a:rPr lang="en-US" dirty="0" err="1"/>
              <a:t>string.Format</a:t>
            </a:r>
            <a:r>
              <a:rPr lang="en-US" dirty="0"/>
              <a:t>(@"&lt;</a:t>
            </a:r>
            <a:r>
              <a:rPr lang="en-US" dirty="0" err="1"/>
              <a:t>soap:Body</a:t>
            </a:r>
            <a:r>
              <a:rPr lang="en-US" dirty="0"/>
              <a:t>&gt;</a:t>
            </a:r>
          </a:p>
          <a:p>
            <a:r>
              <a:rPr lang="en-US" dirty="0"/>
              <a:t>    &lt;</a:t>
            </a:r>
            <a:r>
              <a:rPr lang="en-US" dirty="0" err="1"/>
              <a:t>GetCustomerLegalName</a:t>
            </a:r>
            <a:r>
              <a:rPr lang="en-US" dirty="0"/>
              <a:t> </a:t>
            </a:r>
            <a:r>
              <a:rPr lang="en-US" dirty="0" err="1"/>
              <a:t>xmlns</a:t>
            </a:r>
            <a:r>
              <a:rPr lang="en-US" dirty="0"/>
              <a:t>=""http://www.infocraft.net""&gt;</a:t>
            </a:r>
          </a:p>
          <a:p>
            <a:r>
              <a:rPr lang="en-US" dirty="0"/>
              <a:t>      &lt;</a:t>
            </a:r>
            <a:r>
              <a:rPr lang="en-US" dirty="0" err="1"/>
              <a:t>custNo</a:t>
            </a:r>
            <a:r>
              <a:rPr lang="en-US" dirty="0"/>
              <a:t>&gt;{0}&lt;/</a:t>
            </a:r>
            <a:r>
              <a:rPr lang="en-US" dirty="0" err="1"/>
              <a:t>custNo</a:t>
            </a:r>
            <a:r>
              <a:rPr lang="en-US" dirty="0"/>
              <a:t>&gt;</a:t>
            </a:r>
          </a:p>
          <a:p>
            <a:r>
              <a:rPr lang="en-US" dirty="0"/>
              <a:t>    &lt;/</a:t>
            </a:r>
            <a:r>
              <a:rPr lang="en-US" dirty="0" err="1"/>
              <a:t>GetCustomerLegalName</a:t>
            </a:r>
            <a:r>
              <a:rPr lang="en-US" dirty="0"/>
              <a:t>&gt;</a:t>
            </a:r>
          </a:p>
          <a:p>
            <a:r>
              <a:rPr lang="en-US" dirty="0"/>
              <a:t>  &lt;/</a:t>
            </a:r>
            <a:r>
              <a:rPr lang="en-US" dirty="0" err="1"/>
              <a:t>soap:Body</a:t>
            </a:r>
            <a:r>
              <a:rPr lang="en-US" dirty="0"/>
              <a:t>&gt;", </a:t>
            </a:r>
            <a:r>
              <a:rPr lang="en-US" dirty="0" err="1"/>
              <a:t>CustomerNumber</a:t>
            </a:r>
            <a:r>
              <a:rPr lang="en-US" dirty="0"/>
              <a:t>);</a:t>
            </a:r>
          </a:p>
          <a:p>
            <a:r>
              <a:rPr lang="en-US" dirty="0"/>
              <a:t>        }</a:t>
            </a:r>
          </a:p>
        </p:txBody>
      </p:sp>
      <p:sp>
        <p:nvSpPr>
          <p:cNvPr id="4" name="Slide Number Placeholder 3"/>
          <p:cNvSpPr>
            <a:spLocks noGrp="1"/>
          </p:cNvSpPr>
          <p:nvPr>
            <p:ph type="sldNum" sz="quarter" idx="10"/>
          </p:nvPr>
        </p:nvSpPr>
        <p:spPr/>
        <p:txBody>
          <a:bodyPr/>
          <a:lstStyle/>
          <a:p>
            <a:fld id="{F7E612C5-6186-400E-A7A8-A33DCA02EA83}" type="slidenum">
              <a:rPr lang="en-US" smtClean="0"/>
              <a:t>21</a:t>
            </a:fld>
            <a:endParaRPr lang="en-US"/>
          </a:p>
        </p:txBody>
      </p:sp>
    </p:spTree>
    <p:extLst>
      <p:ext uri="{BB962C8B-B14F-4D97-AF65-F5344CB8AC3E}">
        <p14:creationId xmlns:p14="http://schemas.microsoft.com/office/powerpoint/2010/main" val="3741048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It’s debatable</a:t>
            </a:r>
            <a:r>
              <a:rPr lang="en-US" baseline="0" dirty="0"/>
              <a:t> how readable XML is EVER going to be… But still…</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24</a:t>
            </a:fld>
            <a:endParaRPr lang="en-US"/>
          </a:p>
        </p:txBody>
      </p:sp>
    </p:spTree>
    <p:extLst>
      <p:ext uri="{BB962C8B-B14F-4D97-AF65-F5344CB8AC3E}">
        <p14:creationId xmlns:p14="http://schemas.microsoft.com/office/powerpoint/2010/main" val="7404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CLR: I have personally run most of these features</a:t>
            </a:r>
            <a:r>
              <a:rPr lang="en-US" baseline="0" dirty="0"/>
              <a:t> as far back as </a:t>
            </a:r>
            <a:r>
              <a:rPr lang="en-US" baseline="0" dirty="0" err="1"/>
              <a:t>.Net</a:t>
            </a:r>
            <a:r>
              <a:rPr lang="en-US" baseline="0" dirty="0"/>
              <a:t> 2 – and really, who wants to go further back than that.</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25</a:t>
            </a:fld>
            <a:endParaRPr lang="en-US"/>
          </a:p>
        </p:txBody>
      </p:sp>
    </p:spTree>
    <p:extLst>
      <p:ext uri="{BB962C8B-B14F-4D97-AF65-F5344CB8AC3E}">
        <p14:creationId xmlns:p14="http://schemas.microsoft.com/office/powerpoint/2010/main" val="3827633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TechReady11</a:t>
            </a:r>
          </a:p>
        </p:txBody>
      </p:sp>
      <p:sp>
        <p:nvSpPr>
          <p:cNvPr id="5" name="Date Placeholder 4"/>
          <p:cNvSpPr>
            <a:spLocks noGrp="1"/>
          </p:cNvSpPr>
          <p:nvPr>
            <p:ph type="dt" idx="11"/>
          </p:nvPr>
        </p:nvSpPr>
        <p:spPr/>
        <p:txBody>
          <a:bodyPr/>
          <a:lstStyle/>
          <a:p>
            <a:fld id="{81331B57-0BE5-4F82-AA58-76F53EFF3ADA}" type="datetime8">
              <a:rPr lang="en-US" smtClean="0"/>
              <a:pPr/>
              <a:t>8/5/2016 8:10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27</a:t>
            </a:fld>
            <a:endParaRPr lang="en-US" dirty="0"/>
          </a:p>
        </p:txBody>
      </p:sp>
    </p:spTree>
    <p:extLst>
      <p:ext uri="{BB962C8B-B14F-4D97-AF65-F5344CB8AC3E}">
        <p14:creationId xmlns:p14="http://schemas.microsoft.com/office/powerpoint/2010/main" val="4226960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CLR: I have personally run most of these features</a:t>
            </a:r>
            <a:r>
              <a:rPr lang="en-US" baseline="0" dirty="0"/>
              <a:t> as far back as </a:t>
            </a:r>
            <a:r>
              <a:rPr lang="en-US" baseline="0" dirty="0" err="1"/>
              <a:t>.Net</a:t>
            </a:r>
            <a:r>
              <a:rPr lang="en-US" baseline="0" dirty="0"/>
              <a:t> 2 – and really, who wants to go further back than that.</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8</a:t>
            </a:fld>
            <a:endParaRPr lang="en-US"/>
          </a:p>
        </p:txBody>
      </p:sp>
    </p:spTree>
    <p:extLst>
      <p:ext uri="{BB962C8B-B14F-4D97-AF65-F5344CB8AC3E}">
        <p14:creationId xmlns:p14="http://schemas.microsoft.com/office/powerpoint/2010/main" val="385114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Frankly, I think this will be fairly niche.</a:t>
            </a:r>
            <a:r>
              <a:rPr lang="en-US" baseline="0" dirty="0"/>
              <a:t> I’m not spending a lot of time on it. If you have </a:t>
            </a:r>
            <a:r>
              <a:rPr lang="en-US" baseline="0" dirty="0" err="1"/>
              <a:t>ReSharper</a:t>
            </a:r>
            <a:r>
              <a:rPr lang="en-US" baseline="0" dirty="0"/>
              <a:t> installed, you’ll discover it pretty quickly, and you’ll figure out when you want to implement it.</a:t>
            </a:r>
          </a:p>
          <a:p>
            <a:endParaRPr lang="en-US" baseline="0" dirty="0"/>
          </a:p>
          <a:p>
            <a:r>
              <a:rPr lang="en-US" baseline="0" dirty="0"/>
              <a:t>Honestly, I think the bigger concern is going to be NOT using it when we SHOULDN’T use it. This seems like the kind of thing that could easily get out of control.</a:t>
            </a:r>
          </a:p>
          <a:p>
            <a:endParaRPr lang="en-US" baseline="0" dirty="0"/>
          </a:p>
          <a:p>
            <a:r>
              <a:rPr lang="en-US" baseline="0" dirty="0"/>
              <a:t>Not my favorite feature.</a:t>
            </a:r>
          </a:p>
          <a:p>
            <a:endParaRPr lang="en-US" baseline="0" dirty="0"/>
          </a:p>
          <a:p>
            <a:r>
              <a:rPr lang="en-US" baseline="0" dirty="0"/>
              <a:t>DEMO:</a:t>
            </a:r>
          </a:p>
          <a:p>
            <a:r>
              <a:rPr lang="en-US" baseline="0" dirty="0"/>
              <a:t>Good – makes things a little less cluttered</a:t>
            </a:r>
          </a:p>
          <a:p>
            <a:r>
              <a:rPr lang="en-US" baseline="0" dirty="0"/>
              <a:t>Bad – potential for making bad logic mistakes</a:t>
            </a:r>
          </a:p>
          <a:p>
            <a:endParaRPr lang="en-US" baseline="0" dirty="0"/>
          </a:p>
          <a:p>
            <a:r>
              <a:rPr lang="en-US" baseline="0" dirty="0"/>
              <a:t>POTENTIAL USE:</a:t>
            </a:r>
          </a:p>
          <a:p>
            <a:r>
              <a:rPr lang="en-US" baseline="0" dirty="0"/>
              <a:t>Industry\App – specific helper classes with static functions</a:t>
            </a:r>
          </a:p>
          <a:p>
            <a:r>
              <a:rPr lang="en-US" baseline="0" dirty="0"/>
              <a:t>Calculations, initializers, etc.</a:t>
            </a:r>
          </a:p>
          <a:p>
            <a:r>
              <a:rPr lang="en-US" baseline="0" dirty="0"/>
              <a:t>Engineering apps that have highly specific formulas?</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9</a:t>
            </a:fld>
            <a:endParaRPr lang="en-US"/>
          </a:p>
        </p:txBody>
      </p:sp>
    </p:spTree>
    <p:extLst>
      <p:ext uri="{BB962C8B-B14F-4D97-AF65-F5344CB8AC3E}">
        <p14:creationId xmlns:p14="http://schemas.microsoft.com/office/powerpoint/2010/main" val="2871787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Not a significant difference – and could ACTUALLY</a:t>
            </a:r>
            <a:r>
              <a:rPr lang="en-US" baseline="0" dirty="0"/>
              <a:t> cause issues if not careful.</a:t>
            </a:r>
          </a:p>
          <a:p>
            <a:endParaRPr lang="en-US" baseline="0" dirty="0"/>
          </a:p>
          <a:p>
            <a:r>
              <a:rPr lang="en-US" sz="1200" b="0" i="0" kern="1200" dirty="0">
                <a:solidFill>
                  <a:schemeClr val="tx1"/>
                </a:solidFill>
                <a:effectLst/>
                <a:latin typeface="+mn-lt"/>
                <a:ea typeface="+mn-ea"/>
                <a:cs typeface="+mn-cs"/>
              </a:rPr>
              <a:t>A bigger advantage is that this syntax also provides the benefit of allowing you to initialize other types. Any type with an indexer will allow initialization via this syntax, where the old collection initializers only works with types that implement </a:t>
            </a:r>
            <a:r>
              <a:rPr lang="en-US" dirty="0" err="1"/>
              <a:t>IEnumerable</a:t>
            </a:r>
            <a:r>
              <a:rPr lang="en-US" dirty="0"/>
              <a:t>&lt;T&gt;</a:t>
            </a:r>
            <a:r>
              <a:rPr lang="en-US" sz="1200" b="0" i="0" kern="1200" dirty="0">
                <a:solidFill>
                  <a:schemeClr val="tx1"/>
                </a:solidFill>
                <a:effectLst/>
                <a:latin typeface="+mn-lt"/>
                <a:ea typeface="+mn-ea"/>
                <a:cs typeface="+mn-cs"/>
              </a:rPr>
              <a:t> and have an </a:t>
            </a:r>
            <a:r>
              <a:rPr lang="en-US" dirty="0"/>
              <a:t>Add</a:t>
            </a:r>
            <a:r>
              <a:rPr lang="en-US" sz="1200" b="0" i="0" kern="1200" dirty="0">
                <a:solidFill>
                  <a:schemeClr val="tx1"/>
                </a:solidFill>
                <a:effectLst/>
                <a:latin typeface="+mn-lt"/>
                <a:ea typeface="+mn-ea"/>
                <a:cs typeface="+mn-cs"/>
              </a:rPr>
              <a:t> method. That happened to work with a </a:t>
            </a:r>
            <a:r>
              <a:rPr lang="en-US" dirty="0"/>
              <a:t>Dictionary&lt;</a:t>
            </a:r>
            <a:r>
              <a:rPr lang="en-US" dirty="0" err="1"/>
              <a:t>TKey,TValue</a:t>
            </a:r>
            <a:r>
              <a:rPr lang="en-US" dirty="0"/>
              <a:t>&gt;</a:t>
            </a:r>
            <a:r>
              <a:rPr lang="en-US" sz="1200" b="0" i="0" kern="1200" dirty="0">
                <a:solidFill>
                  <a:schemeClr val="tx1"/>
                </a:solidFill>
                <a:effectLst/>
                <a:latin typeface="+mn-lt"/>
                <a:ea typeface="+mn-ea"/>
                <a:cs typeface="+mn-cs"/>
              </a:rPr>
              <a:t>, but that doesn't mean that it worked with any index based type. (http://stackoverflow.com/a/28076372)</a:t>
            </a:r>
          </a:p>
          <a:p>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10</a:t>
            </a:fld>
            <a:endParaRPr lang="en-US"/>
          </a:p>
        </p:txBody>
      </p:sp>
    </p:spTree>
    <p:extLst>
      <p:ext uri="{BB962C8B-B14F-4D97-AF65-F5344CB8AC3E}">
        <p14:creationId xmlns:p14="http://schemas.microsoft.com/office/powerpoint/2010/main" val="2078686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t>
            </a:r>
            <a:r>
              <a:rPr lang="en-US" dirty="0" err="1"/>
              <a:t>set_Item</a:t>
            </a:r>
            <a:r>
              <a:rPr lang="en-US" dirty="0"/>
              <a:t>” is</a:t>
            </a:r>
            <a:r>
              <a:rPr lang="en-US" baseline="0" dirty="0"/>
              <a:t> significantly different from Add!</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11</a:t>
            </a:fld>
            <a:endParaRPr lang="en-US"/>
          </a:p>
        </p:txBody>
      </p:sp>
    </p:spTree>
    <p:extLst>
      <p:ext uri="{BB962C8B-B14F-4D97-AF65-F5344CB8AC3E}">
        <p14:creationId xmlns:p14="http://schemas.microsoft.com/office/powerpoint/2010/main" val="1718989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http://geekswithblogs.net/BlackRabbitCoder/archive/2015/06/05/c.net-little-wonders-null-conditional-operator-in-c-6.aspx</a:t>
            </a:r>
          </a:p>
        </p:txBody>
      </p:sp>
      <p:sp>
        <p:nvSpPr>
          <p:cNvPr id="4" name="Slide Number Placeholder 3"/>
          <p:cNvSpPr>
            <a:spLocks noGrp="1"/>
          </p:cNvSpPr>
          <p:nvPr>
            <p:ph type="sldNum" sz="quarter" idx="10"/>
          </p:nvPr>
        </p:nvSpPr>
        <p:spPr/>
        <p:txBody>
          <a:bodyPr/>
          <a:lstStyle/>
          <a:p>
            <a:fld id="{F7E612C5-6186-400E-A7A8-A33DCA02EA83}" type="slidenum">
              <a:rPr lang="en-US" smtClean="0"/>
              <a:t>13</a:t>
            </a:fld>
            <a:endParaRPr lang="en-US"/>
          </a:p>
        </p:txBody>
      </p:sp>
    </p:spTree>
    <p:extLst>
      <p:ext uri="{BB962C8B-B14F-4D97-AF65-F5344CB8AC3E}">
        <p14:creationId xmlns:p14="http://schemas.microsoft.com/office/powerpoint/2010/main" val="1290976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Yeah, I know we’re not really protecting against nulls yet…</a:t>
            </a:r>
          </a:p>
          <a:p>
            <a:r>
              <a:rPr lang="en-US" dirty="0"/>
              <a:t>If the </a:t>
            </a:r>
            <a:r>
              <a:rPr lang="en-US" dirty="0" err="1"/>
              <a:t>CurrentInvoice</a:t>
            </a:r>
            <a:r>
              <a:rPr lang="en-US" dirty="0"/>
              <a:t> IS null, it’s going to insert “NULL” in each of those places.</a:t>
            </a:r>
          </a:p>
        </p:txBody>
      </p:sp>
      <p:sp>
        <p:nvSpPr>
          <p:cNvPr id="4" name="Slide Number Placeholder 3"/>
          <p:cNvSpPr>
            <a:spLocks noGrp="1"/>
          </p:cNvSpPr>
          <p:nvPr>
            <p:ph type="sldNum" sz="quarter" idx="10"/>
          </p:nvPr>
        </p:nvSpPr>
        <p:spPr/>
        <p:txBody>
          <a:bodyPr/>
          <a:lstStyle/>
          <a:p>
            <a:fld id="{F7E612C5-6186-400E-A7A8-A33DCA02EA83}" type="slidenum">
              <a:rPr lang="en-US" smtClean="0"/>
              <a:t>14</a:t>
            </a:fld>
            <a:endParaRPr lang="en-US"/>
          </a:p>
        </p:txBody>
      </p:sp>
    </p:spTree>
    <p:extLst>
      <p:ext uri="{BB962C8B-B14F-4D97-AF65-F5344CB8AC3E}">
        <p14:creationId xmlns:p14="http://schemas.microsoft.com/office/powerpoint/2010/main" val="3363376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Be careful</a:t>
            </a:r>
            <a:r>
              <a:rPr lang="en-US" baseline="0" dirty="0"/>
              <a:t> traversing lots of things to pull a value out of the end – where did the null happen?</a:t>
            </a:r>
          </a:p>
          <a:p>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15</a:t>
            </a:fld>
            <a:endParaRPr lang="en-US"/>
          </a:p>
        </p:txBody>
      </p:sp>
    </p:spTree>
    <p:extLst>
      <p:ext uri="{BB962C8B-B14F-4D97-AF65-F5344CB8AC3E}">
        <p14:creationId xmlns:p14="http://schemas.microsoft.com/office/powerpoint/2010/main" val="3193896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My recommendation – use for quick</a:t>
            </a:r>
            <a:r>
              <a:rPr lang="en-US" baseline="0" dirty="0"/>
              <a:t> calculations, short things, delegates… Not for anything longer than about 3 lines.</a:t>
            </a:r>
          </a:p>
          <a:p>
            <a:r>
              <a:rPr lang="en-US" baseline="0" dirty="0"/>
              <a:t>There’s exceptions to every rule of course… But makes sure they’re the exception, not the rule.</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16</a:t>
            </a:fld>
            <a:endParaRPr lang="en-US"/>
          </a:p>
        </p:txBody>
      </p:sp>
    </p:spTree>
    <p:extLst>
      <p:ext uri="{BB962C8B-B14F-4D97-AF65-F5344CB8AC3E}">
        <p14:creationId xmlns:p14="http://schemas.microsoft.com/office/powerpoint/2010/main" val="7037153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6"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71"/>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E1B543-F909-4FF1-B2FE-428AB4A87B52}" type="datetime1">
              <a:rPr lang="en-US" smtClean="0"/>
              <a:t>8/5/2016</a:t>
            </a:fld>
            <a:endParaRPr lang="en-US" dirty="0"/>
          </a:p>
        </p:txBody>
      </p:sp>
      <p:sp>
        <p:nvSpPr>
          <p:cNvPr id="5" name="Footer Placeholder 4"/>
          <p:cNvSpPr>
            <a:spLocks noGrp="1"/>
          </p:cNvSpPr>
          <p:nvPr>
            <p:ph type="ftr" sz="quarter" idx="11"/>
          </p:nvPr>
        </p:nvSpPr>
        <p:spPr>
          <a:xfrm>
            <a:off x="1127126" y="329311"/>
            <a:ext cx="5943668" cy="309201"/>
          </a:xfrm>
        </p:spPr>
        <p:txBody>
          <a:bodyPr/>
          <a:lstStyle/>
          <a:p>
            <a:r>
              <a:rPr lang="en-US"/>
              <a:t>@iddJoe</a:t>
            </a:r>
            <a:endParaRPr lang="en-US" dirty="0"/>
          </a:p>
        </p:txBody>
      </p:sp>
      <p:sp>
        <p:nvSpPr>
          <p:cNvPr id="6" name="Slide Number Placeholder 5"/>
          <p:cNvSpPr>
            <a:spLocks noGrp="1"/>
          </p:cNvSpPr>
          <p:nvPr>
            <p:ph type="sldNum" sz="quarter" idx="12"/>
          </p:nvPr>
        </p:nvSpPr>
        <p:spPr>
          <a:xfrm>
            <a:off x="9924393" y="134930"/>
            <a:ext cx="811019" cy="503578"/>
          </a:xfrm>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8" name="TextBox 7"/>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9" name="TextBox 8"/>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230565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37EB7-D403-45A2-AB5E-D280C516BC85}" type="datetime1">
              <a:rPr lang="en-US" smtClean="0"/>
              <a:t>8/5/2016</a:t>
            </a:fld>
            <a:endParaRPr lang="en-US" dirty="0"/>
          </a:p>
        </p:txBody>
      </p:sp>
      <p:sp>
        <p:nvSpPr>
          <p:cNvPr id="5" name="Footer Placeholder 4"/>
          <p:cNvSpPr>
            <a:spLocks noGrp="1"/>
          </p:cNvSpPr>
          <p:nvPr>
            <p:ph type="ftr" sz="quarter" idx="11"/>
          </p:nvPr>
        </p:nvSpPr>
        <p:spPr/>
        <p:txBody>
          <a:bodyPr/>
          <a:lstStyle/>
          <a:p>
            <a:r>
              <a:rPr lang="en-US"/>
              <a:t>@iddJoe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8" name="TextBox 7"/>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9" name="TextBox 8"/>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405385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11" y="798977"/>
            <a:ext cx="1615743"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1" y="798977"/>
            <a:ext cx="7828831"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6D4BB-0428-4E19-B8E6-33EBEF93452B}" type="datetime1">
              <a:rPr lang="en-US" smtClean="0"/>
              <a:t>8/5/2016</a:t>
            </a:fld>
            <a:endParaRPr lang="en-US" dirty="0"/>
          </a:p>
        </p:txBody>
      </p:sp>
      <p:sp>
        <p:nvSpPr>
          <p:cNvPr id="5" name="Footer Placeholder 4"/>
          <p:cNvSpPr>
            <a:spLocks noGrp="1"/>
          </p:cNvSpPr>
          <p:nvPr>
            <p:ph type="ftr" sz="quarter" idx="11"/>
          </p:nvPr>
        </p:nvSpPr>
        <p:spPr/>
        <p:txBody>
          <a:bodyPr/>
          <a:lstStyle/>
          <a:p>
            <a:r>
              <a:rPr lang="en-US"/>
              <a:t>@iddJoe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
        <p:nvSpPr>
          <p:cNvPr id="8" name="TextBox 7"/>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9" name="TextBox 8"/>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290428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26726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E2EB21BC-B6B7-45A0-831A-39A08F64FEEE}" type="datetime1">
              <a:rPr lang="en-US" smtClean="0"/>
              <a:t>8/5/2016</a:t>
            </a:fld>
            <a:endParaRPr lang="en-US" dirty="0"/>
          </a:p>
        </p:txBody>
      </p:sp>
      <p:sp>
        <p:nvSpPr>
          <p:cNvPr id="5" name="Footer Placeholder 4"/>
          <p:cNvSpPr>
            <a:spLocks noGrp="1"/>
          </p:cNvSpPr>
          <p:nvPr>
            <p:ph type="ftr" sz="quarter" idx="11"/>
          </p:nvPr>
        </p:nvSpPr>
        <p:spPr/>
        <p:txBody>
          <a:bodyPr/>
          <a:lstStyle>
            <a:lvl1pPr>
              <a:defRPr sz="1200"/>
            </a:lvl1pPr>
          </a:lstStyle>
          <a:p>
            <a:r>
              <a:rPr lang="en-US"/>
              <a:t>@iddJoe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8" name="TextBox 7"/>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9" name="TextBox 8"/>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105810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33"/>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7" y="3806199"/>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01B1534-8D07-4037-A73D-B2B2270F597C}" type="datetime1">
              <a:rPr lang="en-US" smtClean="0"/>
              <a:t>8/5/2016</a:t>
            </a:fld>
            <a:endParaRPr lang="en-US" dirty="0"/>
          </a:p>
        </p:txBody>
      </p:sp>
      <p:sp>
        <p:nvSpPr>
          <p:cNvPr id="5" name="Footer Placeholder 4"/>
          <p:cNvSpPr>
            <a:spLocks noGrp="1"/>
          </p:cNvSpPr>
          <p:nvPr>
            <p:ph type="ftr" sz="quarter" idx="11"/>
          </p:nvPr>
        </p:nvSpPr>
        <p:spPr/>
        <p:txBody>
          <a:bodyPr/>
          <a:lstStyle/>
          <a:p>
            <a:r>
              <a:rPr lang="en-US"/>
              <a:t>@iddJoe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8" name="TextBox 7"/>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9" name="TextBox 8"/>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27696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3" y="958041"/>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7"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7"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A250D4-12A0-43C8-A1CF-99BCBDD8B988}" type="datetime1">
              <a:rPr lang="en-US" smtClean="0"/>
              <a:t>8/5/2016</a:t>
            </a:fld>
            <a:endParaRPr lang="en-US" dirty="0"/>
          </a:p>
        </p:txBody>
      </p:sp>
      <p:sp>
        <p:nvSpPr>
          <p:cNvPr id="6" name="Footer Placeholder 5"/>
          <p:cNvSpPr>
            <a:spLocks noGrp="1"/>
          </p:cNvSpPr>
          <p:nvPr>
            <p:ph type="ftr" sz="quarter" idx="11"/>
          </p:nvPr>
        </p:nvSpPr>
        <p:spPr/>
        <p:txBody>
          <a:bodyPr/>
          <a:lstStyle/>
          <a:p>
            <a:r>
              <a:rPr lang="en-US"/>
              <a:t>@iddJoe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9" name="TextBox 8"/>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10" name="TextBox 9"/>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337534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8" y="953340"/>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7" y="2169731"/>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7"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5"/>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73"/>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9661DB-8378-4CD0-AFBE-01F12CFCF0EB}" type="datetime1">
              <a:rPr lang="en-US" smtClean="0"/>
              <a:t>8/5/2016</a:t>
            </a:fld>
            <a:endParaRPr lang="en-US" dirty="0"/>
          </a:p>
        </p:txBody>
      </p:sp>
      <p:sp>
        <p:nvSpPr>
          <p:cNvPr id="8" name="Footer Placeholder 7"/>
          <p:cNvSpPr>
            <a:spLocks noGrp="1"/>
          </p:cNvSpPr>
          <p:nvPr>
            <p:ph type="ftr" sz="quarter" idx="11"/>
          </p:nvPr>
        </p:nvSpPr>
        <p:spPr/>
        <p:txBody>
          <a:bodyPr/>
          <a:lstStyle/>
          <a:p>
            <a:r>
              <a:rPr lang="en-US"/>
              <a:t>@iddJoe</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11" name="TextBox 10"/>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12" name="TextBox 11"/>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3358220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978105-B0CE-4596-84BB-C9F093A62A71}" type="datetime1">
              <a:rPr lang="en-US" smtClean="0"/>
              <a:t>8/5/2016</a:t>
            </a:fld>
            <a:endParaRPr lang="en-US" dirty="0"/>
          </a:p>
        </p:txBody>
      </p:sp>
      <p:sp>
        <p:nvSpPr>
          <p:cNvPr id="4" name="Footer Placeholder 3"/>
          <p:cNvSpPr>
            <a:spLocks noGrp="1"/>
          </p:cNvSpPr>
          <p:nvPr>
            <p:ph type="ftr" sz="quarter" idx="11"/>
          </p:nvPr>
        </p:nvSpPr>
        <p:spPr/>
        <p:txBody>
          <a:bodyPr/>
          <a:lstStyle/>
          <a:p>
            <a:r>
              <a:rPr lang="en-US"/>
              <a:t>@iddJoe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7" name="TextBox 6"/>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8" name="TextBox 7"/>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367545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E11DF-B9CA-48C5-81E6-337899557DC2}" type="datetime1">
              <a:rPr lang="en-US" smtClean="0"/>
              <a:t>8/5/2016</a:t>
            </a:fld>
            <a:endParaRPr lang="en-US" dirty="0"/>
          </a:p>
        </p:txBody>
      </p:sp>
      <p:sp>
        <p:nvSpPr>
          <p:cNvPr id="3" name="Footer Placeholder 2"/>
          <p:cNvSpPr>
            <a:spLocks noGrp="1"/>
          </p:cNvSpPr>
          <p:nvPr>
            <p:ph type="ftr" sz="quarter" idx="11"/>
          </p:nvPr>
        </p:nvSpPr>
        <p:spPr/>
        <p:txBody>
          <a:bodyPr/>
          <a:lstStyle/>
          <a:p>
            <a:r>
              <a:rPr lang="en-US"/>
              <a:t>@iddJoe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
        <p:nvSpPr>
          <p:cNvPr id="5" name="TextBox 4"/>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6" name="TextBox 5"/>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144571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2"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5" y="952582"/>
            <a:ext cx="6012471"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2"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03EA06-4E45-4653-A29C-5A7E490F3733}" type="datetime1">
              <a:rPr lang="en-US" smtClean="0"/>
              <a:t>8/5/2016</a:t>
            </a:fld>
            <a:endParaRPr lang="en-US" dirty="0"/>
          </a:p>
        </p:txBody>
      </p:sp>
      <p:sp>
        <p:nvSpPr>
          <p:cNvPr id="6" name="Footer Placeholder 5"/>
          <p:cNvSpPr>
            <a:spLocks noGrp="1"/>
          </p:cNvSpPr>
          <p:nvPr>
            <p:ph type="ftr" sz="quarter" idx="11"/>
          </p:nvPr>
        </p:nvSpPr>
        <p:spPr/>
        <p:txBody>
          <a:bodyPr/>
          <a:lstStyle/>
          <a:p>
            <a:r>
              <a:rPr lang="en-US"/>
              <a:t>@iddJoe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9" name="TextBox 8"/>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10" name="TextBox 9"/>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75895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8" y="482174"/>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6"/>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9" y="3053725"/>
            <a:ext cx="5846487"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60"/>
            <a:ext cx="5849605" cy="320123"/>
          </a:xfrm>
        </p:spPr>
        <p:txBody>
          <a:bodyPr/>
          <a:lstStyle>
            <a:lvl1pPr algn="l">
              <a:defRPr/>
            </a:lvl1pPr>
          </a:lstStyle>
          <a:p>
            <a:fld id="{2DB3552D-7290-43DD-AD07-60F561629260}" type="datetime1">
              <a:rPr lang="en-US" smtClean="0"/>
              <a:t>8/5/2016</a:t>
            </a:fld>
            <a:endParaRPr lang="en-US" dirty="0"/>
          </a:p>
        </p:txBody>
      </p:sp>
      <p:sp>
        <p:nvSpPr>
          <p:cNvPr id="6" name="Footer Placeholder 5"/>
          <p:cNvSpPr>
            <a:spLocks noGrp="1"/>
          </p:cNvSpPr>
          <p:nvPr>
            <p:ph type="ftr" sz="quarter" idx="11"/>
          </p:nvPr>
        </p:nvSpPr>
        <p:spPr>
          <a:xfrm>
            <a:off x="1125301" y="318642"/>
            <a:ext cx="4877819" cy="320931"/>
          </a:xfrm>
        </p:spPr>
        <p:txBody>
          <a:bodyPr/>
          <a:lstStyle/>
          <a:p>
            <a:r>
              <a:rPr lang="en-US"/>
              <a:t>@iddJoe</a:t>
            </a:r>
            <a:endParaRPr lang="en-US" dirty="0"/>
          </a:p>
        </p:txBody>
      </p:sp>
      <p:sp>
        <p:nvSpPr>
          <p:cNvPr id="7" name="Slide Number Placeholder 6"/>
          <p:cNvSpPr>
            <a:spLocks noGrp="1"/>
          </p:cNvSpPr>
          <p:nvPr>
            <p:ph type="sldNum" sz="quarter" idx="12"/>
          </p:nvPr>
        </p:nvSpPr>
        <p:spPr>
          <a:xfrm>
            <a:off x="6176796" y="137408"/>
            <a:ext cx="811019" cy="503578"/>
          </a:xfrm>
        </p:spPr>
        <p:txBody>
          <a:bodyPr/>
          <a:lstStyle/>
          <a:p>
            <a:fld id="{6D22F896-40B5-4ADD-8801-0D06FADFA095}" type="slidenum">
              <a:rPr lang="en-US" smtClean="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
        <p:nvSpPr>
          <p:cNvPr id="12" name="TextBox 11"/>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13" name="TextBox 12"/>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2850532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2" y="953328"/>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2"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1"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C367024-4554-4F1F-91AB-08006E299A3C}" type="datetime1">
              <a:rPr lang="en-US" smtClean="0"/>
              <a:t>8/5/2016</a:t>
            </a:fld>
            <a:endParaRPr lang="en-US" dirty="0"/>
          </a:p>
        </p:txBody>
      </p:sp>
      <p:sp>
        <p:nvSpPr>
          <p:cNvPr id="5" name="Footer Placeholder 4"/>
          <p:cNvSpPr>
            <a:spLocks noGrp="1"/>
          </p:cNvSpPr>
          <p:nvPr>
            <p:ph type="ftr" sz="quarter" idx="3"/>
          </p:nvPr>
        </p:nvSpPr>
        <p:spPr>
          <a:xfrm>
            <a:off x="1130271" y="329311"/>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@iddJoe</a:t>
            </a:r>
            <a:endParaRPr lang="en-US" dirty="0"/>
          </a:p>
        </p:txBody>
      </p:sp>
      <p:sp>
        <p:nvSpPr>
          <p:cNvPr id="6" name="Slide Number Placeholder 5"/>
          <p:cNvSpPr>
            <a:spLocks noGrp="1"/>
          </p:cNvSpPr>
          <p:nvPr>
            <p:ph type="sldNum" sz="quarter" idx="4"/>
          </p:nvPr>
        </p:nvSpPr>
        <p:spPr>
          <a:xfrm>
            <a:off x="9918077"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
        <p:nvSpPr>
          <p:cNvPr id="10" name="TextBox 9"/>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11" name="TextBox 10"/>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3033737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tulsatechfest.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hyperlink" Target="http://www.infocraft.net/tag/new-features/" TargetMode="External"/><Relationship Id="rId2" Type="http://schemas.openxmlformats.org/officeDocument/2006/relationships/hyperlink" Target="https://github.com/dotnet/roslyn/wiki/New-Language-Features-in-C#-6" TargetMode="External"/><Relationship Id="rId1" Type="http://schemas.openxmlformats.org/officeDocument/2006/relationships/slideLayout" Target="../slideLayouts/slideLayout2.xml"/><Relationship Id="rId6" Type="http://schemas.openxmlformats.org/officeDocument/2006/relationships/hyperlink" Target="http://www.surgeforward.com/careers/" TargetMode="External"/><Relationship Id="rId5" Type="http://schemas.openxmlformats.org/officeDocument/2006/relationships/hyperlink" Target="http://jmreynolds.github.io/CSharp-6-New-Language-Features/" TargetMode="External"/><Relationship Id="rId4" Type="http://schemas.openxmlformats.org/officeDocument/2006/relationships/hyperlink" Target="https://github.com/jmreynolds/CSharp-6-New-Language-Featur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6 New Language Features</a:t>
            </a:r>
          </a:p>
        </p:txBody>
      </p:sp>
      <p:sp>
        <p:nvSpPr>
          <p:cNvPr id="3" name="Subtitle 2"/>
          <p:cNvSpPr>
            <a:spLocks noGrp="1"/>
          </p:cNvSpPr>
          <p:nvPr>
            <p:ph type="subTitle" idx="1"/>
          </p:nvPr>
        </p:nvSpPr>
        <p:spPr/>
        <p:txBody>
          <a:bodyPr>
            <a:normAutofit fontScale="70000" lnSpcReduction="20000"/>
          </a:bodyPr>
          <a:lstStyle/>
          <a:p>
            <a:r>
              <a:rPr lang="en-US" dirty="0"/>
              <a:t>Joseph Reynolds</a:t>
            </a:r>
          </a:p>
          <a:p>
            <a:r>
              <a:rPr lang="en-US"/>
              <a:t>http://Infocraft.Net</a:t>
            </a:r>
            <a:endParaRPr lang="en-US" dirty="0"/>
          </a:p>
          <a:p>
            <a:r>
              <a:rPr lang="en-US" dirty="0"/>
              <a:t>@</a:t>
            </a:r>
            <a:r>
              <a:rPr lang="en-US" dirty="0" err="1"/>
              <a:t>iddJoe</a:t>
            </a:r>
            <a:endParaRPr lang="en-US" dirty="0"/>
          </a:p>
        </p:txBody>
      </p:sp>
    </p:spTree>
    <p:extLst>
      <p:ext uri="{BB962C8B-B14F-4D97-AF65-F5344CB8AC3E}">
        <p14:creationId xmlns:p14="http://schemas.microsoft.com/office/powerpoint/2010/main" val="251801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Initializers</a:t>
            </a:r>
            <a:br>
              <a:rPr lang="en-US" dirty="0"/>
            </a:br>
            <a:endParaRPr lang="en-US" dirty="0"/>
          </a:p>
        </p:txBody>
      </p:sp>
      <p:sp>
        <p:nvSpPr>
          <p:cNvPr id="3" name="Content Placeholder 2"/>
          <p:cNvSpPr>
            <a:spLocks noGrp="1"/>
          </p:cNvSpPr>
          <p:nvPr>
            <p:ph idx="1"/>
          </p:nvPr>
        </p:nvSpPr>
        <p:spPr>
          <a:xfrm>
            <a:off x="1130270" y="1705777"/>
            <a:ext cx="9603275" cy="562638"/>
          </a:xfrm>
        </p:spPr>
        <p:txBody>
          <a:bodyPr>
            <a:normAutofit fontScale="55000" lnSpcReduction="20000"/>
          </a:bodyPr>
          <a:lstStyle/>
          <a:p>
            <a:r>
              <a:rPr lang="en-US" dirty="0"/>
              <a:t>Makes the syntax for initializing a dictionary more comparable to the syntax of reading a dictionary</a:t>
            </a:r>
          </a:p>
          <a:p>
            <a:r>
              <a:rPr lang="en-US" dirty="0"/>
              <a:t>Works with all indexer types</a:t>
            </a:r>
          </a:p>
          <a:p>
            <a:endParaRPr lang="en-US" dirty="0"/>
          </a:p>
        </p:txBody>
      </p:sp>
      <p:sp>
        <p:nvSpPr>
          <p:cNvPr id="4" name="TextBox 3"/>
          <p:cNvSpPr txBox="1"/>
          <p:nvPr/>
        </p:nvSpPr>
        <p:spPr>
          <a:xfrm>
            <a:off x="1130270" y="2549770"/>
            <a:ext cx="4325816" cy="2677656"/>
          </a:xfrm>
          <a:prstGeom prst="rect">
            <a:avLst/>
          </a:prstGeom>
          <a:noFill/>
        </p:spPr>
        <p:txBody>
          <a:bodyPr wrap="square" rtlCol="0">
            <a:spAutoFit/>
          </a:bodyPr>
          <a:lstStyle/>
          <a:p>
            <a:r>
              <a:rPr lang="en-US" sz="1400" b="1" dirty="0">
                <a:solidFill>
                  <a:srgbClr val="0000FF"/>
                </a:solidFill>
                <a:highlight>
                  <a:srgbClr val="FFFFFF"/>
                </a:highlight>
              </a:rPr>
              <a:t>public</a:t>
            </a:r>
            <a:r>
              <a:rPr lang="en-US" sz="1400" dirty="0">
                <a:solidFill>
                  <a:srgbClr val="000000"/>
                </a:solidFill>
                <a:highlight>
                  <a:srgbClr val="FFFFFF"/>
                </a:highlight>
              </a:rPr>
              <a:t> </a:t>
            </a:r>
            <a:r>
              <a:rPr lang="en-US" sz="1400" dirty="0">
                <a:solidFill>
                  <a:srgbClr val="8000FF"/>
                </a:solidFill>
                <a:highlight>
                  <a:srgbClr val="FFFFFF"/>
                </a:highlight>
              </a:rPr>
              <a:t>static</a:t>
            </a:r>
            <a:r>
              <a:rPr lang="en-US" sz="1400" dirty="0">
                <a:solidFill>
                  <a:srgbClr val="000000"/>
                </a:solidFill>
                <a:highlight>
                  <a:srgbClr val="FFFFFF"/>
                </a:highlight>
              </a:rPr>
              <a:t> Dictionary</a:t>
            </a:r>
            <a:r>
              <a:rPr lang="en-US" sz="1400" b="1" dirty="0">
                <a:solidFill>
                  <a:srgbClr val="000080"/>
                </a:solidFill>
                <a:highlight>
                  <a:srgbClr val="FFFFFF"/>
                </a:highlight>
              </a:rPr>
              <a:t>&lt;</a:t>
            </a:r>
            <a:r>
              <a:rPr lang="en-US" sz="1400" dirty="0" err="1">
                <a:solidFill>
                  <a:srgbClr val="8000FF"/>
                </a:solidFill>
                <a:highlight>
                  <a:srgbClr val="FFFFFF"/>
                </a:highlight>
              </a:rPr>
              <a:t>int</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string</a:t>
            </a:r>
            <a:r>
              <a:rPr lang="en-US" sz="1400" b="1" dirty="0">
                <a:solidFill>
                  <a:srgbClr val="000080"/>
                </a:solidFill>
                <a:highlight>
                  <a:srgbClr val="FFFFFF"/>
                </a:highlight>
              </a:rPr>
              <a:t>&gt;</a:t>
            </a:r>
            <a:r>
              <a:rPr lang="en-US" sz="1400" dirty="0">
                <a:solidFill>
                  <a:srgbClr val="000000"/>
                </a:solidFill>
                <a:highlight>
                  <a:srgbClr val="FFFFFF"/>
                </a:highlight>
              </a:rPr>
              <a:t> </a:t>
            </a:r>
          </a:p>
          <a:p>
            <a:r>
              <a:rPr lang="en-US" sz="1400" dirty="0">
                <a:solidFill>
                  <a:srgbClr val="000000"/>
                </a:solidFill>
                <a:highlight>
                  <a:srgbClr val="FFFFFF"/>
                </a:highlight>
              </a:rPr>
              <a:t>	</a:t>
            </a:r>
            <a:r>
              <a:rPr lang="en-US" sz="1400" dirty="0" err="1">
                <a:solidFill>
                  <a:srgbClr val="000000"/>
                </a:solidFill>
                <a:highlight>
                  <a:srgbClr val="FFFFFF"/>
                </a:highlight>
              </a:rPr>
              <a:t>GetOldSampleInputDictionary</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a:t>
            </a:r>
            <a:r>
              <a:rPr lang="en-US" sz="1400" dirty="0" err="1">
                <a:solidFill>
                  <a:srgbClr val="000000"/>
                </a:solidFill>
                <a:highlight>
                  <a:srgbClr val="FFFFFF"/>
                </a:highlight>
              </a:rPr>
              <a:t>sampleFileInput</a:t>
            </a:r>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new</a:t>
            </a:r>
            <a:r>
              <a:rPr lang="en-US" sz="1400" dirty="0">
                <a:solidFill>
                  <a:srgbClr val="000000"/>
                </a:solidFill>
                <a:highlight>
                  <a:srgbClr val="FFFFFF"/>
                </a:highlight>
              </a:rPr>
              <a:t> Dictionary</a:t>
            </a:r>
            <a:r>
              <a:rPr lang="en-US" sz="1400" b="1" dirty="0">
                <a:solidFill>
                  <a:srgbClr val="000080"/>
                </a:solidFill>
                <a:highlight>
                  <a:srgbClr val="FFFFFF"/>
                </a:highlight>
              </a:rPr>
              <a:t>&lt;</a:t>
            </a:r>
            <a:r>
              <a:rPr lang="en-US" sz="1400" dirty="0" err="1">
                <a:solidFill>
                  <a:srgbClr val="8000FF"/>
                </a:solidFill>
                <a:highlight>
                  <a:srgbClr val="FFFFFF"/>
                </a:highlight>
              </a:rPr>
              <a:t>int</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string</a:t>
            </a:r>
            <a:r>
              <a:rPr lang="en-US" sz="1400" b="1" dirty="0">
                <a:solidFill>
                  <a:srgbClr val="000080"/>
                </a:solidFill>
                <a:highlight>
                  <a:srgbClr val="FFFFFF"/>
                </a:highlight>
              </a:rPr>
              <a:t>&gt;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1</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2</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A"</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3</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Foo"</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return</a:t>
            </a:r>
            <a:r>
              <a:rPr lang="en-US" sz="1400" dirty="0">
                <a:solidFill>
                  <a:srgbClr val="000000"/>
                </a:solidFill>
                <a:highlight>
                  <a:srgbClr val="FFFFFF"/>
                </a:highlight>
              </a:rPr>
              <a:t> </a:t>
            </a:r>
            <a:r>
              <a:rPr lang="en-US" sz="1400" dirty="0" err="1">
                <a:solidFill>
                  <a:srgbClr val="000000"/>
                </a:solidFill>
                <a:highlight>
                  <a:srgbClr val="FFFFFF"/>
                </a:highlight>
              </a:rPr>
              <a:t>sampleFileInput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p>
        </p:txBody>
      </p:sp>
      <p:sp>
        <p:nvSpPr>
          <p:cNvPr id="5" name="TextBox 4"/>
          <p:cNvSpPr txBox="1"/>
          <p:nvPr/>
        </p:nvSpPr>
        <p:spPr>
          <a:xfrm>
            <a:off x="6407729" y="2549770"/>
            <a:ext cx="4325816" cy="2677656"/>
          </a:xfrm>
          <a:prstGeom prst="rect">
            <a:avLst/>
          </a:prstGeom>
          <a:noFill/>
        </p:spPr>
        <p:txBody>
          <a:bodyPr wrap="square" rtlCol="0">
            <a:spAutoFit/>
          </a:bodyPr>
          <a:lstStyle/>
          <a:p>
            <a:r>
              <a:rPr lang="en-US" sz="1400" b="1" dirty="0">
                <a:solidFill>
                  <a:srgbClr val="0000FF"/>
                </a:solidFill>
                <a:highlight>
                  <a:srgbClr val="FFFFFF"/>
                </a:highlight>
              </a:rPr>
              <a:t>public</a:t>
            </a:r>
            <a:r>
              <a:rPr lang="en-US" sz="1400" dirty="0">
                <a:solidFill>
                  <a:srgbClr val="000000"/>
                </a:solidFill>
                <a:highlight>
                  <a:srgbClr val="FFFFFF"/>
                </a:highlight>
              </a:rPr>
              <a:t> </a:t>
            </a:r>
            <a:r>
              <a:rPr lang="en-US" sz="1400" dirty="0">
                <a:solidFill>
                  <a:srgbClr val="8000FF"/>
                </a:solidFill>
                <a:highlight>
                  <a:srgbClr val="FFFFFF"/>
                </a:highlight>
              </a:rPr>
              <a:t>static</a:t>
            </a:r>
            <a:r>
              <a:rPr lang="en-US" sz="1400" dirty="0">
                <a:solidFill>
                  <a:srgbClr val="000000"/>
                </a:solidFill>
                <a:highlight>
                  <a:srgbClr val="FFFFFF"/>
                </a:highlight>
              </a:rPr>
              <a:t> Dictionary</a:t>
            </a:r>
            <a:r>
              <a:rPr lang="en-US" sz="1400" b="1" dirty="0">
                <a:solidFill>
                  <a:srgbClr val="000080"/>
                </a:solidFill>
                <a:highlight>
                  <a:srgbClr val="FFFFFF"/>
                </a:highlight>
              </a:rPr>
              <a:t>&lt;</a:t>
            </a:r>
            <a:r>
              <a:rPr lang="en-US" sz="1400" dirty="0" err="1">
                <a:solidFill>
                  <a:srgbClr val="8000FF"/>
                </a:solidFill>
                <a:highlight>
                  <a:srgbClr val="FFFFFF"/>
                </a:highlight>
              </a:rPr>
              <a:t>int</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string</a:t>
            </a:r>
            <a:r>
              <a:rPr lang="en-US" sz="1400" b="1" dirty="0">
                <a:solidFill>
                  <a:srgbClr val="000080"/>
                </a:solidFill>
                <a:highlight>
                  <a:srgbClr val="FFFFFF"/>
                </a:highlight>
              </a:rPr>
              <a:t>&gt;</a:t>
            </a:r>
            <a:r>
              <a:rPr lang="en-US" sz="1400" dirty="0">
                <a:solidFill>
                  <a:srgbClr val="000000"/>
                </a:solidFill>
                <a:highlight>
                  <a:srgbClr val="FFFFFF"/>
                </a:highlight>
              </a:rPr>
              <a:t> </a:t>
            </a:r>
          </a:p>
          <a:p>
            <a:r>
              <a:rPr lang="en-US" sz="1400" dirty="0">
                <a:solidFill>
                  <a:srgbClr val="000000"/>
                </a:solidFill>
                <a:highlight>
                  <a:srgbClr val="FFFFFF"/>
                </a:highlight>
              </a:rPr>
              <a:t>	</a:t>
            </a:r>
            <a:r>
              <a:rPr lang="en-US" sz="1400" dirty="0" err="1">
                <a:solidFill>
                  <a:srgbClr val="000000"/>
                </a:solidFill>
                <a:highlight>
                  <a:srgbClr val="FFFFFF"/>
                </a:highlight>
              </a:rPr>
              <a:t>GetNewSampleInputDictionary</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a:t>
            </a:r>
            <a:r>
              <a:rPr lang="en-US" sz="1400" dirty="0" err="1">
                <a:solidFill>
                  <a:srgbClr val="000000"/>
                </a:solidFill>
                <a:highlight>
                  <a:srgbClr val="FFFFFF"/>
                </a:highlight>
              </a:rPr>
              <a:t>sampleFileInput</a:t>
            </a:r>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new</a:t>
            </a:r>
            <a:r>
              <a:rPr lang="en-US" sz="1400" dirty="0">
                <a:solidFill>
                  <a:srgbClr val="000000"/>
                </a:solidFill>
                <a:highlight>
                  <a:srgbClr val="FFFFFF"/>
                </a:highlight>
              </a:rPr>
              <a:t> Dictionary</a:t>
            </a:r>
            <a:r>
              <a:rPr lang="en-US" sz="1400" b="1" dirty="0">
                <a:solidFill>
                  <a:srgbClr val="000080"/>
                </a:solidFill>
                <a:highlight>
                  <a:srgbClr val="FFFFFF"/>
                </a:highlight>
              </a:rPr>
              <a:t>&lt;</a:t>
            </a:r>
            <a:r>
              <a:rPr lang="en-US" sz="1400" dirty="0" err="1">
                <a:solidFill>
                  <a:srgbClr val="8000FF"/>
                </a:solidFill>
                <a:highlight>
                  <a:srgbClr val="FFFFFF"/>
                </a:highlight>
              </a:rPr>
              <a:t>int</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string</a:t>
            </a:r>
            <a:r>
              <a:rPr lang="en-US" sz="1400" b="1" dirty="0">
                <a:solidFill>
                  <a:srgbClr val="000080"/>
                </a:solidFill>
                <a:highlight>
                  <a:srgbClr val="FFFFFF"/>
                </a:highlight>
              </a:rPr>
              <a:t>&gt;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1</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2</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A"</a:t>
            </a:r>
            <a:r>
              <a:rPr lang="en-US" sz="1400" b="1" dirty="0">
                <a:solidFill>
                  <a:srgbClr val="000080"/>
                </a:solidFill>
                <a:highlight>
                  <a:srgbClr val="FFFFFF"/>
                </a:highlight>
              </a:rPr>
              <a:t>,</a:t>
            </a:r>
            <a:r>
              <a:rPr lang="en-US" sz="1400" dirty="0">
                <a:solidFill>
                  <a:srgbClr val="000000"/>
                </a:solidFill>
                <a:highlight>
                  <a:srgbClr val="FFFFFF"/>
                </a:highlight>
              </a:rPr>
              <a:t> </a:t>
            </a: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3</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Foo"</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return</a:t>
            </a:r>
            <a:r>
              <a:rPr lang="en-US" sz="1400" dirty="0">
                <a:solidFill>
                  <a:srgbClr val="000000"/>
                </a:solidFill>
                <a:highlight>
                  <a:srgbClr val="FFFFFF"/>
                </a:highlight>
              </a:rPr>
              <a:t> </a:t>
            </a:r>
            <a:r>
              <a:rPr lang="en-US" sz="1400" dirty="0" err="1">
                <a:solidFill>
                  <a:srgbClr val="000000"/>
                </a:solidFill>
                <a:highlight>
                  <a:srgbClr val="FFFFFF"/>
                </a:highlight>
              </a:rPr>
              <a:t>sampleFileInput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p>
        </p:txBody>
      </p:sp>
      <p:sp>
        <p:nvSpPr>
          <p:cNvPr id="6" name="TextBox 5"/>
          <p:cNvSpPr txBox="1"/>
          <p:nvPr/>
        </p:nvSpPr>
        <p:spPr>
          <a:xfrm>
            <a:off x="6407733" y="2268415"/>
            <a:ext cx="1643865" cy="369332"/>
          </a:xfrm>
          <a:prstGeom prst="rect">
            <a:avLst/>
          </a:prstGeom>
          <a:noFill/>
        </p:spPr>
        <p:txBody>
          <a:bodyPr wrap="square" rtlCol="0">
            <a:spAutoFit/>
          </a:bodyPr>
          <a:lstStyle/>
          <a:p>
            <a:r>
              <a:rPr lang="en-US" dirty="0"/>
              <a:t>NEW</a:t>
            </a:r>
          </a:p>
        </p:txBody>
      </p:sp>
      <p:sp>
        <p:nvSpPr>
          <p:cNvPr id="7" name="TextBox 6"/>
          <p:cNvSpPr txBox="1"/>
          <p:nvPr/>
        </p:nvSpPr>
        <p:spPr>
          <a:xfrm>
            <a:off x="1130270" y="2224427"/>
            <a:ext cx="1643865" cy="369332"/>
          </a:xfrm>
          <a:prstGeom prst="rect">
            <a:avLst/>
          </a:prstGeom>
          <a:noFill/>
        </p:spPr>
        <p:txBody>
          <a:bodyPr wrap="square" rtlCol="0">
            <a:spAutoFit/>
          </a:bodyPr>
          <a:lstStyle/>
          <a:p>
            <a:r>
              <a:rPr lang="en-US" dirty="0"/>
              <a:t>OLD</a:t>
            </a:r>
          </a:p>
        </p:txBody>
      </p:sp>
    </p:spTree>
    <p:extLst>
      <p:ext uri="{BB962C8B-B14F-4D97-AF65-F5344CB8AC3E}">
        <p14:creationId xmlns:p14="http://schemas.microsoft.com/office/powerpoint/2010/main" val="1869168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r>
              <a:rPr lang="en-US" dirty="0"/>
              <a:t>Collection Initializer in IL</a:t>
            </a:r>
          </a:p>
        </p:txBody>
      </p:sp>
      <p:sp>
        <p:nvSpPr>
          <p:cNvPr id="40" name="Text Placeholder 39"/>
          <p:cNvSpPr>
            <a:spLocks noGrp="1"/>
          </p:cNvSpPr>
          <p:nvPr>
            <p:ph type="body" idx="1"/>
          </p:nvPr>
        </p:nvSpPr>
        <p:spPr>
          <a:xfrm>
            <a:off x="1129166" y="1849350"/>
            <a:ext cx="4645152" cy="505872"/>
          </a:xfrm>
        </p:spPr>
        <p:txBody>
          <a:bodyPr>
            <a:normAutofit lnSpcReduction="10000"/>
          </a:bodyPr>
          <a:lstStyle/>
          <a:p>
            <a:r>
              <a:rPr lang="en-US" dirty="0"/>
              <a:t>OLD</a:t>
            </a:r>
          </a:p>
        </p:txBody>
      </p:sp>
      <p:sp>
        <p:nvSpPr>
          <p:cNvPr id="42" name="Text Placeholder 41"/>
          <p:cNvSpPr>
            <a:spLocks noGrp="1"/>
          </p:cNvSpPr>
          <p:nvPr>
            <p:ph type="body" sz="quarter" idx="3"/>
          </p:nvPr>
        </p:nvSpPr>
        <p:spPr>
          <a:xfrm>
            <a:off x="6094337" y="1849350"/>
            <a:ext cx="4645152" cy="509620"/>
          </a:xfrm>
        </p:spPr>
        <p:txBody>
          <a:bodyPr>
            <a:normAutofit lnSpcReduction="10000"/>
          </a:bodyPr>
          <a:lstStyle/>
          <a:p>
            <a:r>
              <a:rPr lang="en-US" dirty="0"/>
              <a:t>NEW</a:t>
            </a:r>
          </a:p>
        </p:txBody>
      </p:sp>
      <p:pic>
        <p:nvPicPr>
          <p:cNvPr id="44" name="Content Placeholder 43"/>
          <p:cNvPicPr>
            <a:picLocks noGrp="1" noChangeAspect="1"/>
          </p:cNvPicPr>
          <p:nvPr>
            <p:ph sz="half" idx="2"/>
          </p:nvPr>
        </p:nvPicPr>
        <p:blipFill>
          <a:blip r:embed="rId3"/>
          <a:stretch>
            <a:fillRect/>
          </a:stretch>
        </p:blipFill>
        <p:spPr>
          <a:xfrm>
            <a:off x="1128713" y="2464805"/>
            <a:ext cx="4645025" cy="228140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5" name="Content Placeholder 44"/>
          <p:cNvPicPr>
            <a:picLocks noGrp="1" noChangeAspect="1"/>
          </p:cNvPicPr>
          <p:nvPr>
            <p:ph sz="quarter" idx="4"/>
          </p:nvPr>
        </p:nvPicPr>
        <p:blipFill>
          <a:blip r:embed="rId4"/>
          <a:stretch>
            <a:fillRect/>
          </a:stretch>
        </p:blipFill>
        <p:spPr>
          <a:xfrm>
            <a:off x="6094417" y="2502064"/>
            <a:ext cx="4645025" cy="219419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0468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nameof</a:t>
            </a:r>
            <a:r>
              <a:rPr lang="en-US" dirty="0"/>
              <a:t>() operator</a:t>
            </a:r>
          </a:p>
        </p:txBody>
      </p:sp>
      <p:sp>
        <p:nvSpPr>
          <p:cNvPr id="3" name="Content Placeholder 2"/>
          <p:cNvSpPr>
            <a:spLocks noGrp="1"/>
          </p:cNvSpPr>
          <p:nvPr>
            <p:ph idx="1"/>
          </p:nvPr>
        </p:nvSpPr>
        <p:spPr>
          <a:xfrm>
            <a:off x="1130269" y="1477941"/>
            <a:ext cx="9603275" cy="524618"/>
          </a:xfrm>
        </p:spPr>
        <p:txBody>
          <a:bodyPr/>
          <a:lstStyle/>
          <a:p>
            <a:r>
              <a:rPr lang="en-US" dirty="0"/>
              <a:t>Pretty nifty – particularly for notification-type situations.</a:t>
            </a:r>
          </a:p>
        </p:txBody>
      </p:sp>
      <p:sp>
        <p:nvSpPr>
          <p:cNvPr id="5" name="TextBox 4"/>
          <p:cNvSpPr txBox="1"/>
          <p:nvPr/>
        </p:nvSpPr>
        <p:spPr>
          <a:xfrm>
            <a:off x="1130268" y="2002559"/>
            <a:ext cx="4075155" cy="2554545"/>
          </a:xfrm>
          <a:prstGeom prst="rect">
            <a:avLst/>
          </a:prstGeom>
          <a:noFill/>
        </p:spPr>
        <p:txBody>
          <a:bodyPr wrap="none" rtlCol="0">
            <a:spAutoFit/>
          </a:bodyPr>
          <a:lstStyle/>
          <a:p>
            <a:r>
              <a:rPr lang="en-US" sz="1600" b="1" dirty="0">
                <a:solidFill>
                  <a:srgbClr val="0000FF"/>
                </a:solidFill>
                <a:highlight>
                  <a:srgbClr val="FFFFFF"/>
                </a:highlight>
              </a:rPr>
              <a:t>private</a:t>
            </a:r>
            <a:r>
              <a:rPr lang="en-US" sz="1600" dirty="0">
                <a:solidFill>
                  <a:srgbClr val="000000"/>
                </a:solidFill>
                <a:highlight>
                  <a:srgbClr val="FFFFFF"/>
                </a:highlight>
              </a:rPr>
              <a:t> </a:t>
            </a:r>
            <a:r>
              <a:rPr lang="en-US" sz="1600" dirty="0">
                <a:solidFill>
                  <a:srgbClr val="8000FF"/>
                </a:solidFill>
                <a:highlight>
                  <a:srgbClr val="FFFFFF"/>
                </a:highlight>
              </a:rPr>
              <a:t>string</a:t>
            </a:r>
            <a:r>
              <a:rPr lang="en-US" sz="1600" dirty="0">
                <a:solidFill>
                  <a:srgbClr val="000000"/>
                </a:solidFill>
                <a:highlight>
                  <a:srgbClr val="FFFFFF"/>
                </a:highlight>
              </a:rPr>
              <a:t> _</a:t>
            </a:r>
            <a:r>
              <a:rPr lang="en-US" sz="1600" dirty="0" err="1">
                <a:solidFill>
                  <a:srgbClr val="000000"/>
                </a:solidFill>
                <a:highlight>
                  <a:srgbClr val="FFFFFF"/>
                </a:highlight>
              </a:rPr>
              <a:t>searchText</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b="1" dirty="0">
                <a:solidFill>
                  <a:srgbClr val="0000FF"/>
                </a:solidFill>
                <a:highlight>
                  <a:srgbClr val="FFFFFF"/>
                </a:highlight>
              </a:rPr>
              <a:t>public</a:t>
            </a:r>
            <a:r>
              <a:rPr lang="en-US" sz="1600" dirty="0">
                <a:solidFill>
                  <a:srgbClr val="000000"/>
                </a:solidFill>
                <a:highlight>
                  <a:srgbClr val="FFFFFF"/>
                </a:highlight>
              </a:rPr>
              <a:t> </a:t>
            </a:r>
            <a:r>
              <a:rPr lang="en-US" sz="1600" dirty="0">
                <a:solidFill>
                  <a:srgbClr val="8000FF"/>
                </a:solidFill>
                <a:highlight>
                  <a:srgbClr val="FFFFFF"/>
                </a:highlight>
              </a:rPr>
              <a:t>string</a:t>
            </a:r>
            <a:r>
              <a:rPr lang="en-US" sz="1600" dirty="0">
                <a:solidFill>
                  <a:srgbClr val="000000"/>
                </a:solidFill>
                <a:highlight>
                  <a:srgbClr val="FFFFFF"/>
                </a:highlight>
              </a:rPr>
              <a:t> </a:t>
            </a:r>
            <a:r>
              <a:rPr lang="en-US" sz="1600" dirty="0" err="1">
                <a:solidFill>
                  <a:srgbClr val="000000"/>
                </a:solidFill>
                <a:highlight>
                  <a:srgbClr val="FFFFFF"/>
                </a:highlight>
              </a:rPr>
              <a:t>SearchText</a:t>
            </a:r>
            <a:endParaRPr lang="en-US" sz="1600" dirty="0">
              <a:solidFill>
                <a:srgbClr val="000000"/>
              </a:solidFill>
              <a:highlight>
                <a:srgbClr val="FFFFFF"/>
              </a:highlight>
            </a:endParaRPr>
          </a:p>
          <a:p>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get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b="1" dirty="0">
                <a:solidFill>
                  <a:srgbClr val="0000FF"/>
                </a:solidFill>
                <a:highlight>
                  <a:srgbClr val="FFFFFF"/>
                </a:highlight>
              </a:rPr>
              <a:t>return</a:t>
            </a:r>
            <a:r>
              <a:rPr lang="en-US" sz="1600" dirty="0">
                <a:solidFill>
                  <a:srgbClr val="000000"/>
                </a:solidFill>
                <a:highlight>
                  <a:srgbClr val="FFFFFF"/>
                </a:highlight>
              </a:rPr>
              <a:t> _</a:t>
            </a:r>
            <a:r>
              <a:rPr lang="en-US" sz="1600" dirty="0" err="1">
                <a:solidFill>
                  <a:srgbClr val="000000"/>
                </a:solidFill>
                <a:highlight>
                  <a:srgbClr val="FFFFFF"/>
                </a:highlight>
              </a:rPr>
              <a:t>searchText</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set</a:t>
            </a:r>
          </a:p>
          <a:p>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_</a:t>
            </a:r>
            <a:r>
              <a:rPr lang="en-US" sz="1600" dirty="0" err="1">
                <a:solidFill>
                  <a:srgbClr val="000000"/>
                </a:solidFill>
                <a:highlight>
                  <a:srgbClr val="FFFFFF"/>
                </a:highlight>
              </a:rPr>
              <a:t>searchText</a:t>
            </a:r>
            <a:r>
              <a:rPr lang="en-US" sz="1600" dirty="0">
                <a:solidFill>
                  <a:srgbClr val="000000"/>
                </a:solidFill>
                <a:highlight>
                  <a:srgbClr val="FFFFFF"/>
                </a:highlight>
              </a:rPr>
              <a:t> </a:t>
            </a:r>
            <a:r>
              <a:rPr lang="en-US" sz="1600" b="1" dirty="0">
                <a:solidFill>
                  <a:srgbClr val="000080"/>
                </a:solidFill>
                <a:highlight>
                  <a:srgbClr val="FFFFFF"/>
                </a:highlight>
              </a:rPr>
              <a:t>=</a:t>
            </a:r>
            <a:r>
              <a:rPr lang="en-US" sz="1600" dirty="0">
                <a:solidFill>
                  <a:srgbClr val="000000"/>
                </a:solidFill>
                <a:highlight>
                  <a:srgbClr val="FFFFFF"/>
                </a:highlight>
              </a:rPr>
              <a:t> value</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a:t>
            </a:r>
            <a:r>
              <a:rPr lang="en-US" sz="1600" dirty="0" err="1">
                <a:solidFill>
                  <a:srgbClr val="000000"/>
                </a:solidFill>
                <a:highlight>
                  <a:srgbClr val="FFFFFF"/>
                </a:highlight>
              </a:rPr>
              <a:t>NotifyChanged</a:t>
            </a:r>
            <a:r>
              <a:rPr lang="en-US" sz="1600" b="1" dirty="0">
                <a:solidFill>
                  <a:srgbClr val="000080"/>
                </a:solidFill>
                <a:highlight>
                  <a:srgbClr val="FFFFFF"/>
                </a:highlight>
              </a:rPr>
              <a:t>(</a:t>
            </a:r>
            <a:r>
              <a:rPr lang="en-US" sz="1600" dirty="0">
                <a:solidFill>
                  <a:srgbClr val="808080"/>
                </a:solidFill>
                <a:highlight>
                  <a:srgbClr val="FFFFFF"/>
                </a:highlight>
              </a:rPr>
              <a:t>"</a:t>
            </a:r>
            <a:r>
              <a:rPr lang="en-US" sz="1600" dirty="0" err="1">
                <a:solidFill>
                  <a:srgbClr val="808080"/>
                </a:solidFill>
                <a:highlight>
                  <a:srgbClr val="FFFFFF"/>
                </a:highlight>
              </a:rPr>
              <a:t>SearchText</a:t>
            </a:r>
            <a:r>
              <a:rPr lang="en-US" sz="1600" dirty="0">
                <a:solidFill>
                  <a:srgbClr val="808080"/>
                </a:solidFill>
                <a:highlight>
                  <a:srgbClr val="FFFFFF"/>
                </a:highlight>
              </a:rPr>
              <a:t>"</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b="1" dirty="0">
                <a:solidFill>
                  <a:srgbClr val="000080"/>
                </a:solidFill>
                <a:highlight>
                  <a:srgbClr val="FFFFFF"/>
                </a:highlight>
              </a:rPr>
              <a:t>}</a:t>
            </a:r>
            <a:endParaRPr lang="en-US" sz="1600" dirty="0"/>
          </a:p>
        </p:txBody>
      </p:sp>
      <p:sp>
        <p:nvSpPr>
          <p:cNvPr id="6" name="TextBox 5"/>
          <p:cNvSpPr txBox="1"/>
          <p:nvPr/>
        </p:nvSpPr>
        <p:spPr>
          <a:xfrm>
            <a:off x="5577319" y="2002559"/>
            <a:ext cx="5612434" cy="2308324"/>
          </a:xfrm>
          <a:prstGeom prst="rect">
            <a:avLst/>
          </a:prstGeom>
          <a:noFill/>
        </p:spPr>
        <p:txBody>
          <a:bodyPr wrap="none" rtlCol="0">
            <a:spAutoFit/>
          </a:bodyPr>
          <a:lstStyle/>
          <a:p>
            <a:r>
              <a:rPr lang="en-US" sz="1600" b="1" dirty="0">
                <a:solidFill>
                  <a:srgbClr val="0000FF"/>
                </a:solidFill>
                <a:highlight>
                  <a:srgbClr val="FFFFFF"/>
                </a:highlight>
              </a:rPr>
              <a:t>public</a:t>
            </a:r>
            <a:r>
              <a:rPr lang="en-US" sz="1600" dirty="0">
                <a:solidFill>
                  <a:srgbClr val="000000"/>
                </a:solidFill>
                <a:highlight>
                  <a:srgbClr val="FFFFFF"/>
                </a:highlight>
              </a:rPr>
              <a:t> </a:t>
            </a:r>
            <a:r>
              <a:rPr lang="en-US" sz="1600" dirty="0">
                <a:solidFill>
                  <a:srgbClr val="8000FF"/>
                </a:solidFill>
                <a:highlight>
                  <a:srgbClr val="FFFFFF"/>
                </a:highlight>
              </a:rPr>
              <a:t>string</a:t>
            </a:r>
            <a:r>
              <a:rPr lang="en-US" sz="1600" dirty="0">
                <a:solidFill>
                  <a:srgbClr val="000000"/>
                </a:solidFill>
                <a:highlight>
                  <a:srgbClr val="FFFFFF"/>
                </a:highlight>
              </a:rPr>
              <a:t> </a:t>
            </a:r>
            <a:r>
              <a:rPr lang="en-US" sz="1600" dirty="0" err="1">
                <a:solidFill>
                  <a:srgbClr val="000000"/>
                </a:solidFill>
                <a:highlight>
                  <a:srgbClr val="FFFFFF"/>
                </a:highlight>
              </a:rPr>
              <a:t>FirstName</a:t>
            </a:r>
            <a:endParaRPr lang="en-US" sz="1600" dirty="0">
              <a:solidFill>
                <a:srgbClr val="000000"/>
              </a:solidFill>
              <a:highlight>
                <a:srgbClr val="FFFFFF"/>
              </a:highlight>
            </a:endParaRPr>
          </a:p>
          <a:p>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get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b="1" dirty="0">
                <a:solidFill>
                  <a:srgbClr val="0000FF"/>
                </a:solidFill>
                <a:highlight>
                  <a:srgbClr val="FFFFFF"/>
                </a:highlight>
              </a:rPr>
              <a:t>return</a:t>
            </a:r>
            <a:r>
              <a:rPr lang="en-US" sz="1600" dirty="0">
                <a:solidFill>
                  <a:srgbClr val="000000"/>
                </a:solidFill>
                <a:highlight>
                  <a:srgbClr val="FFFFFF"/>
                </a:highlight>
              </a:rPr>
              <a:t> _</a:t>
            </a:r>
            <a:r>
              <a:rPr lang="en-US" sz="1600" dirty="0" err="1">
                <a:solidFill>
                  <a:srgbClr val="000000"/>
                </a:solidFill>
                <a:highlight>
                  <a:srgbClr val="FFFFFF"/>
                </a:highlight>
              </a:rPr>
              <a:t>firstName</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set</a:t>
            </a:r>
          </a:p>
          <a:p>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_</a:t>
            </a:r>
            <a:r>
              <a:rPr lang="en-US" sz="1600" dirty="0" err="1">
                <a:solidFill>
                  <a:srgbClr val="000000"/>
                </a:solidFill>
                <a:highlight>
                  <a:srgbClr val="FFFFFF"/>
                </a:highlight>
              </a:rPr>
              <a:t>firstName</a:t>
            </a:r>
            <a:r>
              <a:rPr lang="en-US" sz="1600" dirty="0">
                <a:solidFill>
                  <a:srgbClr val="000000"/>
                </a:solidFill>
                <a:highlight>
                  <a:srgbClr val="FFFFFF"/>
                </a:highlight>
              </a:rPr>
              <a:t> </a:t>
            </a:r>
            <a:r>
              <a:rPr lang="en-US" sz="1600" b="1" dirty="0">
                <a:solidFill>
                  <a:srgbClr val="000080"/>
                </a:solidFill>
                <a:highlight>
                  <a:srgbClr val="FFFFFF"/>
                </a:highlight>
              </a:rPr>
              <a:t>=</a:t>
            </a:r>
            <a:r>
              <a:rPr lang="en-US" sz="1600" dirty="0">
                <a:solidFill>
                  <a:srgbClr val="000000"/>
                </a:solidFill>
                <a:highlight>
                  <a:srgbClr val="FFFFFF"/>
                </a:highlight>
              </a:rPr>
              <a:t> value</a:t>
            </a:r>
            <a:r>
              <a:rPr lang="en-US" sz="1600" b="1" dirty="0">
                <a:solidFill>
                  <a:srgbClr val="000080"/>
                </a:solidFill>
                <a:highlight>
                  <a:srgbClr val="FFFFFF"/>
                </a:highlight>
              </a:rPr>
              <a:t>;</a:t>
            </a:r>
            <a:r>
              <a:rPr lang="en-US" sz="1600" dirty="0">
                <a:solidFill>
                  <a:srgbClr val="000000"/>
                </a:solidFill>
                <a:highlight>
                  <a:srgbClr val="FFFFFF"/>
                </a:highlight>
              </a:rPr>
              <a:t> </a:t>
            </a:r>
          </a:p>
          <a:p>
            <a:r>
              <a:rPr lang="en-US" sz="1600" dirty="0">
                <a:solidFill>
                  <a:srgbClr val="000000"/>
                </a:solidFill>
                <a:highlight>
                  <a:srgbClr val="FFFFFF"/>
                </a:highlight>
              </a:rPr>
              <a:t>		</a:t>
            </a:r>
            <a:r>
              <a:rPr lang="en-US" sz="1600" dirty="0" err="1">
                <a:solidFill>
                  <a:srgbClr val="000000"/>
                </a:solidFill>
                <a:highlight>
                  <a:srgbClr val="FFFFFF"/>
                </a:highlight>
              </a:rPr>
              <a:t>NotifyPropertyChanged</a:t>
            </a:r>
            <a:r>
              <a:rPr lang="en-US" sz="1600" b="1" dirty="0">
                <a:solidFill>
                  <a:srgbClr val="000080"/>
                </a:solidFill>
                <a:highlight>
                  <a:srgbClr val="FFFFFF"/>
                </a:highlight>
              </a:rPr>
              <a:t>(</a:t>
            </a:r>
            <a:r>
              <a:rPr lang="en-US" sz="1600" dirty="0" err="1">
                <a:solidFill>
                  <a:srgbClr val="000000"/>
                </a:solidFill>
                <a:highlight>
                  <a:srgbClr val="FFFFFF"/>
                </a:highlight>
              </a:rPr>
              <a:t>nameof</a:t>
            </a:r>
            <a:r>
              <a:rPr lang="en-US" sz="1600" b="1" dirty="0">
                <a:solidFill>
                  <a:srgbClr val="000080"/>
                </a:solidFill>
                <a:highlight>
                  <a:srgbClr val="FFFFFF"/>
                </a:highlight>
              </a:rPr>
              <a:t>(</a:t>
            </a:r>
            <a:r>
              <a:rPr lang="en-US" sz="1600" dirty="0" err="1">
                <a:solidFill>
                  <a:srgbClr val="000000"/>
                </a:solidFill>
                <a:highlight>
                  <a:srgbClr val="FFFFFF"/>
                </a:highlight>
              </a:rPr>
              <a:t>FirstName</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b="1" dirty="0">
                <a:solidFill>
                  <a:srgbClr val="000080"/>
                </a:solidFill>
                <a:highlight>
                  <a:srgbClr val="FFFFFF"/>
                </a:highlight>
              </a:rPr>
              <a:t>}</a:t>
            </a:r>
            <a:endParaRPr lang="en-US" sz="1600" dirty="0"/>
          </a:p>
        </p:txBody>
      </p:sp>
    </p:spTree>
    <p:extLst>
      <p:ext uri="{BB962C8B-B14F-4D97-AF65-F5344CB8AC3E}">
        <p14:creationId xmlns:p14="http://schemas.microsoft.com/office/powerpoint/2010/main" val="1229575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Conditional – The Elvis Operator</a:t>
            </a:r>
          </a:p>
        </p:txBody>
      </p:sp>
      <p:sp>
        <p:nvSpPr>
          <p:cNvPr id="3" name="Content Placeholder 2"/>
          <p:cNvSpPr>
            <a:spLocks noGrp="1"/>
          </p:cNvSpPr>
          <p:nvPr>
            <p:ph idx="1"/>
          </p:nvPr>
        </p:nvSpPr>
        <p:spPr>
          <a:xfrm>
            <a:off x="1130270" y="1477941"/>
            <a:ext cx="9603275" cy="436695"/>
          </a:xfrm>
        </p:spPr>
        <p:txBody>
          <a:bodyPr>
            <a:normAutofit lnSpcReduction="10000"/>
          </a:bodyPr>
          <a:lstStyle/>
          <a:p>
            <a:r>
              <a:rPr lang="en-US" dirty="0"/>
              <a:t>Gets rid of some nasty looking code…</a:t>
            </a:r>
          </a:p>
        </p:txBody>
      </p:sp>
      <p:sp>
        <p:nvSpPr>
          <p:cNvPr id="4" name="TextBox 3"/>
          <p:cNvSpPr txBox="1"/>
          <p:nvPr/>
        </p:nvSpPr>
        <p:spPr>
          <a:xfrm>
            <a:off x="1789102" y="2002559"/>
            <a:ext cx="7042312" cy="2677656"/>
          </a:xfrm>
          <a:prstGeom prst="rect">
            <a:avLst/>
          </a:prstGeom>
          <a:noFill/>
        </p:spPr>
        <p:txBody>
          <a:bodyPr wrap="none" rtlCol="0">
            <a:spAutoFit/>
          </a:bodyPr>
          <a:lstStyle/>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OldNullChecking</a:t>
            </a: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InvoiceListDataViewModel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currentInvoice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someProxy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SomeProxy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response = </a:t>
            </a:r>
            <a:r>
              <a:rPr lang="en-US" sz="1400" dirty="0" err="1">
                <a:solidFill>
                  <a:srgbClr val="000000"/>
                </a:solidFill>
                <a:latin typeface="Consolas" panose="020B0609020204030204" pitchFamily="49" charset="0"/>
              </a:rPr>
              <a:t>someProxy.SomeMethod</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(response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&amp;&amp; </a:t>
            </a:r>
            <a:r>
              <a:rPr lang="en-US" sz="1400" dirty="0" err="1">
                <a:solidFill>
                  <a:srgbClr val="000000"/>
                </a:solidFill>
                <a:latin typeface="Consolas" panose="020B0609020204030204" pitchFamily="49" charset="0"/>
              </a:rPr>
              <a:t>response.Result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&amp;&amp; </a:t>
            </a:r>
            <a:r>
              <a:rPr lang="en-US" sz="1400" dirty="0" err="1">
                <a:solidFill>
                  <a:srgbClr val="000000"/>
                </a:solidFill>
                <a:latin typeface="Consolas" panose="020B0609020204030204" pitchFamily="49" charset="0"/>
              </a:rPr>
              <a:t>response.Result.Success</a:t>
            </a:r>
            <a:r>
              <a:rPr lang="en-US" sz="1400" dirty="0">
                <a:solidFill>
                  <a:srgbClr val="000000"/>
                </a:solidFill>
                <a:latin typeface="Consolas" panose="020B0609020204030204" pitchFamily="49" charset="0"/>
              </a:rPr>
              <a:t> == </a:t>
            </a:r>
            <a:r>
              <a:rPr lang="en-US" sz="1400" dirty="0" err="1">
                <a:solidFill>
                  <a:srgbClr val="2B91AF"/>
                </a:solidFill>
                <a:latin typeface="Consolas" panose="020B0609020204030204" pitchFamily="49" charset="0"/>
              </a:rPr>
              <a:t>SuccessCode</a:t>
            </a:r>
            <a:r>
              <a:rPr lang="en-US" sz="1400" dirty="0" err="1">
                <a:solidFill>
                  <a:srgbClr val="000000"/>
                </a:solidFill>
                <a:latin typeface="Consolas" panose="020B0609020204030204" pitchFamily="49" charset="0"/>
              </a:rPr>
              <a:t>.Success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"Yay!"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endParaRPr lang="en-US" sz="1400" dirty="0"/>
          </a:p>
        </p:txBody>
      </p:sp>
    </p:spTree>
    <p:extLst>
      <p:ext uri="{BB962C8B-B14F-4D97-AF65-F5344CB8AC3E}">
        <p14:creationId xmlns:p14="http://schemas.microsoft.com/office/powerpoint/2010/main" val="3922815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Conditionals – Part 2</a:t>
            </a:r>
          </a:p>
        </p:txBody>
      </p:sp>
      <p:sp>
        <p:nvSpPr>
          <p:cNvPr id="4" name="TextBox 3"/>
          <p:cNvSpPr txBox="1"/>
          <p:nvPr/>
        </p:nvSpPr>
        <p:spPr>
          <a:xfrm>
            <a:off x="1671812" y="2002563"/>
            <a:ext cx="8520190" cy="2462213"/>
          </a:xfrm>
          <a:prstGeom prst="rect">
            <a:avLst/>
          </a:prstGeom>
          <a:noFill/>
        </p:spPr>
        <p:txBody>
          <a:bodyPr wrap="square" rtlCol="0">
            <a:spAutoFit/>
          </a:bodyPr>
          <a:lstStyle/>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UsingNullConditionals</a:t>
            </a: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InvoiceListDataViewModel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currentInvoice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someProxy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SomeProxy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response = </a:t>
            </a:r>
            <a:r>
              <a:rPr lang="en-US" sz="1400" dirty="0" err="1">
                <a:solidFill>
                  <a:srgbClr val="000000"/>
                </a:solidFill>
                <a:latin typeface="Consolas" panose="020B0609020204030204" pitchFamily="49" charset="0"/>
              </a:rPr>
              <a:t>someProxy.SomeMethod</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response?.Result?.Success</a:t>
            </a:r>
            <a:r>
              <a:rPr lang="en-US" sz="1400" dirty="0">
                <a:solidFill>
                  <a:srgbClr val="000000"/>
                </a:solidFill>
                <a:latin typeface="Consolas" panose="020B0609020204030204" pitchFamily="49" charset="0"/>
              </a:rPr>
              <a:t> == </a:t>
            </a:r>
            <a:r>
              <a:rPr lang="en-US" sz="1400" dirty="0" err="1">
                <a:solidFill>
                  <a:srgbClr val="2B91AF"/>
                </a:solidFill>
                <a:latin typeface="Consolas" panose="020B0609020204030204" pitchFamily="49" charset="0"/>
              </a:rPr>
              <a:t>SuccessCode</a:t>
            </a:r>
            <a:r>
              <a:rPr lang="en-US" sz="1400" dirty="0" err="1">
                <a:solidFill>
                  <a:srgbClr val="000000"/>
                </a:solidFill>
                <a:latin typeface="Consolas" panose="020B0609020204030204" pitchFamily="49" charset="0"/>
              </a:rPr>
              <a:t>.Success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"Yay!"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endParaRPr lang="en-US" sz="1400" dirty="0"/>
          </a:p>
        </p:txBody>
      </p:sp>
    </p:spTree>
    <p:extLst>
      <p:ext uri="{BB962C8B-B14F-4D97-AF65-F5344CB8AC3E}">
        <p14:creationId xmlns:p14="http://schemas.microsoft.com/office/powerpoint/2010/main" val="1190467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Conditionals – Part 3 (What if it’s null?)</a:t>
            </a:r>
          </a:p>
        </p:txBody>
      </p:sp>
      <p:sp>
        <p:nvSpPr>
          <p:cNvPr id="3" name="TextBox 2"/>
          <p:cNvSpPr txBox="1"/>
          <p:nvPr/>
        </p:nvSpPr>
        <p:spPr>
          <a:xfrm>
            <a:off x="1448656" y="1715784"/>
            <a:ext cx="8167955" cy="646331"/>
          </a:xfrm>
          <a:prstGeom prst="rect">
            <a:avLst/>
          </a:prstGeom>
          <a:noFill/>
        </p:spPr>
        <p:txBody>
          <a:bodyPr wrap="square" rtlCol="0">
            <a:spAutoFit/>
          </a:bodyPr>
          <a:lstStyle/>
          <a:p>
            <a:pPr marL="285750" indent="-285750">
              <a:buFont typeface="Arial" panose="020B0604020202020204" pitchFamily="34" charset="0"/>
              <a:buChar char="•"/>
            </a:pPr>
            <a:r>
              <a:rPr lang="en-US" dirty="0"/>
              <a:t>Caution: If the expression evaluates to null – you may end up with an unexpected result.</a:t>
            </a:r>
          </a:p>
        </p:txBody>
      </p:sp>
      <p:sp>
        <p:nvSpPr>
          <p:cNvPr id="5" name="TextBox 4"/>
          <p:cNvSpPr txBox="1"/>
          <p:nvPr/>
        </p:nvSpPr>
        <p:spPr>
          <a:xfrm>
            <a:off x="1448656" y="2465798"/>
            <a:ext cx="8178229" cy="3139321"/>
          </a:xfrm>
          <a:prstGeom prst="rect">
            <a:avLst/>
          </a:prstGeom>
          <a:noFill/>
        </p:spPr>
        <p:txBody>
          <a:bodyPr wrap="square" rtlCol="0">
            <a:spAutoFit/>
          </a:bodyPr>
          <a:lstStyle/>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someClass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SomeClass</a:t>
            </a:r>
            <a:r>
              <a:rPr lang="en-US" dirty="0">
                <a:solidFill>
                  <a:srgbClr val="000000"/>
                </a:solidFill>
                <a:latin typeface="Consolas" panose="020B0609020204030204" pitchFamily="49" charset="0"/>
              </a:rPr>
              <a:t>();</a:t>
            </a: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someClass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SomeString</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ToUpper</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result.Dump</a:t>
            </a:r>
            <a:r>
              <a:rPr lang="en-US" dirty="0">
                <a:solidFill>
                  <a:srgbClr val="000000"/>
                </a:solidFill>
                <a:latin typeface="Consolas" panose="020B0609020204030204" pitchFamily="49" charset="0"/>
              </a:rPr>
              <a:t>(</a:t>
            </a:r>
            <a:r>
              <a:rPr lang="en-US" dirty="0">
                <a:solidFill>
                  <a:srgbClr val="B41414"/>
                </a:solidFill>
                <a:latin typeface="Consolas" panose="020B0609020204030204" pitchFamily="49" charset="0"/>
              </a:rPr>
              <a:t>"Result"</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&gt; </a:t>
            </a:r>
            <a:r>
              <a:rPr lang="en-US" i="1" dirty="0">
                <a:solidFill>
                  <a:srgbClr val="000000"/>
                </a:solidFill>
                <a:latin typeface="Consolas" panose="020B0609020204030204" pitchFamily="49" charset="0"/>
              </a:rPr>
              <a:t>null</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result2 = </a:t>
            </a:r>
            <a:r>
              <a:rPr lang="en-US" dirty="0" err="1">
                <a:solidFill>
                  <a:srgbClr val="000000"/>
                </a:solidFill>
                <a:latin typeface="Consolas" panose="020B0609020204030204" pitchFamily="49" charset="0"/>
              </a:rPr>
              <a:t>someClass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SomeString</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ToUpper</a:t>
            </a:r>
            <a:r>
              <a:rPr lang="en-US" dirty="0">
                <a:solidFill>
                  <a:srgbClr val="000000"/>
                </a:solidFill>
                <a:latin typeface="Consolas" panose="020B0609020204030204" pitchFamily="49" charset="0"/>
              </a:rPr>
              <a:t>() ?? </a:t>
            </a:r>
            <a:r>
              <a:rPr lang="en-US" dirty="0">
                <a:solidFill>
                  <a:srgbClr val="B41414"/>
                </a:solidFill>
                <a:latin typeface="Consolas" panose="020B0609020204030204" pitchFamily="49" charset="0"/>
              </a:rPr>
              <a:t>"Something was null"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result2.Dump(</a:t>
            </a:r>
            <a:r>
              <a:rPr lang="en-US" dirty="0">
                <a:solidFill>
                  <a:srgbClr val="B41414"/>
                </a:solidFill>
                <a:latin typeface="Consolas" panose="020B0609020204030204" pitchFamily="49" charset="0"/>
              </a:rPr>
              <a:t>"Result2"</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&gt; </a:t>
            </a:r>
            <a:r>
              <a:rPr lang="en-US" i="1" dirty="0">
                <a:solidFill>
                  <a:srgbClr val="B41414"/>
                </a:solidFill>
                <a:latin typeface="Consolas" panose="020B0609020204030204" pitchFamily="49" charset="0"/>
              </a:rPr>
              <a:t>Something was null</a:t>
            </a:r>
            <a:endParaRPr lang="en-US" i="1" dirty="0"/>
          </a:p>
        </p:txBody>
      </p:sp>
    </p:spTree>
    <p:extLst>
      <p:ext uri="{BB962C8B-B14F-4D97-AF65-F5344CB8AC3E}">
        <p14:creationId xmlns:p14="http://schemas.microsoft.com/office/powerpoint/2010/main" val="359520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Bodied Members</a:t>
            </a:r>
          </a:p>
        </p:txBody>
      </p:sp>
      <p:sp>
        <p:nvSpPr>
          <p:cNvPr id="3" name="Content Placeholder 2"/>
          <p:cNvSpPr>
            <a:spLocks noGrp="1"/>
          </p:cNvSpPr>
          <p:nvPr>
            <p:ph idx="1"/>
          </p:nvPr>
        </p:nvSpPr>
        <p:spPr>
          <a:xfrm>
            <a:off x="1130269" y="1477941"/>
            <a:ext cx="9603275" cy="1090177"/>
          </a:xfrm>
        </p:spPr>
        <p:txBody>
          <a:bodyPr/>
          <a:lstStyle/>
          <a:p>
            <a:r>
              <a:rPr lang="en-US" dirty="0"/>
              <a:t>Nice for one-line methods and properties.</a:t>
            </a:r>
          </a:p>
          <a:p>
            <a:r>
              <a:rPr lang="en-US" dirty="0"/>
              <a:t>Can be very confusing if you try to force it everywhere.</a:t>
            </a:r>
          </a:p>
        </p:txBody>
      </p:sp>
      <p:sp>
        <p:nvSpPr>
          <p:cNvPr id="4" name="TextBox 3"/>
          <p:cNvSpPr txBox="1"/>
          <p:nvPr/>
        </p:nvSpPr>
        <p:spPr>
          <a:xfrm>
            <a:off x="1130268" y="2712377"/>
            <a:ext cx="7067961" cy="1200329"/>
          </a:xfrm>
          <a:prstGeom prst="rect">
            <a:avLst/>
          </a:prstGeom>
          <a:noFill/>
        </p:spPr>
        <p:txBody>
          <a:bodyPr wrap="none" rtlCol="0">
            <a:spAutoFit/>
          </a:bodyPr>
          <a:lstStyle/>
          <a:p>
            <a:r>
              <a:rPr lang="en-US" b="1" dirty="0">
                <a:solidFill>
                  <a:srgbClr val="0000FF"/>
                </a:solidFill>
                <a:highlight>
                  <a:srgbClr val="FFFFFF"/>
                </a:highlight>
              </a:rPr>
              <a:t>public</a:t>
            </a:r>
            <a:r>
              <a:rPr lang="en-US" dirty="0">
                <a:solidFill>
                  <a:srgbClr val="000000"/>
                </a:solidFill>
                <a:highlight>
                  <a:srgbClr val="FFFFFF"/>
                </a:highlight>
              </a:rPr>
              <a:t> </a:t>
            </a:r>
            <a:r>
              <a:rPr lang="en-US" dirty="0" err="1">
                <a:solidFill>
                  <a:srgbClr val="8000FF"/>
                </a:solidFill>
                <a:highlight>
                  <a:srgbClr val="FFFFFF"/>
                </a:highlight>
              </a:rPr>
              <a:t>int</a:t>
            </a:r>
            <a:r>
              <a:rPr lang="en-US" dirty="0">
                <a:solidFill>
                  <a:srgbClr val="000000"/>
                </a:solidFill>
                <a:highlight>
                  <a:srgbClr val="FFFFFF"/>
                </a:highlight>
              </a:rPr>
              <a:t> </a:t>
            </a:r>
            <a:r>
              <a:rPr lang="en-US" dirty="0" err="1">
                <a:solidFill>
                  <a:srgbClr val="000000"/>
                </a:solidFill>
                <a:highlight>
                  <a:srgbClr val="FFFFFF"/>
                </a:highlight>
              </a:rPr>
              <a:t>GetPageCountStandardMethodBody</a:t>
            </a:r>
            <a:r>
              <a:rPr lang="en-US" b="1" dirty="0">
                <a:solidFill>
                  <a:srgbClr val="000080"/>
                </a:solidFill>
                <a:highlight>
                  <a:srgbClr val="FFFFFF"/>
                </a:highlight>
              </a:rPr>
              <a:t>(</a:t>
            </a:r>
            <a:r>
              <a:rPr lang="en-US" dirty="0">
                <a:solidFill>
                  <a:srgbClr val="8000FF"/>
                </a:solidFill>
                <a:highlight>
                  <a:srgbClr val="FFFFFF"/>
                </a:highlight>
              </a:rPr>
              <a:t>string</a:t>
            </a:r>
            <a:r>
              <a:rPr lang="en-US" dirty="0">
                <a:solidFill>
                  <a:srgbClr val="000000"/>
                </a:solidFill>
                <a:highlight>
                  <a:srgbClr val="FFFFFF"/>
                </a:highlight>
              </a:rPr>
              <a:t> </a:t>
            </a:r>
            <a:r>
              <a:rPr lang="en-US" dirty="0" err="1">
                <a:solidFill>
                  <a:srgbClr val="000000"/>
                </a:solidFill>
                <a:highlight>
                  <a:srgbClr val="FFFFFF"/>
                </a:highlight>
              </a:rPr>
              <a:t>pdfFile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return</a:t>
            </a:r>
            <a:r>
              <a:rPr lang="en-US" dirty="0">
                <a:solidFill>
                  <a:srgbClr val="000000"/>
                </a:solidFill>
                <a:highlight>
                  <a:srgbClr val="FFFFFF"/>
                </a:highlight>
              </a:rPr>
              <a:t> </a:t>
            </a:r>
            <a:r>
              <a:rPr lang="en-US" dirty="0" err="1">
                <a:solidFill>
                  <a:srgbClr val="000000"/>
                </a:solidFill>
                <a:highlight>
                  <a:srgbClr val="FFFFFF"/>
                </a:highlight>
              </a:rPr>
              <a:t>PdfReader</a:t>
            </a:r>
            <a:r>
              <a:rPr lang="en-US" b="1" dirty="0" err="1">
                <a:solidFill>
                  <a:srgbClr val="000080"/>
                </a:solidFill>
                <a:highlight>
                  <a:srgbClr val="FFFFFF"/>
                </a:highlight>
              </a:rPr>
              <a:t>.</a:t>
            </a:r>
            <a:r>
              <a:rPr lang="en-US" dirty="0" err="1">
                <a:solidFill>
                  <a:srgbClr val="000000"/>
                </a:solidFill>
                <a:highlight>
                  <a:srgbClr val="FFFFFF"/>
                </a:highlight>
              </a:rPr>
              <a:t>Open</a:t>
            </a:r>
            <a:r>
              <a:rPr lang="en-US" b="1" dirty="0">
                <a:solidFill>
                  <a:srgbClr val="000080"/>
                </a:solidFill>
                <a:highlight>
                  <a:srgbClr val="FFFFFF"/>
                </a:highlight>
              </a:rPr>
              <a:t>(</a:t>
            </a:r>
            <a:r>
              <a:rPr lang="en-US" dirty="0" err="1">
                <a:solidFill>
                  <a:srgbClr val="000000"/>
                </a:solidFill>
                <a:highlight>
                  <a:srgbClr val="FFFFFF"/>
                </a:highlight>
              </a:rPr>
              <a:t>pdfFile</a:t>
            </a:r>
            <a:r>
              <a:rPr lang="en-US" b="1" dirty="0">
                <a:solidFill>
                  <a:srgbClr val="000080"/>
                </a:solidFill>
                <a:highlight>
                  <a:srgbClr val="FFFFFF"/>
                </a:highlight>
              </a:rPr>
              <a:t>).</a:t>
            </a:r>
            <a:r>
              <a:rPr lang="en-US" dirty="0" err="1">
                <a:solidFill>
                  <a:srgbClr val="000000"/>
                </a:solidFill>
                <a:highlight>
                  <a:srgbClr val="FFFFFF"/>
                </a:highlight>
              </a:rPr>
              <a:t>PageCount</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80"/>
                </a:solidFill>
                <a:highlight>
                  <a:srgbClr val="FFFFFF"/>
                </a:highlight>
              </a:rPr>
              <a:t>}</a:t>
            </a:r>
            <a:endParaRPr lang="en-US" dirty="0"/>
          </a:p>
        </p:txBody>
      </p:sp>
      <p:sp>
        <p:nvSpPr>
          <p:cNvPr id="5" name="TextBox 4"/>
          <p:cNvSpPr txBox="1"/>
          <p:nvPr/>
        </p:nvSpPr>
        <p:spPr>
          <a:xfrm>
            <a:off x="1130268" y="4384362"/>
            <a:ext cx="6333785" cy="723275"/>
          </a:xfrm>
          <a:prstGeom prst="rect">
            <a:avLst/>
          </a:prstGeom>
          <a:noFill/>
        </p:spPr>
        <p:txBody>
          <a:bodyPr wrap="none" rtlCol="0">
            <a:spAutoFit/>
          </a:bodyPr>
          <a:lstStyle/>
          <a:p>
            <a:pPr>
              <a:spcBef>
                <a:spcPts val="600"/>
              </a:spcBef>
            </a:pPr>
            <a:r>
              <a:rPr lang="en-US" b="1" dirty="0">
                <a:solidFill>
                  <a:srgbClr val="0000FF"/>
                </a:solidFill>
                <a:highlight>
                  <a:srgbClr val="FFFFFF"/>
                </a:highlight>
              </a:rPr>
              <a:t>public</a:t>
            </a:r>
            <a:r>
              <a:rPr lang="en-US" dirty="0">
                <a:solidFill>
                  <a:srgbClr val="000000"/>
                </a:solidFill>
                <a:highlight>
                  <a:srgbClr val="FFFFFF"/>
                </a:highlight>
              </a:rPr>
              <a:t> </a:t>
            </a:r>
            <a:r>
              <a:rPr lang="en-US" dirty="0" err="1">
                <a:solidFill>
                  <a:srgbClr val="8000FF"/>
                </a:solidFill>
                <a:highlight>
                  <a:srgbClr val="FFFFFF"/>
                </a:highlight>
              </a:rPr>
              <a:t>int</a:t>
            </a:r>
            <a:r>
              <a:rPr lang="en-US" dirty="0">
                <a:solidFill>
                  <a:srgbClr val="000000"/>
                </a:solidFill>
                <a:highlight>
                  <a:srgbClr val="FFFFFF"/>
                </a:highlight>
              </a:rPr>
              <a:t> </a:t>
            </a:r>
            <a:r>
              <a:rPr lang="en-US" dirty="0" err="1">
                <a:solidFill>
                  <a:srgbClr val="000000"/>
                </a:solidFill>
                <a:highlight>
                  <a:srgbClr val="FFFFFF"/>
                </a:highlight>
              </a:rPr>
              <a:t>GetPageCountExpressionBody</a:t>
            </a:r>
            <a:r>
              <a:rPr lang="en-US" b="1" dirty="0">
                <a:solidFill>
                  <a:srgbClr val="000080"/>
                </a:solidFill>
                <a:highlight>
                  <a:srgbClr val="FFFFFF"/>
                </a:highlight>
              </a:rPr>
              <a:t>(</a:t>
            </a:r>
            <a:r>
              <a:rPr lang="en-US" dirty="0">
                <a:solidFill>
                  <a:srgbClr val="8000FF"/>
                </a:solidFill>
                <a:highlight>
                  <a:srgbClr val="FFFFFF"/>
                </a:highlight>
              </a:rPr>
              <a:t>string</a:t>
            </a:r>
            <a:r>
              <a:rPr lang="en-US" dirty="0">
                <a:solidFill>
                  <a:srgbClr val="000000"/>
                </a:solidFill>
                <a:highlight>
                  <a:srgbClr val="FFFFFF"/>
                </a:highlight>
              </a:rPr>
              <a:t> </a:t>
            </a:r>
            <a:r>
              <a:rPr lang="en-US" dirty="0" err="1">
                <a:solidFill>
                  <a:srgbClr val="000000"/>
                </a:solidFill>
                <a:highlight>
                  <a:srgbClr val="FFFFFF"/>
                </a:highlight>
              </a:rPr>
              <a:t>pdfFile</a:t>
            </a:r>
            <a:r>
              <a:rPr lang="en-US" b="1" dirty="0">
                <a:solidFill>
                  <a:srgbClr val="000080"/>
                </a:solidFill>
                <a:highlight>
                  <a:srgbClr val="FFFFFF"/>
                </a:highlight>
              </a:rPr>
              <a:t>)</a:t>
            </a:r>
            <a:r>
              <a:rPr lang="en-US" dirty="0">
                <a:solidFill>
                  <a:srgbClr val="000000"/>
                </a:solidFill>
                <a:highlight>
                  <a:srgbClr val="FFFFFF"/>
                </a:highlight>
              </a:rPr>
              <a:t> </a:t>
            </a:r>
          </a:p>
          <a:p>
            <a:pPr>
              <a:spcBef>
                <a:spcPts val="600"/>
              </a:spcBef>
            </a:pPr>
            <a:r>
              <a:rPr lang="en-US" dirty="0">
                <a:solidFill>
                  <a:srgbClr val="000000"/>
                </a:solidFill>
                <a:highlight>
                  <a:srgbClr val="FFFFFF"/>
                </a:highlight>
              </a:rPr>
              <a:t>	</a:t>
            </a:r>
            <a:r>
              <a:rPr lang="en-US" b="1" dirty="0">
                <a:solidFill>
                  <a:srgbClr val="000080"/>
                </a:solidFill>
                <a:highlight>
                  <a:srgbClr val="FFFFFF"/>
                </a:highlight>
              </a:rPr>
              <a:t>=&gt;</a:t>
            </a:r>
            <a:r>
              <a:rPr lang="en-US" dirty="0">
                <a:solidFill>
                  <a:srgbClr val="000000"/>
                </a:solidFill>
                <a:highlight>
                  <a:srgbClr val="FFFFFF"/>
                </a:highlight>
              </a:rPr>
              <a:t> </a:t>
            </a:r>
            <a:r>
              <a:rPr lang="en-US" dirty="0" err="1">
                <a:solidFill>
                  <a:srgbClr val="000000"/>
                </a:solidFill>
                <a:highlight>
                  <a:srgbClr val="FFFFFF"/>
                </a:highlight>
              </a:rPr>
              <a:t>PdfReader</a:t>
            </a:r>
            <a:r>
              <a:rPr lang="en-US" b="1" dirty="0" err="1">
                <a:solidFill>
                  <a:srgbClr val="000080"/>
                </a:solidFill>
                <a:highlight>
                  <a:srgbClr val="FFFFFF"/>
                </a:highlight>
              </a:rPr>
              <a:t>.</a:t>
            </a:r>
            <a:r>
              <a:rPr lang="en-US" dirty="0" err="1">
                <a:solidFill>
                  <a:srgbClr val="000000"/>
                </a:solidFill>
                <a:highlight>
                  <a:srgbClr val="FFFFFF"/>
                </a:highlight>
              </a:rPr>
              <a:t>Open</a:t>
            </a:r>
            <a:r>
              <a:rPr lang="en-US" b="1" dirty="0">
                <a:solidFill>
                  <a:srgbClr val="000080"/>
                </a:solidFill>
                <a:highlight>
                  <a:srgbClr val="FFFFFF"/>
                </a:highlight>
              </a:rPr>
              <a:t>(</a:t>
            </a:r>
            <a:r>
              <a:rPr lang="en-US" dirty="0" err="1">
                <a:solidFill>
                  <a:srgbClr val="000000"/>
                </a:solidFill>
                <a:highlight>
                  <a:srgbClr val="FFFFFF"/>
                </a:highlight>
              </a:rPr>
              <a:t>pdfFile</a:t>
            </a:r>
            <a:r>
              <a:rPr lang="en-US" b="1" dirty="0">
                <a:solidFill>
                  <a:srgbClr val="000080"/>
                </a:solidFill>
                <a:highlight>
                  <a:srgbClr val="FFFFFF"/>
                </a:highlight>
              </a:rPr>
              <a:t>).</a:t>
            </a:r>
            <a:r>
              <a:rPr lang="en-US" dirty="0" err="1">
                <a:solidFill>
                  <a:srgbClr val="000000"/>
                </a:solidFill>
                <a:highlight>
                  <a:srgbClr val="FFFFFF"/>
                </a:highlight>
              </a:rPr>
              <a:t>PageCount</a:t>
            </a:r>
            <a:r>
              <a:rPr lang="en-US" b="1" dirty="0">
                <a:solidFill>
                  <a:srgbClr val="000080"/>
                </a:solidFill>
                <a:highlight>
                  <a:srgbClr val="FFFFFF"/>
                </a:highlight>
              </a:rPr>
              <a:t>;</a:t>
            </a:r>
            <a:endParaRPr lang="en-US" dirty="0"/>
          </a:p>
        </p:txBody>
      </p:sp>
    </p:spTree>
    <p:extLst>
      <p:ext uri="{BB962C8B-B14F-4D97-AF65-F5344CB8AC3E}">
        <p14:creationId xmlns:p14="http://schemas.microsoft.com/office/powerpoint/2010/main" val="3158542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Body Quick Facts</a:t>
            </a:r>
          </a:p>
        </p:txBody>
      </p:sp>
      <p:sp>
        <p:nvSpPr>
          <p:cNvPr id="3" name="Content Placeholder 2"/>
          <p:cNvSpPr>
            <a:spLocks noGrp="1"/>
          </p:cNvSpPr>
          <p:nvPr>
            <p:ph idx="1"/>
          </p:nvPr>
        </p:nvSpPr>
        <p:spPr/>
        <p:txBody>
          <a:bodyPr/>
          <a:lstStyle/>
          <a:p>
            <a:r>
              <a:rPr lang="en-US" dirty="0"/>
              <a:t>Works with Method-Like members</a:t>
            </a:r>
          </a:p>
          <a:p>
            <a:r>
              <a:rPr lang="en-US" dirty="0"/>
              <a:t>Works with Property-Like members</a:t>
            </a:r>
          </a:p>
          <a:p>
            <a:r>
              <a:rPr lang="en-US" dirty="0"/>
              <a:t>Does NOT work on Constructors</a:t>
            </a:r>
          </a:p>
          <a:p>
            <a:r>
              <a:rPr lang="en-US" dirty="0"/>
              <a:t>Does NOT work on Events</a:t>
            </a:r>
          </a:p>
          <a:p>
            <a:r>
              <a:rPr lang="en-US" dirty="0"/>
              <a:t>Recommendation: use sparingly, but don’t be afraid of it.</a:t>
            </a:r>
          </a:p>
        </p:txBody>
      </p:sp>
    </p:spTree>
    <p:extLst>
      <p:ext uri="{BB962C8B-B14F-4D97-AF65-F5344CB8AC3E}">
        <p14:creationId xmlns:p14="http://schemas.microsoft.com/office/powerpoint/2010/main" val="169348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Property Features</a:t>
            </a:r>
          </a:p>
        </p:txBody>
      </p:sp>
      <p:sp>
        <p:nvSpPr>
          <p:cNvPr id="3" name="Content Placeholder 2"/>
          <p:cNvSpPr>
            <a:spLocks noGrp="1"/>
          </p:cNvSpPr>
          <p:nvPr>
            <p:ph idx="1"/>
          </p:nvPr>
        </p:nvSpPr>
        <p:spPr>
          <a:xfrm>
            <a:off x="1130270" y="1547516"/>
            <a:ext cx="9603275" cy="562638"/>
          </a:xfrm>
        </p:spPr>
        <p:txBody>
          <a:bodyPr/>
          <a:lstStyle/>
          <a:p>
            <a:r>
              <a:rPr lang="en-US" dirty="0"/>
              <a:t>One of my two favorite new features…</a:t>
            </a:r>
          </a:p>
        </p:txBody>
      </p:sp>
      <p:sp>
        <p:nvSpPr>
          <p:cNvPr id="4" name="TextBox 3"/>
          <p:cNvSpPr txBox="1"/>
          <p:nvPr/>
        </p:nvSpPr>
        <p:spPr>
          <a:xfrm>
            <a:off x="1130270" y="2002559"/>
            <a:ext cx="5883342" cy="1754326"/>
          </a:xfrm>
          <a:prstGeom prst="rect">
            <a:avLst/>
          </a:prstGeom>
          <a:noFill/>
        </p:spPr>
        <p:txBody>
          <a:bodyPr wrap="none" rtlCol="0">
            <a:spAutoFit/>
          </a:bodyPr>
          <a:lstStyle/>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public</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class</a:t>
            </a:r>
            <a:r>
              <a:rPr lang="en-US">
                <a:solidFill>
                  <a:srgbClr val="000000"/>
                </a:solidFill>
                <a:highlight>
                  <a:srgbClr val="FFFFFF"/>
                </a:highlight>
                <a:latin typeface="Consolas" panose="020B0609020204030204" pitchFamily="49" charset="0"/>
              </a:rPr>
              <a:t> </a:t>
            </a:r>
            <a:r>
              <a:rPr lang="en-US">
                <a:solidFill>
                  <a:srgbClr val="2B91AF"/>
                </a:solidFill>
                <a:highlight>
                  <a:srgbClr val="FFFFFF"/>
                </a:highlight>
                <a:latin typeface="Consolas" panose="020B0609020204030204" pitchFamily="49" charset="0"/>
              </a:rPr>
              <a:t>Person</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public</a:t>
            </a:r>
            <a:r>
              <a:rPr lang="en-US">
                <a:solidFill>
                  <a:srgbClr val="000000"/>
                </a:solidFill>
                <a:highlight>
                  <a:srgbClr val="FFFFFF"/>
                </a:highlight>
                <a:latin typeface="Consolas" panose="020B0609020204030204" pitchFamily="49" charset="0"/>
              </a:rPr>
              <a:t> </a:t>
            </a:r>
            <a:r>
              <a:rPr lang="en-US">
                <a:solidFill>
                  <a:srgbClr val="2B91AF"/>
                </a:solidFill>
                <a:highlight>
                  <a:srgbClr val="FFFFFF"/>
                </a:highlight>
                <a:latin typeface="Consolas" panose="020B0609020204030204" pitchFamily="49" charset="0"/>
              </a:rPr>
              <a:t>Guid</a:t>
            </a:r>
            <a:r>
              <a:rPr lang="en-US">
                <a:solidFill>
                  <a:srgbClr val="000000"/>
                </a:solidFill>
                <a:highlight>
                  <a:srgbClr val="FFFFFF"/>
                </a:highlight>
                <a:latin typeface="Consolas" panose="020B0609020204030204" pitchFamily="49" charset="0"/>
              </a:rPr>
              <a:t> PersonId { </a:t>
            </a:r>
            <a:r>
              <a:rPr lang="en-US">
                <a:solidFill>
                  <a:srgbClr val="0000FF"/>
                </a:solidFill>
                <a:highlight>
                  <a:srgbClr val="FFFFFF"/>
                </a:highlight>
                <a:latin typeface="Consolas" panose="020B0609020204030204" pitchFamily="49" charset="0"/>
              </a:rPr>
              <a:t>get</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set</a:t>
            </a:r>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public</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string</a:t>
            </a:r>
            <a:r>
              <a:rPr lang="en-US">
                <a:solidFill>
                  <a:srgbClr val="000000"/>
                </a:solidFill>
                <a:highlight>
                  <a:srgbClr val="FFFFFF"/>
                </a:highlight>
                <a:latin typeface="Consolas" panose="020B0609020204030204" pitchFamily="49" charset="0"/>
              </a:rPr>
              <a:t> FirstName { </a:t>
            </a:r>
            <a:r>
              <a:rPr lang="en-US">
                <a:solidFill>
                  <a:srgbClr val="0000FF"/>
                </a:solidFill>
                <a:highlight>
                  <a:srgbClr val="FFFFFF"/>
                </a:highlight>
                <a:latin typeface="Consolas" panose="020B0609020204030204" pitchFamily="49" charset="0"/>
              </a:rPr>
              <a:t>get</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set</a:t>
            </a:r>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public</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string</a:t>
            </a:r>
            <a:r>
              <a:rPr lang="en-US">
                <a:solidFill>
                  <a:srgbClr val="000000"/>
                </a:solidFill>
                <a:highlight>
                  <a:srgbClr val="FFFFFF"/>
                </a:highlight>
                <a:latin typeface="Consolas" panose="020B0609020204030204" pitchFamily="49" charset="0"/>
              </a:rPr>
              <a:t> LastName { </a:t>
            </a:r>
            <a:r>
              <a:rPr lang="en-US">
                <a:solidFill>
                  <a:srgbClr val="0000FF"/>
                </a:solidFill>
                <a:highlight>
                  <a:srgbClr val="FFFFFF"/>
                </a:highlight>
                <a:latin typeface="Consolas" panose="020B0609020204030204" pitchFamily="49" charset="0"/>
              </a:rPr>
              <a:t>get</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set</a:t>
            </a:r>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endParaRPr lang="en-US" dirty="0"/>
          </a:p>
        </p:txBody>
      </p:sp>
      <p:sp>
        <p:nvSpPr>
          <p:cNvPr id="5" name="TextBox 4"/>
          <p:cNvSpPr txBox="1"/>
          <p:nvPr/>
        </p:nvSpPr>
        <p:spPr>
          <a:xfrm>
            <a:off x="1130270" y="3824654"/>
            <a:ext cx="7782900" cy="1754326"/>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PersonWithAutoPropInitializer</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Guid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PersonId</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 = </a:t>
            </a:r>
            <a:r>
              <a:rPr lang="en-US" dirty="0" err="1">
                <a:solidFill>
                  <a:srgbClr val="2B91AF"/>
                </a:solidFill>
                <a:highlight>
                  <a:srgbClr val="FFFFFF"/>
                </a:highlight>
                <a:latin typeface="Consolas" panose="020B0609020204030204" pitchFamily="49" charset="0"/>
              </a:rPr>
              <a:t>Guid</a:t>
            </a:r>
            <a:r>
              <a:rPr lang="en-US" dirty="0" err="1">
                <a:solidFill>
                  <a:srgbClr val="000000"/>
                </a:solidFill>
                <a:highlight>
                  <a:srgbClr val="FFFFFF"/>
                </a:highlight>
                <a:latin typeface="Consolas" panose="020B0609020204030204" pitchFamily="49" charset="0"/>
              </a:rPr>
              <a:t>.NewGuid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FirstName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LastName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1619340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Properties Part 2</a:t>
            </a:r>
          </a:p>
        </p:txBody>
      </p:sp>
      <p:sp>
        <p:nvSpPr>
          <p:cNvPr id="3" name="Content Placeholder 2"/>
          <p:cNvSpPr>
            <a:spLocks noGrp="1"/>
          </p:cNvSpPr>
          <p:nvPr>
            <p:ph idx="1"/>
          </p:nvPr>
        </p:nvSpPr>
        <p:spPr>
          <a:xfrm>
            <a:off x="1130270" y="1477941"/>
            <a:ext cx="9603275" cy="1106997"/>
          </a:xfrm>
        </p:spPr>
        <p:txBody>
          <a:bodyPr/>
          <a:lstStyle/>
          <a:p>
            <a:r>
              <a:rPr lang="en-US" dirty="0"/>
              <a:t>Removes a bunch of plumbing which is nice…</a:t>
            </a:r>
          </a:p>
          <a:p>
            <a:r>
              <a:rPr lang="en-US" dirty="0"/>
              <a:t>Also makes immutability easier</a:t>
            </a:r>
          </a:p>
        </p:txBody>
      </p:sp>
      <p:sp>
        <p:nvSpPr>
          <p:cNvPr id="4" name="TextBox 3"/>
          <p:cNvSpPr txBox="1"/>
          <p:nvPr/>
        </p:nvSpPr>
        <p:spPr>
          <a:xfrm>
            <a:off x="1130270" y="2584938"/>
            <a:ext cx="7149714" cy="1754326"/>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PersonWithAutoPropInitializer</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Guid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PersonId</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 = </a:t>
            </a:r>
            <a:r>
              <a:rPr lang="en-US" dirty="0" err="1">
                <a:solidFill>
                  <a:srgbClr val="2B91AF"/>
                </a:solidFill>
                <a:highlight>
                  <a:srgbClr val="FFFFFF"/>
                </a:highlight>
                <a:latin typeface="Consolas" panose="020B0609020204030204" pitchFamily="49" charset="0"/>
              </a:rPr>
              <a:t>Guid</a:t>
            </a:r>
            <a:r>
              <a:rPr lang="en-US" dirty="0" err="1">
                <a:solidFill>
                  <a:srgbClr val="000000"/>
                </a:solidFill>
                <a:highlight>
                  <a:srgbClr val="FFFFFF"/>
                </a:highlight>
                <a:latin typeface="Consolas" panose="020B0609020204030204" pitchFamily="49" charset="0"/>
              </a:rPr>
              <a:t>.NewGuid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FirstName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LastName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684430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33054" y="951665"/>
            <a:ext cx="4074911" cy="738664"/>
          </a:xfrm>
          <a:prstGeom prst="rect">
            <a:avLst/>
          </a:prstGeom>
          <a:noFill/>
        </p:spPr>
        <p:txBody>
          <a:bodyPr wrap="square" lIns="0" tIns="0" rIns="0" bIns="0" rtlCol="0">
            <a:spAutoFit/>
          </a:bodyPr>
          <a:lstStyle/>
          <a:p>
            <a:pPr algn="ctr"/>
            <a:r>
              <a:rPr lang="en-US" sz="2400" b="1" dirty="0">
                <a:gradFill>
                  <a:gsLst>
                    <a:gs pos="0">
                      <a:schemeClr val="tx1"/>
                    </a:gs>
                    <a:gs pos="86000">
                      <a:schemeClr val="tx1"/>
                    </a:gs>
                  </a:gsLst>
                  <a:lin ang="5400000" scaled="0"/>
                </a:gradFill>
              </a:rPr>
              <a:t>Please help us!</a:t>
            </a:r>
          </a:p>
          <a:p>
            <a:pPr algn="ctr"/>
            <a:r>
              <a:rPr lang="en-US" sz="2400" b="1" dirty="0">
                <a:gradFill>
                  <a:gsLst>
                    <a:gs pos="0">
                      <a:schemeClr val="tx1"/>
                    </a:gs>
                    <a:gs pos="86000">
                      <a:schemeClr val="tx1"/>
                    </a:gs>
                  </a:gsLst>
                  <a:lin ang="5400000" scaled="0"/>
                </a:gradFill>
              </a:rPr>
              <a:t>Thank our Sponsors:</a:t>
            </a:r>
          </a:p>
        </p:txBody>
      </p:sp>
      <p:pic>
        <p:nvPicPr>
          <p:cNvPr id="8" name="Picture 7"/>
          <p:cNvPicPr>
            <a:picLocks noChangeAspect="1"/>
          </p:cNvPicPr>
          <p:nvPr/>
        </p:nvPicPr>
        <p:blipFill>
          <a:blip r:embed="rId3"/>
          <a:stretch>
            <a:fillRect/>
          </a:stretch>
        </p:blipFill>
        <p:spPr>
          <a:xfrm>
            <a:off x="1267298" y="1013401"/>
            <a:ext cx="4748212" cy="3038855"/>
          </a:xfrm>
          <a:prstGeom prst="rect">
            <a:avLst/>
          </a:prstGeom>
        </p:spPr>
      </p:pic>
      <p:pic>
        <p:nvPicPr>
          <p:cNvPr id="9" name="Picture 8"/>
          <p:cNvPicPr>
            <a:picLocks noChangeAspect="1"/>
          </p:cNvPicPr>
          <p:nvPr/>
        </p:nvPicPr>
        <p:blipFill>
          <a:blip r:embed="rId4"/>
          <a:stretch>
            <a:fillRect/>
          </a:stretch>
        </p:blipFill>
        <p:spPr>
          <a:xfrm>
            <a:off x="1267298" y="4342800"/>
            <a:ext cx="4754880" cy="609600"/>
          </a:xfrm>
          <a:prstGeom prst="rect">
            <a:avLst/>
          </a:prstGeom>
        </p:spPr>
      </p:pic>
      <p:pic>
        <p:nvPicPr>
          <p:cNvPr id="2" name="Picture 1"/>
          <p:cNvPicPr>
            <a:picLocks noChangeAspect="1"/>
          </p:cNvPicPr>
          <p:nvPr/>
        </p:nvPicPr>
        <p:blipFill>
          <a:blip r:embed="rId5"/>
          <a:stretch>
            <a:fillRect/>
          </a:stretch>
        </p:blipFill>
        <p:spPr>
          <a:xfrm>
            <a:off x="6674650" y="1013405"/>
            <a:ext cx="1317864" cy="5536263"/>
          </a:xfrm>
          <a:prstGeom prst="rect">
            <a:avLst/>
          </a:prstGeom>
        </p:spPr>
      </p:pic>
    </p:spTree>
    <p:extLst>
      <p:ext uri="{BB962C8B-B14F-4D97-AF65-F5344CB8AC3E}">
        <p14:creationId xmlns:p14="http://schemas.microsoft.com/office/powerpoint/2010/main" val="165271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Properties Part 3</a:t>
            </a:r>
          </a:p>
        </p:txBody>
      </p:sp>
      <p:sp>
        <p:nvSpPr>
          <p:cNvPr id="3" name="Content Placeholder 2"/>
          <p:cNvSpPr>
            <a:spLocks noGrp="1"/>
          </p:cNvSpPr>
          <p:nvPr>
            <p:ph idx="1"/>
          </p:nvPr>
        </p:nvSpPr>
        <p:spPr>
          <a:xfrm>
            <a:off x="1130269" y="1477941"/>
            <a:ext cx="9603275" cy="524618"/>
          </a:xfrm>
        </p:spPr>
        <p:txBody>
          <a:bodyPr/>
          <a:lstStyle/>
          <a:p>
            <a:r>
              <a:rPr lang="en-US" dirty="0"/>
              <a:t>Also, read-only getters…</a:t>
            </a:r>
          </a:p>
        </p:txBody>
      </p:sp>
      <p:sp>
        <p:nvSpPr>
          <p:cNvPr id="4" name="TextBox 3"/>
          <p:cNvSpPr txBox="1"/>
          <p:nvPr/>
        </p:nvSpPr>
        <p:spPr>
          <a:xfrm>
            <a:off x="1130268" y="2002559"/>
            <a:ext cx="8795998" cy="2585323"/>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CustomerImmutabilitySample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Name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CustomerImmutabilitySample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first,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last)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Name = first +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 last;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3518913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Interpolation</a:t>
            </a:r>
          </a:p>
        </p:txBody>
      </p:sp>
      <p:sp>
        <p:nvSpPr>
          <p:cNvPr id="3" name="Content Placeholder 2"/>
          <p:cNvSpPr>
            <a:spLocks noGrp="1"/>
          </p:cNvSpPr>
          <p:nvPr>
            <p:ph idx="1"/>
          </p:nvPr>
        </p:nvSpPr>
        <p:spPr/>
        <p:txBody>
          <a:bodyPr/>
          <a:lstStyle/>
          <a:p>
            <a:r>
              <a:rPr lang="en-US" dirty="0"/>
              <a:t>Easily my favorite new feature.</a:t>
            </a:r>
          </a:p>
          <a:p>
            <a:r>
              <a:rPr lang="en-US" dirty="0"/>
              <a:t>Not a huge, life-changing deal…</a:t>
            </a:r>
          </a:p>
          <a:p>
            <a:r>
              <a:rPr lang="en-US" dirty="0"/>
              <a:t>But makes life much nicer</a:t>
            </a:r>
          </a:p>
        </p:txBody>
      </p:sp>
    </p:spTree>
    <p:extLst>
      <p:ext uri="{BB962C8B-B14F-4D97-AF65-F5344CB8AC3E}">
        <p14:creationId xmlns:p14="http://schemas.microsoft.com/office/powerpoint/2010/main" val="2412929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Interpolation</a:t>
            </a:r>
          </a:p>
        </p:txBody>
      </p:sp>
      <p:sp>
        <p:nvSpPr>
          <p:cNvPr id="3" name="Content Placeholder 2"/>
          <p:cNvSpPr>
            <a:spLocks noGrp="1"/>
          </p:cNvSpPr>
          <p:nvPr>
            <p:ph idx="1"/>
          </p:nvPr>
        </p:nvSpPr>
        <p:spPr>
          <a:xfrm>
            <a:off x="1130269" y="1477941"/>
            <a:ext cx="9603275" cy="1111147"/>
          </a:xfrm>
        </p:spPr>
        <p:txBody>
          <a:bodyPr/>
          <a:lstStyle/>
          <a:p>
            <a:r>
              <a:rPr lang="en-US" dirty="0"/>
              <a:t>Instead of </a:t>
            </a:r>
            <a:r>
              <a:rPr lang="en-US" dirty="0" err="1"/>
              <a:t>string.Format</a:t>
            </a:r>
            <a:r>
              <a:rPr lang="en-US" dirty="0"/>
              <a:t>(“{0}{1}{2}”,thing1,thing2,thing3};</a:t>
            </a:r>
          </a:p>
          <a:p>
            <a:r>
              <a:rPr lang="en-US" dirty="0"/>
              <a:t>Use: $”{thing1} {thing2} {thing3}”;</a:t>
            </a:r>
          </a:p>
        </p:txBody>
      </p:sp>
      <p:sp>
        <p:nvSpPr>
          <p:cNvPr id="4" name="TextBox 3"/>
          <p:cNvSpPr txBox="1"/>
          <p:nvPr/>
        </p:nvSpPr>
        <p:spPr>
          <a:xfrm>
            <a:off x="1130269" y="2467378"/>
            <a:ext cx="10062370" cy="1200329"/>
          </a:xfrm>
          <a:prstGeom prst="rect">
            <a:avLst/>
          </a:prstGeom>
          <a:noFill/>
        </p:spPr>
        <p:txBody>
          <a:bodyPr wrap="none" rtlCol="0">
            <a:spAutoFit/>
          </a:bodyPr>
          <a:lstStyle/>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line1 = </a:t>
            </a:r>
            <a:r>
              <a:rPr lang="en-US" dirty="0" err="1">
                <a:solidFill>
                  <a:srgbClr val="0000FF"/>
                </a:solidFill>
                <a:highlight>
                  <a:srgbClr val="FFFFFF"/>
                </a:highlight>
                <a:latin typeface="Consolas" panose="020B0609020204030204" pitchFamily="49" charset="0"/>
              </a:rPr>
              <a:t>string</a:t>
            </a:r>
            <a:r>
              <a:rPr lang="en-US" dirty="0" err="1">
                <a:solidFill>
                  <a:srgbClr val="000000"/>
                </a:solidFill>
                <a:highlight>
                  <a:srgbClr val="FFFFFF"/>
                </a:highlight>
                <a:latin typeface="Consolas" panose="020B0609020204030204" pitchFamily="49" charset="0"/>
              </a:rPr>
              <a:t>.Format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"Person ID: </a:t>
            </a:r>
            <a:r>
              <a:rPr lang="en-US" dirty="0">
                <a:solidFill>
                  <a:srgbClr val="3CB371"/>
                </a:solidFill>
                <a:highlight>
                  <a:srgbClr val="FFFFFF"/>
                </a:highlight>
                <a:latin typeface="Consolas" panose="020B0609020204030204" pitchFamily="49" charset="0"/>
              </a:rPr>
              <a:t>{0}</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person.PersonId.ToString</a:t>
            </a:r>
            <a:r>
              <a:rPr lang="en-US" dirty="0">
                <a:solidFill>
                  <a:srgbClr val="000000"/>
                </a:solidFill>
                <a:highlight>
                  <a:srgbClr val="FFFFFF"/>
                </a:highlight>
                <a:latin typeface="Consolas" panose="020B0609020204030204" pitchFamily="49" charset="0"/>
              </a:rPr>
              <a:t>());</a:t>
            </a:r>
          </a:p>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line2 = </a:t>
            </a:r>
            <a:r>
              <a:rPr lang="en-US" dirty="0" err="1">
                <a:solidFill>
                  <a:srgbClr val="0000FF"/>
                </a:solidFill>
                <a:highlight>
                  <a:srgbClr val="FFFFFF"/>
                </a:highlight>
                <a:latin typeface="Consolas" panose="020B0609020204030204" pitchFamily="49" charset="0"/>
              </a:rPr>
              <a:t>string</a:t>
            </a:r>
            <a:r>
              <a:rPr lang="en-US" dirty="0" err="1">
                <a:solidFill>
                  <a:srgbClr val="000000"/>
                </a:solidFill>
                <a:highlight>
                  <a:srgbClr val="FFFFFF"/>
                </a:highlight>
                <a:latin typeface="Consolas" panose="020B0609020204030204" pitchFamily="49" charset="0"/>
              </a:rPr>
              <a:t>.Format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"Name: </a:t>
            </a:r>
            <a:r>
              <a:rPr lang="en-US" dirty="0">
                <a:solidFill>
                  <a:srgbClr val="3CB371"/>
                </a:solidFill>
                <a:highlight>
                  <a:srgbClr val="FFFFFF"/>
                </a:highlight>
                <a:latin typeface="Consolas" panose="020B0609020204030204" pitchFamily="49" charset="0"/>
              </a:rPr>
              <a:t>{0}</a:t>
            </a:r>
            <a:r>
              <a:rPr lang="en-US" dirty="0">
                <a:solidFill>
                  <a:srgbClr val="A31515"/>
                </a:solidFill>
                <a:highlight>
                  <a:srgbClr val="FFFFFF"/>
                </a:highlight>
                <a:latin typeface="Consolas" panose="020B0609020204030204" pitchFamily="49" charset="0"/>
              </a:rPr>
              <a:t> </a:t>
            </a:r>
            <a:r>
              <a:rPr lang="en-US" dirty="0">
                <a:solidFill>
                  <a:srgbClr val="3CB371"/>
                </a:solidFill>
                <a:highlight>
                  <a:srgbClr val="FFFFFF"/>
                </a:highlight>
                <a:latin typeface="Consolas" panose="020B0609020204030204" pitchFamily="49" charset="0"/>
              </a:rPr>
              <a:t>{1}</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person.FirstName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person.LastName</a:t>
            </a:r>
            <a:r>
              <a:rPr lang="en-US" dirty="0">
                <a:solidFill>
                  <a:srgbClr val="000000"/>
                </a:solidFill>
                <a:highlight>
                  <a:srgbClr val="FFFFFF"/>
                </a:highlight>
                <a:latin typeface="Consolas" panose="020B0609020204030204" pitchFamily="49" charset="0"/>
              </a:rPr>
              <a:t>);</a:t>
            </a:r>
          </a:p>
          <a:p>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(line1);</a:t>
            </a:r>
          </a:p>
          <a:p>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(line2);</a:t>
            </a:r>
            <a:endParaRPr lang="en-US" dirty="0"/>
          </a:p>
        </p:txBody>
      </p:sp>
      <p:sp>
        <p:nvSpPr>
          <p:cNvPr id="5" name="TextBox 4"/>
          <p:cNvSpPr txBox="1"/>
          <p:nvPr/>
        </p:nvSpPr>
        <p:spPr>
          <a:xfrm>
            <a:off x="1130269" y="4064483"/>
            <a:ext cx="8922635" cy="646331"/>
          </a:xfrm>
          <a:prstGeom prst="rect">
            <a:avLst/>
          </a:prstGeom>
          <a:noFill/>
        </p:spPr>
        <p:txBody>
          <a:bodyPr wrap="none" rtlCol="0">
            <a:spAutoFit/>
          </a:bodyPr>
          <a:lstStyle/>
          <a:p>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$"New Person ID: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person.PersonId</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$"New Name: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person.FirstName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person.LastName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1233022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Interpolation</a:t>
            </a:r>
          </a:p>
        </p:txBody>
      </p:sp>
      <p:sp>
        <p:nvSpPr>
          <p:cNvPr id="4" name="TextBox 3"/>
          <p:cNvSpPr txBox="1"/>
          <p:nvPr/>
        </p:nvSpPr>
        <p:spPr>
          <a:xfrm>
            <a:off x="1130270" y="2248044"/>
            <a:ext cx="8326318" cy="2308324"/>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YuckyStuff</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string</a:t>
            </a:r>
            <a:r>
              <a:rPr lang="en-US" dirty="0" err="1">
                <a:solidFill>
                  <a:srgbClr val="000000"/>
                </a:solidFill>
                <a:highlight>
                  <a:srgbClr val="FFFFFF"/>
                </a:highlight>
                <a:latin typeface="Consolas" panose="020B0609020204030204" pitchFamily="49" charset="0"/>
              </a:rPr>
              <a:t>.Format</a:t>
            </a:r>
            <a:r>
              <a:rPr lang="en-US" dirty="0">
                <a:solidFill>
                  <a:srgbClr val="000000"/>
                </a:solidFill>
                <a:highlight>
                  <a:srgbClr val="FFFFFF"/>
                </a:highlight>
                <a:latin typeface="Consolas" panose="020B0609020204030204" pitchFamily="49" charset="0"/>
              </a:rPr>
              <a:t>(</a:t>
            </a:r>
            <a:r>
              <a:rPr lang="en-US" dirty="0">
                <a:solidFill>
                  <a:srgbClr val="800000"/>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soap:Body</a:t>
            </a:r>
            <a:r>
              <a:rPr lang="en-US" dirty="0">
                <a:solidFill>
                  <a:srgbClr val="800000"/>
                </a:solidFill>
                <a:highlight>
                  <a:srgbClr val="FFFFFF"/>
                </a:highlight>
                <a:latin typeface="Consolas" panose="020B0609020204030204" pitchFamily="49" charset="0"/>
              </a:rPr>
              <a:t>&gt;</a:t>
            </a:r>
          </a:p>
          <a:p>
            <a:r>
              <a:rPr lang="en-US" dirty="0">
                <a:solidFill>
                  <a:srgbClr val="800000"/>
                </a:solidFill>
                <a:highlight>
                  <a:srgbClr val="FFFFFF"/>
                </a:highlight>
                <a:latin typeface="Consolas" panose="020B0609020204030204" pitchFamily="49" charset="0"/>
              </a:rPr>
              <a:t>		&lt;</a:t>
            </a:r>
            <a:r>
              <a:rPr lang="en-US" dirty="0" err="1">
                <a:solidFill>
                  <a:srgbClr val="800000"/>
                </a:solidFill>
                <a:highlight>
                  <a:srgbClr val="FFFFFF"/>
                </a:highlight>
                <a:latin typeface="Consolas" panose="020B0609020204030204" pitchFamily="49" charset="0"/>
              </a:rPr>
              <a:t>GetCustomerLegalName</a:t>
            </a:r>
            <a:r>
              <a:rPr lang="en-US" dirty="0">
                <a:solidFill>
                  <a:srgbClr val="800000"/>
                </a:solidFill>
                <a:highlight>
                  <a:srgbClr val="FFFFFF"/>
                </a:highlight>
                <a:latin typeface="Consolas" panose="020B0609020204030204" pitchFamily="49" charset="0"/>
              </a:rPr>
              <a:t> </a:t>
            </a:r>
            <a:r>
              <a:rPr lang="en-US" dirty="0" err="1">
                <a:solidFill>
                  <a:srgbClr val="800000"/>
                </a:solidFill>
                <a:highlight>
                  <a:srgbClr val="FFFFFF"/>
                </a:highlight>
                <a:latin typeface="Consolas" panose="020B0609020204030204" pitchFamily="49" charset="0"/>
              </a:rPr>
              <a:t>xmlns</a:t>
            </a:r>
            <a:r>
              <a:rPr lang="en-US" dirty="0">
                <a:solidFill>
                  <a:srgbClr val="800000"/>
                </a:solidFill>
                <a:highlight>
                  <a:srgbClr val="FFFFFF"/>
                </a:highlight>
                <a:latin typeface="Consolas" panose="020B0609020204030204" pitchFamily="49" charset="0"/>
              </a:rPr>
              <a:t>=</a:t>
            </a:r>
            <a:r>
              <a:rPr lang="en-US" dirty="0">
                <a:solidFill>
                  <a:srgbClr val="FF007F"/>
                </a:solidFill>
                <a:highlight>
                  <a:srgbClr val="FFFFFF"/>
                </a:highlight>
                <a:latin typeface="Consolas" panose="020B0609020204030204" pitchFamily="49" charset="0"/>
              </a:rPr>
              <a:t>""</a:t>
            </a:r>
            <a:r>
              <a:rPr lang="en-US" dirty="0">
                <a:solidFill>
                  <a:srgbClr val="800000"/>
                </a:solidFill>
                <a:highlight>
                  <a:srgbClr val="FFFFFF"/>
                </a:highlight>
                <a:latin typeface="Consolas" panose="020B0609020204030204" pitchFamily="49" charset="0"/>
              </a:rPr>
              <a:t>http://www.infocraft.net</a:t>
            </a:r>
            <a:r>
              <a:rPr lang="en-US" dirty="0">
                <a:solidFill>
                  <a:srgbClr val="FF007F"/>
                </a:solidFill>
                <a:highlight>
                  <a:srgbClr val="FFFFFF"/>
                </a:highlight>
                <a:latin typeface="Consolas" panose="020B0609020204030204" pitchFamily="49" charset="0"/>
              </a:rPr>
              <a:t>""</a:t>
            </a:r>
            <a:r>
              <a:rPr lang="en-US" dirty="0">
                <a:solidFill>
                  <a:srgbClr val="800000"/>
                </a:solidFill>
                <a:highlight>
                  <a:srgbClr val="FFFFFF"/>
                </a:highlight>
                <a:latin typeface="Consolas" panose="020B0609020204030204" pitchFamily="49" charset="0"/>
              </a:rPr>
              <a:t>&gt;</a:t>
            </a:r>
          </a:p>
          <a:p>
            <a:r>
              <a:rPr lang="en-US" dirty="0">
                <a:solidFill>
                  <a:srgbClr val="800000"/>
                </a:solidFill>
                <a:highlight>
                  <a:srgbClr val="FFFFFF"/>
                </a:highlight>
                <a:latin typeface="Consolas" panose="020B0609020204030204" pitchFamily="49" charset="0"/>
              </a:rPr>
              <a:t>			&lt;</a:t>
            </a:r>
            <a:r>
              <a:rPr lang="en-US" dirty="0" err="1">
                <a:solidFill>
                  <a:srgbClr val="800000"/>
                </a:solidFill>
                <a:highlight>
                  <a:srgbClr val="FFFFFF"/>
                </a:highlight>
                <a:latin typeface="Consolas" panose="020B0609020204030204" pitchFamily="49" charset="0"/>
              </a:rPr>
              <a:t>custNo</a:t>
            </a:r>
            <a:r>
              <a:rPr lang="en-US" dirty="0">
                <a:solidFill>
                  <a:srgbClr val="800000"/>
                </a:solidFill>
                <a:highlight>
                  <a:srgbClr val="FFFFFF"/>
                </a:highlight>
                <a:latin typeface="Consolas" panose="020B0609020204030204" pitchFamily="49" charset="0"/>
              </a:rPr>
              <a:t>&gt;</a:t>
            </a:r>
            <a:r>
              <a:rPr lang="en-US" dirty="0">
                <a:solidFill>
                  <a:srgbClr val="3CB371"/>
                </a:solidFill>
                <a:highlight>
                  <a:srgbClr val="FFFFFF"/>
                </a:highlight>
                <a:latin typeface="Consolas" panose="020B0609020204030204" pitchFamily="49" charset="0"/>
              </a:rPr>
              <a:t>{0}</a:t>
            </a:r>
            <a:r>
              <a:rPr lang="en-US" dirty="0">
                <a:solidFill>
                  <a:srgbClr val="800000"/>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custNo</a:t>
            </a:r>
            <a:r>
              <a:rPr lang="en-US" dirty="0">
                <a:solidFill>
                  <a:srgbClr val="800000"/>
                </a:solidFill>
                <a:highlight>
                  <a:srgbClr val="FFFFFF"/>
                </a:highlight>
                <a:latin typeface="Consolas" panose="020B0609020204030204" pitchFamily="49" charset="0"/>
              </a:rPr>
              <a:t>&gt;</a:t>
            </a:r>
          </a:p>
          <a:p>
            <a:r>
              <a:rPr lang="en-US" dirty="0">
                <a:solidFill>
                  <a:srgbClr val="800000"/>
                </a:solidFill>
                <a:highlight>
                  <a:srgbClr val="FFFFFF"/>
                </a:highlight>
                <a:latin typeface="Consolas" panose="020B0609020204030204" pitchFamily="49" charset="0"/>
              </a:rPr>
              <a:t>		&lt;/</a:t>
            </a:r>
            <a:r>
              <a:rPr lang="en-US" dirty="0" err="1">
                <a:solidFill>
                  <a:srgbClr val="800000"/>
                </a:solidFill>
                <a:highlight>
                  <a:srgbClr val="FFFFFF"/>
                </a:highlight>
                <a:latin typeface="Consolas" panose="020B0609020204030204" pitchFamily="49" charset="0"/>
              </a:rPr>
              <a:t>GetCustomerLegalName</a:t>
            </a:r>
            <a:r>
              <a:rPr lang="en-US" dirty="0">
                <a:solidFill>
                  <a:srgbClr val="800000"/>
                </a:solidFill>
                <a:highlight>
                  <a:srgbClr val="FFFFFF"/>
                </a:highlight>
                <a:latin typeface="Consolas" panose="020B0609020204030204" pitchFamily="49" charset="0"/>
              </a:rPr>
              <a:t>&gt;</a:t>
            </a:r>
          </a:p>
          <a:p>
            <a:r>
              <a:rPr lang="en-US" dirty="0">
                <a:solidFill>
                  <a:srgbClr val="800000"/>
                </a:solidFill>
                <a:highlight>
                  <a:srgbClr val="FFFFFF"/>
                </a:highlight>
                <a:latin typeface="Consolas" panose="020B0609020204030204" pitchFamily="49" charset="0"/>
              </a:rPr>
              <a:t>	&lt;/</a:t>
            </a:r>
            <a:r>
              <a:rPr lang="en-US" dirty="0" err="1">
                <a:solidFill>
                  <a:srgbClr val="800000"/>
                </a:solidFill>
                <a:highlight>
                  <a:srgbClr val="FFFFFF"/>
                </a:highlight>
                <a:latin typeface="Consolas" panose="020B0609020204030204" pitchFamily="49" charset="0"/>
              </a:rPr>
              <a:t>soap:Body</a:t>
            </a:r>
            <a:r>
              <a:rPr lang="en-US" dirty="0">
                <a:solidFill>
                  <a:srgbClr val="800000"/>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custno</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
        <p:nvSpPr>
          <p:cNvPr id="5" name="TextBox 4"/>
          <p:cNvSpPr txBox="1"/>
          <p:nvPr/>
        </p:nvSpPr>
        <p:spPr>
          <a:xfrm>
            <a:off x="1387012" y="1878806"/>
            <a:ext cx="7592143" cy="369332"/>
          </a:xfrm>
          <a:prstGeom prst="rect">
            <a:avLst/>
          </a:prstGeom>
          <a:noFill/>
        </p:spPr>
        <p:txBody>
          <a:bodyPr wrap="none" rtlCol="0">
            <a:spAutoFit/>
          </a:bodyPr>
          <a:lstStyle/>
          <a:p>
            <a:r>
              <a:rPr lang="en-US" dirty="0"/>
              <a:t>Imagine this, only with about 20-30 fields being concatenated in…</a:t>
            </a:r>
          </a:p>
        </p:txBody>
      </p:sp>
    </p:spTree>
    <p:extLst>
      <p:ext uri="{BB962C8B-B14F-4D97-AF65-F5344CB8AC3E}">
        <p14:creationId xmlns:p14="http://schemas.microsoft.com/office/powerpoint/2010/main" val="2683452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Interpolation</a:t>
            </a:r>
          </a:p>
        </p:txBody>
      </p:sp>
      <p:sp>
        <p:nvSpPr>
          <p:cNvPr id="3" name="Content Placeholder 2"/>
          <p:cNvSpPr>
            <a:spLocks noGrp="1"/>
          </p:cNvSpPr>
          <p:nvPr>
            <p:ph idx="1"/>
          </p:nvPr>
        </p:nvSpPr>
        <p:spPr>
          <a:xfrm>
            <a:off x="1130269" y="1832722"/>
            <a:ext cx="9603275" cy="674173"/>
          </a:xfrm>
        </p:spPr>
        <p:txBody>
          <a:bodyPr/>
          <a:lstStyle/>
          <a:p>
            <a:pPr marL="0" indent="0">
              <a:buNone/>
            </a:pPr>
            <a:r>
              <a:rPr lang="en-US" dirty="0"/>
              <a:t>At least this is readable…</a:t>
            </a:r>
          </a:p>
        </p:txBody>
      </p:sp>
      <p:sp>
        <p:nvSpPr>
          <p:cNvPr id="4" name="TextBox 3"/>
          <p:cNvSpPr txBox="1"/>
          <p:nvPr/>
        </p:nvSpPr>
        <p:spPr>
          <a:xfrm>
            <a:off x="1130268" y="2434975"/>
            <a:ext cx="9466053" cy="2585323"/>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BetterStuff</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soap:Body</a:t>
            </a:r>
            <a:r>
              <a:rPr lang="en-US" dirty="0">
                <a:solidFill>
                  <a:srgbClr val="A31515"/>
                </a:solidFill>
                <a:highlight>
                  <a:srgbClr val="FFFFFF"/>
                </a:highlight>
                <a:latin typeface="Consolas" panose="020B0609020204030204" pitchFamily="49" charset="0"/>
              </a:rPr>
              <a:t>&gt;</a:t>
            </a:r>
            <a:r>
              <a:rPr lang="en-US" dirty="0">
                <a:solidFill>
                  <a:srgbClr val="FF007F"/>
                </a:solidFill>
                <a:highlight>
                  <a:srgbClr val="FFFFFF"/>
                </a:highlight>
                <a:latin typeface="Consolas" panose="020B0609020204030204" pitchFamily="49" charset="0"/>
              </a:rPr>
              <a:t>\r</a:t>
            </a:r>
            <a:r>
              <a:rPr lang="en-US" dirty="0">
                <a:solidFill>
                  <a:srgbClr val="FF66B2"/>
                </a:solidFill>
                <a:highlight>
                  <a:srgbClr val="FFFFFF"/>
                </a:highlight>
                <a:latin typeface="Consolas" panose="020B0609020204030204" pitchFamily="49" charset="0"/>
              </a:rPr>
              <a:t>\n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A31515"/>
                </a:solidFill>
                <a:highlight>
                  <a:srgbClr val="FFFFFF"/>
                </a:highlight>
                <a:latin typeface="Consolas" panose="020B0609020204030204" pitchFamily="49" charset="0"/>
              </a:rPr>
              <a:t>		$"&lt;</a:t>
            </a:r>
            <a:r>
              <a:rPr lang="en-US" dirty="0" err="1">
                <a:solidFill>
                  <a:srgbClr val="A31515"/>
                </a:solidFill>
                <a:highlight>
                  <a:srgbClr val="FFFFFF"/>
                </a:highlight>
                <a:latin typeface="Consolas" panose="020B0609020204030204" pitchFamily="49" charset="0"/>
              </a:rPr>
              <a:t>GetCustomerLegalName</a:t>
            </a:r>
            <a:r>
              <a:rPr lang="en-US" dirty="0">
                <a:solidFill>
                  <a:srgbClr val="A31515"/>
                </a:solidFill>
                <a:highlight>
                  <a:srgbClr val="FFFFFF"/>
                </a:highlight>
                <a:latin typeface="Consolas" panose="020B0609020204030204" pitchFamily="49" charset="0"/>
              </a:rPr>
              <a:t> </a:t>
            </a:r>
            <a:r>
              <a:rPr lang="en-US" dirty="0" err="1">
                <a:solidFill>
                  <a:srgbClr val="A31515"/>
                </a:solidFill>
                <a:highlight>
                  <a:srgbClr val="FFFFFF"/>
                </a:highlight>
                <a:latin typeface="Consolas" panose="020B0609020204030204" pitchFamily="49" charset="0"/>
              </a:rPr>
              <a:t>xmlns</a:t>
            </a:r>
            <a:r>
              <a:rPr lang="en-US" dirty="0">
                <a:solidFill>
                  <a:srgbClr val="A31515"/>
                </a:solidFill>
                <a:highlight>
                  <a:srgbClr val="FFFFFF"/>
                </a:highlight>
                <a:latin typeface="Consolas" panose="020B0609020204030204" pitchFamily="49" charset="0"/>
              </a:rPr>
              <a:t>=</a:t>
            </a:r>
            <a:r>
              <a:rPr lang="en-US" dirty="0">
                <a:solidFill>
                  <a:srgbClr val="FF007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http://www.infocraft.net</a:t>
            </a:r>
            <a:r>
              <a:rPr lang="en-US" dirty="0">
                <a:solidFill>
                  <a:srgbClr val="FF007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&gt;</a:t>
            </a:r>
            <a:r>
              <a:rPr lang="en-US" dirty="0">
                <a:solidFill>
                  <a:srgbClr val="FF007F"/>
                </a:solidFill>
                <a:highlight>
                  <a:srgbClr val="FFFFFF"/>
                </a:highlight>
                <a:latin typeface="Consolas" panose="020B0609020204030204" pitchFamily="49" charset="0"/>
              </a:rPr>
              <a:t>\r</a:t>
            </a:r>
            <a:r>
              <a:rPr lang="en-US" dirty="0">
                <a:solidFill>
                  <a:srgbClr val="FF66B2"/>
                </a:solidFill>
                <a:highlight>
                  <a:srgbClr val="FFFFFF"/>
                </a:highlight>
                <a:latin typeface="Consolas" panose="020B0609020204030204" pitchFamily="49" charset="0"/>
              </a:rPr>
              <a:t>\n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A31515"/>
                </a:solidFill>
                <a:highlight>
                  <a:srgbClr val="FFFFFF"/>
                </a:highlight>
                <a:latin typeface="Consolas" panose="020B0609020204030204" pitchFamily="49" charset="0"/>
              </a:rPr>
              <a:t>		$"&lt;</a:t>
            </a:r>
            <a:r>
              <a:rPr lang="en-US" dirty="0" err="1">
                <a:solidFill>
                  <a:srgbClr val="A31515"/>
                </a:solidFill>
                <a:highlight>
                  <a:srgbClr val="FFFFFF"/>
                </a:highlight>
                <a:latin typeface="Consolas" panose="020B0609020204030204" pitchFamily="49" charset="0"/>
              </a:rPr>
              <a:t>custNo</a:t>
            </a:r>
            <a:r>
              <a:rPr lang="en-US" dirty="0">
                <a:solidFill>
                  <a:srgbClr val="A31515"/>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custno</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custNo</a:t>
            </a:r>
            <a:r>
              <a:rPr lang="en-US" dirty="0">
                <a:solidFill>
                  <a:srgbClr val="A31515"/>
                </a:solidFill>
                <a:highlight>
                  <a:srgbClr val="FFFFFF"/>
                </a:highlight>
                <a:latin typeface="Consolas" panose="020B0609020204030204" pitchFamily="49" charset="0"/>
              </a:rPr>
              <a:t>&gt;</a:t>
            </a:r>
            <a:r>
              <a:rPr lang="en-US" dirty="0">
                <a:solidFill>
                  <a:srgbClr val="FF007F"/>
                </a:solidFill>
                <a:highlight>
                  <a:srgbClr val="FFFFFF"/>
                </a:highlight>
                <a:latin typeface="Consolas" panose="020B0609020204030204" pitchFamily="49" charset="0"/>
              </a:rPr>
              <a:t>\r</a:t>
            </a:r>
            <a:r>
              <a:rPr lang="en-US" dirty="0">
                <a:solidFill>
                  <a:srgbClr val="FF66B2"/>
                </a:solidFill>
                <a:highlight>
                  <a:srgbClr val="FFFFFF"/>
                </a:highlight>
                <a:latin typeface="Consolas" panose="020B0609020204030204" pitchFamily="49" charset="0"/>
              </a:rPr>
              <a:t>\n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A31515"/>
                </a:solidFill>
                <a:highlight>
                  <a:srgbClr val="FFFFFF"/>
                </a:highlight>
                <a:latin typeface="Consolas" panose="020B0609020204030204" pitchFamily="49" charset="0"/>
              </a:rPr>
              <a:t>		$"&lt;/</a:t>
            </a:r>
            <a:r>
              <a:rPr lang="en-US" dirty="0" err="1">
                <a:solidFill>
                  <a:srgbClr val="A31515"/>
                </a:solidFill>
                <a:highlight>
                  <a:srgbClr val="FFFFFF"/>
                </a:highlight>
                <a:latin typeface="Consolas" panose="020B0609020204030204" pitchFamily="49" charset="0"/>
              </a:rPr>
              <a:t>GetCustomerLegalName</a:t>
            </a:r>
            <a:r>
              <a:rPr lang="en-US" dirty="0">
                <a:solidFill>
                  <a:srgbClr val="A31515"/>
                </a:solidFill>
                <a:highlight>
                  <a:srgbClr val="FFFFFF"/>
                </a:highlight>
                <a:latin typeface="Consolas" panose="020B0609020204030204" pitchFamily="49" charset="0"/>
              </a:rPr>
              <a:t>&gt;</a:t>
            </a:r>
            <a:r>
              <a:rPr lang="en-US" dirty="0">
                <a:solidFill>
                  <a:srgbClr val="FF007F"/>
                </a:solidFill>
                <a:highlight>
                  <a:srgbClr val="FFFFFF"/>
                </a:highlight>
                <a:latin typeface="Consolas" panose="020B0609020204030204" pitchFamily="49" charset="0"/>
              </a:rPr>
              <a:t>\r</a:t>
            </a:r>
            <a:r>
              <a:rPr lang="en-US" dirty="0">
                <a:solidFill>
                  <a:srgbClr val="FF66B2"/>
                </a:solidFill>
                <a:highlight>
                  <a:srgbClr val="FFFFFF"/>
                </a:highlight>
                <a:latin typeface="Consolas" panose="020B0609020204030204" pitchFamily="49" charset="0"/>
              </a:rPr>
              <a:t>\n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A31515"/>
                </a:solidFill>
                <a:highlight>
                  <a:srgbClr val="FFFFFF"/>
                </a:highlight>
                <a:latin typeface="Consolas" panose="020B0609020204030204" pitchFamily="49" charset="0"/>
              </a:rPr>
              <a:t>		$"&lt;/</a:t>
            </a:r>
            <a:r>
              <a:rPr lang="en-US" dirty="0" err="1">
                <a:solidFill>
                  <a:srgbClr val="A31515"/>
                </a:solidFill>
                <a:highlight>
                  <a:srgbClr val="FFFFFF"/>
                </a:highlight>
                <a:latin typeface="Consolas" panose="020B0609020204030204" pitchFamily="49" charset="0"/>
              </a:rPr>
              <a:t>soap:Body</a:t>
            </a:r>
            <a:r>
              <a:rPr lang="en-US" dirty="0">
                <a:solidFill>
                  <a:srgbClr val="A31515"/>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927814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618622"/>
          </a:xfrm>
        </p:spPr>
        <p:txBody>
          <a:bodyPr/>
          <a:lstStyle/>
          <a:p>
            <a:r>
              <a:rPr lang="en-US" dirty="0"/>
              <a:t>C# 6: Summary</a:t>
            </a:r>
          </a:p>
        </p:txBody>
      </p:sp>
      <p:graphicFrame>
        <p:nvGraphicFramePr>
          <p:cNvPr id="4" name="Table 3"/>
          <p:cNvGraphicFramePr>
            <a:graphicFrameLocks noGrp="1"/>
          </p:cNvGraphicFramePr>
          <p:nvPr>
            <p:extLst>
              <p:ext uri="{D42A27DB-BD31-4B8C-83A1-F6EECF244321}">
                <p14:modId xmlns:p14="http://schemas.microsoft.com/office/powerpoint/2010/main" val="3781178393"/>
              </p:ext>
            </p:extLst>
          </p:nvPr>
        </p:nvGraphicFramePr>
        <p:xfrm>
          <a:off x="1130270" y="1952091"/>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88867010"/>
                    </a:ext>
                  </a:extLst>
                </a:gridCol>
                <a:gridCol w="4064000">
                  <a:extLst>
                    <a:ext uri="{9D8B030D-6E8A-4147-A177-3AD203B41FA5}">
                      <a16:colId xmlns:a16="http://schemas.microsoft.com/office/drawing/2014/main" val="366629432"/>
                    </a:ext>
                  </a:extLst>
                </a:gridCol>
              </a:tblGrid>
              <a:tr h="370840">
                <a:tc>
                  <a:txBody>
                    <a:bodyPr/>
                    <a:lstStyle/>
                    <a:p>
                      <a:r>
                        <a:rPr lang="en-US" dirty="0"/>
                        <a:t>AWESOME</a:t>
                      </a:r>
                    </a:p>
                  </a:txBody>
                  <a:tcPr/>
                </a:tc>
                <a:tc>
                  <a:txBody>
                    <a:bodyPr/>
                    <a:lstStyle/>
                    <a:p>
                      <a:r>
                        <a:rPr lang="en-US" dirty="0" err="1"/>
                        <a:t>Kinda</a:t>
                      </a:r>
                      <a:r>
                        <a:rPr lang="en-US" dirty="0"/>
                        <a:t> interesting in small doses</a:t>
                      </a:r>
                    </a:p>
                  </a:txBody>
                  <a:tcPr/>
                </a:tc>
                <a:extLst>
                  <a:ext uri="{0D108BD9-81ED-4DB2-BD59-A6C34878D82A}">
                    <a16:rowId xmlns:a16="http://schemas.microsoft.com/office/drawing/2014/main" val="2841675556"/>
                  </a:ext>
                </a:extLst>
              </a:tr>
              <a:tr h="370840">
                <a:tc>
                  <a:txBody>
                    <a:bodyPr/>
                    <a:lstStyle/>
                    <a:p>
                      <a:r>
                        <a:rPr lang="en-US" dirty="0"/>
                        <a:t>String Interpolation</a:t>
                      </a:r>
                    </a:p>
                  </a:txBody>
                  <a:tcPr/>
                </a:tc>
                <a:tc>
                  <a:txBody>
                    <a:bodyPr/>
                    <a:lstStyle/>
                    <a:p>
                      <a:r>
                        <a:rPr lang="en-US" dirty="0"/>
                        <a:t>Await in catch\finally</a:t>
                      </a:r>
                    </a:p>
                  </a:txBody>
                  <a:tcPr/>
                </a:tc>
                <a:extLst>
                  <a:ext uri="{0D108BD9-81ED-4DB2-BD59-A6C34878D82A}">
                    <a16:rowId xmlns:a16="http://schemas.microsoft.com/office/drawing/2014/main" val="414048395"/>
                  </a:ext>
                </a:extLst>
              </a:tr>
              <a:tr h="370840">
                <a:tc>
                  <a:txBody>
                    <a:bodyPr/>
                    <a:lstStyle/>
                    <a:p>
                      <a:r>
                        <a:rPr lang="en-US" dirty="0"/>
                        <a:t>Auto Property Updates</a:t>
                      </a:r>
                    </a:p>
                  </a:txBody>
                  <a:tcPr/>
                </a:tc>
                <a:tc>
                  <a:txBody>
                    <a:bodyPr/>
                    <a:lstStyle/>
                    <a:p>
                      <a:r>
                        <a:rPr lang="en-US" dirty="0"/>
                        <a:t>Exception Filters</a:t>
                      </a:r>
                    </a:p>
                  </a:txBody>
                  <a:tcPr/>
                </a:tc>
                <a:extLst>
                  <a:ext uri="{0D108BD9-81ED-4DB2-BD59-A6C34878D82A}">
                    <a16:rowId xmlns:a16="http://schemas.microsoft.com/office/drawing/2014/main" val="4117353864"/>
                  </a:ext>
                </a:extLst>
              </a:tr>
              <a:tr h="370840">
                <a:tc>
                  <a:txBody>
                    <a:bodyPr/>
                    <a:lstStyle/>
                    <a:p>
                      <a:r>
                        <a:rPr lang="en-US" dirty="0"/>
                        <a:t>Null Conditionals</a:t>
                      </a:r>
                    </a:p>
                  </a:txBody>
                  <a:tcPr/>
                </a:tc>
                <a:tc>
                  <a:txBody>
                    <a:bodyPr/>
                    <a:lstStyle/>
                    <a:p>
                      <a:r>
                        <a:rPr lang="en-US" dirty="0"/>
                        <a:t>Using Statics</a:t>
                      </a:r>
                    </a:p>
                  </a:txBody>
                  <a:tcPr/>
                </a:tc>
                <a:extLst>
                  <a:ext uri="{0D108BD9-81ED-4DB2-BD59-A6C34878D82A}">
                    <a16:rowId xmlns:a16="http://schemas.microsoft.com/office/drawing/2014/main" val="2460654677"/>
                  </a:ext>
                </a:extLst>
              </a:tr>
              <a:tr h="370840">
                <a:tc>
                  <a:txBody>
                    <a:bodyPr/>
                    <a:lstStyle/>
                    <a:p>
                      <a:r>
                        <a:rPr lang="en-US" dirty="0"/>
                        <a:t>Expression</a:t>
                      </a:r>
                      <a:r>
                        <a:rPr lang="en-US" baseline="0" dirty="0"/>
                        <a:t> Bodied Members</a:t>
                      </a:r>
                      <a:endParaRPr lang="en-US" dirty="0"/>
                    </a:p>
                  </a:txBody>
                  <a:tcPr/>
                </a:tc>
                <a:tc>
                  <a:txBody>
                    <a:bodyPr/>
                    <a:lstStyle/>
                    <a:p>
                      <a:r>
                        <a:rPr lang="en-US" dirty="0"/>
                        <a:t>Collection initializer changes</a:t>
                      </a:r>
                    </a:p>
                  </a:txBody>
                  <a:tcPr/>
                </a:tc>
                <a:extLst>
                  <a:ext uri="{0D108BD9-81ED-4DB2-BD59-A6C34878D82A}">
                    <a16:rowId xmlns:a16="http://schemas.microsoft.com/office/drawing/2014/main" val="1283556893"/>
                  </a:ext>
                </a:extLst>
              </a:tr>
              <a:tr h="370840">
                <a:tc>
                  <a:txBody>
                    <a:bodyPr/>
                    <a:lstStyle/>
                    <a:p>
                      <a:r>
                        <a:rPr lang="en-US" dirty="0" err="1"/>
                        <a:t>Nameof</a:t>
                      </a:r>
                      <a:r>
                        <a:rPr lang="en-US" baseline="0" dirty="0"/>
                        <a:t> Operator</a:t>
                      </a:r>
                      <a:endParaRPr lang="en-US" dirty="0"/>
                    </a:p>
                  </a:txBody>
                  <a:tcPr/>
                </a:tc>
                <a:tc>
                  <a:txBody>
                    <a:bodyPr/>
                    <a:lstStyle/>
                    <a:p>
                      <a:endParaRPr lang="en-US" dirty="0"/>
                    </a:p>
                  </a:txBody>
                  <a:tcPr/>
                </a:tc>
                <a:extLst>
                  <a:ext uri="{0D108BD9-81ED-4DB2-BD59-A6C34878D82A}">
                    <a16:rowId xmlns:a16="http://schemas.microsoft.com/office/drawing/2014/main" val="422952825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0689497"/>
                  </a:ext>
                </a:extLst>
              </a:tr>
            </a:tbl>
          </a:graphicData>
        </a:graphic>
      </p:graphicFrame>
    </p:spTree>
    <p:extLst>
      <p:ext uri="{BB962C8B-B14F-4D97-AF65-F5344CB8AC3E}">
        <p14:creationId xmlns:p14="http://schemas.microsoft.com/office/powerpoint/2010/main" val="4050409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complete an evaluation form</a:t>
            </a:r>
          </a:p>
        </p:txBody>
      </p:sp>
      <p:sp>
        <p:nvSpPr>
          <p:cNvPr id="3" name="Content Placeholder 2"/>
          <p:cNvSpPr>
            <a:spLocks noGrp="1"/>
          </p:cNvSpPr>
          <p:nvPr>
            <p:ph idx="1"/>
          </p:nvPr>
        </p:nvSpPr>
        <p:spPr/>
        <p:txBody>
          <a:bodyPr>
            <a:normAutofit/>
          </a:bodyPr>
          <a:lstStyle/>
          <a:p>
            <a:r>
              <a:rPr lang="en-US" dirty="0">
                <a:hlinkClick r:id="rId2"/>
              </a:rPr>
              <a:t>http://TulsaTechFest.com</a:t>
            </a:r>
            <a:r>
              <a:rPr lang="en-US" dirty="0"/>
              <a:t> </a:t>
            </a:r>
          </a:p>
          <a:p>
            <a:r>
              <a:rPr lang="en-US" dirty="0"/>
              <a:t>Fill them out!</a:t>
            </a:r>
          </a:p>
          <a:p>
            <a:r>
              <a:rPr lang="en-US" dirty="0"/>
              <a:t>You can win additional prizes!</a:t>
            </a:r>
          </a:p>
          <a:p>
            <a:r>
              <a:rPr lang="en-US" dirty="0"/>
              <a:t>Like a $50 Best Buy Gift Card!!</a:t>
            </a:r>
          </a:p>
          <a:p>
            <a:r>
              <a:rPr lang="en-US" dirty="0"/>
              <a:t>Winner drawn – Midnight, Sun Aug 7th!</a:t>
            </a:r>
          </a:p>
          <a:p>
            <a:endParaRPr lang="en-US" dirty="0"/>
          </a:p>
        </p:txBody>
      </p:sp>
    </p:spTree>
    <p:extLst>
      <p:ext uri="{BB962C8B-B14F-4D97-AF65-F5344CB8AC3E}">
        <p14:creationId xmlns:p14="http://schemas.microsoft.com/office/powerpoint/2010/main" val="3837378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33054" y="951665"/>
            <a:ext cx="4074911" cy="738664"/>
          </a:xfrm>
          <a:prstGeom prst="rect">
            <a:avLst/>
          </a:prstGeom>
          <a:noFill/>
        </p:spPr>
        <p:txBody>
          <a:bodyPr wrap="square" lIns="0" tIns="0" rIns="0" bIns="0" rtlCol="0">
            <a:spAutoFit/>
          </a:bodyPr>
          <a:lstStyle/>
          <a:p>
            <a:pPr algn="ctr"/>
            <a:r>
              <a:rPr lang="en-US" sz="2400" b="1" dirty="0">
                <a:gradFill>
                  <a:gsLst>
                    <a:gs pos="0">
                      <a:schemeClr val="tx1"/>
                    </a:gs>
                    <a:gs pos="86000">
                      <a:schemeClr val="tx1"/>
                    </a:gs>
                  </a:gsLst>
                  <a:lin ang="5400000" scaled="0"/>
                </a:gradFill>
              </a:rPr>
              <a:t>Please help us!</a:t>
            </a:r>
          </a:p>
          <a:p>
            <a:pPr algn="ctr"/>
            <a:r>
              <a:rPr lang="en-US" sz="2400" b="1" dirty="0">
                <a:gradFill>
                  <a:gsLst>
                    <a:gs pos="0">
                      <a:schemeClr val="tx1"/>
                    </a:gs>
                    <a:gs pos="86000">
                      <a:schemeClr val="tx1"/>
                    </a:gs>
                  </a:gsLst>
                  <a:lin ang="5400000" scaled="0"/>
                </a:gradFill>
              </a:rPr>
              <a:t>Thank our Sponsors:</a:t>
            </a:r>
          </a:p>
        </p:txBody>
      </p:sp>
      <p:pic>
        <p:nvPicPr>
          <p:cNvPr id="8" name="Picture 7"/>
          <p:cNvPicPr>
            <a:picLocks noChangeAspect="1"/>
          </p:cNvPicPr>
          <p:nvPr/>
        </p:nvPicPr>
        <p:blipFill>
          <a:blip r:embed="rId3"/>
          <a:stretch>
            <a:fillRect/>
          </a:stretch>
        </p:blipFill>
        <p:spPr>
          <a:xfrm>
            <a:off x="1267298" y="1013401"/>
            <a:ext cx="4748212" cy="3038855"/>
          </a:xfrm>
          <a:prstGeom prst="rect">
            <a:avLst/>
          </a:prstGeom>
        </p:spPr>
      </p:pic>
      <p:pic>
        <p:nvPicPr>
          <p:cNvPr id="9" name="Picture 8"/>
          <p:cNvPicPr>
            <a:picLocks noChangeAspect="1"/>
          </p:cNvPicPr>
          <p:nvPr/>
        </p:nvPicPr>
        <p:blipFill>
          <a:blip r:embed="rId4"/>
          <a:stretch>
            <a:fillRect/>
          </a:stretch>
        </p:blipFill>
        <p:spPr>
          <a:xfrm>
            <a:off x="1267298" y="4342800"/>
            <a:ext cx="4754880" cy="609600"/>
          </a:xfrm>
          <a:prstGeom prst="rect">
            <a:avLst/>
          </a:prstGeom>
        </p:spPr>
      </p:pic>
      <p:pic>
        <p:nvPicPr>
          <p:cNvPr id="2" name="Picture 1"/>
          <p:cNvPicPr>
            <a:picLocks noChangeAspect="1"/>
          </p:cNvPicPr>
          <p:nvPr/>
        </p:nvPicPr>
        <p:blipFill>
          <a:blip r:embed="rId5"/>
          <a:stretch>
            <a:fillRect/>
          </a:stretch>
        </p:blipFill>
        <p:spPr>
          <a:xfrm>
            <a:off x="6674650" y="1013405"/>
            <a:ext cx="1317864" cy="5536263"/>
          </a:xfrm>
          <a:prstGeom prst="rect">
            <a:avLst/>
          </a:prstGeom>
        </p:spPr>
      </p:pic>
    </p:spTree>
    <p:extLst>
      <p:ext uri="{BB962C8B-B14F-4D97-AF65-F5344CB8AC3E}">
        <p14:creationId xmlns:p14="http://schemas.microsoft.com/office/powerpoint/2010/main" val="2917082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Information</a:t>
            </a:r>
          </a:p>
        </p:txBody>
      </p:sp>
      <p:sp>
        <p:nvSpPr>
          <p:cNvPr id="3" name="Content Placeholder 2"/>
          <p:cNvSpPr>
            <a:spLocks noGrp="1"/>
          </p:cNvSpPr>
          <p:nvPr>
            <p:ph idx="1"/>
          </p:nvPr>
        </p:nvSpPr>
        <p:spPr>
          <a:xfrm>
            <a:off x="1130270" y="1880171"/>
            <a:ext cx="9603275" cy="3586174"/>
          </a:xfrm>
        </p:spPr>
        <p:txBody>
          <a:bodyPr>
            <a:normAutofit fontScale="92500" lnSpcReduction="10000"/>
          </a:bodyPr>
          <a:lstStyle/>
          <a:p>
            <a:r>
              <a:rPr lang="en-US" dirty="0"/>
              <a:t>Roslyn Wiki</a:t>
            </a:r>
            <a:br>
              <a:rPr lang="en-US" dirty="0"/>
            </a:br>
            <a:r>
              <a:rPr lang="en-US" dirty="0">
                <a:hlinkClick r:id="rId2"/>
              </a:rPr>
              <a:t>https://github.com/dotnet/roslyn/wiki/New-Language-Features-in-C%23-6</a:t>
            </a:r>
            <a:endParaRPr lang="en-US" dirty="0"/>
          </a:p>
          <a:p>
            <a:r>
              <a:rPr lang="en-US" dirty="0"/>
              <a:t>InfoCraft New Features Blog Series</a:t>
            </a:r>
            <a:br>
              <a:rPr lang="en-US" dirty="0"/>
            </a:br>
            <a:r>
              <a:rPr lang="en-US" dirty="0">
                <a:hlinkClick r:id="rId3"/>
              </a:rPr>
              <a:t>http://www.infocraft.net/tag/new-features/</a:t>
            </a:r>
            <a:endParaRPr lang="en-US" dirty="0"/>
          </a:p>
          <a:p>
            <a:r>
              <a:rPr lang="en-US" dirty="0"/>
              <a:t>GitHub site for this presentation</a:t>
            </a:r>
            <a:br>
              <a:rPr lang="en-US" dirty="0"/>
            </a:br>
            <a:r>
              <a:rPr lang="en-US" dirty="0">
                <a:hlinkClick r:id="rId4"/>
              </a:rPr>
              <a:t>https://github.com/jmreynolds/CSharp-6-New-Language-Features</a:t>
            </a:r>
            <a:br>
              <a:rPr lang="en-US" dirty="0"/>
            </a:br>
            <a:r>
              <a:rPr lang="en-US" dirty="0">
                <a:hlinkClick r:id="rId5"/>
              </a:rPr>
              <a:t>http://jmreynolds.github.io/CSharp-6-New-Language-Features/</a:t>
            </a:r>
            <a:endParaRPr lang="en-US" dirty="0"/>
          </a:p>
          <a:p>
            <a:r>
              <a:rPr lang="en-US" dirty="0"/>
              <a:t>Interested in a great job?</a:t>
            </a:r>
            <a:br>
              <a:rPr lang="en-US" dirty="0"/>
            </a:br>
            <a:r>
              <a:rPr lang="en-US" dirty="0">
                <a:hlinkClick r:id="rId6"/>
              </a:rPr>
              <a:t>http://www.surgeforward.com/careers/</a:t>
            </a:r>
            <a:r>
              <a:rPr lang="en-US" dirty="0"/>
              <a:t>  </a:t>
            </a:r>
          </a:p>
          <a:p>
            <a:endParaRPr lang="en-US" dirty="0"/>
          </a:p>
        </p:txBody>
      </p:sp>
    </p:spTree>
    <p:extLst>
      <p:ext uri="{BB962C8B-B14F-4D97-AF65-F5344CB8AC3E}">
        <p14:creationId xmlns:p14="http://schemas.microsoft.com/office/powerpoint/2010/main" val="21662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a:t>
            </a:r>
          </a:p>
        </p:txBody>
      </p:sp>
      <p:sp>
        <p:nvSpPr>
          <p:cNvPr id="3" name="Content Placeholder 2"/>
          <p:cNvSpPr>
            <a:spLocks noGrp="1"/>
          </p:cNvSpPr>
          <p:nvPr>
            <p:ph idx="1"/>
          </p:nvPr>
        </p:nvSpPr>
        <p:spPr/>
        <p:txBody>
          <a:bodyPr/>
          <a:lstStyle/>
          <a:p>
            <a:r>
              <a:rPr lang="en-US" dirty="0" err="1"/>
              <a:t>Phasers</a:t>
            </a:r>
            <a:r>
              <a:rPr lang="en-US" dirty="0"/>
              <a:t> on stun</a:t>
            </a:r>
          </a:p>
          <a:p>
            <a:r>
              <a:rPr lang="en-US" dirty="0"/>
              <a:t>Bathrooms</a:t>
            </a:r>
          </a:p>
          <a:p>
            <a:r>
              <a:rPr lang="en-US" dirty="0"/>
              <a:t>Internet – OSU-WIRELESS</a:t>
            </a:r>
          </a:p>
        </p:txBody>
      </p:sp>
    </p:spTree>
    <p:extLst>
      <p:ext uri="{BB962C8B-B14F-4D97-AF65-F5344CB8AC3E}">
        <p14:creationId xmlns:p14="http://schemas.microsoft.com/office/powerpoint/2010/main" val="555529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Joseph Reynolds</a:t>
            </a:r>
          </a:p>
        </p:txBody>
      </p:sp>
      <p:sp>
        <p:nvSpPr>
          <p:cNvPr id="3" name="Content Placeholder 2"/>
          <p:cNvSpPr>
            <a:spLocks noGrp="1"/>
          </p:cNvSpPr>
          <p:nvPr>
            <p:ph idx="1"/>
          </p:nvPr>
        </p:nvSpPr>
        <p:spPr/>
        <p:txBody>
          <a:bodyPr>
            <a:normAutofit fontScale="92500" lnSpcReduction="20000"/>
          </a:bodyPr>
          <a:lstStyle/>
          <a:p>
            <a:r>
              <a:rPr lang="en-US" dirty="0"/>
              <a:t>Independent Software Consultant</a:t>
            </a:r>
            <a:br>
              <a:rPr lang="en-US" dirty="0"/>
            </a:br>
            <a:r>
              <a:rPr lang="en-US" i="1" dirty="0"/>
              <a:t>InfoCraft.net</a:t>
            </a:r>
          </a:p>
          <a:p>
            <a:r>
              <a:rPr lang="en-US" dirty="0"/>
              <a:t>Senior Software Engineer</a:t>
            </a:r>
            <a:br>
              <a:rPr lang="en-US" dirty="0"/>
            </a:br>
            <a:r>
              <a:rPr lang="en-US" i="1" dirty="0"/>
              <a:t>Surge Software (surgeforward.com)</a:t>
            </a:r>
            <a:endParaRPr lang="en-US" dirty="0"/>
          </a:p>
          <a:p>
            <a:r>
              <a:rPr lang="en-US" dirty="0"/>
              <a:t>North Houston </a:t>
            </a:r>
            <a:r>
              <a:rPr lang="en-US" dirty="0" err="1"/>
              <a:t>.Net</a:t>
            </a:r>
            <a:r>
              <a:rPr lang="en-US" dirty="0"/>
              <a:t> User Group</a:t>
            </a:r>
            <a:br>
              <a:rPr lang="en-US" dirty="0"/>
            </a:br>
            <a:r>
              <a:rPr lang="en-US" i="1" dirty="0"/>
              <a:t>Board Member, 2011 – present</a:t>
            </a:r>
          </a:p>
          <a:p>
            <a:r>
              <a:rPr lang="en-US" dirty="0"/>
              <a:t>Microsoft C# MVP</a:t>
            </a:r>
            <a:br>
              <a:rPr lang="en-US" dirty="0"/>
            </a:br>
            <a:r>
              <a:rPr lang="en-US" i="1" dirty="0"/>
              <a:t>2013 – present</a:t>
            </a:r>
          </a:p>
          <a:p>
            <a:r>
              <a:rPr lang="en-US" dirty="0"/>
              <a:t>Enjoys reading, role-playing games, and spending time with family.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5373" y="1359246"/>
            <a:ext cx="2451787" cy="24517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066" y="2625045"/>
            <a:ext cx="757712" cy="1185984"/>
          </a:xfrm>
          <a:prstGeom prst="rect">
            <a:avLst/>
          </a:prstGeom>
        </p:spPr>
      </p:pic>
    </p:spTree>
    <p:extLst>
      <p:ext uri="{BB962C8B-B14F-4D97-AF65-F5344CB8AC3E}">
        <p14:creationId xmlns:p14="http://schemas.microsoft.com/office/powerpoint/2010/main" val="92911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9050436"/>
              </p:ext>
            </p:extLst>
          </p:nvPr>
        </p:nvGraphicFramePr>
        <p:xfrm>
          <a:off x="1130757" y="1544320"/>
          <a:ext cx="9602789" cy="3266440"/>
        </p:xfrm>
        <a:graphic>
          <a:graphicData uri="http://schemas.openxmlformats.org/drawingml/2006/table">
            <a:tbl>
              <a:tblPr firstRow="1" bandRow="1">
                <a:tableStyleId>{5C22544A-7EE6-4342-B048-85BDC9FD1C3A}</a:tableStyleId>
              </a:tblPr>
              <a:tblGrid>
                <a:gridCol w="1250961">
                  <a:extLst>
                    <a:ext uri="{9D8B030D-6E8A-4147-A177-3AD203B41FA5}">
                      <a16:colId xmlns:a16="http://schemas.microsoft.com/office/drawing/2014/main" val="421787945"/>
                    </a:ext>
                  </a:extLst>
                </a:gridCol>
                <a:gridCol w="1250961">
                  <a:extLst>
                    <a:ext uri="{9D8B030D-6E8A-4147-A177-3AD203B41FA5}">
                      <a16:colId xmlns:a16="http://schemas.microsoft.com/office/drawing/2014/main" val="2894965188"/>
                    </a:ext>
                  </a:extLst>
                </a:gridCol>
                <a:gridCol w="1431505">
                  <a:extLst>
                    <a:ext uri="{9D8B030D-6E8A-4147-A177-3AD203B41FA5}">
                      <a16:colId xmlns:a16="http://schemas.microsoft.com/office/drawing/2014/main" val="854556743"/>
                    </a:ext>
                  </a:extLst>
                </a:gridCol>
                <a:gridCol w="1402586">
                  <a:extLst>
                    <a:ext uri="{9D8B030D-6E8A-4147-A177-3AD203B41FA5}">
                      <a16:colId xmlns:a16="http://schemas.microsoft.com/office/drawing/2014/main" val="1107124545"/>
                    </a:ext>
                  </a:extLst>
                </a:gridCol>
                <a:gridCol w="2284227">
                  <a:extLst>
                    <a:ext uri="{9D8B030D-6E8A-4147-A177-3AD203B41FA5}">
                      <a16:colId xmlns:a16="http://schemas.microsoft.com/office/drawing/2014/main" val="913579310"/>
                    </a:ext>
                  </a:extLst>
                </a:gridCol>
                <a:gridCol w="1982549">
                  <a:extLst>
                    <a:ext uri="{9D8B030D-6E8A-4147-A177-3AD203B41FA5}">
                      <a16:colId xmlns:a16="http://schemas.microsoft.com/office/drawing/2014/main" val="107415656"/>
                    </a:ext>
                  </a:extLst>
                </a:gridCol>
              </a:tblGrid>
              <a:tr h="370840">
                <a:tc>
                  <a:txBody>
                    <a:bodyPr/>
                    <a:lstStyle/>
                    <a:p>
                      <a:r>
                        <a:rPr lang="en-US" sz="1600" dirty="0"/>
                        <a:t>C# Version</a:t>
                      </a:r>
                    </a:p>
                  </a:txBody>
                  <a:tcPr/>
                </a:tc>
                <a:tc>
                  <a:txBody>
                    <a:bodyPr/>
                    <a:lstStyle/>
                    <a:p>
                      <a:r>
                        <a:rPr lang="en-US" sz="1600" dirty="0"/>
                        <a:t>Release</a:t>
                      </a:r>
                    </a:p>
                  </a:txBody>
                  <a:tcPr/>
                </a:tc>
                <a:tc>
                  <a:txBody>
                    <a:bodyPr/>
                    <a:lstStyle/>
                    <a:p>
                      <a:r>
                        <a:rPr lang="en-US" sz="1600" dirty="0" err="1"/>
                        <a:t>.Net</a:t>
                      </a:r>
                      <a:r>
                        <a:rPr lang="en-US" sz="1600" dirty="0"/>
                        <a:t> Version</a:t>
                      </a:r>
                    </a:p>
                  </a:txBody>
                  <a:tcPr/>
                </a:tc>
                <a:tc>
                  <a:txBody>
                    <a:bodyPr/>
                    <a:lstStyle/>
                    <a:p>
                      <a:r>
                        <a:rPr lang="en-US" sz="1600" dirty="0"/>
                        <a:t>Visual Studio</a:t>
                      </a:r>
                    </a:p>
                  </a:txBody>
                  <a:tcPr/>
                </a:tc>
                <a:tc gridSpan="2">
                  <a:txBody>
                    <a:bodyPr/>
                    <a:lstStyle/>
                    <a:p>
                      <a:r>
                        <a:rPr lang="en-US" sz="1600" dirty="0"/>
                        <a:t>Features</a:t>
                      </a:r>
                    </a:p>
                  </a:txBody>
                  <a:tcPr/>
                </a:tc>
                <a:tc hMerge="1">
                  <a:txBody>
                    <a:bodyPr/>
                    <a:lstStyle/>
                    <a:p>
                      <a:endParaRPr lang="en-US"/>
                    </a:p>
                  </a:txBody>
                  <a:tcPr/>
                </a:tc>
                <a:extLst>
                  <a:ext uri="{0D108BD9-81ED-4DB2-BD59-A6C34878D82A}">
                    <a16:rowId xmlns:a16="http://schemas.microsoft.com/office/drawing/2014/main" val="3922115577"/>
                  </a:ext>
                </a:extLst>
              </a:tr>
              <a:tr h="370840">
                <a:tc>
                  <a:txBody>
                    <a:bodyPr/>
                    <a:lstStyle/>
                    <a:p>
                      <a:r>
                        <a:rPr lang="en-US" sz="1400" dirty="0"/>
                        <a:t>C# 1.0</a:t>
                      </a:r>
                    </a:p>
                  </a:txBody>
                  <a:tcPr/>
                </a:tc>
                <a:tc>
                  <a:txBody>
                    <a:bodyPr/>
                    <a:lstStyle/>
                    <a:p>
                      <a:r>
                        <a:rPr lang="en-US" sz="1400" dirty="0"/>
                        <a:t>2002</a:t>
                      </a:r>
                    </a:p>
                  </a:txBody>
                  <a:tcPr/>
                </a:tc>
                <a:tc>
                  <a:txBody>
                    <a:bodyPr/>
                    <a:lstStyle/>
                    <a:p>
                      <a:r>
                        <a:rPr lang="en-US" sz="1400" dirty="0" err="1"/>
                        <a:t>.Net</a:t>
                      </a:r>
                      <a:r>
                        <a:rPr lang="en-US" sz="1400" dirty="0"/>
                        <a:t> 1.0/1.1</a:t>
                      </a:r>
                    </a:p>
                  </a:txBody>
                  <a:tcPr/>
                </a:tc>
                <a:tc>
                  <a:txBody>
                    <a:bodyPr/>
                    <a:lstStyle/>
                    <a:p>
                      <a:r>
                        <a:rPr lang="en-US" sz="1400" dirty="0"/>
                        <a:t>VS </a:t>
                      </a:r>
                      <a:r>
                        <a:rPr lang="en-US" sz="1400" baseline="0" dirty="0"/>
                        <a:t>2002</a:t>
                      </a:r>
                      <a:endParaRPr lang="en-US" sz="1400" dirty="0"/>
                    </a:p>
                  </a:txBody>
                  <a:tcPr/>
                </a:tc>
                <a:tc gridSpan="2">
                  <a:txBody>
                    <a:bodyPr/>
                    <a:lstStyle/>
                    <a:p>
                      <a:r>
                        <a:rPr lang="en-US" sz="1400" dirty="0"/>
                        <a:t>Basic Features</a:t>
                      </a:r>
                    </a:p>
                  </a:txBody>
                  <a:tcPr/>
                </a:tc>
                <a:tc hMerge="1">
                  <a:txBody>
                    <a:bodyPr/>
                    <a:lstStyle/>
                    <a:p>
                      <a:endParaRPr lang="en-US"/>
                    </a:p>
                  </a:txBody>
                  <a:tcPr/>
                </a:tc>
                <a:extLst>
                  <a:ext uri="{0D108BD9-81ED-4DB2-BD59-A6C34878D82A}">
                    <a16:rowId xmlns:a16="http://schemas.microsoft.com/office/drawing/2014/main" val="2481250507"/>
                  </a:ext>
                </a:extLst>
              </a:tr>
              <a:tr h="370840">
                <a:tc>
                  <a:txBody>
                    <a:bodyPr/>
                    <a:lstStyle/>
                    <a:p>
                      <a:r>
                        <a:rPr lang="en-US" sz="1400" dirty="0"/>
                        <a:t>C# 2.0</a:t>
                      </a:r>
                    </a:p>
                  </a:txBody>
                  <a:tcPr/>
                </a:tc>
                <a:tc>
                  <a:txBody>
                    <a:bodyPr/>
                    <a:lstStyle/>
                    <a:p>
                      <a:r>
                        <a:rPr lang="en-US" sz="1400" dirty="0"/>
                        <a:t>2005</a:t>
                      </a:r>
                    </a:p>
                  </a:txBody>
                  <a:tcPr/>
                </a:tc>
                <a:tc>
                  <a:txBody>
                    <a:bodyPr/>
                    <a:lstStyle/>
                    <a:p>
                      <a:r>
                        <a:rPr lang="en-US" sz="1400" dirty="0" err="1"/>
                        <a:t>.Net</a:t>
                      </a:r>
                      <a:r>
                        <a:rPr lang="en-US" sz="1400" dirty="0"/>
                        <a:t> 2.0</a:t>
                      </a:r>
                    </a:p>
                  </a:txBody>
                  <a:tcPr/>
                </a:tc>
                <a:tc>
                  <a:txBody>
                    <a:bodyPr/>
                    <a:lstStyle/>
                    <a:p>
                      <a:r>
                        <a:rPr lang="en-US" sz="1400" dirty="0"/>
                        <a:t>VS 2005</a:t>
                      </a:r>
                    </a:p>
                  </a:txBody>
                  <a:tcPr/>
                </a:tc>
                <a:tc>
                  <a:txBody>
                    <a:bodyPr/>
                    <a:lstStyle/>
                    <a:p>
                      <a:pPr marL="285750" indent="-285750">
                        <a:buFont typeface="Arial" panose="020B0604020202020204" pitchFamily="34" charset="0"/>
                        <a:buChar char="•"/>
                      </a:pPr>
                      <a:r>
                        <a:rPr lang="en-US" sz="1400" dirty="0"/>
                        <a:t>Generics</a:t>
                      </a:r>
                    </a:p>
                    <a:p>
                      <a:pPr marL="285750" indent="-285750">
                        <a:buFont typeface="Arial" panose="020B0604020202020204" pitchFamily="34" charset="0"/>
                        <a:buChar char="•"/>
                      </a:pPr>
                      <a:r>
                        <a:rPr lang="en-US" sz="1400" dirty="0"/>
                        <a:t>Partial Types</a:t>
                      </a:r>
                    </a:p>
                    <a:p>
                      <a:pPr marL="285750" indent="-285750">
                        <a:buFont typeface="Arial" panose="020B0604020202020204" pitchFamily="34" charset="0"/>
                        <a:buChar char="•"/>
                      </a:pPr>
                      <a:r>
                        <a:rPr lang="en-US" sz="1400" dirty="0"/>
                        <a:t>Anonymous Methods</a:t>
                      </a:r>
                    </a:p>
                    <a:p>
                      <a:pPr marL="285750" indent="-285750">
                        <a:buFont typeface="Arial" panose="020B0604020202020204" pitchFamily="34" charset="0"/>
                        <a:buChar char="•"/>
                      </a:pPr>
                      <a:r>
                        <a:rPr lang="en-US" sz="1400" dirty="0"/>
                        <a:t>Iterators</a:t>
                      </a:r>
                    </a:p>
                  </a:txBody>
                  <a:tcPr/>
                </a:tc>
                <a:tc>
                  <a:txBody>
                    <a:bodyPr/>
                    <a:lstStyle/>
                    <a:p>
                      <a:pPr marL="285750" indent="-285750">
                        <a:buFont typeface="Arial" panose="020B0604020202020204" pitchFamily="34" charset="0"/>
                        <a:buChar char="•"/>
                      </a:pPr>
                      <a:r>
                        <a:rPr lang="en-US" sz="1400" dirty="0" err="1"/>
                        <a:t>Nullable</a:t>
                      </a:r>
                      <a:r>
                        <a:rPr lang="en-US" sz="1400" baseline="0" dirty="0"/>
                        <a:t> Types</a:t>
                      </a:r>
                    </a:p>
                    <a:p>
                      <a:pPr marL="285750" indent="-285750">
                        <a:buFont typeface="Arial" panose="020B0604020202020204" pitchFamily="34" charset="0"/>
                        <a:buChar char="•"/>
                      </a:pPr>
                      <a:r>
                        <a:rPr lang="en-US" sz="1400" baseline="0" dirty="0"/>
                        <a:t>Private Setters</a:t>
                      </a:r>
                    </a:p>
                    <a:p>
                      <a:pPr marL="285750" indent="-285750">
                        <a:buFont typeface="Arial" panose="020B0604020202020204" pitchFamily="34" charset="0"/>
                        <a:buChar char="•"/>
                      </a:pPr>
                      <a:r>
                        <a:rPr lang="en-US" sz="1400" baseline="0" dirty="0"/>
                        <a:t>Delegates</a:t>
                      </a:r>
                    </a:p>
                    <a:p>
                      <a:pPr marL="285750" indent="-285750">
                        <a:buFont typeface="Arial" panose="020B0604020202020204" pitchFamily="34" charset="0"/>
                        <a:buChar char="•"/>
                      </a:pPr>
                      <a:r>
                        <a:rPr lang="en-US" sz="1400" baseline="0" dirty="0"/>
                        <a:t>Variance</a:t>
                      </a:r>
                    </a:p>
                    <a:p>
                      <a:pPr marL="285750" indent="-285750">
                        <a:buFont typeface="Arial" panose="020B0604020202020204" pitchFamily="34" charset="0"/>
                        <a:buChar char="•"/>
                      </a:pPr>
                      <a:r>
                        <a:rPr lang="en-US" sz="1400" baseline="0" dirty="0"/>
                        <a:t>Static Classes</a:t>
                      </a:r>
                      <a:endParaRPr lang="en-US" sz="1400" dirty="0"/>
                    </a:p>
                  </a:txBody>
                  <a:tcPr/>
                </a:tc>
                <a:extLst>
                  <a:ext uri="{0D108BD9-81ED-4DB2-BD59-A6C34878D82A}">
                    <a16:rowId xmlns:a16="http://schemas.microsoft.com/office/drawing/2014/main" val="923119456"/>
                  </a:ext>
                </a:extLst>
              </a:tr>
              <a:tr h="370840">
                <a:tc>
                  <a:txBody>
                    <a:bodyPr/>
                    <a:lstStyle/>
                    <a:p>
                      <a:r>
                        <a:rPr lang="en-US" sz="1400" dirty="0"/>
                        <a:t>C# 3.0</a:t>
                      </a:r>
                    </a:p>
                  </a:txBody>
                  <a:tcPr/>
                </a:tc>
                <a:tc>
                  <a:txBody>
                    <a:bodyPr/>
                    <a:lstStyle/>
                    <a:p>
                      <a:r>
                        <a:rPr lang="en-US" sz="1400" dirty="0"/>
                        <a:t>2007</a:t>
                      </a:r>
                    </a:p>
                  </a:txBody>
                  <a:tcPr/>
                </a:tc>
                <a:tc>
                  <a:txBody>
                    <a:bodyPr/>
                    <a:lstStyle/>
                    <a:p>
                      <a:r>
                        <a:rPr lang="en-US" sz="1400" dirty="0" err="1"/>
                        <a:t>.Net</a:t>
                      </a:r>
                      <a:r>
                        <a:rPr lang="en-US" sz="1400" dirty="0"/>
                        <a:t> 3.0/3.5</a:t>
                      </a:r>
                    </a:p>
                  </a:txBody>
                  <a:tcPr/>
                </a:tc>
                <a:tc>
                  <a:txBody>
                    <a:bodyPr/>
                    <a:lstStyle/>
                    <a:p>
                      <a:r>
                        <a:rPr lang="en-US" sz="1400" dirty="0"/>
                        <a:t>VS</a:t>
                      </a:r>
                      <a:r>
                        <a:rPr lang="en-US" sz="1400" baseline="0" dirty="0"/>
                        <a:t> 2008</a:t>
                      </a:r>
                      <a:endParaRPr lang="en-US" sz="1400" dirty="0"/>
                    </a:p>
                  </a:txBody>
                  <a:tcPr/>
                </a:tc>
                <a:tc>
                  <a:txBody>
                    <a:bodyPr/>
                    <a:lstStyle/>
                    <a:p>
                      <a:pPr marL="285750" indent="-285750">
                        <a:buFont typeface="Arial" panose="020B0604020202020204" pitchFamily="34" charset="0"/>
                        <a:buChar char="•"/>
                      </a:pPr>
                      <a:r>
                        <a:rPr lang="en-US" sz="1400" dirty="0"/>
                        <a:t>Implicit Variable</a:t>
                      </a:r>
                    </a:p>
                    <a:p>
                      <a:pPr marL="285750" indent="-285750">
                        <a:buFont typeface="Arial" panose="020B0604020202020204" pitchFamily="34" charset="0"/>
                        <a:buChar char="•"/>
                      </a:pPr>
                      <a:r>
                        <a:rPr lang="en-US" sz="1400" dirty="0"/>
                        <a:t>Object</a:t>
                      </a:r>
                      <a:r>
                        <a:rPr lang="en-US" sz="1400" baseline="0" dirty="0"/>
                        <a:t> Initializer</a:t>
                      </a:r>
                    </a:p>
                    <a:p>
                      <a:pPr marL="285750" indent="-285750">
                        <a:buFont typeface="Arial" panose="020B0604020202020204" pitchFamily="34" charset="0"/>
                        <a:buChar char="•"/>
                      </a:pPr>
                      <a:r>
                        <a:rPr lang="en-US" sz="1400" dirty="0"/>
                        <a:t>Auto Properties</a:t>
                      </a:r>
                    </a:p>
                    <a:p>
                      <a:pPr marL="285750" indent="-285750">
                        <a:buFont typeface="Arial" panose="020B0604020202020204" pitchFamily="34" charset="0"/>
                        <a:buChar char="•"/>
                      </a:pPr>
                      <a:r>
                        <a:rPr lang="en-US" sz="1400" dirty="0"/>
                        <a:t>Anonymous</a:t>
                      </a:r>
                      <a:r>
                        <a:rPr lang="en-US" sz="1400" baseline="0" dirty="0"/>
                        <a:t> Types</a:t>
                      </a:r>
                    </a:p>
                    <a:p>
                      <a:pPr marL="285750" indent="-285750">
                        <a:buFont typeface="Arial" panose="020B0604020202020204" pitchFamily="34" charset="0"/>
                        <a:buChar char="•"/>
                      </a:pPr>
                      <a:r>
                        <a:rPr lang="en-US" sz="1400" baseline="0" dirty="0"/>
                        <a:t>Extension Methods</a:t>
                      </a:r>
                    </a:p>
                  </a:txBody>
                  <a:tcPr/>
                </a:tc>
                <a:tc>
                  <a:txBody>
                    <a:bodyPr/>
                    <a:lstStyle/>
                    <a:p>
                      <a:pPr marL="285750" indent="-285750">
                        <a:buFont typeface="Arial" panose="020B0604020202020204" pitchFamily="34" charset="0"/>
                        <a:buChar char="•"/>
                      </a:pPr>
                      <a:r>
                        <a:rPr lang="en-US" sz="1400" baseline="0" dirty="0"/>
                        <a:t>Query Methods</a:t>
                      </a:r>
                    </a:p>
                    <a:p>
                      <a:pPr marL="285750" indent="-285750">
                        <a:buFont typeface="Arial" panose="020B0604020202020204" pitchFamily="34" charset="0"/>
                        <a:buChar char="•"/>
                      </a:pPr>
                      <a:r>
                        <a:rPr lang="en-US" sz="1400" baseline="0" dirty="0"/>
                        <a:t>Lambda Expressions</a:t>
                      </a:r>
                    </a:p>
                    <a:p>
                      <a:pPr marL="285750" indent="-285750">
                        <a:buFont typeface="Arial" panose="020B0604020202020204" pitchFamily="34" charset="0"/>
                        <a:buChar char="•"/>
                      </a:pPr>
                      <a:r>
                        <a:rPr lang="en-US" sz="1400" baseline="0" dirty="0"/>
                        <a:t>Expression Trees</a:t>
                      </a:r>
                    </a:p>
                    <a:p>
                      <a:pPr marL="285750" indent="-285750">
                        <a:buFont typeface="Arial" panose="020B0604020202020204" pitchFamily="34" charset="0"/>
                        <a:buChar char="•"/>
                      </a:pPr>
                      <a:r>
                        <a:rPr lang="en-US" sz="1400" dirty="0"/>
                        <a:t>Partial Methods</a:t>
                      </a:r>
                    </a:p>
                  </a:txBody>
                  <a:tcPr/>
                </a:tc>
                <a:extLst>
                  <a:ext uri="{0D108BD9-81ED-4DB2-BD59-A6C34878D82A}">
                    <a16:rowId xmlns:a16="http://schemas.microsoft.com/office/drawing/2014/main" val="1219080296"/>
                  </a:ext>
                </a:extLst>
              </a:tr>
            </a:tbl>
          </a:graphicData>
        </a:graphic>
      </p:graphicFrame>
    </p:spTree>
    <p:extLst>
      <p:ext uri="{BB962C8B-B14F-4D97-AF65-F5344CB8AC3E}">
        <p14:creationId xmlns:p14="http://schemas.microsoft.com/office/powerpoint/2010/main" val="343534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590996"/>
          </a:xfrm>
        </p:spPr>
        <p:txBody>
          <a:bodyPr/>
          <a:lstStyle/>
          <a:p>
            <a:r>
              <a:rPr lang="en-US" dirty="0"/>
              <a:t>History of C# - Continued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4506689"/>
              </p:ext>
            </p:extLst>
          </p:nvPr>
        </p:nvGraphicFramePr>
        <p:xfrm>
          <a:off x="1130757" y="1544320"/>
          <a:ext cx="9602788" cy="2413000"/>
        </p:xfrm>
        <a:graphic>
          <a:graphicData uri="http://schemas.openxmlformats.org/drawingml/2006/table">
            <a:tbl>
              <a:tblPr firstRow="1" bandRow="1">
                <a:tableStyleId>{5C22544A-7EE6-4342-B048-85BDC9FD1C3A}</a:tableStyleId>
              </a:tblPr>
              <a:tblGrid>
                <a:gridCol w="1250961">
                  <a:extLst>
                    <a:ext uri="{9D8B030D-6E8A-4147-A177-3AD203B41FA5}">
                      <a16:colId xmlns:a16="http://schemas.microsoft.com/office/drawing/2014/main" val="421787945"/>
                    </a:ext>
                  </a:extLst>
                </a:gridCol>
                <a:gridCol w="1250961">
                  <a:extLst>
                    <a:ext uri="{9D8B030D-6E8A-4147-A177-3AD203B41FA5}">
                      <a16:colId xmlns:a16="http://schemas.microsoft.com/office/drawing/2014/main" val="160472510"/>
                    </a:ext>
                  </a:extLst>
                </a:gridCol>
                <a:gridCol w="1337119">
                  <a:extLst>
                    <a:ext uri="{9D8B030D-6E8A-4147-A177-3AD203B41FA5}">
                      <a16:colId xmlns:a16="http://schemas.microsoft.com/office/drawing/2014/main" val="854556743"/>
                    </a:ext>
                  </a:extLst>
                </a:gridCol>
                <a:gridCol w="1496971">
                  <a:extLst>
                    <a:ext uri="{9D8B030D-6E8A-4147-A177-3AD203B41FA5}">
                      <a16:colId xmlns:a16="http://schemas.microsoft.com/office/drawing/2014/main" val="1107124545"/>
                    </a:ext>
                  </a:extLst>
                </a:gridCol>
                <a:gridCol w="2284227">
                  <a:extLst>
                    <a:ext uri="{9D8B030D-6E8A-4147-A177-3AD203B41FA5}">
                      <a16:colId xmlns:a16="http://schemas.microsoft.com/office/drawing/2014/main" val="913579310"/>
                    </a:ext>
                  </a:extLst>
                </a:gridCol>
                <a:gridCol w="1982549">
                  <a:extLst>
                    <a:ext uri="{9D8B030D-6E8A-4147-A177-3AD203B41FA5}">
                      <a16:colId xmlns:a16="http://schemas.microsoft.com/office/drawing/2014/main" val="107415656"/>
                    </a:ext>
                  </a:extLst>
                </a:gridCol>
              </a:tblGrid>
              <a:tr h="370840">
                <a:tc>
                  <a:txBody>
                    <a:bodyPr/>
                    <a:lstStyle/>
                    <a:p>
                      <a:r>
                        <a:rPr lang="en-US" sz="1600" dirty="0"/>
                        <a:t>C# Version</a:t>
                      </a:r>
                    </a:p>
                  </a:txBody>
                  <a:tcPr/>
                </a:tc>
                <a:tc>
                  <a:txBody>
                    <a:bodyPr/>
                    <a:lstStyle/>
                    <a:p>
                      <a:r>
                        <a:rPr lang="en-US" sz="1600" dirty="0"/>
                        <a:t>Release</a:t>
                      </a:r>
                    </a:p>
                  </a:txBody>
                  <a:tcPr/>
                </a:tc>
                <a:tc>
                  <a:txBody>
                    <a:bodyPr/>
                    <a:lstStyle/>
                    <a:p>
                      <a:r>
                        <a:rPr lang="en-US" sz="1600" dirty="0" err="1"/>
                        <a:t>.Net</a:t>
                      </a:r>
                      <a:r>
                        <a:rPr lang="en-US" sz="1600" dirty="0"/>
                        <a:t> Version</a:t>
                      </a:r>
                    </a:p>
                  </a:txBody>
                  <a:tcPr/>
                </a:tc>
                <a:tc>
                  <a:txBody>
                    <a:bodyPr/>
                    <a:lstStyle/>
                    <a:p>
                      <a:r>
                        <a:rPr lang="en-US" sz="1600" dirty="0"/>
                        <a:t>Visual Studio</a:t>
                      </a:r>
                    </a:p>
                  </a:txBody>
                  <a:tcPr/>
                </a:tc>
                <a:tc gridSpan="2">
                  <a:txBody>
                    <a:bodyPr/>
                    <a:lstStyle/>
                    <a:p>
                      <a:r>
                        <a:rPr lang="en-US" sz="1600" dirty="0"/>
                        <a:t>Features</a:t>
                      </a:r>
                    </a:p>
                  </a:txBody>
                  <a:tcPr/>
                </a:tc>
                <a:tc hMerge="1">
                  <a:txBody>
                    <a:bodyPr/>
                    <a:lstStyle/>
                    <a:p>
                      <a:endParaRPr lang="en-US"/>
                    </a:p>
                  </a:txBody>
                  <a:tcPr/>
                </a:tc>
                <a:extLst>
                  <a:ext uri="{0D108BD9-81ED-4DB2-BD59-A6C34878D82A}">
                    <a16:rowId xmlns:a16="http://schemas.microsoft.com/office/drawing/2014/main" val="3922115577"/>
                  </a:ext>
                </a:extLst>
              </a:tr>
              <a:tr h="370840">
                <a:tc>
                  <a:txBody>
                    <a:bodyPr/>
                    <a:lstStyle/>
                    <a:p>
                      <a:r>
                        <a:rPr lang="en-US" sz="1400" dirty="0"/>
                        <a:t>C# 4.0</a:t>
                      </a:r>
                    </a:p>
                  </a:txBody>
                  <a:tcPr/>
                </a:tc>
                <a:tc>
                  <a:txBody>
                    <a:bodyPr/>
                    <a:lstStyle/>
                    <a:p>
                      <a:r>
                        <a:rPr lang="en-US" sz="1400" dirty="0"/>
                        <a:t>2010</a:t>
                      </a:r>
                    </a:p>
                  </a:txBody>
                  <a:tcPr/>
                </a:tc>
                <a:tc>
                  <a:txBody>
                    <a:bodyPr/>
                    <a:lstStyle/>
                    <a:p>
                      <a:r>
                        <a:rPr lang="en-US" sz="1400" dirty="0" err="1"/>
                        <a:t>.Net</a:t>
                      </a:r>
                      <a:r>
                        <a:rPr lang="en-US" sz="1400" dirty="0"/>
                        <a:t> 4.0</a:t>
                      </a:r>
                    </a:p>
                  </a:txBody>
                  <a:tcPr/>
                </a:tc>
                <a:tc>
                  <a:txBody>
                    <a:bodyPr/>
                    <a:lstStyle/>
                    <a:p>
                      <a:r>
                        <a:rPr lang="en-US" sz="1400" dirty="0"/>
                        <a:t>VS 2010</a:t>
                      </a:r>
                    </a:p>
                  </a:txBody>
                  <a:tcPr/>
                </a:tc>
                <a:tc>
                  <a:txBody>
                    <a:bodyPr/>
                    <a:lstStyle/>
                    <a:p>
                      <a:pPr marL="285750" indent="-285750">
                        <a:buFont typeface="Arial" panose="020B0604020202020204" pitchFamily="34" charset="0"/>
                        <a:buChar char="•"/>
                      </a:pPr>
                      <a:r>
                        <a:rPr lang="en-US" sz="1400" dirty="0"/>
                        <a:t>Dynamic (late) Binding</a:t>
                      </a:r>
                    </a:p>
                    <a:p>
                      <a:pPr marL="285750" indent="-285750">
                        <a:buFont typeface="Arial" panose="020B0604020202020204" pitchFamily="34" charset="0"/>
                        <a:buChar char="•"/>
                      </a:pPr>
                      <a:r>
                        <a:rPr lang="en-US" sz="1400" dirty="0"/>
                        <a:t>Named\optional parameters</a:t>
                      </a:r>
                    </a:p>
                  </a:txBody>
                  <a:tcPr/>
                </a:tc>
                <a:tc>
                  <a:txBody>
                    <a:bodyPr/>
                    <a:lstStyle/>
                    <a:p>
                      <a:pPr marL="285750" indent="-285750">
                        <a:buFont typeface="Arial" panose="020B0604020202020204" pitchFamily="34" charset="0"/>
                        <a:buChar char="•"/>
                      </a:pPr>
                      <a:r>
                        <a:rPr lang="en-US" sz="1400" dirty="0"/>
                        <a:t>Generic Variance</a:t>
                      </a:r>
                    </a:p>
                    <a:p>
                      <a:pPr marL="285750" indent="-285750">
                        <a:buFont typeface="Arial" panose="020B0604020202020204" pitchFamily="34" charset="0"/>
                        <a:buChar char="•"/>
                      </a:pPr>
                      <a:r>
                        <a:rPr lang="en-US" sz="1400" dirty="0"/>
                        <a:t>Embedded Interop Types</a:t>
                      </a:r>
                    </a:p>
                  </a:txBody>
                  <a:tcPr/>
                </a:tc>
                <a:extLst>
                  <a:ext uri="{0D108BD9-81ED-4DB2-BD59-A6C34878D82A}">
                    <a16:rowId xmlns:a16="http://schemas.microsoft.com/office/drawing/2014/main" val="923119456"/>
                  </a:ext>
                </a:extLst>
              </a:tr>
              <a:tr h="370840">
                <a:tc>
                  <a:txBody>
                    <a:bodyPr/>
                    <a:lstStyle/>
                    <a:p>
                      <a:r>
                        <a:rPr lang="en-US" sz="1400" dirty="0"/>
                        <a:t>C# 5.0</a:t>
                      </a:r>
                    </a:p>
                  </a:txBody>
                  <a:tcPr/>
                </a:tc>
                <a:tc>
                  <a:txBody>
                    <a:bodyPr/>
                    <a:lstStyle/>
                    <a:p>
                      <a:r>
                        <a:rPr lang="en-US" sz="1400" dirty="0"/>
                        <a:t>2013</a:t>
                      </a:r>
                    </a:p>
                  </a:txBody>
                  <a:tcPr/>
                </a:tc>
                <a:tc>
                  <a:txBody>
                    <a:bodyPr/>
                    <a:lstStyle/>
                    <a:p>
                      <a:r>
                        <a:rPr lang="en-US" sz="1400" dirty="0" err="1"/>
                        <a:t>.Net</a:t>
                      </a:r>
                      <a:r>
                        <a:rPr lang="en-US" sz="1400" dirty="0"/>
                        <a:t> 4.5</a:t>
                      </a:r>
                    </a:p>
                  </a:txBody>
                  <a:tcPr/>
                </a:tc>
                <a:tc>
                  <a:txBody>
                    <a:bodyPr/>
                    <a:lstStyle/>
                    <a:p>
                      <a:r>
                        <a:rPr lang="en-US" sz="1400" dirty="0"/>
                        <a:t>VS</a:t>
                      </a:r>
                      <a:r>
                        <a:rPr lang="en-US" sz="1400" baseline="0" dirty="0"/>
                        <a:t> 2012/2013</a:t>
                      </a:r>
                      <a:endParaRPr lang="en-US" sz="1400" dirty="0"/>
                    </a:p>
                  </a:txBody>
                  <a:tcPr/>
                </a:tc>
                <a:tc>
                  <a:txBody>
                    <a:bodyPr/>
                    <a:lstStyle/>
                    <a:p>
                      <a:pPr marL="285750" indent="-285750">
                        <a:buFont typeface="Arial" panose="020B0604020202020204" pitchFamily="34" charset="0"/>
                        <a:buChar char="•"/>
                      </a:pPr>
                      <a:r>
                        <a:rPr lang="en-US" sz="1400" dirty="0" err="1"/>
                        <a:t>Async</a:t>
                      </a:r>
                      <a:r>
                        <a:rPr lang="en-US" sz="1400" dirty="0"/>
                        <a:t> Features</a:t>
                      </a:r>
                    </a:p>
                    <a:p>
                      <a:pPr marL="285750" indent="-285750">
                        <a:buFont typeface="Arial" panose="020B0604020202020204" pitchFamily="34" charset="0"/>
                        <a:buChar char="•"/>
                      </a:pPr>
                      <a:r>
                        <a:rPr lang="en-US" sz="1400" baseline="0" dirty="0"/>
                        <a:t>Caller Information</a:t>
                      </a:r>
                    </a:p>
                  </a:txBody>
                  <a:tcPr/>
                </a:tc>
                <a:tc>
                  <a:txBody>
                    <a:bodyPr/>
                    <a:lstStyle/>
                    <a:p>
                      <a:pPr marL="0" indent="0">
                        <a:buFont typeface="Arial" panose="020B0604020202020204" pitchFamily="34" charset="0"/>
                        <a:buNone/>
                      </a:pPr>
                      <a:endParaRPr lang="en-US" sz="1400" dirty="0"/>
                    </a:p>
                  </a:txBody>
                  <a:tcPr/>
                </a:tc>
                <a:extLst>
                  <a:ext uri="{0D108BD9-81ED-4DB2-BD59-A6C34878D82A}">
                    <a16:rowId xmlns:a16="http://schemas.microsoft.com/office/drawing/2014/main" val="1219080296"/>
                  </a:ext>
                </a:extLst>
              </a:tr>
              <a:tr h="370840">
                <a:tc>
                  <a:txBody>
                    <a:bodyPr/>
                    <a:lstStyle/>
                    <a:p>
                      <a:r>
                        <a:rPr lang="en-US" sz="1400" dirty="0"/>
                        <a:t>C#6</a:t>
                      </a:r>
                    </a:p>
                  </a:txBody>
                  <a:tcPr/>
                </a:tc>
                <a:tc>
                  <a:txBody>
                    <a:bodyPr/>
                    <a:lstStyle/>
                    <a:p>
                      <a:r>
                        <a:rPr lang="en-US" sz="1400" dirty="0"/>
                        <a:t>2015</a:t>
                      </a:r>
                    </a:p>
                  </a:txBody>
                  <a:tcPr/>
                </a:tc>
                <a:tc>
                  <a:txBody>
                    <a:bodyPr/>
                    <a:lstStyle/>
                    <a:p>
                      <a:r>
                        <a:rPr lang="en-US" sz="1400" dirty="0" err="1"/>
                        <a:t>.Net</a:t>
                      </a:r>
                      <a:r>
                        <a:rPr lang="en-US" sz="1400" dirty="0"/>
                        <a:t> 4.6</a:t>
                      </a:r>
                    </a:p>
                  </a:txBody>
                  <a:tcPr/>
                </a:tc>
                <a:tc>
                  <a:txBody>
                    <a:bodyPr/>
                    <a:lstStyle/>
                    <a:p>
                      <a:r>
                        <a:rPr lang="en-US" sz="1400" dirty="0"/>
                        <a:t>VS 2015</a:t>
                      </a:r>
                    </a:p>
                  </a:txBody>
                  <a:tcPr/>
                </a:tc>
                <a:tc>
                  <a:txBody>
                    <a:bodyPr/>
                    <a:lstStyle/>
                    <a:p>
                      <a:pPr marL="0" indent="0">
                        <a:buFont typeface="Arial" panose="020B0604020202020204" pitchFamily="34" charset="0"/>
                        <a:buNone/>
                      </a:pPr>
                      <a:endParaRPr lang="en-US" sz="1400" baseline="0" dirty="0"/>
                    </a:p>
                  </a:txBody>
                  <a:tcPr/>
                </a:tc>
                <a:tc>
                  <a:txBody>
                    <a:bodyPr/>
                    <a:lstStyle/>
                    <a:p>
                      <a:pPr marL="0" indent="0">
                        <a:buFont typeface="Arial" panose="020B0604020202020204" pitchFamily="34" charset="0"/>
                        <a:buNone/>
                      </a:pPr>
                      <a:endParaRPr lang="en-US" sz="1400" dirty="0"/>
                    </a:p>
                  </a:txBody>
                  <a:tcPr/>
                </a:tc>
                <a:extLst>
                  <a:ext uri="{0D108BD9-81ED-4DB2-BD59-A6C34878D82A}">
                    <a16:rowId xmlns:a16="http://schemas.microsoft.com/office/drawing/2014/main" val="1007051027"/>
                  </a:ext>
                </a:extLst>
              </a:tr>
            </a:tbl>
          </a:graphicData>
        </a:graphic>
      </p:graphicFrame>
    </p:spTree>
    <p:extLst>
      <p:ext uri="{BB962C8B-B14F-4D97-AF65-F5344CB8AC3E}">
        <p14:creationId xmlns:p14="http://schemas.microsoft.com/office/powerpoint/2010/main" val="395799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do any demos…</a:t>
            </a:r>
          </a:p>
        </p:txBody>
      </p:sp>
      <p:sp>
        <p:nvSpPr>
          <p:cNvPr id="4" name="Rectangle 3"/>
          <p:cNvSpPr/>
          <p:nvPr/>
        </p:nvSpPr>
        <p:spPr>
          <a:xfrm>
            <a:off x="381186" y="2216256"/>
            <a:ext cx="11101441" cy="1015663"/>
          </a:xfrm>
          <a:prstGeom prst="rect">
            <a:avLst/>
          </a:prstGeom>
          <a:noFill/>
        </p:spPr>
        <p:txBody>
          <a:bodyPr wrap="square" lIns="91440" tIns="45720" rIns="91440" bIns="45720">
            <a:spAutoFit/>
            <a:scene3d>
              <a:camera prst="obliqueBottomLeft"/>
              <a:lightRig rig="threePt" dir="t"/>
            </a:scene3d>
          </a:bodyPr>
          <a:lstStyle/>
          <a:p>
            <a:pPr algn="ctr"/>
            <a:r>
              <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reflection blurRad="6350" stA="55000" endA="50" endPos="85000" dist="60007" dir="5400000" sy="-100000" algn="bl" rotWithShape="0"/>
                </a:effectLst>
              </a:rPr>
              <a:t>This is not production code.</a:t>
            </a:r>
          </a:p>
        </p:txBody>
      </p:sp>
    </p:spTree>
    <p:extLst>
      <p:ext uri="{BB962C8B-B14F-4D97-AF65-F5344CB8AC3E}">
        <p14:creationId xmlns:p14="http://schemas.microsoft.com/office/powerpoint/2010/main" val="167316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6: Overview of New Stuff</a:t>
            </a:r>
          </a:p>
        </p:txBody>
      </p:sp>
      <p:sp>
        <p:nvSpPr>
          <p:cNvPr id="3" name="Content Placeholder 2"/>
          <p:cNvSpPr>
            <a:spLocks noGrp="1"/>
          </p:cNvSpPr>
          <p:nvPr>
            <p:ph idx="1"/>
          </p:nvPr>
        </p:nvSpPr>
        <p:spPr/>
        <p:txBody>
          <a:bodyPr numCol="2">
            <a:normAutofit/>
          </a:bodyPr>
          <a:lstStyle/>
          <a:p>
            <a:r>
              <a:rPr lang="en-US" dirty="0"/>
              <a:t>CLR – Very Backwards Compatible</a:t>
            </a:r>
          </a:p>
          <a:p>
            <a:r>
              <a:rPr lang="en-US" dirty="0"/>
              <a:t>String Interpolation</a:t>
            </a:r>
          </a:p>
          <a:p>
            <a:r>
              <a:rPr lang="en-US" dirty="0"/>
              <a:t>Auto Property Features</a:t>
            </a:r>
          </a:p>
          <a:p>
            <a:r>
              <a:rPr lang="en-US" dirty="0"/>
              <a:t>Expression Bodied Members</a:t>
            </a:r>
          </a:p>
          <a:p>
            <a:r>
              <a:rPr lang="en-US" dirty="0"/>
              <a:t>Null Conditional Operators</a:t>
            </a:r>
          </a:p>
          <a:p>
            <a:r>
              <a:rPr lang="en-US" dirty="0" err="1"/>
              <a:t>nameof</a:t>
            </a:r>
            <a:r>
              <a:rPr lang="en-US" dirty="0"/>
              <a:t>() operator</a:t>
            </a:r>
          </a:p>
          <a:p>
            <a:r>
              <a:rPr lang="en-US" dirty="0"/>
              <a:t>Extension Add Methods in Collection Initializers</a:t>
            </a:r>
          </a:p>
          <a:p>
            <a:r>
              <a:rPr lang="en-US" dirty="0"/>
              <a:t>Using Static and Using Extension Methods</a:t>
            </a:r>
          </a:p>
          <a:p>
            <a:r>
              <a:rPr lang="en-US" dirty="0"/>
              <a:t>Interesting, I guess…</a:t>
            </a:r>
          </a:p>
          <a:p>
            <a:pPr lvl="1"/>
            <a:r>
              <a:rPr lang="en-US" i="1" dirty="0"/>
              <a:t>Exception Filter</a:t>
            </a:r>
          </a:p>
          <a:p>
            <a:pPr lvl="1"/>
            <a:r>
              <a:rPr lang="en-US" i="1" dirty="0"/>
              <a:t>await in catch\finally block</a:t>
            </a:r>
          </a:p>
        </p:txBody>
      </p:sp>
    </p:spTree>
    <p:extLst>
      <p:ext uri="{BB962C8B-B14F-4D97-AF65-F5344CB8AC3E}">
        <p14:creationId xmlns:p14="http://schemas.microsoft.com/office/powerpoint/2010/main" val="4135975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Static” and “Using Extension Methods”</a:t>
            </a:r>
          </a:p>
        </p:txBody>
      </p:sp>
      <p:sp>
        <p:nvSpPr>
          <p:cNvPr id="3" name="Content Placeholder 2"/>
          <p:cNvSpPr>
            <a:spLocks noGrp="1"/>
          </p:cNvSpPr>
          <p:nvPr>
            <p:ph idx="1"/>
          </p:nvPr>
        </p:nvSpPr>
        <p:spPr>
          <a:xfrm>
            <a:off x="1130270" y="1519050"/>
            <a:ext cx="4223128" cy="1857195"/>
          </a:xfrm>
        </p:spPr>
        <p:txBody>
          <a:bodyPr/>
          <a:lstStyle/>
          <a:p>
            <a:r>
              <a:rPr lang="en-US" dirty="0"/>
              <a:t>A little strange, to be honest…</a:t>
            </a:r>
          </a:p>
        </p:txBody>
      </p:sp>
      <p:sp>
        <p:nvSpPr>
          <p:cNvPr id="4" name="TextBox 3"/>
          <p:cNvSpPr txBox="1"/>
          <p:nvPr/>
        </p:nvSpPr>
        <p:spPr>
          <a:xfrm>
            <a:off x="5464878" y="1519054"/>
            <a:ext cx="4576894" cy="4185761"/>
          </a:xfrm>
          <a:prstGeom prst="rect">
            <a:avLst/>
          </a:prstGeom>
          <a:noFill/>
        </p:spPr>
        <p:txBody>
          <a:bodyPr wrap="none" rtlCol="0">
            <a:spAutoFit/>
          </a:bodyPr>
          <a:lstStyle/>
          <a:p>
            <a:r>
              <a:rPr lang="en-US" sz="1400" b="1" dirty="0">
                <a:solidFill>
                  <a:srgbClr val="0000FF"/>
                </a:solidFill>
                <a:highlight>
                  <a:srgbClr val="FFFFFF"/>
                </a:highlight>
              </a:rPr>
              <a:t>using</a:t>
            </a:r>
            <a:r>
              <a:rPr lang="en-US" sz="1400" dirty="0">
                <a:solidFill>
                  <a:srgbClr val="000000"/>
                </a:solidFill>
                <a:highlight>
                  <a:srgbClr val="FFFFFF"/>
                </a:highlight>
              </a:rPr>
              <a:t> </a:t>
            </a:r>
            <a:r>
              <a:rPr lang="en-US" sz="1400" dirty="0" err="1">
                <a:solidFill>
                  <a:srgbClr val="000000"/>
                </a:solidFill>
                <a:highlight>
                  <a:srgbClr val="FFFFFF"/>
                </a:highlight>
              </a:rPr>
              <a:t>System</a:t>
            </a:r>
            <a:r>
              <a:rPr lang="en-US" sz="1400" b="1" dirty="0" err="1">
                <a:solidFill>
                  <a:srgbClr val="000080"/>
                </a:solidFill>
                <a:highlight>
                  <a:srgbClr val="FFFFFF"/>
                </a:highlight>
              </a:rPr>
              <a:t>.</a:t>
            </a:r>
            <a:r>
              <a:rPr lang="en-US" sz="1400" dirty="0" err="1">
                <a:solidFill>
                  <a:srgbClr val="000000"/>
                </a:solidFill>
                <a:highlight>
                  <a:srgbClr val="FFFFFF"/>
                </a:highlight>
              </a:rPr>
              <a:t>Linq</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FF"/>
                </a:solidFill>
                <a:highlight>
                  <a:srgbClr val="FFFFFF"/>
                </a:highlight>
              </a:rPr>
              <a:t>using</a:t>
            </a:r>
            <a:r>
              <a:rPr lang="en-US" sz="1400" dirty="0">
                <a:solidFill>
                  <a:srgbClr val="000000"/>
                </a:solidFill>
                <a:highlight>
                  <a:srgbClr val="FFFFFF"/>
                </a:highlight>
              </a:rPr>
              <a:t> </a:t>
            </a:r>
            <a:r>
              <a:rPr lang="en-US" sz="1400" dirty="0">
                <a:solidFill>
                  <a:srgbClr val="8000FF"/>
                </a:solidFill>
                <a:highlight>
                  <a:srgbClr val="FFFFFF"/>
                </a:highlight>
              </a:rPr>
              <a:t>static</a:t>
            </a:r>
            <a:r>
              <a:rPr lang="en-US" sz="1400" dirty="0">
                <a:solidFill>
                  <a:srgbClr val="000000"/>
                </a:solidFill>
                <a:highlight>
                  <a:srgbClr val="FFFFFF"/>
                </a:highlight>
              </a:rPr>
              <a:t> </a:t>
            </a:r>
            <a:r>
              <a:rPr lang="en-US" sz="1400" dirty="0" err="1">
                <a:solidFill>
                  <a:srgbClr val="000000"/>
                </a:solidFill>
                <a:highlight>
                  <a:srgbClr val="FFFFFF"/>
                </a:highlight>
              </a:rPr>
              <a:t>System</a:t>
            </a:r>
            <a:r>
              <a:rPr lang="en-US" sz="1400" b="1" dirty="0" err="1">
                <a:solidFill>
                  <a:srgbClr val="000080"/>
                </a:solidFill>
                <a:highlight>
                  <a:srgbClr val="FFFFFF"/>
                </a:highlight>
              </a:rPr>
              <a:t>.</a:t>
            </a:r>
            <a:r>
              <a:rPr lang="en-US" sz="1400" dirty="0" err="1">
                <a:solidFill>
                  <a:srgbClr val="000000"/>
                </a:solidFill>
                <a:highlight>
                  <a:srgbClr val="FFFFFF"/>
                </a:highlight>
              </a:rPr>
              <a:t>Math</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FF"/>
                </a:solidFill>
                <a:highlight>
                  <a:srgbClr val="FFFFFF"/>
                </a:highlight>
              </a:rPr>
              <a:t>using</a:t>
            </a:r>
            <a:r>
              <a:rPr lang="en-US" sz="1400" dirty="0">
                <a:solidFill>
                  <a:srgbClr val="000000"/>
                </a:solidFill>
                <a:highlight>
                  <a:srgbClr val="FFFFFF"/>
                </a:highlight>
              </a:rPr>
              <a:t> </a:t>
            </a:r>
            <a:r>
              <a:rPr lang="en-US" sz="1400" dirty="0">
                <a:solidFill>
                  <a:srgbClr val="8000FF"/>
                </a:solidFill>
                <a:highlight>
                  <a:srgbClr val="FFFFFF"/>
                </a:highlight>
              </a:rPr>
              <a:t>static</a:t>
            </a:r>
            <a:r>
              <a:rPr lang="en-US" sz="1400" dirty="0">
                <a:solidFill>
                  <a:srgbClr val="000000"/>
                </a:solidFill>
                <a:highlight>
                  <a:srgbClr val="FFFFFF"/>
                </a:highlight>
              </a:rPr>
              <a:t> </a:t>
            </a:r>
            <a:r>
              <a:rPr lang="en-US" sz="1400" dirty="0" err="1">
                <a:solidFill>
                  <a:srgbClr val="000000"/>
                </a:solidFill>
                <a:highlight>
                  <a:srgbClr val="FFFFFF"/>
                </a:highlight>
              </a:rPr>
              <a:t>System</a:t>
            </a:r>
            <a:r>
              <a:rPr lang="en-US" sz="1400" b="1" dirty="0" err="1">
                <a:solidFill>
                  <a:srgbClr val="000080"/>
                </a:solidFill>
                <a:highlight>
                  <a:srgbClr val="FFFFFF"/>
                </a:highlight>
              </a:rPr>
              <a:t>.</a:t>
            </a:r>
            <a:r>
              <a:rPr lang="en-US" sz="1400" dirty="0" err="1">
                <a:solidFill>
                  <a:srgbClr val="000000"/>
                </a:solidFill>
                <a:highlight>
                  <a:srgbClr val="FFFFFF"/>
                </a:highlight>
              </a:rPr>
              <a:t>Linq</a:t>
            </a:r>
            <a:r>
              <a:rPr lang="en-US" sz="1400" b="1" dirty="0" err="1">
                <a:solidFill>
                  <a:srgbClr val="000080"/>
                </a:solidFill>
                <a:highlight>
                  <a:srgbClr val="FFFFFF"/>
                </a:highlight>
              </a:rPr>
              <a:t>.</a:t>
            </a:r>
            <a:r>
              <a:rPr lang="en-US" sz="1400" dirty="0" err="1">
                <a:solidFill>
                  <a:srgbClr val="000000"/>
                </a:solidFill>
                <a:highlight>
                  <a:srgbClr val="FFFFFF"/>
                </a:highlight>
              </a:rPr>
              <a:t>Enumerable</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b="1" dirty="0">
                <a:solidFill>
                  <a:srgbClr val="0000FF"/>
                </a:solidFill>
                <a:highlight>
                  <a:srgbClr val="FFFFFF"/>
                </a:highlight>
              </a:rPr>
              <a:t>namespace</a:t>
            </a:r>
            <a:r>
              <a:rPr lang="en-US" sz="1400" dirty="0">
                <a:solidFill>
                  <a:srgbClr val="000000"/>
                </a:solidFill>
                <a:highlight>
                  <a:srgbClr val="FFFFFF"/>
                </a:highlight>
              </a:rPr>
              <a:t> </a:t>
            </a:r>
            <a:r>
              <a:rPr lang="en-US" sz="1400" dirty="0" err="1">
                <a:solidFill>
                  <a:srgbClr val="000000"/>
                </a:solidFill>
                <a:highlight>
                  <a:srgbClr val="FFFFFF"/>
                </a:highlight>
              </a:rPr>
              <a:t>SampleCode</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public</a:t>
            </a:r>
            <a:r>
              <a:rPr lang="en-US" sz="1400" dirty="0">
                <a:solidFill>
                  <a:srgbClr val="000000"/>
                </a:solidFill>
                <a:highlight>
                  <a:srgbClr val="FFFFFF"/>
                </a:highlight>
              </a:rPr>
              <a:t> </a:t>
            </a:r>
            <a:r>
              <a:rPr lang="en-US" sz="1400" dirty="0">
                <a:solidFill>
                  <a:srgbClr val="8000FF"/>
                </a:solidFill>
                <a:highlight>
                  <a:srgbClr val="FFFFFF"/>
                </a:highlight>
              </a:rPr>
              <a:t>class</a:t>
            </a:r>
            <a:r>
              <a:rPr lang="en-US" sz="1400" dirty="0">
                <a:solidFill>
                  <a:srgbClr val="000000"/>
                </a:solidFill>
                <a:highlight>
                  <a:srgbClr val="FFFFFF"/>
                </a:highlight>
              </a:rPr>
              <a:t> </a:t>
            </a:r>
            <a:r>
              <a:rPr lang="en-US" sz="1400" dirty="0" err="1">
                <a:solidFill>
                  <a:srgbClr val="000000"/>
                </a:solidFill>
                <a:highlight>
                  <a:srgbClr val="FFFFFF"/>
                </a:highlight>
              </a:rPr>
              <a:t>StaticUsingExample</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public</a:t>
            </a:r>
            <a:r>
              <a:rPr lang="fr-FR" sz="1400" dirty="0">
                <a:solidFill>
                  <a:srgbClr val="000000"/>
                </a:solidFill>
                <a:highlight>
                  <a:srgbClr val="FFFFFF"/>
                </a:highlight>
              </a:rPr>
              <a:t> </a:t>
            </a:r>
            <a:r>
              <a:rPr lang="fr-FR" sz="1400" dirty="0" err="1">
                <a:solidFill>
                  <a:srgbClr val="8000FF"/>
                </a:solidFill>
                <a:highlight>
                  <a:srgbClr val="FFFFFF"/>
                </a:highlight>
              </a:rPr>
              <a:t>void</a:t>
            </a:r>
            <a:r>
              <a:rPr lang="fr-FR" sz="1400" dirty="0">
                <a:solidFill>
                  <a:srgbClr val="000000"/>
                </a:solidFill>
                <a:highlight>
                  <a:srgbClr val="FFFFFF"/>
                </a:highlight>
              </a:rPr>
              <a:t> </a:t>
            </a:r>
            <a:r>
              <a:rPr lang="fr-FR" sz="1400" dirty="0" err="1">
                <a:solidFill>
                  <a:srgbClr val="000000"/>
                </a:solidFill>
                <a:highlight>
                  <a:srgbClr val="FFFFFF"/>
                </a:highlight>
              </a:rPr>
              <a:t>MathExample</a:t>
            </a:r>
            <a:r>
              <a:rPr lang="fr-FR" sz="1400" b="1" dirty="0">
                <a:solidFill>
                  <a:srgbClr val="000080"/>
                </a:solidFill>
                <a:highlight>
                  <a:srgbClr val="FFFFFF"/>
                </a:highlight>
              </a:rPr>
              <a:t>(</a:t>
            </a:r>
            <a:r>
              <a:rPr lang="fr-FR" sz="1400" dirty="0">
                <a:solidFill>
                  <a:srgbClr val="8000FF"/>
                </a:solidFill>
                <a:highlight>
                  <a:srgbClr val="FFFFFF"/>
                </a:highlight>
              </a:rPr>
              <a:t>double</a:t>
            </a:r>
            <a:r>
              <a:rPr lang="fr-FR" sz="1400" dirty="0">
                <a:solidFill>
                  <a:srgbClr val="000000"/>
                </a:solidFill>
                <a:highlight>
                  <a:srgbClr val="FFFFFF"/>
                </a:highlight>
              </a:rPr>
              <a:t> x</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8000FF"/>
                </a:solidFill>
                <a:highlight>
                  <a:srgbClr val="FFFFFF"/>
                </a:highlight>
              </a:rPr>
              <a:t>double</a:t>
            </a:r>
            <a:r>
              <a:rPr lang="fr-FR" sz="1400" dirty="0">
                <a:solidFill>
                  <a:srgbClr val="000000"/>
                </a:solidFill>
                <a:highlight>
                  <a:srgbClr val="FFFFFF"/>
                </a:highlight>
              </a:rPr>
              <a:t> y</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pow </a:t>
            </a:r>
            <a:r>
              <a:rPr lang="en-US" sz="1400" b="1" dirty="0">
                <a:solidFill>
                  <a:srgbClr val="000080"/>
                </a:solidFill>
                <a:highlight>
                  <a:srgbClr val="FFFFFF"/>
                </a:highlight>
              </a:rPr>
              <a:t>=</a:t>
            </a:r>
            <a:r>
              <a:rPr lang="en-US" sz="1400" dirty="0">
                <a:solidFill>
                  <a:srgbClr val="000000"/>
                </a:solidFill>
                <a:highlight>
                  <a:srgbClr val="FFFFFF"/>
                </a:highlight>
              </a:rPr>
              <a:t> Pow</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min </a:t>
            </a:r>
            <a:r>
              <a:rPr lang="en-US" sz="1400" b="1" dirty="0">
                <a:solidFill>
                  <a:srgbClr val="000080"/>
                </a:solidFill>
                <a:highlight>
                  <a:srgbClr val="FFFFFF"/>
                </a:highlight>
              </a:rPr>
              <a:t>=</a:t>
            </a:r>
            <a:r>
              <a:rPr lang="en-US" sz="1400" dirty="0">
                <a:solidFill>
                  <a:srgbClr val="000000"/>
                </a:solidFill>
                <a:highlight>
                  <a:srgbClr val="FFFFFF"/>
                </a:highlight>
              </a:rPr>
              <a:t> Min</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range </a:t>
            </a:r>
            <a:r>
              <a:rPr lang="en-US" sz="1400" b="1" dirty="0">
                <a:solidFill>
                  <a:srgbClr val="000080"/>
                </a:solidFill>
                <a:highlight>
                  <a:srgbClr val="FFFFFF"/>
                </a:highlight>
              </a:rPr>
              <a:t>=</a:t>
            </a:r>
            <a:r>
              <a:rPr lang="en-US" sz="1400" dirty="0">
                <a:solidFill>
                  <a:srgbClr val="000000"/>
                </a:solidFill>
                <a:highlight>
                  <a:srgbClr val="FFFFFF"/>
                </a:highlight>
              </a:rPr>
              <a:t> Range</a:t>
            </a:r>
            <a:r>
              <a:rPr lang="en-US" sz="1400" b="1" dirty="0">
                <a:solidFill>
                  <a:srgbClr val="000080"/>
                </a:solidFill>
                <a:highlight>
                  <a:srgbClr val="FFFFFF"/>
                </a:highlight>
              </a:rPr>
              <a:t>(</a:t>
            </a:r>
            <a:r>
              <a:rPr lang="en-US" sz="1400" dirty="0">
                <a:solidFill>
                  <a:srgbClr val="FF8000"/>
                </a:solidFill>
                <a:highlight>
                  <a:srgbClr val="FFFFFF"/>
                </a:highlight>
              </a:rPr>
              <a:t>5</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8000"/>
                </a:solidFill>
                <a:highlight>
                  <a:srgbClr val="FFFFFF"/>
                </a:highlight>
              </a:rPr>
              <a:t>50</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evens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range</a:t>
            </a:r>
            <a:r>
              <a:rPr lang="en-US" sz="1400" b="1" dirty="0" err="1">
                <a:solidFill>
                  <a:srgbClr val="000080"/>
                </a:solidFill>
                <a:highlight>
                  <a:srgbClr val="FFFFFF"/>
                </a:highlight>
              </a:rPr>
              <a:t>.</a:t>
            </a:r>
            <a:r>
              <a:rPr lang="en-US" sz="1400" dirty="0" err="1">
                <a:solidFill>
                  <a:srgbClr val="000000"/>
                </a:solidFill>
                <a:highlight>
                  <a:srgbClr val="FFFFFF"/>
                </a:highlight>
              </a:rPr>
              <a:t>Where</a:t>
            </a:r>
            <a:r>
              <a:rPr lang="en-US" sz="1400" b="1" dirty="0">
                <a:solidFill>
                  <a:srgbClr val="000080"/>
                </a:solidFill>
                <a:highlight>
                  <a:srgbClr val="FFFFFF"/>
                </a:highlight>
              </a:rPr>
              <a:t>(</a:t>
            </a:r>
            <a:r>
              <a:rPr lang="en-US" sz="1400" dirty="0" err="1">
                <a:solidFill>
                  <a:srgbClr val="000000"/>
                </a:solidFill>
                <a:highlight>
                  <a:srgbClr val="FFFFFF"/>
                </a:highlight>
              </a:rPr>
              <a:t>i</a:t>
            </a:r>
            <a:r>
              <a:rPr lang="en-US" sz="1400" dirty="0">
                <a:solidFill>
                  <a:srgbClr val="000000"/>
                </a:solidFill>
                <a:highlight>
                  <a:srgbClr val="FFFFFF"/>
                </a:highlight>
              </a:rPr>
              <a:t> </a:t>
            </a:r>
            <a:r>
              <a:rPr lang="en-US" sz="1400" b="1" dirty="0">
                <a:solidFill>
                  <a:srgbClr val="000080"/>
                </a:solidFill>
                <a:highlight>
                  <a:srgbClr val="FFFFFF"/>
                </a:highlight>
              </a:rPr>
              <a:t>=&gt;</a:t>
            </a:r>
            <a:r>
              <a:rPr lang="en-US" sz="1400" dirty="0">
                <a:solidFill>
                  <a:srgbClr val="000000"/>
                </a:solidFill>
                <a:highlight>
                  <a:srgbClr val="FFFFFF"/>
                </a:highlight>
              </a:rPr>
              <a:t> i</a:t>
            </a:r>
            <a:r>
              <a:rPr lang="en-US" sz="1400" b="1" dirty="0">
                <a:solidFill>
                  <a:srgbClr val="000080"/>
                </a:solidFill>
                <a:highlight>
                  <a:srgbClr val="FFFFFF"/>
                </a:highlight>
              </a:rPr>
              <a:t>%</a:t>
            </a:r>
            <a:r>
              <a:rPr lang="en-US" sz="1400" dirty="0">
                <a:solidFill>
                  <a:srgbClr val="FF8000"/>
                </a:solidFill>
                <a:highlight>
                  <a:srgbClr val="FFFFFF"/>
                </a:highlight>
              </a:rPr>
              <a:t>2</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8000"/>
                </a:solidFill>
                <a:highlight>
                  <a:srgbClr val="FFFFFF"/>
                </a:highlight>
              </a:rPr>
              <a:t>0</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p>
        </p:txBody>
      </p:sp>
    </p:spTree>
    <p:extLst>
      <p:ext uri="{BB962C8B-B14F-4D97-AF65-F5344CB8AC3E}">
        <p14:creationId xmlns:p14="http://schemas.microsoft.com/office/powerpoint/2010/main" val="24232729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570</TotalTime>
  <Words>1662</Words>
  <Application>Microsoft Office PowerPoint</Application>
  <PresentationFormat>Widescreen</PresentationFormat>
  <Paragraphs>368</Paragraphs>
  <Slides>28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Consolas</vt:lpstr>
      <vt:lpstr>Segoe UI</vt:lpstr>
      <vt:lpstr>Gallery</vt:lpstr>
      <vt:lpstr>C# 6 New Language Features</vt:lpstr>
      <vt:lpstr>PowerPoint Presentation</vt:lpstr>
      <vt:lpstr>Remember</vt:lpstr>
      <vt:lpstr>Joseph Reynolds</vt:lpstr>
      <vt:lpstr>History of C#</vt:lpstr>
      <vt:lpstr>History of C# - Continued</vt:lpstr>
      <vt:lpstr>Before we do any demos…</vt:lpstr>
      <vt:lpstr>C# 6: Overview of New Stuff</vt:lpstr>
      <vt:lpstr>“Using Static” and “Using Extension Methods”</vt:lpstr>
      <vt:lpstr>Dictionary Initializers </vt:lpstr>
      <vt:lpstr>Collection Initializer in IL</vt:lpstr>
      <vt:lpstr>nameof() operator</vt:lpstr>
      <vt:lpstr>Null Conditional – The Elvis Operator</vt:lpstr>
      <vt:lpstr>Null Conditionals – Part 2</vt:lpstr>
      <vt:lpstr>Null Conditionals – Part 3 (What if it’s null?)</vt:lpstr>
      <vt:lpstr>Expression Bodied Members</vt:lpstr>
      <vt:lpstr>Expression Body Quick Facts</vt:lpstr>
      <vt:lpstr>Auto Property Features</vt:lpstr>
      <vt:lpstr>Auto Properties Part 2</vt:lpstr>
      <vt:lpstr>Auto Properties Part 3</vt:lpstr>
      <vt:lpstr>String Interpolation</vt:lpstr>
      <vt:lpstr>String Interpolation</vt:lpstr>
      <vt:lpstr>String Interpolation</vt:lpstr>
      <vt:lpstr>String Interpolation</vt:lpstr>
      <vt:lpstr>C# 6: Summary</vt:lpstr>
      <vt:lpstr>Please complete an evaluation form</vt:lpstr>
      <vt:lpstr>PowerPoint Presentation</vt:lpstr>
      <vt:lpstr>More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6 New Language Features</dc:title>
  <dc:creator>Joe Reynolds</dc:creator>
  <cp:lastModifiedBy>Joe Reynolds</cp:lastModifiedBy>
  <cp:revision>51</cp:revision>
  <dcterms:created xsi:type="dcterms:W3CDTF">2016-02-08T04:11:56Z</dcterms:created>
  <dcterms:modified xsi:type="dcterms:W3CDTF">2016-08-05T13:51:23Z</dcterms:modified>
</cp:coreProperties>
</file>