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6"/>
  </p:notesMasterIdLst>
  <p:sldIdLst>
    <p:sldId id="256" r:id="rId2"/>
    <p:sldId id="261" r:id="rId3"/>
    <p:sldId id="257" r:id="rId4"/>
    <p:sldId id="258" r:id="rId5"/>
    <p:sldId id="279" r:id="rId6"/>
    <p:sldId id="259" r:id="rId7"/>
    <p:sldId id="264" r:id="rId8"/>
    <p:sldId id="262" r:id="rId9"/>
    <p:sldId id="280"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autoAdjust="0"/>
    <p:restoredTop sz="80974" autoAdjust="0"/>
  </p:normalViewPr>
  <p:slideViewPr>
    <p:cSldViewPr snapToGrid="0">
      <p:cViewPr varScale="1">
        <p:scale>
          <a:sx n="93" d="100"/>
          <a:sy n="93" d="100"/>
        </p:scale>
        <p:origin x="1116" y="7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5E0E6-2657-4385-902D-2810122CB8F7}" type="datetimeFigureOut">
              <a:rPr lang="en-US" smtClean="0"/>
              <a:t>10/20/2016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12C5-6186-400E-A7A8-A33DCA02EA83}" type="slidenum">
              <a:rPr lang="en-US" smtClean="0"/>
              <a:t>‹#›</a:t>
            </a:fld>
            <a:endParaRPr lang="en-US"/>
          </a:p>
        </p:txBody>
      </p:sp>
    </p:spTree>
    <p:extLst>
      <p:ext uri="{BB962C8B-B14F-4D97-AF65-F5344CB8AC3E}">
        <p14:creationId xmlns:p14="http://schemas.microsoft.com/office/powerpoint/2010/main" val="269019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6</a:t>
            </a:fld>
            <a:endParaRPr lang="en-US"/>
          </a:p>
        </p:txBody>
      </p:sp>
    </p:spTree>
    <p:extLst>
      <p:ext uri="{BB962C8B-B14F-4D97-AF65-F5344CB8AC3E}">
        <p14:creationId xmlns:p14="http://schemas.microsoft.com/office/powerpoint/2010/main" val="385114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It’s debatable</a:t>
            </a:r>
            <a:r>
              <a:rPr lang="en-US" baseline="0" dirty="0"/>
              <a:t> how readable XML is EVER going to be… But still…</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22</a:t>
            </a:fld>
            <a:endParaRPr lang="en-US"/>
          </a:p>
        </p:txBody>
      </p:sp>
    </p:spTree>
    <p:extLst>
      <p:ext uri="{BB962C8B-B14F-4D97-AF65-F5344CB8AC3E}">
        <p14:creationId xmlns:p14="http://schemas.microsoft.com/office/powerpoint/2010/main" val="7404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23</a:t>
            </a:fld>
            <a:endParaRPr lang="en-US"/>
          </a:p>
        </p:txBody>
      </p:sp>
    </p:spTree>
    <p:extLst>
      <p:ext uri="{BB962C8B-B14F-4D97-AF65-F5344CB8AC3E}">
        <p14:creationId xmlns:p14="http://schemas.microsoft.com/office/powerpoint/2010/main" val="382763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Frankly, I think this will be fairly niche.</a:t>
            </a:r>
            <a:r>
              <a:rPr lang="en-US" baseline="0" dirty="0"/>
              <a:t> I’m not spending a lot of time on it. If you have </a:t>
            </a:r>
            <a:r>
              <a:rPr lang="en-US" baseline="0" dirty="0" err="1"/>
              <a:t>ReSharper</a:t>
            </a:r>
            <a:r>
              <a:rPr lang="en-US" baseline="0" dirty="0"/>
              <a:t> installed, you’ll discover it pretty quickly, and you’ll figure out when you want to implement it.</a:t>
            </a:r>
          </a:p>
          <a:p>
            <a:endParaRPr lang="en-US" baseline="0" dirty="0"/>
          </a:p>
          <a:p>
            <a:r>
              <a:rPr lang="en-US" baseline="0" dirty="0"/>
              <a:t>Honestly, I think the bigger concern is going to be NOT using it when we SHOULDN’T use it. This seems like the kind of thing that could easily get out of control.</a:t>
            </a:r>
          </a:p>
          <a:p>
            <a:endParaRPr lang="en-US" baseline="0" dirty="0"/>
          </a:p>
          <a:p>
            <a:r>
              <a:rPr lang="en-US" baseline="0" dirty="0"/>
              <a:t>Not my favorite feature.</a:t>
            </a:r>
          </a:p>
          <a:p>
            <a:endParaRPr lang="en-US" baseline="0" dirty="0"/>
          </a:p>
          <a:p>
            <a:r>
              <a:rPr lang="en-US" baseline="0" dirty="0"/>
              <a:t>DEMO:</a:t>
            </a:r>
          </a:p>
          <a:p>
            <a:r>
              <a:rPr lang="en-US" baseline="0" dirty="0"/>
              <a:t>Good – makes things a little less cluttered</a:t>
            </a:r>
          </a:p>
          <a:p>
            <a:r>
              <a:rPr lang="en-US" baseline="0" dirty="0"/>
              <a:t>Bad – potential for making bad logic mistakes</a:t>
            </a:r>
          </a:p>
          <a:p>
            <a:endParaRPr lang="en-US" baseline="0" dirty="0"/>
          </a:p>
          <a:p>
            <a:r>
              <a:rPr lang="en-US" baseline="0" dirty="0"/>
              <a:t>POTENTIAL USE:</a:t>
            </a:r>
          </a:p>
          <a:p>
            <a:r>
              <a:rPr lang="en-US" baseline="0" dirty="0"/>
              <a:t>Industry\App – specific helper classes with static functions</a:t>
            </a:r>
          </a:p>
          <a:p>
            <a:r>
              <a:rPr lang="en-US" baseline="0" dirty="0"/>
              <a:t>Calculations, initializers, etc.</a:t>
            </a:r>
          </a:p>
          <a:p>
            <a:r>
              <a:rPr lang="en-US" baseline="0" dirty="0"/>
              <a:t>Engineering apps that have highly specific formulas?</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7</a:t>
            </a:fld>
            <a:endParaRPr lang="en-US"/>
          </a:p>
        </p:txBody>
      </p:sp>
    </p:spTree>
    <p:extLst>
      <p:ext uri="{BB962C8B-B14F-4D97-AF65-F5344CB8AC3E}">
        <p14:creationId xmlns:p14="http://schemas.microsoft.com/office/powerpoint/2010/main" val="287178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a significant difference – and could ACTUALLY</a:t>
            </a:r>
            <a:r>
              <a:rPr lang="en-US" baseline="0" dirty="0"/>
              <a:t> cause issues if not careful.</a:t>
            </a:r>
          </a:p>
          <a:p>
            <a:endParaRPr lang="en-US" baseline="0" dirty="0"/>
          </a:p>
          <a:p>
            <a:r>
              <a:rPr lang="en-US" sz="1200" b="0" i="0" kern="1200" dirty="0">
                <a:solidFill>
                  <a:schemeClr val="tx1"/>
                </a:solidFill>
                <a:effectLst/>
                <a:latin typeface="+mn-lt"/>
                <a:ea typeface="+mn-ea"/>
                <a:cs typeface="+mn-cs"/>
              </a:rPr>
              <a:t>A bigger advantage is that this syntax also provides the benefit of allowing you to initialize other types. Any type with an indexer will allow initialization via this syntax, where the old collection initializers only works with types that implement </a:t>
            </a:r>
            <a:r>
              <a:rPr lang="en-US" dirty="0" err="1"/>
              <a:t>IEnumerable</a:t>
            </a:r>
            <a:r>
              <a:rPr lang="en-US" dirty="0"/>
              <a:t>&lt;T&gt;</a:t>
            </a:r>
            <a:r>
              <a:rPr lang="en-US" sz="1200" b="0" i="0" kern="1200" dirty="0">
                <a:solidFill>
                  <a:schemeClr val="tx1"/>
                </a:solidFill>
                <a:effectLst/>
                <a:latin typeface="+mn-lt"/>
                <a:ea typeface="+mn-ea"/>
                <a:cs typeface="+mn-cs"/>
              </a:rPr>
              <a:t> and have an </a:t>
            </a:r>
            <a:r>
              <a:rPr lang="en-US" dirty="0"/>
              <a:t>Add</a:t>
            </a:r>
            <a:r>
              <a:rPr lang="en-US" sz="1200" b="0" i="0" kern="1200" dirty="0">
                <a:solidFill>
                  <a:schemeClr val="tx1"/>
                </a:solidFill>
                <a:effectLst/>
                <a:latin typeface="+mn-lt"/>
                <a:ea typeface="+mn-ea"/>
                <a:cs typeface="+mn-cs"/>
              </a:rPr>
              <a:t> method. That happened to work with a </a:t>
            </a:r>
            <a:r>
              <a:rPr lang="en-US" dirty="0"/>
              <a:t>Dictionary&lt;</a:t>
            </a:r>
            <a:r>
              <a:rPr lang="en-US" dirty="0" err="1"/>
              <a:t>TKey,TValue</a:t>
            </a:r>
            <a:r>
              <a:rPr lang="en-US" dirty="0"/>
              <a:t>&gt;</a:t>
            </a:r>
            <a:r>
              <a:rPr lang="en-US" sz="1200" b="0" i="0" kern="1200" dirty="0">
                <a:solidFill>
                  <a:schemeClr val="tx1"/>
                </a:solidFill>
                <a:effectLst/>
                <a:latin typeface="+mn-lt"/>
                <a:ea typeface="+mn-ea"/>
                <a:cs typeface="+mn-cs"/>
              </a:rPr>
              <a:t>, but that doesn't mean that it worked with any index based type. (http://stackoverflow.com/a/28076372)</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8</a:t>
            </a:fld>
            <a:endParaRPr lang="en-US"/>
          </a:p>
        </p:txBody>
      </p:sp>
    </p:spTree>
    <p:extLst>
      <p:ext uri="{BB962C8B-B14F-4D97-AF65-F5344CB8AC3E}">
        <p14:creationId xmlns:p14="http://schemas.microsoft.com/office/powerpoint/2010/main" val="207868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t>
            </a:r>
            <a:r>
              <a:rPr lang="en-US" dirty="0" err="1"/>
              <a:t>set_Item</a:t>
            </a:r>
            <a:r>
              <a:rPr lang="en-US" dirty="0"/>
              <a:t>” is</a:t>
            </a:r>
            <a:r>
              <a:rPr lang="en-US" baseline="0" dirty="0"/>
              <a:t> significantly different from Add!</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9</a:t>
            </a:fld>
            <a:endParaRPr lang="en-US"/>
          </a:p>
        </p:txBody>
      </p:sp>
    </p:spTree>
    <p:extLst>
      <p:ext uri="{BB962C8B-B14F-4D97-AF65-F5344CB8AC3E}">
        <p14:creationId xmlns:p14="http://schemas.microsoft.com/office/powerpoint/2010/main" val="171898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http://geekswithblogs.net/BlackRabbitCoder/archive/2015/06/05/c.net-little-wonders-null-conditional-operator-in-c-6.aspx</a:t>
            </a:r>
          </a:p>
        </p:txBody>
      </p:sp>
      <p:sp>
        <p:nvSpPr>
          <p:cNvPr id="4" name="Slide Number Placeholder 3"/>
          <p:cNvSpPr>
            <a:spLocks noGrp="1"/>
          </p:cNvSpPr>
          <p:nvPr>
            <p:ph type="sldNum" sz="quarter" idx="10"/>
          </p:nvPr>
        </p:nvSpPr>
        <p:spPr/>
        <p:txBody>
          <a:bodyPr/>
          <a:lstStyle/>
          <a:p>
            <a:fld id="{F7E612C5-6186-400E-A7A8-A33DCA02EA83}" type="slidenum">
              <a:rPr lang="en-US" smtClean="0"/>
              <a:t>11</a:t>
            </a:fld>
            <a:endParaRPr lang="en-US"/>
          </a:p>
        </p:txBody>
      </p:sp>
    </p:spTree>
    <p:extLst>
      <p:ext uri="{BB962C8B-B14F-4D97-AF65-F5344CB8AC3E}">
        <p14:creationId xmlns:p14="http://schemas.microsoft.com/office/powerpoint/2010/main" val="129097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Yeah, I know we’re not really protecting against nulls yet…</a:t>
            </a:r>
          </a:p>
          <a:p>
            <a:r>
              <a:rPr lang="en-US" dirty="0"/>
              <a:t>If the </a:t>
            </a:r>
            <a:r>
              <a:rPr lang="en-US" dirty="0" err="1"/>
              <a:t>CurrentInvoice</a:t>
            </a:r>
            <a:r>
              <a:rPr lang="en-US" dirty="0"/>
              <a:t> IS null, it’s going to insert “NULL” in each of those places.</a:t>
            </a:r>
          </a:p>
        </p:txBody>
      </p:sp>
      <p:sp>
        <p:nvSpPr>
          <p:cNvPr id="4" name="Slide Number Placeholder 3"/>
          <p:cNvSpPr>
            <a:spLocks noGrp="1"/>
          </p:cNvSpPr>
          <p:nvPr>
            <p:ph type="sldNum" sz="quarter" idx="10"/>
          </p:nvPr>
        </p:nvSpPr>
        <p:spPr/>
        <p:txBody>
          <a:bodyPr/>
          <a:lstStyle/>
          <a:p>
            <a:fld id="{F7E612C5-6186-400E-A7A8-A33DCA02EA83}" type="slidenum">
              <a:rPr lang="en-US" smtClean="0"/>
              <a:t>12</a:t>
            </a:fld>
            <a:endParaRPr lang="en-US"/>
          </a:p>
        </p:txBody>
      </p:sp>
    </p:spTree>
    <p:extLst>
      <p:ext uri="{BB962C8B-B14F-4D97-AF65-F5344CB8AC3E}">
        <p14:creationId xmlns:p14="http://schemas.microsoft.com/office/powerpoint/2010/main" val="336337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careful</a:t>
            </a:r>
            <a:r>
              <a:rPr lang="en-US" baseline="0" dirty="0"/>
              <a:t> traversing lots of things to pull a value out of the end – where did the null happen?</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13</a:t>
            </a:fld>
            <a:endParaRPr lang="en-US"/>
          </a:p>
        </p:txBody>
      </p:sp>
    </p:spTree>
    <p:extLst>
      <p:ext uri="{BB962C8B-B14F-4D97-AF65-F5344CB8AC3E}">
        <p14:creationId xmlns:p14="http://schemas.microsoft.com/office/powerpoint/2010/main" val="319389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My recommendation – use for quick</a:t>
            </a:r>
            <a:r>
              <a:rPr lang="en-US" baseline="0" dirty="0"/>
              <a:t> calculations, short things, delegates… Not for anything longer than about 3 lines.</a:t>
            </a:r>
          </a:p>
          <a:p>
            <a:r>
              <a:rPr lang="en-US" baseline="0" dirty="0"/>
              <a:t>There’s exceptions to every rule of course… But makes sure they’re the exception, not the rule.</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14</a:t>
            </a:fld>
            <a:endParaRPr lang="en-US"/>
          </a:p>
        </p:txBody>
      </p:sp>
    </p:spTree>
    <p:extLst>
      <p:ext uri="{BB962C8B-B14F-4D97-AF65-F5344CB8AC3E}">
        <p14:creationId xmlns:p14="http://schemas.microsoft.com/office/powerpoint/2010/main" val="70371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        private void </a:t>
            </a:r>
            <a:r>
              <a:rPr lang="en-US" dirty="0" err="1"/>
              <a:t>SetSoapBody</a:t>
            </a:r>
            <a:r>
              <a:rPr lang="en-US" dirty="0"/>
              <a:t>()</a:t>
            </a:r>
          </a:p>
          <a:p>
            <a:r>
              <a:rPr lang="en-US" dirty="0"/>
              <a:t>        {</a:t>
            </a:r>
          </a:p>
          <a:p>
            <a:r>
              <a:rPr lang="en-US" dirty="0"/>
              <a:t>            </a:t>
            </a:r>
            <a:r>
              <a:rPr lang="en-US" dirty="0" err="1"/>
              <a:t>BaseServiceCall.SoapBody</a:t>
            </a:r>
            <a:r>
              <a:rPr lang="en-US" dirty="0"/>
              <a:t> = </a:t>
            </a:r>
            <a:r>
              <a:rPr lang="en-US" dirty="0" err="1"/>
              <a:t>string.Format</a:t>
            </a:r>
            <a:r>
              <a:rPr lang="en-US" dirty="0"/>
              <a:t>(@"&lt;</a:t>
            </a:r>
            <a:r>
              <a:rPr lang="en-US" dirty="0" err="1"/>
              <a:t>soap:Body</a:t>
            </a:r>
            <a:r>
              <a:rPr lang="en-US" dirty="0"/>
              <a:t>&gt;</a:t>
            </a:r>
          </a:p>
          <a:p>
            <a:r>
              <a:rPr lang="en-US" dirty="0"/>
              <a:t>    &lt;</a:t>
            </a:r>
            <a:r>
              <a:rPr lang="en-US" dirty="0" err="1"/>
              <a:t>GetCustomerLegalName</a:t>
            </a:r>
            <a:r>
              <a:rPr lang="en-US" dirty="0"/>
              <a:t> </a:t>
            </a:r>
            <a:r>
              <a:rPr lang="en-US" dirty="0" err="1"/>
              <a:t>xmlns</a:t>
            </a:r>
            <a:r>
              <a:rPr lang="en-US" dirty="0"/>
              <a:t>=""http://www.infocraft.net""&gt;</a:t>
            </a:r>
          </a:p>
          <a:p>
            <a:r>
              <a:rPr lang="en-US" dirty="0"/>
              <a:t>      &lt;</a:t>
            </a:r>
            <a:r>
              <a:rPr lang="en-US" dirty="0" err="1"/>
              <a:t>custNo</a:t>
            </a:r>
            <a:r>
              <a:rPr lang="en-US" dirty="0"/>
              <a:t>&gt;{0}&lt;/</a:t>
            </a:r>
            <a:r>
              <a:rPr lang="en-US" dirty="0" err="1"/>
              <a:t>custNo</a:t>
            </a:r>
            <a:r>
              <a:rPr lang="en-US" dirty="0"/>
              <a:t>&gt;</a:t>
            </a:r>
          </a:p>
          <a:p>
            <a:r>
              <a:rPr lang="en-US" dirty="0"/>
              <a:t>    &lt;/</a:t>
            </a:r>
            <a:r>
              <a:rPr lang="en-US" dirty="0" err="1"/>
              <a:t>GetCustomerLegalName</a:t>
            </a:r>
            <a:r>
              <a:rPr lang="en-US" dirty="0"/>
              <a:t>&gt;</a:t>
            </a:r>
          </a:p>
          <a:p>
            <a:r>
              <a:rPr lang="en-US" dirty="0"/>
              <a:t>  &lt;/</a:t>
            </a:r>
            <a:r>
              <a:rPr lang="en-US" dirty="0" err="1"/>
              <a:t>soap:Body</a:t>
            </a:r>
            <a:r>
              <a:rPr lang="en-US" dirty="0"/>
              <a:t>&gt;", </a:t>
            </a:r>
            <a:r>
              <a:rPr lang="en-US" dirty="0" err="1"/>
              <a:t>CustomerNumber</a:t>
            </a:r>
            <a:r>
              <a:rPr lang="en-US" dirty="0"/>
              <a:t>);</a:t>
            </a:r>
          </a:p>
          <a:p>
            <a:r>
              <a:rPr lang="en-US" dirty="0"/>
              <a:t>        }</a:t>
            </a:r>
          </a:p>
        </p:txBody>
      </p:sp>
      <p:sp>
        <p:nvSpPr>
          <p:cNvPr id="4" name="Slide Number Placeholder 3"/>
          <p:cNvSpPr>
            <a:spLocks noGrp="1"/>
          </p:cNvSpPr>
          <p:nvPr>
            <p:ph type="sldNum" sz="quarter" idx="10"/>
          </p:nvPr>
        </p:nvSpPr>
        <p:spPr/>
        <p:txBody>
          <a:bodyPr/>
          <a:lstStyle/>
          <a:p>
            <a:fld id="{F7E612C5-6186-400E-A7A8-A33DCA02EA83}" type="slidenum">
              <a:rPr lang="en-US" smtClean="0"/>
              <a:t>19</a:t>
            </a:fld>
            <a:endParaRPr lang="en-US"/>
          </a:p>
        </p:txBody>
      </p:sp>
    </p:spTree>
    <p:extLst>
      <p:ext uri="{BB962C8B-B14F-4D97-AF65-F5344CB8AC3E}">
        <p14:creationId xmlns:p14="http://schemas.microsoft.com/office/powerpoint/2010/main" val="3741048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6"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71"/>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1B543-F909-4FF1-B2FE-428AB4A87B52}" type="datetime1">
              <a:rPr lang="en-US" smtClean="0"/>
              <a:t>10/20/2016</a:t>
            </a:fld>
            <a:endParaRPr lang="en-US" dirty="0"/>
          </a:p>
        </p:txBody>
      </p:sp>
      <p:sp>
        <p:nvSpPr>
          <p:cNvPr id="5" name="Footer Placeholder 4"/>
          <p:cNvSpPr>
            <a:spLocks noGrp="1"/>
          </p:cNvSpPr>
          <p:nvPr>
            <p:ph type="ftr" sz="quarter" idx="11"/>
          </p:nvPr>
        </p:nvSpPr>
        <p:spPr>
          <a:xfrm>
            <a:off x="1127126" y="329311"/>
            <a:ext cx="5943668" cy="309201"/>
          </a:xfrm>
        </p:spPr>
        <p:txBody>
          <a:bodyPr/>
          <a:lstStyle/>
          <a:p>
            <a:r>
              <a:rPr lang="en-US"/>
              <a:t>@iddJoe</a:t>
            </a:r>
            <a:endParaRPr lang="en-US" dirty="0"/>
          </a:p>
        </p:txBody>
      </p:sp>
      <p:sp>
        <p:nvSpPr>
          <p:cNvPr id="6" name="Slide Number Placeholder 5"/>
          <p:cNvSpPr>
            <a:spLocks noGrp="1"/>
          </p:cNvSpPr>
          <p:nvPr>
            <p:ph type="sldNum" sz="quarter" idx="12"/>
          </p:nvPr>
        </p:nvSpPr>
        <p:spPr>
          <a:xfrm>
            <a:off x="9924393"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305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7EB7-D403-45A2-AB5E-D280C516BC85}" type="datetime1">
              <a:rPr lang="en-US" smtClean="0"/>
              <a:t>10/20/2016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40538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11" y="798977"/>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1" y="798977"/>
            <a:ext cx="7828831"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6D4BB-0428-4E19-B8E6-33EBEF93452B}" type="datetime1">
              <a:rPr lang="en-US" smtClean="0"/>
              <a:t>10/20/2016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90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672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2EB21BC-B6B7-45A0-831A-39A08F64FEEE}" type="datetime1">
              <a:rPr lang="en-US" smtClean="0"/>
              <a:t>10/20/2016</a:t>
            </a:fld>
            <a:endParaRPr lang="en-US" dirty="0"/>
          </a:p>
        </p:txBody>
      </p:sp>
      <p:sp>
        <p:nvSpPr>
          <p:cNvPr id="5" name="Footer Placeholder 4"/>
          <p:cNvSpPr>
            <a:spLocks noGrp="1"/>
          </p:cNvSpPr>
          <p:nvPr>
            <p:ph type="ftr" sz="quarter" idx="11"/>
          </p:nvPr>
        </p:nvSpPr>
        <p:spPr/>
        <p:txBody>
          <a:bodyPr/>
          <a:lstStyle>
            <a:lvl1pPr>
              <a:defRPr sz="1200"/>
            </a:lvl1p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0581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33"/>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7" y="3806199"/>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1B1534-8D07-4037-A73D-B2B2270F597C}" type="datetime1">
              <a:rPr lang="en-US" smtClean="0"/>
              <a:t>10/20/2016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7696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3" y="958041"/>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7"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7"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250D4-12A0-43C8-A1CF-99BCBDD8B988}" type="datetime1">
              <a:rPr lang="en-US" smtClean="0"/>
              <a:t>10/20/2016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753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8" y="953340"/>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7" y="2169731"/>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7"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5"/>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73"/>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661DB-8378-4CD0-AFBE-01F12CFCF0EB}" type="datetime1">
              <a:rPr lang="en-US" smtClean="0"/>
              <a:t>10/20/2016</a:t>
            </a:fld>
            <a:endParaRPr lang="en-US" dirty="0"/>
          </a:p>
        </p:txBody>
      </p:sp>
      <p:sp>
        <p:nvSpPr>
          <p:cNvPr id="8" name="Footer Placeholder 7"/>
          <p:cNvSpPr>
            <a:spLocks noGrp="1"/>
          </p:cNvSpPr>
          <p:nvPr>
            <p:ph type="ftr" sz="quarter" idx="11"/>
          </p:nvPr>
        </p:nvSpPr>
        <p:spPr/>
        <p:txBody>
          <a:bodyPr/>
          <a:lstStyle/>
          <a:p>
            <a:r>
              <a:rPr lang="en-US"/>
              <a:t>@iddJoe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1" name="TextBox 10"/>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2" name="TextBox 11"/>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582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78105-B0CE-4596-84BB-C9F093A62A71}" type="datetime1">
              <a:rPr lang="en-US" smtClean="0"/>
              <a:t>10/20/2016</a:t>
            </a:fld>
            <a:endParaRPr lang="en-US" dirty="0"/>
          </a:p>
        </p:txBody>
      </p:sp>
      <p:sp>
        <p:nvSpPr>
          <p:cNvPr id="4" name="Footer Placeholder 3"/>
          <p:cNvSpPr>
            <a:spLocks noGrp="1"/>
          </p:cNvSpPr>
          <p:nvPr>
            <p:ph type="ftr" sz="quarter" idx="11"/>
          </p:nvPr>
        </p:nvSpPr>
        <p:spPr/>
        <p:txBody>
          <a:bodyPr/>
          <a:lstStyle/>
          <a:p>
            <a:r>
              <a:rPr lang="en-US"/>
              <a:t>@iddJoe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7" name="TextBox 6"/>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8" name="TextBox 7"/>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6754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E11DF-B9CA-48C5-81E6-337899557DC2}" type="datetime1">
              <a:rPr lang="en-US" smtClean="0"/>
              <a:t>10/20/2016</a:t>
            </a:fld>
            <a:endParaRPr lang="en-US" dirty="0"/>
          </a:p>
        </p:txBody>
      </p:sp>
      <p:sp>
        <p:nvSpPr>
          <p:cNvPr id="3" name="Footer Placeholder 2"/>
          <p:cNvSpPr>
            <a:spLocks noGrp="1"/>
          </p:cNvSpPr>
          <p:nvPr>
            <p:ph type="ftr" sz="quarter" idx="11"/>
          </p:nvPr>
        </p:nvSpPr>
        <p:spPr/>
        <p:txBody>
          <a:bodyPr/>
          <a:lstStyle/>
          <a:p>
            <a:r>
              <a:rPr lang="en-US"/>
              <a:t>@iddJoe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
        <p:nvSpPr>
          <p:cNvPr id="5" name="TextBox 4"/>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6" name="TextBox 5"/>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4457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2"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5" y="952582"/>
            <a:ext cx="6012471"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2"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03EA06-4E45-4653-A29C-5A7E490F3733}" type="datetime1">
              <a:rPr lang="en-US" smtClean="0"/>
              <a:t>10/20/2016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7589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4"/>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6"/>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9" y="3053725"/>
            <a:ext cx="5846487"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60"/>
            <a:ext cx="5849605" cy="320123"/>
          </a:xfrm>
        </p:spPr>
        <p:txBody>
          <a:bodyPr/>
          <a:lstStyle>
            <a:lvl1pPr algn="l">
              <a:defRPr/>
            </a:lvl1pPr>
          </a:lstStyle>
          <a:p>
            <a:fld id="{2DB3552D-7290-43DD-AD07-60F561629260}" type="datetime1">
              <a:rPr lang="en-US" smtClean="0"/>
              <a:t>10/20/2016</a:t>
            </a:fld>
            <a:endParaRPr lang="en-US" dirty="0"/>
          </a:p>
        </p:txBody>
      </p:sp>
      <p:sp>
        <p:nvSpPr>
          <p:cNvPr id="6" name="Footer Placeholder 5"/>
          <p:cNvSpPr>
            <a:spLocks noGrp="1"/>
          </p:cNvSpPr>
          <p:nvPr>
            <p:ph type="ftr" sz="quarter" idx="11"/>
          </p:nvPr>
        </p:nvSpPr>
        <p:spPr>
          <a:xfrm>
            <a:off x="1125301" y="318642"/>
            <a:ext cx="4877819" cy="320931"/>
          </a:xfrm>
        </p:spPr>
        <p:txBody>
          <a:bodyPr/>
          <a:lstStyle/>
          <a:p>
            <a:r>
              <a:rPr lang="en-US"/>
              <a:t>@iddJoe</a:t>
            </a:r>
            <a:endParaRPr lang="en-US" dirty="0"/>
          </a:p>
        </p:txBody>
      </p:sp>
      <p:sp>
        <p:nvSpPr>
          <p:cNvPr id="7" name="Slide Number Placeholder 6"/>
          <p:cNvSpPr>
            <a:spLocks noGrp="1"/>
          </p:cNvSpPr>
          <p:nvPr>
            <p:ph type="sldNum" sz="quarter" idx="12"/>
          </p:nvPr>
        </p:nvSpPr>
        <p:spPr>
          <a:xfrm>
            <a:off x="6176796"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12" name="TextBox 11"/>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3" name="TextBox 12"/>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85053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2" y="953328"/>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2"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1"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367024-4554-4F1F-91AB-08006E299A3C}" type="datetime1">
              <a:rPr lang="en-US" smtClean="0"/>
              <a:t>10/20/2016</a:t>
            </a:fld>
            <a:endParaRPr lang="en-US" dirty="0"/>
          </a:p>
        </p:txBody>
      </p:sp>
      <p:sp>
        <p:nvSpPr>
          <p:cNvPr id="5" name="Footer Placeholder 4"/>
          <p:cNvSpPr>
            <a:spLocks noGrp="1"/>
          </p:cNvSpPr>
          <p:nvPr>
            <p:ph type="ftr" sz="quarter" idx="3"/>
          </p:nvPr>
        </p:nvSpPr>
        <p:spPr>
          <a:xfrm>
            <a:off x="1130271"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@iddJoe</a:t>
            </a:r>
            <a:endParaRPr lang="en-US" dirty="0"/>
          </a:p>
        </p:txBody>
      </p:sp>
      <p:sp>
        <p:nvSpPr>
          <p:cNvPr id="6" name="Slide Number Placeholder 5"/>
          <p:cNvSpPr>
            <a:spLocks noGrp="1"/>
          </p:cNvSpPr>
          <p:nvPr>
            <p:ph type="sldNum" sz="quarter" idx="4"/>
          </p:nvPr>
        </p:nvSpPr>
        <p:spPr>
          <a:xfrm>
            <a:off x="9918077"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10" name="TextBox 9"/>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1" name="TextBox 10"/>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0337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nfocraft.net/tag/new-features/" TargetMode="External"/><Relationship Id="rId2" Type="http://schemas.openxmlformats.org/officeDocument/2006/relationships/hyperlink" Target="https://github.com/dotnet/roslyn/wiki/New-Language-Features-in-C#-6" TargetMode="External"/><Relationship Id="rId1" Type="http://schemas.openxmlformats.org/officeDocument/2006/relationships/slideLayout" Target="../slideLayouts/slideLayout2.xml"/><Relationship Id="rId6" Type="http://schemas.openxmlformats.org/officeDocument/2006/relationships/hyperlink" Target="http://www.surgeforward.com/careers/" TargetMode="External"/><Relationship Id="rId5" Type="http://schemas.openxmlformats.org/officeDocument/2006/relationships/hyperlink" Target="http://jmreynolds.github.io/CSharp-6-New-Language-Features/" TargetMode="External"/><Relationship Id="rId4" Type="http://schemas.openxmlformats.org/officeDocument/2006/relationships/hyperlink" Target="https://github.com/jmreynolds/CSharp-6-New-Language-Fea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6 New Language Features</a:t>
            </a:r>
          </a:p>
        </p:txBody>
      </p:sp>
      <p:sp>
        <p:nvSpPr>
          <p:cNvPr id="3" name="Subtitle 2"/>
          <p:cNvSpPr>
            <a:spLocks noGrp="1"/>
          </p:cNvSpPr>
          <p:nvPr>
            <p:ph type="subTitle" idx="1"/>
          </p:nvPr>
        </p:nvSpPr>
        <p:spPr/>
        <p:txBody>
          <a:bodyPr>
            <a:normAutofit fontScale="70000" lnSpcReduction="20000"/>
          </a:bodyPr>
          <a:lstStyle/>
          <a:p>
            <a:r>
              <a:rPr lang="en-US" dirty="0"/>
              <a:t>Joseph Reynolds</a:t>
            </a:r>
          </a:p>
          <a:p>
            <a:r>
              <a:rPr lang="en-US"/>
              <a:t>http://Infocraft.Net</a:t>
            </a:r>
            <a:endParaRPr lang="en-US" dirty="0"/>
          </a:p>
          <a:p>
            <a:r>
              <a:rPr lang="en-US" dirty="0"/>
              <a:t>@</a:t>
            </a:r>
            <a:r>
              <a:rPr lang="en-US" dirty="0" err="1"/>
              <a:t>iddJoe</a:t>
            </a:r>
            <a:endParaRPr lang="en-US" dirty="0"/>
          </a:p>
        </p:txBody>
      </p:sp>
    </p:spTree>
    <p:extLst>
      <p:ext uri="{BB962C8B-B14F-4D97-AF65-F5344CB8AC3E}">
        <p14:creationId xmlns:p14="http://schemas.microsoft.com/office/powerpoint/2010/main" val="25180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nameof</a:t>
            </a:r>
            <a:r>
              <a:rPr lang="en-US" dirty="0"/>
              <a:t>() operator</a:t>
            </a:r>
          </a:p>
        </p:txBody>
      </p:sp>
      <p:sp>
        <p:nvSpPr>
          <p:cNvPr id="3" name="Content Placeholder 2"/>
          <p:cNvSpPr>
            <a:spLocks noGrp="1"/>
          </p:cNvSpPr>
          <p:nvPr>
            <p:ph idx="1"/>
          </p:nvPr>
        </p:nvSpPr>
        <p:spPr>
          <a:xfrm>
            <a:off x="1130269" y="1477941"/>
            <a:ext cx="9603275" cy="524618"/>
          </a:xfrm>
        </p:spPr>
        <p:txBody>
          <a:bodyPr/>
          <a:lstStyle/>
          <a:p>
            <a:r>
              <a:rPr lang="en-US" dirty="0"/>
              <a:t>Pretty nifty – particularly for notification-type situations.</a:t>
            </a:r>
          </a:p>
        </p:txBody>
      </p:sp>
      <p:sp>
        <p:nvSpPr>
          <p:cNvPr id="5" name="TextBox 4"/>
          <p:cNvSpPr txBox="1"/>
          <p:nvPr/>
        </p:nvSpPr>
        <p:spPr>
          <a:xfrm>
            <a:off x="1130268" y="2002559"/>
            <a:ext cx="4075155" cy="2554545"/>
          </a:xfrm>
          <a:prstGeom prst="rect">
            <a:avLst/>
          </a:prstGeom>
          <a:noFill/>
        </p:spPr>
        <p:txBody>
          <a:bodyPr wrap="none" rtlCol="0">
            <a:spAutoFit/>
          </a:bodyPr>
          <a:lstStyle/>
          <a:p>
            <a:r>
              <a:rPr lang="en-US" sz="1600" b="1"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SearchText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NotifyChanged</a:t>
            </a:r>
            <a:r>
              <a:rPr lang="en-US" sz="1600" b="1" dirty="0">
                <a:solidFill>
                  <a:srgbClr val="000080"/>
                </a:solidFill>
                <a:highlight>
                  <a:srgbClr val="FFFFFF"/>
                </a:highlight>
              </a:rPr>
              <a:t>(</a:t>
            </a:r>
            <a:r>
              <a:rPr lang="en-US" sz="1600" dirty="0">
                <a:solidFill>
                  <a:srgbClr val="808080"/>
                </a:solidFill>
                <a:highlight>
                  <a:srgbClr val="FFFFFF"/>
                </a:highlight>
              </a:rPr>
              <a:t>"</a:t>
            </a:r>
            <a:r>
              <a:rPr lang="en-US" sz="1600" dirty="0" err="1">
                <a:solidFill>
                  <a:srgbClr val="808080"/>
                </a:solidFill>
                <a:highlight>
                  <a:srgbClr val="FFFFFF"/>
                </a:highlight>
              </a:rPr>
              <a:t>SearchText</a:t>
            </a:r>
            <a:r>
              <a:rPr lang="en-US" sz="1600" dirty="0">
                <a:solidFill>
                  <a:srgbClr val="808080"/>
                </a:solidFill>
                <a:highlight>
                  <a:srgbClr val="FFFFFF"/>
                </a:highlight>
              </a:rPr>
              <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
        <p:nvSpPr>
          <p:cNvPr id="6" name="TextBox 5"/>
          <p:cNvSpPr txBox="1"/>
          <p:nvPr/>
        </p:nvSpPr>
        <p:spPr>
          <a:xfrm>
            <a:off x="5577319" y="2002559"/>
            <a:ext cx="5612434" cy="2308324"/>
          </a:xfrm>
          <a:prstGeom prst="rect">
            <a:avLst/>
          </a:prstGeom>
          <a:noFill/>
        </p:spPr>
        <p:txBody>
          <a:bodyPr wrap="none" rtlCol="0">
            <a:spAutoFit/>
          </a:bodyPr>
          <a:lstStyle/>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FirstName</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NotifyPropertyChanged</a:t>
            </a:r>
            <a:r>
              <a:rPr lang="en-US" sz="1600" b="1" dirty="0">
                <a:solidFill>
                  <a:srgbClr val="000080"/>
                </a:solidFill>
                <a:highlight>
                  <a:srgbClr val="FFFFFF"/>
                </a:highlight>
              </a:rPr>
              <a:t>(</a:t>
            </a:r>
            <a:r>
              <a:rPr lang="en-US" sz="1600" dirty="0" err="1">
                <a:solidFill>
                  <a:srgbClr val="000000"/>
                </a:solidFill>
                <a:highlight>
                  <a:srgbClr val="FFFFFF"/>
                </a:highlight>
              </a:rPr>
              <a:t>nameof</a:t>
            </a:r>
            <a:r>
              <a:rPr lang="en-US" sz="1600" b="1" dirty="0">
                <a:solidFill>
                  <a:srgbClr val="000080"/>
                </a:solidFill>
                <a:highlight>
                  <a:srgbClr val="FFFFFF"/>
                </a:highlight>
              </a:rPr>
              <a:t>(</a:t>
            </a:r>
            <a:r>
              <a:rPr lang="en-US" sz="1600" dirty="0" err="1">
                <a:solidFill>
                  <a:srgbClr val="000000"/>
                </a:solidFill>
                <a:highlight>
                  <a:srgbClr val="FFFFFF"/>
                </a:highlight>
              </a:rPr>
              <a:t>FirstName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122957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 – The Elvis Operator</a:t>
            </a:r>
          </a:p>
        </p:txBody>
      </p:sp>
      <p:sp>
        <p:nvSpPr>
          <p:cNvPr id="3" name="Content Placeholder 2"/>
          <p:cNvSpPr>
            <a:spLocks noGrp="1"/>
          </p:cNvSpPr>
          <p:nvPr>
            <p:ph idx="1"/>
          </p:nvPr>
        </p:nvSpPr>
        <p:spPr>
          <a:xfrm>
            <a:off x="1130270" y="1477941"/>
            <a:ext cx="9603275" cy="436695"/>
          </a:xfrm>
        </p:spPr>
        <p:txBody>
          <a:bodyPr>
            <a:normAutofit lnSpcReduction="10000"/>
          </a:bodyPr>
          <a:lstStyle/>
          <a:p>
            <a:r>
              <a:rPr lang="en-US" dirty="0"/>
              <a:t>Gets rid of some nasty looking code…</a:t>
            </a:r>
          </a:p>
        </p:txBody>
      </p:sp>
      <p:sp>
        <p:nvSpPr>
          <p:cNvPr id="4" name="TextBox 3"/>
          <p:cNvSpPr txBox="1"/>
          <p:nvPr/>
        </p:nvSpPr>
        <p:spPr>
          <a:xfrm>
            <a:off x="1789102" y="2002559"/>
            <a:ext cx="7042312" cy="2677656"/>
          </a:xfrm>
          <a:prstGeom prst="rect">
            <a:avLst/>
          </a:prstGeom>
          <a:noFill/>
        </p:spPr>
        <p:txBody>
          <a:bodyPr wrap="non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OldNullChecking</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(response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92281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2</a:t>
            </a:r>
          </a:p>
        </p:txBody>
      </p:sp>
      <p:sp>
        <p:nvSpPr>
          <p:cNvPr id="4" name="TextBox 3"/>
          <p:cNvSpPr txBox="1"/>
          <p:nvPr/>
        </p:nvSpPr>
        <p:spPr>
          <a:xfrm>
            <a:off x="1671812" y="2002563"/>
            <a:ext cx="8520190" cy="2462213"/>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UsingNullConditionals</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119046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3 (What if it’s null?)</a:t>
            </a:r>
          </a:p>
        </p:txBody>
      </p:sp>
      <p:sp>
        <p:nvSpPr>
          <p:cNvPr id="3" name="TextBox 2"/>
          <p:cNvSpPr txBox="1"/>
          <p:nvPr/>
        </p:nvSpPr>
        <p:spPr>
          <a:xfrm>
            <a:off x="1448656" y="1715784"/>
            <a:ext cx="816795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Caution: If the expression evaluates to null – you may end up with an unexpected result.</a:t>
            </a:r>
          </a:p>
        </p:txBody>
      </p:sp>
      <p:sp>
        <p:nvSpPr>
          <p:cNvPr id="5" name="TextBox 4"/>
          <p:cNvSpPr txBox="1"/>
          <p:nvPr/>
        </p:nvSpPr>
        <p:spPr>
          <a:xfrm>
            <a:off x="1448656" y="2465798"/>
            <a:ext cx="8178229" cy="3139321"/>
          </a:xfrm>
          <a:prstGeom prst="rect">
            <a:avLst/>
          </a:prstGeom>
          <a:noFill/>
        </p:spPr>
        <p:txBody>
          <a:bodyPr wrap="square" rtlCol="0">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result.Dump</a:t>
            </a:r>
            <a:r>
              <a:rPr lang="en-US" dirty="0">
                <a:solidFill>
                  <a:srgbClr val="000000"/>
                </a:solidFill>
                <a:latin typeface="Consolas" panose="020B0609020204030204" pitchFamily="49" charset="0"/>
              </a:rPr>
              <a:t>(</a:t>
            </a:r>
            <a:r>
              <a:rPr lang="en-US" dirty="0">
                <a:solidFill>
                  <a:srgbClr val="B41414"/>
                </a:solidFill>
                <a:latin typeface="Consolas" panose="020B0609020204030204" pitchFamily="49" charset="0"/>
              </a:rPr>
              <a:t>"Result"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00000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result2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 ?? </a:t>
            </a:r>
            <a:r>
              <a:rPr lang="en-US" dirty="0">
                <a:solidFill>
                  <a:srgbClr val="B41414"/>
                </a:solidFill>
                <a:latin typeface="Consolas" panose="020B0609020204030204" pitchFamily="49" charset="0"/>
              </a:rPr>
              <a:t>"Something was 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result2.Dump(</a:t>
            </a:r>
            <a:r>
              <a:rPr lang="en-US" dirty="0">
                <a:solidFill>
                  <a:srgbClr val="B41414"/>
                </a:solidFill>
                <a:latin typeface="Consolas" panose="020B0609020204030204" pitchFamily="49" charset="0"/>
              </a:rPr>
              <a:t>"Result2"</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B41414"/>
                </a:solidFill>
                <a:latin typeface="Consolas" panose="020B0609020204030204" pitchFamily="49" charset="0"/>
              </a:rPr>
              <a:t>Something was null</a:t>
            </a:r>
            <a:endParaRPr lang="en-US" i="1" dirty="0"/>
          </a:p>
        </p:txBody>
      </p:sp>
    </p:spTree>
    <p:extLst>
      <p:ext uri="{BB962C8B-B14F-4D97-AF65-F5344CB8AC3E}">
        <p14:creationId xmlns:p14="http://schemas.microsoft.com/office/powerpoint/2010/main" val="359520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Bodied Members</a:t>
            </a:r>
          </a:p>
        </p:txBody>
      </p:sp>
      <p:sp>
        <p:nvSpPr>
          <p:cNvPr id="3" name="Content Placeholder 2"/>
          <p:cNvSpPr>
            <a:spLocks noGrp="1"/>
          </p:cNvSpPr>
          <p:nvPr>
            <p:ph idx="1"/>
          </p:nvPr>
        </p:nvSpPr>
        <p:spPr>
          <a:xfrm>
            <a:off x="1130269" y="1477941"/>
            <a:ext cx="9603275" cy="1090177"/>
          </a:xfrm>
        </p:spPr>
        <p:txBody>
          <a:bodyPr/>
          <a:lstStyle/>
          <a:p>
            <a:r>
              <a:rPr lang="en-US" dirty="0"/>
              <a:t>Nice for one-line methods and properties.</a:t>
            </a:r>
          </a:p>
          <a:p>
            <a:r>
              <a:rPr lang="en-US" dirty="0"/>
              <a:t>Can be very confusing if you try to force it everywhere.</a:t>
            </a:r>
          </a:p>
        </p:txBody>
      </p:sp>
      <p:sp>
        <p:nvSpPr>
          <p:cNvPr id="4" name="TextBox 3"/>
          <p:cNvSpPr txBox="1"/>
          <p:nvPr/>
        </p:nvSpPr>
        <p:spPr>
          <a:xfrm>
            <a:off x="1130268" y="2712377"/>
            <a:ext cx="7067961" cy="1200329"/>
          </a:xfrm>
          <a:prstGeom prst="rect">
            <a:avLst/>
          </a:prstGeom>
          <a:noFill/>
        </p:spPr>
        <p:txBody>
          <a:bodyPr wrap="none" rtlCol="0">
            <a:spAutoFit/>
          </a:bodyPr>
          <a:lstStyle/>
          <a:p>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GetPageCountStandardMethodBody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p>
        </p:txBody>
      </p:sp>
      <p:sp>
        <p:nvSpPr>
          <p:cNvPr id="5" name="TextBox 4"/>
          <p:cNvSpPr txBox="1"/>
          <p:nvPr/>
        </p:nvSpPr>
        <p:spPr>
          <a:xfrm>
            <a:off x="1130268" y="4384362"/>
            <a:ext cx="6333785" cy="723275"/>
          </a:xfrm>
          <a:prstGeom prst="rect">
            <a:avLst/>
          </a:prstGeom>
          <a:noFill/>
        </p:spPr>
        <p:txBody>
          <a:bodyPr wrap="none" rtlCol="0">
            <a:spAutoFit/>
          </a:bodyPr>
          <a:lstStyle/>
          <a:p>
            <a:pPr>
              <a:spcBef>
                <a:spcPts val="600"/>
              </a:spcBef>
            </a:pPr>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GetPageCountExpressionBody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a:solidFill>
                  <a:srgbClr val="000000"/>
                </a:solidFill>
                <a:highlight>
                  <a:srgbClr val="FFFFFF"/>
                </a:highlight>
              </a:rPr>
              <a:t> </a:t>
            </a:r>
          </a:p>
          <a:p>
            <a:pPr>
              <a:spcBef>
                <a:spcPts val="600"/>
              </a:spcBef>
            </a:pP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15854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Body Quick Facts</a:t>
            </a:r>
          </a:p>
        </p:txBody>
      </p:sp>
      <p:sp>
        <p:nvSpPr>
          <p:cNvPr id="3" name="Content Placeholder 2"/>
          <p:cNvSpPr>
            <a:spLocks noGrp="1"/>
          </p:cNvSpPr>
          <p:nvPr>
            <p:ph idx="1"/>
          </p:nvPr>
        </p:nvSpPr>
        <p:spPr/>
        <p:txBody>
          <a:bodyPr/>
          <a:lstStyle/>
          <a:p>
            <a:r>
              <a:rPr lang="en-US" dirty="0"/>
              <a:t>Works with Method-Like members</a:t>
            </a:r>
          </a:p>
          <a:p>
            <a:r>
              <a:rPr lang="en-US" dirty="0"/>
              <a:t>Works with Property-Like members</a:t>
            </a:r>
          </a:p>
          <a:p>
            <a:r>
              <a:rPr lang="en-US" dirty="0"/>
              <a:t>Does NOT work on Constructors</a:t>
            </a:r>
          </a:p>
          <a:p>
            <a:r>
              <a:rPr lang="en-US" dirty="0"/>
              <a:t>Does NOT work on Events</a:t>
            </a:r>
          </a:p>
          <a:p>
            <a:r>
              <a:rPr lang="en-US" dirty="0"/>
              <a:t>Recommendation: use sparingly, but don’t be afraid of it.</a:t>
            </a:r>
          </a:p>
        </p:txBody>
      </p:sp>
    </p:spTree>
    <p:extLst>
      <p:ext uri="{BB962C8B-B14F-4D97-AF65-F5344CB8AC3E}">
        <p14:creationId xmlns:p14="http://schemas.microsoft.com/office/powerpoint/2010/main" val="16934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Property Features</a:t>
            </a:r>
          </a:p>
        </p:txBody>
      </p:sp>
      <p:sp>
        <p:nvSpPr>
          <p:cNvPr id="3" name="Content Placeholder 2"/>
          <p:cNvSpPr>
            <a:spLocks noGrp="1"/>
          </p:cNvSpPr>
          <p:nvPr>
            <p:ph idx="1"/>
          </p:nvPr>
        </p:nvSpPr>
        <p:spPr>
          <a:xfrm>
            <a:off x="1130270" y="1547516"/>
            <a:ext cx="9603275" cy="562638"/>
          </a:xfrm>
        </p:spPr>
        <p:txBody>
          <a:bodyPr/>
          <a:lstStyle/>
          <a:p>
            <a:r>
              <a:rPr lang="en-US" dirty="0"/>
              <a:t>One of my two favorite new features…</a:t>
            </a:r>
          </a:p>
        </p:txBody>
      </p:sp>
      <p:sp>
        <p:nvSpPr>
          <p:cNvPr id="4" name="TextBox 3"/>
          <p:cNvSpPr txBox="1"/>
          <p:nvPr/>
        </p:nvSpPr>
        <p:spPr>
          <a:xfrm>
            <a:off x="1130270" y="2002559"/>
            <a:ext cx="5883342" cy="1754326"/>
          </a:xfrm>
          <a:prstGeom prst="rect">
            <a:avLst/>
          </a:prstGeom>
          <a:noFill/>
        </p:spPr>
        <p:txBody>
          <a:bodyPr wrap="none" rtlCol="0">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class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Person</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Guid</a:t>
            </a:r>
            <a:r>
              <a:rPr lang="en-US">
                <a:solidFill>
                  <a:srgbClr val="000000"/>
                </a:solidFill>
                <a:highlight>
                  <a:srgbClr val="FFFFFF"/>
                </a:highlight>
                <a:latin typeface="Consolas" panose="020B0609020204030204" pitchFamily="49" charset="0"/>
              </a:rPr>
              <a:t> PersonId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FirstName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LastName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1130270" y="3824654"/>
            <a:ext cx="7782900"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61934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2</a:t>
            </a:r>
          </a:p>
        </p:txBody>
      </p:sp>
      <p:sp>
        <p:nvSpPr>
          <p:cNvPr id="3" name="Content Placeholder 2"/>
          <p:cNvSpPr>
            <a:spLocks noGrp="1"/>
          </p:cNvSpPr>
          <p:nvPr>
            <p:ph idx="1"/>
          </p:nvPr>
        </p:nvSpPr>
        <p:spPr>
          <a:xfrm>
            <a:off x="1130270" y="1477941"/>
            <a:ext cx="9603275" cy="1106997"/>
          </a:xfrm>
        </p:spPr>
        <p:txBody>
          <a:bodyPr/>
          <a:lstStyle/>
          <a:p>
            <a:r>
              <a:rPr lang="en-US" dirty="0"/>
              <a:t>Removes a bunch of plumbing which is nice…</a:t>
            </a:r>
          </a:p>
          <a:p>
            <a:r>
              <a:rPr lang="en-US" dirty="0"/>
              <a:t>Also makes immutability easier</a:t>
            </a:r>
          </a:p>
        </p:txBody>
      </p:sp>
      <p:sp>
        <p:nvSpPr>
          <p:cNvPr id="4" name="TextBox 3"/>
          <p:cNvSpPr txBox="1"/>
          <p:nvPr/>
        </p:nvSpPr>
        <p:spPr>
          <a:xfrm>
            <a:off x="1130270" y="2584938"/>
            <a:ext cx="7149714"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68443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3</a:t>
            </a:r>
          </a:p>
        </p:txBody>
      </p:sp>
      <p:sp>
        <p:nvSpPr>
          <p:cNvPr id="3" name="Content Placeholder 2"/>
          <p:cNvSpPr>
            <a:spLocks noGrp="1"/>
          </p:cNvSpPr>
          <p:nvPr>
            <p:ph idx="1"/>
          </p:nvPr>
        </p:nvSpPr>
        <p:spPr>
          <a:xfrm>
            <a:off x="1130269" y="1477941"/>
            <a:ext cx="9603275" cy="524618"/>
          </a:xfrm>
        </p:spPr>
        <p:txBody>
          <a:bodyPr/>
          <a:lstStyle/>
          <a:p>
            <a:r>
              <a:rPr lang="en-US" dirty="0"/>
              <a:t>Also, read-only getters…</a:t>
            </a:r>
          </a:p>
        </p:txBody>
      </p:sp>
      <p:sp>
        <p:nvSpPr>
          <p:cNvPr id="4" name="TextBox 3"/>
          <p:cNvSpPr txBox="1"/>
          <p:nvPr/>
        </p:nvSpPr>
        <p:spPr>
          <a:xfrm>
            <a:off x="1130268" y="2002559"/>
            <a:ext cx="8795998"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CustomerImmutabilitySample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CustomerImmutabilitySample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first,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Name = first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51891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p:txBody>
          <a:bodyPr/>
          <a:lstStyle/>
          <a:p>
            <a:r>
              <a:rPr lang="en-US" dirty="0"/>
              <a:t>Easily my favorite new feature.</a:t>
            </a:r>
          </a:p>
          <a:p>
            <a:r>
              <a:rPr lang="en-US" dirty="0"/>
              <a:t>Not a huge, life-changing deal…</a:t>
            </a:r>
          </a:p>
          <a:p>
            <a:r>
              <a:rPr lang="en-US" dirty="0"/>
              <a:t>But makes life much nicer</a:t>
            </a:r>
          </a:p>
        </p:txBody>
      </p:sp>
    </p:spTree>
    <p:extLst>
      <p:ext uri="{BB962C8B-B14F-4D97-AF65-F5344CB8AC3E}">
        <p14:creationId xmlns:p14="http://schemas.microsoft.com/office/powerpoint/2010/main" val="241292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Reynolds</a:t>
            </a:r>
          </a:p>
        </p:txBody>
      </p:sp>
      <p:sp>
        <p:nvSpPr>
          <p:cNvPr id="3" name="Content Placeholder 2"/>
          <p:cNvSpPr>
            <a:spLocks noGrp="1"/>
          </p:cNvSpPr>
          <p:nvPr>
            <p:ph idx="1"/>
          </p:nvPr>
        </p:nvSpPr>
        <p:spPr/>
        <p:txBody>
          <a:bodyPr>
            <a:normAutofit fontScale="92500" lnSpcReduction="20000"/>
          </a:bodyPr>
          <a:lstStyle/>
          <a:p>
            <a:r>
              <a:rPr lang="en-US" dirty="0"/>
              <a:t>Independent Software Consultant</a:t>
            </a:r>
            <a:br>
              <a:rPr lang="en-US" dirty="0"/>
            </a:br>
            <a:r>
              <a:rPr lang="en-US" i="1" dirty="0"/>
              <a:t>InfoCraft.net</a:t>
            </a:r>
          </a:p>
          <a:p>
            <a:r>
              <a:rPr lang="en-US" dirty="0"/>
              <a:t>Senior Software Engineer</a:t>
            </a:r>
            <a:br>
              <a:rPr lang="en-US" dirty="0"/>
            </a:br>
            <a:r>
              <a:rPr lang="en-US" i="1" dirty="0"/>
              <a:t>Surge Software (surgeforward.com)</a:t>
            </a:r>
            <a:endParaRPr lang="en-US" dirty="0"/>
          </a:p>
          <a:p>
            <a:r>
              <a:rPr lang="en-US" dirty="0"/>
              <a:t>North Houston </a:t>
            </a:r>
            <a:r>
              <a:rPr lang="en-US" dirty="0" err="1"/>
              <a:t>.Net</a:t>
            </a:r>
            <a:r>
              <a:rPr lang="en-US" dirty="0"/>
              <a:t> User Group</a:t>
            </a:r>
            <a:br>
              <a:rPr lang="en-US" dirty="0"/>
            </a:br>
            <a:r>
              <a:rPr lang="en-US" i="1" dirty="0"/>
              <a:t>Board Member, 2011 – present</a:t>
            </a:r>
          </a:p>
          <a:p>
            <a:r>
              <a:rPr lang="en-US" dirty="0"/>
              <a:t>Microsoft C# MVP</a:t>
            </a:r>
            <a:br>
              <a:rPr lang="en-US" dirty="0"/>
            </a:br>
            <a:r>
              <a:rPr lang="en-US" i="1" dirty="0"/>
              <a:t>2013 – present</a:t>
            </a:r>
          </a:p>
          <a:p>
            <a:r>
              <a:rPr lang="en-US" dirty="0"/>
              <a:t>Enjoys reading, role-playing games, and spending time with family.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73" y="1359246"/>
            <a:ext cx="2451787" cy="2451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66" y="2625045"/>
            <a:ext cx="757712" cy="1185984"/>
          </a:xfrm>
          <a:prstGeom prst="rect">
            <a:avLst/>
          </a:prstGeom>
        </p:spPr>
      </p:pic>
    </p:spTree>
    <p:extLst>
      <p:ext uri="{BB962C8B-B14F-4D97-AF65-F5344CB8AC3E}">
        <p14:creationId xmlns:p14="http://schemas.microsoft.com/office/powerpoint/2010/main" val="92911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477941"/>
            <a:ext cx="9603275" cy="1111147"/>
          </a:xfrm>
        </p:spPr>
        <p:txBody>
          <a:bodyPr/>
          <a:lstStyle/>
          <a:p>
            <a:r>
              <a:rPr lang="en-US" dirty="0"/>
              <a:t>Instead of </a:t>
            </a:r>
            <a:r>
              <a:rPr lang="en-US" dirty="0" err="1"/>
              <a:t>string.Format</a:t>
            </a:r>
            <a:r>
              <a:rPr lang="en-US" dirty="0"/>
              <a:t>(“{0}{1}{2}”,thing1,thing2,thing3};</a:t>
            </a:r>
          </a:p>
          <a:p>
            <a:r>
              <a:rPr lang="en-US" dirty="0"/>
              <a:t>Use: $”{thing1} {thing2} {thing3}”;</a:t>
            </a:r>
          </a:p>
        </p:txBody>
      </p:sp>
      <p:sp>
        <p:nvSpPr>
          <p:cNvPr id="4" name="TextBox 3"/>
          <p:cNvSpPr txBox="1"/>
          <p:nvPr/>
        </p:nvSpPr>
        <p:spPr>
          <a:xfrm>
            <a:off x="1130269" y="2467378"/>
            <a:ext cx="10062370" cy="1200329"/>
          </a:xfrm>
          <a:prstGeom prst="rect">
            <a:avLst/>
          </a:prstGeom>
          <a:noFill/>
        </p:spPr>
        <p:txBody>
          <a:bodyPr wrap="none" rtlCol="0">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line1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"Person ID: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person.PersonId.ToString</a:t>
            </a:r>
            <a:r>
              <a:rPr lang="en-US" dirty="0">
                <a:solidFill>
                  <a:srgbClr val="000000"/>
                </a:solidFill>
                <a:highlight>
                  <a:srgbClr val="FFFFFF"/>
                </a:highlight>
                <a:latin typeface="Consolas" panose="020B0609020204030204" pitchFamily="49" charset="0"/>
              </a:rPr>
              <a:t>());</a:t>
            </a: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line2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"Name: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 </a:t>
            </a:r>
            <a:r>
              <a:rPr lang="en-US" dirty="0">
                <a:solidFill>
                  <a:srgbClr val="3CB371"/>
                </a:solidFill>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(line1);</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(line2);</a:t>
            </a:r>
            <a:endParaRPr lang="en-US" dirty="0"/>
          </a:p>
        </p:txBody>
      </p:sp>
      <p:sp>
        <p:nvSpPr>
          <p:cNvPr id="5" name="TextBox 4"/>
          <p:cNvSpPr txBox="1"/>
          <p:nvPr/>
        </p:nvSpPr>
        <p:spPr>
          <a:xfrm>
            <a:off x="1130269" y="4064483"/>
            <a:ext cx="8922635" cy="646331"/>
          </a:xfrm>
          <a:prstGeom prst="rect">
            <a:avLst/>
          </a:prstGeom>
          <a:noFill/>
        </p:spPr>
        <p:txBody>
          <a:bodyPr wrap="none" rtlCol="0">
            <a:spAutoFit/>
          </a:bodyPr>
          <a:lstStyle/>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Person ID: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person.PersonId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Name: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23302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4" name="TextBox 3"/>
          <p:cNvSpPr txBox="1"/>
          <p:nvPr/>
        </p:nvSpPr>
        <p:spPr>
          <a:xfrm>
            <a:off x="1130270" y="2248044"/>
            <a:ext cx="8326318" cy="2308324"/>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YuckyStuff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xmlns</a:t>
            </a:r>
            <a:r>
              <a:rPr lang="en-US" dirty="0">
                <a:solidFill>
                  <a:srgbClr val="800000"/>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r>
              <a:rPr lang="en-US" dirty="0">
                <a:solidFill>
                  <a:srgbClr val="3CB371"/>
                </a:solidFill>
                <a:highlight>
                  <a:srgbClr val="FFFFFF"/>
                </a:highlight>
                <a:latin typeface="Consolas" panose="020B0609020204030204" pitchFamily="49" charset="0"/>
              </a:rPr>
              <a:t>{0}</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1387012" y="1878806"/>
            <a:ext cx="7592143" cy="369332"/>
          </a:xfrm>
          <a:prstGeom prst="rect">
            <a:avLst/>
          </a:prstGeom>
          <a:noFill/>
        </p:spPr>
        <p:txBody>
          <a:bodyPr wrap="none" rtlCol="0">
            <a:spAutoFit/>
          </a:bodyPr>
          <a:lstStyle/>
          <a:p>
            <a:r>
              <a:rPr lang="en-US" dirty="0"/>
              <a:t>Imagine this, only with about 20-30 fields being concatenated in…</a:t>
            </a:r>
          </a:p>
        </p:txBody>
      </p:sp>
    </p:spTree>
    <p:extLst>
      <p:ext uri="{BB962C8B-B14F-4D97-AF65-F5344CB8AC3E}">
        <p14:creationId xmlns:p14="http://schemas.microsoft.com/office/powerpoint/2010/main" val="268345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832722"/>
            <a:ext cx="9603275" cy="674173"/>
          </a:xfrm>
        </p:spPr>
        <p:txBody>
          <a:bodyPr/>
          <a:lstStyle/>
          <a:p>
            <a:pPr marL="0" indent="0">
              <a:buNone/>
            </a:pPr>
            <a:r>
              <a:rPr lang="en-US" dirty="0"/>
              <a:t>At least this is readable…</a:t>
            </a:r>
          </a:p>
        </p:txBody>
      </p:sp>
      <p:sp>
        <p:nvSpPr>
          <p:cNvPr id="4" name="TextBox 3"/>
          <p:cNvSpPr txBox="1"/>
          <p:nvPr/>
        </p:nvSpPr>
        <p:spPr>
          <a:xfrm>
            <a:off x="1130268" y="2434975"/>
            <a:ext cx="9466053"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BetterStuff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xmlns</a:t>
            </a:r>
            <a:r>
              <a:rPr lang="en-US" dirty="0">
                <a:solidFill>
                  <a:srgbClr val="A31515"/>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27814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18622"/>
          </a:xfrm>
        </p:spPr>
        <p:txBody>
          <a:bodyPr/>
          <a:lstStyle/>
          <a:p>
            <a:r>
              <a:rPr lang="en-US" dirty="0"/>
              <a:t>C# 6: Summary</a:t>
            </a:r>
          </a:p>
        </p:txBody>
      </p:sp>
      <p:graphicFrame>
        <p:nvGraphicFramePr>
          <p:cNvPr id="4" name="Table 3"/>
          <p:cNvGraphicFramePr>
            <a:graphicFrameLocks noGrp="1"/>
          </p:cNvGraphicFramePr>
          <p:nvPr>
            <p:extLst>
              <p:ext uri="{D42A27DB-BD31-4B8C-83A1-F6EECF244321}">
                <p14:modId xmlns:p14="http://schemas.microsoft.com/office/powerpoint/2010/main" val="3781178393"/>
              </p:ext>
            </p:extLst>
          </p:nvPr>
        </p:nvGraphicFramePr>
        <p:xfrm>
          <a:off x="1130270" y="1952091"/>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88867010"/>
                    </a:ext>
                  </a:extLst>
                </a:gridCol>
                <a:gridCol w="4064000">
                  <a:extLst>
                    <a:ext uri="{9D8B030D-6E8A-4147-A177-3AD203B41FA5}">
                      <a16:colId xmlns:a16="http://schemas.microsoft.com/office/drawing/2014/main" val="366629432"/>
                    </a:ext>
                  </a:extLst>
                </a:gridCol>
              </a:tblGrid>
              <a:tr h="370840">
                <a:tc>
                  <a:txBody>
                    <a:bodyPr/>
                    <a:lstStyle/>
                    <a:p>
                      <a:r>
                        <a:rPr lang="en-US" dirty="0"/>
                        <a:t>AWESOME</a:t>
                      </a:r>
                    </a:p>
                  </a:txBody>
                  <a:tcPr/>
                </a:tc>
                <a:tc>
                  <a:txBody>
                    <a:bodyPr/>
                    <a:lstStyle/>
                    <a:p>
                      <a:r>
                        <a:rPr lang="en-US" dirty="0" err="1"/>
                        <a:t>Kinda</a:t>
                      </a:r>
                      <a:r>
                        <a:rPr lang="en-US" dirty="0"/>
                        <a:t> interesting in small doses</a:t>
                      </a:r>
                    </a:p>
                  </a:txBody>
                  <a:tcPr/>
                </a:tc>
                <a:extLst>
                  <a:ext uri="{0D108BD9-81ED-4DB2-BD59-A6C34878D82A}">
                    <a16:rowId xmlns:a16="http://schemas.microsoft.com/office/drawing/2014/main" val="2841675556"/>
                  </a:ext>
                </a:extLst>
              </a:tr>
              <a:tr h="370840">
                <a:tc>
                  <a:txBody>
                    <a:bodyPr/>
                    <a:lstStyle/>
                    <a:p>
                      <a:r>
                        <a:rPr lang="en-US" dirty="0"/>
                        <a:t>String Interpolation</a:t>
                      </a:r>
                    </a:p>
                  </a:txBody>
                  <a:tcPr/>
                </a:tc>
                <a:tc>
                  <a:txBody>
                    <a:bodyPr/>
                    <a:lstStyle/>
                    <a:p>
                      <a:r>
                        <a:rPr lang="en-US" dirty="0"/>
                        <a:t>Await in catch\finally</a:t>
                      </a:r>
                    </a:p>
                  </a:txBody>
                  <a:tcPr/>
                </a:tc>
                <a:extLst>
                  <a:ext uri="{0D108BD9-81ED-4DB2-BD59-A6C34878D82A}">
                    <a16:rowId xmlns:a16="http://schemas.microsoft.com/office/drawing/2014/main" val="414048395"/>
                  </a:ext>
                </a:extLst>
              </a:tr>
              <a:tr h="370840">
                <a:tc>
                  <a:txBody>
                    <a:bodyPr/>
                    <a:lstStyle/>
                    <a:p>
                      <a:r>
                        <a:rPr lang="en-US" dirty="0"/>
                        <a:t>Auto Property Updates</a:t>
                      </a:r>
                    </a:p>
                  </a:txBody>
                  <a:tcPr/>
                </a:tc>
                <a:tc>
                  <a:txBody>
                    <a:bodyPr/>
                    <a:lstStyle/>
                    <a:p>
                      <a:r>
                        <a:rPr lang="en-US" dirty="0"/>
                        <a:t>Exception Filters</a:t>
                      </a:r>
                    </a:p>
                  </a:txBody>
                  <a:tcPr/>
                </a:tc>
                <a:extLst>
                  <a:ext uri="{0D108BD9-81ED-4DB2-BD59-A6C34878D82A}">
                    <a16:rowId xmlns:a16="http://schemas.microsoft.com/office/drawing/2014/main" val="4117353864"/>
                  </a:ext>
                </a:extLst>
              </a:tr>
              <a:tr h="370840">
                <a:tc>
                  <a:txBody>
                    <a:bodyPr/>
                    <a:lstStyle/>
                    <a:p>
                      <a:r>
                        <a:rPr lang="en-US" dirty="0"/>
                        <a:t>Null Conditionals</a:t>
                      </a:r>
                    </a:p>
                  </a:txBody>
                  <a:tcPr/>
                </a:tc>
                <a:tc>
                  <a:txBody>
                    <a:bodyPr/>
                    <a:lstStyle/>
                    <a:p>
                      <a:r>
                        <a:rPr lang="en-US" dirty="0"/>
                        <a:t>Using Statics</a:t>
                      </a:r>
                    </a:p>
                  </a:txBody>
                  <a:tcPr/>
                </a:tc>
                <a:extLst>
                  <a:ext uri="{0D108BD9-81ED-4DB2-BD59-A6C34878D82A}">
                    <a16:rowId xmlns:a16="http://schemas.microsoft.com/office/drawing/2014/main" val="2460654677"/>
                  </a:ext>
                </a:extLst>
              </a:tr>
              <a:tr h="370840">
                <a:tc>
                  <a:txBody>
                    <a:bodyPr/>
                    <a:lstStyle/>
                    <a:p>
                      <a:r>
                        <a:rPr lang="en-US" dirty="0"/>
                        <a:t>Expression</a:t>
                      </a:r>
                      <a:r>
                        <a:rPr lang="en-US" baseline="0" dirty="0"/>
                        <a:t> Bodied Members</a:t>
                      </a:r>
                      <a:endParaRPr lang="en-US" dirty="0"/>
                    </a:p>
                  </a:txBody>
                  <a:tcPr/>
                </a:tc>
                <a:tc>
                  <a:txBody>
                    <a:bodyPr/>
                    <a:lstStyle/>
                    <a:p>
                      <a:r>
                        <a:rPr lang="en-US" dirty="0"/>
                        <a:t>Collection initializer changes</a:t>
                      </a:r>
                    </a:p>
                  </a:txBody>
                  <a:tcPr/>
                </a:tc>
                <a:extLst>
                  <a:ext uri="{0D108BD9-81ED-4DB2-BD59-A6C34878D82A}">
                    <a16:rowId xmlns:a16="http://schemas.microsoft.com/office/drawing/2014/main" val="1283556893"/>
                  </a:ext>
                </a:extLst>
              </a:tr>
              <a:tr h="370840">
                <a:tc>
                  <a:txBody>
                    <a:bodyPr/>
                    <a:lstStyle/>
                    <a:p>
                      <a:r>
                        <a:rPr lang="en-US" dirty="0" err="1"/>
                        <a:t>Nameof</a:t>
                      </a:r>
                      <a:r>
                        <a:rPr lang="en-US" baseline="0" dirty="0"/>
                        <a:t> Operator</a:t>
                      </a:r>
                      <a:endParaRPr lang="en-US" dirty="0"/>
                    </a:p>
                  </a:txBody>
                  <a:tcPr/>
                </a:tc>
                <a:tc>
                  <a:txBody>
                    <a:bodyPr/>
                    <a:lstStyle/>
                    <a:p>
                      <a:endParaRPr lang="en-US" dirty="0"/>
                    </a:p>
                  </a:txBody>
                  <a:tcPr/>
                </a:tc>
                <a:extLst>
                  <a:ext uri="{0D108BD9-81ED-4DB2-BD59-A6C34878D82A}">
                    <a16:rowId xmlns:a16="http://schemas.microsoft.com/office/drawing/2014/main" val="422952825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689497"/>
                  </a:ext>
                </a:extLst>
              </a:tr>
            </a:tbl>
          </a:graphicData>
        </a:graphic>
      </p:graphicFrame>
    </p:spTree>
    <p:extLst>
      <p:ext uri="{BB962C8B-B14F-4D97-AF65-F5344CB8AC3E}">
        <p14:creationId xmlns:p14="http://schemas.microsoft.com/office/powerpoint/2010/main" val="405040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a:xfrm>
            <a:off x="1130270" y="1880171"/>
            <a:ext cx="9603275" cy="3586174"/>
          </a:xfrm>
        </p:spPr>
        <p:txBody>
          <a:bodyPr>
            <a:normAutofit fontScale="92500" lnSpcReduction="10000"/>
          </a:bodyPr>
          <a:lstStyle/>
          <a:p>
            <a:r>
              <a:rPr lang="en-US" dirty="0"/>
              <a:t>Roslyn Wiki</a:t>
            </a:r>
            <a:br>
              <a:rPr lang="en-US" dirty="0"/>
            </a:br>
            <a:r>
              <a:rPr lang="en-US" dirty="0">
                <a:hlinkClick r:id="rId2"/>
              </a:rPr>
              <a:t>https://github.com/dotnet/roslyn/wiki/New-Language-Features-in-C%23-6</a:t>
            </a:r>
            <a:endParaRPr lang="en-US" dirty="0"/>
          </a:p>
          <a:p>
            <a:r>
              <a:rPr lang="en-US" dirty="0"/>
              <a:t>InfoCraft New Features Blog Series</a:t>
            </a:r>
            <a:br>
              <a:rPr lang="en-US" dirty="0"/>
            </a:br>
            <a:r>
              <a:rPr lang="en-US" dirty="0">
                <a:hlinkClick r:id="rId3"/>
              </a:rPr>
              <a:t>http://www.infocraft.net/tag/new-features/</a:t>
            </a:r>
            <a:endParaRPr lang="en-US" dirty="0"/>
          </a:p>
          <a:p>
            <a:r>
              <a:rPr lang="en-US" dirty="0"/>
              <a:t>GitHub site for this presentation</a:t>
            </a:r>
            <a:br>
              <a:rPr lang="en-US" dirty="0"/>
            </a:br>
            <a:r>
              <a:rPr lang="en-US" dirty="0">
                <a:hlinkClick r:id="rId4"/>
              </a:rPr>
              <a:t>https://github.com/jmreynolds/CSharp-6-New-Language-Features</a:t>
            </a:r>
            <a:br>
              <a:rPr lang="en-US" dirty="0"/>
            </a:br>
            <a:r>
              <a:rPr lang="en-US" dirty="0">
                <a:hlinkClick r:id="rId5"/>
              </a:rPr>
              <a:t>http://jmreynolds.github.io/CSharp-6-New-Language-Features/</a:t>
            </a:r>
            <a:endParaRPr lang="en-US" dirty="0"/>
          </a:p>
          <a:p>
            <a:r>
              <a:rPr lang="en-US" dirty="0"/>
              <a:t>Interested in a great job?</a:t>
            </a:r>
            <a:br>
              <a:rPr lang="en-US" dirty="0"/>
            </a:br>
            <a:r>
              <a:rPr lang="en-US" dirty="0">
                <a:hlinkClick r:id="rId6"/>
              </a:rPr>
              <a:t>http://www.surgeforward.com/careers/</a:t>
            </a:r>
            <a:r>
              <a:rPr lang="en-US" dirty="0"/>
              <a:t>  </a:t>
            </a:r>
          </a:p>
          <a:p>
            <a:endParaRPr lang="en-US" dirty="0"/>
          </a:p>
        </p:txBody>
      </p:sp>
    </p:spTree>
    <p:extLst>
      <p:ext uri="{BB962C8B-B14F-4D97-AF65-F5344CB8AC3E}">
        <p14:creationId xmlns:p14="http://schemas.microsoft.com/office/powerpoint/2010/main" val="2166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050436"/>
              </p:ext>
            </p:extLst>
          </p:nvPr>
        </p:nvGraphicFramePr>
        <p:xfrm>
          <a:off x="1130757" y="1544320"/>
          <a:ext cx="9602789" cy="326644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2894965188"/>
                    </a:ext>
                  </a:extLst>
                </a:gridCol>
                <a:gridCol w="1431505">
                  <a:extLst>
                    <a:ext uri="{9D8B030D-6E8A-4147-A177-3AD203B41FA5}">
                      <a16:colId xmlns:a16="http://schemas.microsoft.com/office/drawing/2014/main" val="854556743"/>
                    </a:ext>
                  </a:extLst>
                </a:gridCol>
                <a:gridCol w="1402586">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1.0</a:t>
                      </a:r>
                    </a:p>
                  </a:txBody>
                  <a:tcPr/>
                </a:tc>
                <a:tc>
                  <a:txBody>
                    <a:bodyPr/>
                    <a:lstStyle/>
                    <a:p>
                      <a:r>
                        <a:rPr lang="en-US" sz="1400" dirty="0"/>
                        <a:t>2002</a:t>
                      </a:r>
                    </a:p>
                  </a:txBody>
                  <a:tcPr/>
                </a:tc>
                <a:tc>
                  <a:txBody>
                    <a:bodyPr/>
                    <a:lstStyle/>
                    <a:p>
                      <a:r>
                        <a:rPr lang="en-US" sz="1400" dirty="0" err="1"/>
                        <a:t>.Net</a:t>
                      </a:r>
                      <a:r>
                        <a:rPr lang="en-US" sz="1400" dirty="0"/>
                        <a:t> 1.0/1.1</a:t>
                      </a:r>
                    </a:p>
                  </a:txBody>
                  <a:tcPr/>
                </a:tc>
                <a:tc>
                  <a:txBody>
                    <a:bodyPr/>
                    <a:lstStyle/>
                    <a:p>
                      <a:r>
                        <a:rPr lang="en-US" sz="1400" dirty="0"/>
                        <a:t>VS </a:t>
                      </a:r>
                      <a:r>
                        <a:rPr lang="en-US" sz="1400" baseline="0" dirty="0"/>
                        <a:t>2002</a:t>
                      </a:r>
                      <a:endParaRPr lang="en-US" sz="1400" dirty="0"/>
                    </a:p>
                  </a:txBody>
                  <a:tcPr/>
                </a:tc>
                <a:tc gridSpan="2">
                  <a:txBody>
                    <a:bodyPr/>
                    <a:lstStyle/>
                    <a:p>
                      <a:r>
                        <a:rPr lang="en-US" sz="1400" dirty="0"/>
                        <a:t>Basic Features</a:t>
                      </a:r>
                    </a:p>
                  </a:txBody>
                  <a:tcPr/>
                </a:tc>
                <a:tc hMerge="1">
                  <a:txBody>
                    <a:bodyPr/>
                    <a:lstStyle/>
                    <a:p>
                      <a:endParaRPr lang="en-US"/>
                    </a:p>
                  </a:txBody>
                  <a:tcPr/>
                </a:tc>
                <a:extLst>
                  <a:ext uri="{0D108BD9-81ED-4DB2-BD59-A6C34878D82A}">
                    <a16:rowId xmlns:a16="http://schemas.microsoft.com/office/drawing/2014/main" val="2481250507"/>
                  </a:ext>
                </a:extLst>
              </a:tr>
              <a:tr h="370840">
                <a:tc>
                  <a:txBody>
                    <a:bodyPr/>
                    <a:lstStyle/>
                    <a:p>
                      <a:r>
                        <a:rPr lang="en-US" sz="1400" dirty="0"/>
                        <a:t>C# 2.0</a:t>
                      </a:r>
                    </a:p>
                  </a:txBody>
                  <a:tcPr/>
                </a:tc>
                <a:tc>
                  <a:txBody>
                    <a:bodyPr/>
                    <a:lstStyle/>
                    <a:p>
                      <a:r>
                        <a:rPr lang="en-US" sz="1400" dirty="0"/>
                        <a:t>2005</a:t>
                      </a:r>
                    </a:p>
                  </a:txBody>
                  <a:tcPr/>
                </a:tc>
                <a:tc>
                  <a:txBody>
                    <a:bodyPr/>
                    <a:lstStyle/>
                    <a:p>
                      <a:r>
                        <a:rPr lang="en-US" sz="1400" dirty="0" err="1"/>
                        <a:t>.Net</a:t>
                      </a:r>
                      <a:r>
                        <a:rPr lang="en-US" sz="1400" dirty="0"/>
                        <a:t> 2.0</a:t>
                      </a:r>
                    </a:p>
                  </a:txBody>
                  <a:tcPr/>
                </a:tc>
                <a:tc>
                  <a:txBody>
                    <a:bodyPr/>
                    <a:lstStyle/>
                    <a:p>
                      <a:r>
                        <a:rPr lang="en-US" sz="1400" dirty="0"/>
                        <a:t>VS 2005</a:t>
                      </a:r>
                    </a:p>
                  </a:txBody>
                  <a:tcPr/>
                </a:tc>
                <a:tc>
                  <a:txBody>
                    <a:bodyPr/>
                    <a:lstStyle/>
                    <a:p>
                      <a:pPr marL="285750" indent="-285750">
                        <a:buFont typeface="Arial" panose="020B0604020202020204" pitchFamily="34" charset="0"/>
                        <a:buChar char="•"/>
                      </a:pPr>
                      <a:r>
                        <a:rPr lang="en-US" sz="1400" dirty="0"/>
                        <a:t>Generics</a:t>
                      </a:r>
                    </a:p>
                    <a:p>
                      <a:pPr marL="285750" indent="-285750">
                        <a:buFont typeface="Arial" panose="020B0604020202020204" pitchFamily="34" charset="0"/>
                        <a:buChar char="•"/>
                      </a:pPr>
                      <a:r>
                        <a:rPr lang="en-US" sz="1400" dirty="0"/>
                        <a:t>Partial Types</a:t>
                      </a:r>
                    </a:p>
                    <a:p>
                      <a:pPr marL="285750" indent="-285750">
                        <a:buFont typeface="Arial" panose="020B0604020202020204" pitchFamily="34" charset="0"/>
                        <a:buChar char="•"/>
                      </a:pPr>
                      <a:r>
                        <a:rPr lang="en-US" sz="1400" dirty="0"/>
                        <a:t>Anonymous Methods</a:t>
                      </a:r>
                    </a:p>
                    <a:p>
                      <a:pPr marL="285750" indent="-285750">
                        <a:buFont typeface="Arial" panose="020B0604020202020204" pitchFamily="34" charset="0"/>
                        <a:buChar char="•"/>
                      </a:pPr>
                      <a:r>
                        <a:rPr lang="en-US" sz="1400" dirty="0"/>
                        <a:t>Iterators</a:t>
                      </a:r>
                    </a:p>
                  </a:txBody>
                  <a:tcPr/>
                </a:tc>
                <a:tc>
                  <a:txBody>
                    <a:bodyPr/>
                    <a:lstStyle/>
                    <a:p>
                      <a:pPr marL="285750" indent="-285750">
                        <a:buFont typeface="Arial" panose="020B0604020202020204" pitchFamily="34" charset="0"/>
                        <a:buChar char="•"/>
                      </a:pPr>
                      <a:r>
                        <a:rPr lang="en-US" sz="1400" dirty="0" err="1"/>
                        <a:t>Nullable</a:t>
                      </a:r>
                      <a:r>
                        <a:rPr lang="en-US" sz="1400" baseline="0" dirty="0"/>
                        <a:t> Types</a:t>
                      </a:r>
                    </a:p>
                    <a:p>
                      <a:pPr marL="285750" indent="-285750">
                        <a:buFont typeface="Arial" panose="020B0604020202020204" pitchFamily="34" charset="0"/>
                        <a:buChar char="•"/>
                      </a:pPr>
                      <a:r>
                        <a:rPr lang="en-US" sz="1400" baseline="0" dirty="0"/>
                        <a:t>Private Setters</a:t>
                      </a:r>
                    </a:p>
                    <a:p>
                      <a:pPr marL="285750" indent="-285750">
                        <a:buFont typeface="Arial" panose="020B0604020202020204" pitchFamily="34" charset="0"/>
                        <a:buChar char="•"/>
                      </a:pPr>
                      <a:r>
                        <a:rPr lang="en-US" sz="1400" baseline="0" dirty="0"/>
                        <a:t>Delegates</a:t>
                      </a:r>
                    </a:p>
                    <a:p>
                      <a:pPr marL="285750" indent="-285750">
                        <a:buFont typeface="Arial" panose="020B0604020202020204" pitchFamily="34" charset="0"/>
                        <a:buChar char="•"/>
                      </a:pPr>
                      <a:r>
                        <a:rPr lang="en-US" sz="1400" baseline="0" dirty="0"/>
                        <a:t>Variance</a:t>
                      </a:r>
                    </a:p>
                    <a:p>
                      <a:pPr marL="285750" indent="-285750">
                        <a:buFont typeface="Arial" panose="020B0604020202020204" pitchFamily="34" charset="0"/>
                        <a:buChar char="•"/>
                      </a:pPr>
                      <a:r>
                        <a:rPr lang="en-US" sz="1400" baseline="0" dirty="0"/>
                        <a:t>Static Classes</a:t>
                      </a:r>
                      <a:endParaRPr lang="en-US" sz="1400" dirty="0"/>
                    </a:p>
                  </a:txBody>
                  <a:tcPr/>
                </a:tc>
                <a:extLst>
                  <a:ext uri="{0D108BD9-81ED-4DB2-BD59-A6C34878D82A}">
                    <a16:rowId xmlns:a16="http://schemas.microsoft.com/office/drawing/2014/main" val="923119456"/>
                  </a:ext>
                </a:extLst>
              </a:tr>
              <a:tr h="370840">
                <a:tc>
                  <a:txBody>
                    <a:bodyPr/>
                    <a:lstStyle/>
                    <a:p>
                      <a:r>
                        <a:rPr lang="en-US" sz="1400" dirty="0"/>
                        <a:t>C# 3.0</a:t>
                      </a:r>
                    </a:p>
                  </a:txBody>
                  <a:tcPr/>
                </a:tc>
                <a:tc>
                  <a:txBody>
                    <a:bodyPr/>
                    <a:lstStyle/>
                    <a:p>
                      <a:r>
                        <a:rPr lang="en-US" sz="1400" dirty="0"/>
                        <a:t>2007</a:t>
                      </a:r>
                    </a:p>
                  </a:txBody>
                  <a:tcPr/>
                </a:tc>
                <a:tc>
                  <a:txBody>
                    <a:bodyPr/>
                    <a:lstStyle/>
                    <a:p>
                      <a:r>
                        <a:rPr lang="en-US" sz="1400" dirty="0" err="1"/>
                        <a:t>.Net</a:t>
                      </a:r>
                      <a:r>
                        <a:rPr lang="en-US" sz="1400" dirty="0"/>
                        <a:t> 3.0/3.5</a:t>
                      </a:r>
                    </a:p>
                  </a:txBody>
                  <a:tcPr/>
                </a:tc>
                <a:tc>
                  <a:txBody>
                    <a:bodyPr/>
                    <a:lstStyle/>
                    <a:p>
                      <a:r>
                        <a:rPr lang="en-US" sz="1400" dirty="0"/>
                        <a:t>VS</a:t>
                      </a:r>
                      <a:r>
                        <a:rPr lang="en-US" sz="1400" baseline="0" dirty="0"/>
                        <a:t> 2008</a:t>
                      </a:r>
                      <a:endParaRPr lang="en-US" sz="1400" dirty="0"/>
                    </a:p>
                  </a:txBody>
                  <a:tcPr/>
                </a:tc>
                <a:tc>
                  <a:txBody>
                    <a:bodyPr/>
                    <a:lstStyle/>
                    <a:p>
                      <a:pPr marL="285750" indent="-285750">
                        <a:buFont typeface="Arial" panose="020B0604020202020204" pitchFamily="34" charset="0"/>
                        <a:buChar char="•"/>
                      </a:pPr>
                      <a:r>
                        <a:rPr lang="en-US" sz="1400" dirty="0"/>
                        <a:t>Implicit Variable</a:t>
                      </a:r>
                    </a:p>
                    <a:p>
                      <a:pPr marL="285750" indent="-285750">
                        <a:buFont typeface="Arial" panose="020B0604020202020204" pitchFamily="34" charset="0"/>
                        <a:buChar char="•"/>
                      </a:pPr>
                      <a:r>
                        <a:rPr lang="en-US" sz="1400" dirty="0"/>
                        <a:t>Object</a:t>
                      </a:r>
                      <a:r>
                        <a:rPr lang="en-US" sz="1400" baseline="0" dirty="0"/>
                        <a:t> Initializer</a:t>
                      </a:r>
                    </a:p>
                    <a:p>
                      <a:pPr marL="285750" indent="-285750">
                        <a:buFont typeface="Arial" panose="020B0604020202020204" pitchFamily="34" charset="0"/>
                        <a:buChar char="•"/>
                      </a:pPr>
                      <a:r>
                        <a:rPr lang="en-US" sz="1400" dirty="0"/>
                        <a:t>Auto Properties</a:t>
                      </a:r>
                    </a:p>
                    <a:p>
                      <a:pPr marL="285750" indent="-285750">
                        <a:buFont typeface="Arial" panose="020B0604020202020204" pitchFamily="34" charset="0"/>
                        <a:buChar char="•"/>
                      </a:pPr>
                      <a:r>
                        <a:rPr lang="en-US" sz="1400" dirty="0"/>
                        <a:t>Anonymous</a:t>
                      </a:r>
                      <a:r>
                        <a:rPr lang="en-US" sz="1400" baseline="0" dirty="0"/>
                        <a:t> Types</a:t>
                      </a:r>
                    </a:p>
                    <a:p>
                      <a:pPr marL="285750" indent="-285750">
                        <a:buFont typeface="Arial" panose="020B0604020202020204" pitchFamily="34" charset="0"/>
                        <a:buChar char="•"/>
                      </a:pPr>
                      <a:r>
                        <a:rPr lang="en-US" sz="1400" baseline="0" dirty="0"/>
                        <a:t>Extension Methods</a:t>
                      </a:r>
                    </a:p>
                  </a:txBody>
                  <a:tcPr/>
                </a:tc>
                <a:tc>
                  <a:txBody>
                    <a:bodyPr/>
                    <a:lstStyle/>
                    <a:p>
                      <a:pPr marL="285750" indent="-285750">
                        <a:buFont typeface="Arial" panose="020B0604020202020204" pitchFamily="34" charset="0"/>
                        <a:buChar char="•"/>
                      </a:pPr>
                      <a:r>
                        <a:rPr lang="en-US" sz="1400" baseline="0" dirty="0"/>
                        <a:t>Query Methods</a:t>
                      </a:r>
                    </a:p>
                    <a:p>
                      <a:pPr marL="285750" indent="-285750">
                        <a:buFont typeface="Arial" panose="020B0604020202020204" pitchFamily="34" charset="0"/>
                        <a:buChar char="•"/>
                      </a:pPr>
                      <a:r>
                        <a:rPr lang="en-US" sz="1400" baseline="0" dirty="0"/>
                        <a:t>Lambda Expressions</a:t>
                      </a:r>
                    </a:p>
                    <a:p>
                      <a:pPr marL="285750" indent="-285750">
                        <a:buFont typeface="Arial" panose="020B0604020202020204" pitchFamily="34" charset="0"/>
                        <a:buChar char="•"/>
                      </a:pPr>
                      <a:r>
                        <a:rPr lang="en-US" sz="1400" baseline="0" dirty="0"/>
                        <a:t>Expression Trees</a:t>
                      </a:r>
                    </a:p>
                    <a:p>
                      <a:pPr marL="285750" indent="-285750">
                        <a:buFont typeface="Arial" panose="020B0604020202020204" pitchFamily="34" charset="0"/>
                        <a:buChar char="•"/>
                      </a:pPr>
                      <a:r>
                        <a:rPr lang="en-US" sz="1400" dirty="0"/>
                        <a:t>Partial Methods</a:t>
                      </a:r>
                    </a:p>
                  </a:txBody>
                  <a:tcPr/>
                </a:tc>
                <a:extLst>
                  <a:ext uri="{0D108BD9-81ED-4DB2-BD59-A6C34878D82A}">
                    <a16:rowId xmlns:a16="http://schemas.microsoft.com/office/drawing/2014/main" val="1219080296"/>
                  </a:ext>
                </a:extLst>
              </a:tr>
            </a:tbl>
          </a:graphicData>
        </a:graphic>
      </p:graphicFrame>
    </p:spTree>
    <p:extLst>
      <p:ext uri="{BB962C8B-B14F-4D97-AF65-F5344CB8AC3E}">
        <p14:creationId xmlns:p14="http://schemas.microsoft.com/office/powerpoint/2010/main" val="343534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90996"/>
          </a:xfrm>
        </p:spPr>
        <p:txBody>
          <a:bodyPr/>
          <a:lstStyle/>
          <a:p>
            <a:r>
              <a:rPr lang="en-US" dirty="0"/>
              <a:t>History of C#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06689"/>
              </p:ext>
            </p:extLst>
          </p:nvPr>
        </p:nvGraphicFramePr>
        <p:xfrm>
          <a:off x="1130757" y="1544320"/>
          <a:ext cx="9602788" cy="241300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160472510"/>
                    </a:ext>
                  </a:extLst>
                </a:gridCol>
                <a:gridCol w="1337119">
                  <a:extLst>
                    <a:ext uri="{9D8B030D-6E8A-4147-A177-3AD203B41FA5}">
                      <a16:colId xmlns:a16="http://schemas.microsoft.com/office/drawing/2014/main" val="854556743"/>
                    </a:ext>
                  </a:extLst>
                </a:gridCol>
                <a:gridCol w="1496971">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4.0</a:t>
                      </a:r>
                    </a:p>
                  </a:txBody>
                  <a:tcPr/>
                </a:tc>
                <a:tc>
                  <a:txBody>
                    <a:bodyPr/>
                    <a:lstStyle/>
                    <a:p>
                      <a:r>
                        <a:rPr lang="en-US" sz="1400" dirty="0"/>
                        <a:t>2010</a:t>
                      </a:r>
                    </a:p>
                  </a:txBody>
                  <a:tcPr/>
                </a:tc>
                <a:tc>
                  <a:txBody>
                    <a:bodyPr/>
                    <a:lstStyle/>
                    <a:p>
                      <a:r>
                        <a:rPr lang="en-US" sz="1400" dirty="0" err="1"/>
                        <a:t>.Net</a:t>
                      </a:r>
                      <a:r>
                        <a:rPr lang="en-US" sz="1400" dirty="0"/>
                        <a:t> 4.0</a:t>
                      </a:r>
                    </a:p>
                  </a:txBody>
                  <a:tcPr/>
                </a:tc>
                <a:tc>
                  <a:txBody>
                    <a:bodyPr/>
                    <a:lstStyle/>
                    <a:p>
                      <a:r>
                        <a:rPr lang="en-US" sz="1400" dirty="0"/>
                        <a:t>VS 2010</a:t>
                      </a:r>
                    </a:p>
                  </a:txBody>
                  <a:tcPr/>
                </a:tc>
                <a:tc>
                  <a:txBody>
                    <a:bodyPr/>
                    <a:lstStyle/>
                    <a:p>
                      <a:pPr marL="285750" indent="-285750">
                        <a:buFont typeface="Arial" panose="020B0604020202020204" pitchFamily="34" charset="0"/>
                        <a:buChar char="•"/>
                      </a:pPr>
                      <a:r>
                        <a:rPr lang="en-US" sz="1400" dirty="0"/>
                        <a:t>Dynamic (late) Binding</a:t>
                      </a:r>
                    </a:p>
                    <a:p>
                      <a:pPr marL="285750" indent="-285750">
                        <a:buFont typeface="Arial" panose="020B0604020202020204" pitchFamily="34" charset="0"/>
                        <a:buChar char="•"/>
                      </a:pPr>
                      <a:r>
                        <a:rPr lang="en-US" sz="1400" dirty="0"/>
                        <a:t>Named\optional parameters</a:t>
                      </a:r>
                    </a:p>
                  </a:txBody>
                  <a:tcPr/>
                </a:tc>
                <a:tc>
                  <a:txBody>
                    <a:bodyPr/>
                    <a:lstStyle/>
                    <a:p>
                      <a:pPr marL="285750" indent="-285750">
                        <a:buFont typeface="Arial" panose="020B0604020202020204" pitchFamily="34" charset="0"/>
                        <a:buChar char="•"/>
                      </a:pPr>
                      <a:r>
                        <a:rPr lang="en-US" sz="1400" dirty="0"/>
                        <a:t>Generic Variance</a:t>
                      </a:r>
                    </a:p>
                    <a:p>
                      <a:pPr marL="285750" indent="-285750">
                        <a:buFont typeface="Arial" panose="020B0604020202020204" pitchFamily="34" charset="0"/>
                        <a:buChar char="•"/>
                      </a:pPr>
                      <a:r>
                        <a:rPr lang="en-US" sz="1400" dirty="0"/>
                        <a:t>Embedded Interop Types</a:t>
                      </a:r>
                    </a:p>
                  </a:txBody>
                  <a:tcPr/>
                </a:tc>
                <a:extLst>
                  <a:ext uri="{0D108BD9-81ED-4DB2-BD59-A6C34878D82A}">
                    <a16:rowId xmlns:a16="http://schemas.microsoft.com/office/drawing/2014/main" val="923119456"/>
                  </a:ext>
                </a:extLst>
              </a:tr>
              <a:tr h="370840">
                <a:tc>
                  <a:txBody>
                    <a:bodyPr/>
                    <a:lstStyle/>
                    <a:p>
                      <a:r>
                        <a:rPr lang="en-US" sz="1400" dirty="0"/>
                        <a:t>C# 5.0</a:t>
                      </a:r>
                    </a:p>
                  </a:txBody>
                  <a:tcPr/>
                </a:tc>
                <a:tc>
                  <a:txBody>
                    <a:bodyPr/>
                    <a:lstStyle/>
                    <a:p>
                      <a:r>
                        <a:rPr lang="en-US" sz="1400" dirty="0"/>
                        <a:t>2013</a:t>
                      </a:r>
                    </a:p>
                  </a:txBody>
                  <a:tcPr/>
                </a:tc>
                <a:tc>
                  <a:txBody>
                    <a:bodyPr/>
                    <a:lstStyle/>
                    <a:p>
                      <a:r>
                        <a:rPr lang="en-US" sz="1400" dirty="0" err="1"/>
                        <a:t>.Net</a:t>
                      </a:r>
                      <a:r>
                        <a:rPr lang="en-US" sz="1400" dirty="0"/>
                        <a:t> 4.5</a:t>
                      </a:r>
                    </a:p>
                  </a:txBody>
                  <a:tcPr/>
                </a:tc>
                <a:tc>
                  <a:txBody>
                    <a:bodyPr/>
                    <a:lstStyle/>
                    <a:p>
                      <a:r>
                        <a:rPr lang="en-US" sz="1400" dirty="0"/>
                        <a:t>VS</a:t>
                      </a:r>
                      <a:r>
                        <a:rPr lang="en-US" sz="1400" baseline="0" dirty="0"/>
                        <a:t> 2012/2013</a:t>
                      </a:r>
                      <a:endParaRPr lang="en-US" sz="1400" dirty="0"/>
                    </a:p>
                  </a:txBody>
                  <a:tcPr/>
                </a:tc>
                <a:tc>
                  <a:txBody>
                    <a:bodyPr/>
                    <a:lstStyle/>
                    <a:p>
                      <a:pPr marL="285750" indent="-285750">
                        <a:buFont typeface="Arial" panose="020B0604020202020204" pitchFamily="34" charset="0"/>
                        <a:buChar char="•"/>
                      </a:pPr>
                      <a:r>
                        <a:rPr lang="en-US" sz="1400" dirty="0" err="1"/>
                        <a:t>Async</a:t>
                      </a:r>
                      <a:r>
                        <a:rPr lang="en-US" sz="1400" dirty="0"/>
                        <a:t> Features</a:t>
                      </a:r>
                    </a:p>
                    <a:p>
                      <a:pPr marL="285750" indent="-285750">
                        <a:buFont typeface="Arial" panose="020B0604020202020204" pitchFamily="34" charset="0"/>
                        <a:buChar char="•"/>
                      </a:pPr>
                      <a:r>
                        <a:rPr lang="en-US" sz="1400" baseline="0" dirty="0"/>
                        <a:t>Caller Information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219080296"/>
                  </a:ext>
                </a:extLst>
              </a:tr>
              <a:tr h="370840">
                <a:tc>
                  <a:txBody>
                    <a:bodyPr/>
                    <a:lstStyle/>
                    <a:p>
                      <a:r>
                        <a:rPr lang="en-US" sz="1400" dirty="0"/>
                        <a:t>C#6</a:t>
                      </a:r>
                    </a:p>
                  </a:txBody>
                  <a:tcPr/>
                </a:tc>
                <a:tc>
                  <a:txBody>
                    <a:bodyPr/>
                    <a:lstStyle/>
                    <a:p>
                      <a:r>
                        <a:rPr lang="en-US" sz="1400" dirty="0"/>
                        <a:t>2015</a:t>
                      </a:r>
                    </a:p>
                  </a:txBody>
                  <a:tcPr/>
                </a:tc>
                <a:tc>
                  <a:txBody>
                    <a:bodyPr/>
                    <a:lstStyle/>
                    <a:p>
                      <a:r>
                        <a:rPr lang="en-US" sz="1400" dirty="0" err="1"/>
                        <a:t>.Net</a:t>
                      </a:r>
                      <a:r>
                        <a:rPr lang="en-US" sz="1400" dirty="0"/>
                        <a:t> 4.6</a:t>
                      </a:r>
                    </a:p>
                  </a:txBody>
                  <a:tcPr/>
                </a:tc>
                <a:tc>
                  <a:txBody>
                    <a:bodyPr/>
                    <a:lstStyle/>
                    <a:p>
                      <a:r>
                        <a:rPr lang="en-US" sz="1400" dirty="0"/>
                        <a:t>VS 2015</a:t>
                      </a:r>
                    </a:p>
                  </a:txBody>
                  <a:tcPr/>
                </a:tc>
                <a:tc>
                  <a:txBody>
                    <a:bodyPr/>
                    <a:lstStyle/>
                    <a:p>
                      <a:pPr marL="0" indent="0">
                        <a:buFont typeface="Arial" panose="020B0604020202020204" pitchFamily="34" charset="0"/>
                        <a:buNone/>
                      </a:pPr>
                      <a:endParaRPr lang="en-US" sz="1400" baseline="0" dirty="0"/>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007051027"/>
                  </a:ext>
                </a:extLst>
              </a:tr>
            </a:tbl>
          </a:graphicData>
        </a:graphic>
      </p:graphicFrame>
    </p:spTree>
    <p:extLst>
      <p:ext uri="{BB962C8B-B14F-4D97-AF65-F5344CB8AC3E}">
        <p14:creationId xmlns:p14="http://schemas.microsoft.com/office/powerpoint/2010/main" val="395799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do any demos…</a:t>
            </a:r>
          </a:p>
        </p:txBody>
      </p:sp>
      <p:sp>
        <p:nvSpPr>
          <p:cNvPr id="4" name="Rectangle 3"/>
          <p:cNvSpPr/>
          <p:nvPr/>
        </p:nvSpPr>
        <p:spPr>
          <a:xfrm>
            <a:off x="381186" y="2216256"/>
            <a:ext cx="11101441" cy="1015663"/>
          </a:xfrm>
          <a:prstGeom prst="rect">
            <a:avLst/>
          </a:prstGeom>
          <a:noFill/>
        </p:spPr>
        <p:txBody>
          <a:bodyPr wrap="square" lIns="91440" tIns="45720" rIns="91440" bIns="45720">
            <a:spAutoFit/>
            <a:scene3d>
              <a:camera prst="obliqueBottomLeft"/>
              <a:lightRig rig="threePt" dir="t"/>
            </a:scene3d>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50" endPos="85000" dist="60007" dir="5400000" sy="-100000" algn="bl" rotWithShape="0"/>
                </a:effectLst>
              </a:rPr>
              <a:t>This is not production code.</a:t>
            </a:r>
          </a:p>
        </p:txBody>
      </p:sp>
    </p:spTree>
    <p:extLst>
      <p:ext uri="{BB962C8B-B14F-4D97-AF65-F5344CB8AC3E}">
        <p14:creationId xmlns:p14="http://schemas.microsoft.com/office/powerpoint/2010/main" val="167316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Overview of New Stuff</a:t>
            </a:r>
          </a:p>
        </p:txBody>
      </p:sp>
      <p:sp>
        <p:nvSpPr>
          <p:cNvPr id="3" name="Content Placeholder 2"/>
          <p:cNvSpPr>
            <a:spLocks noGrp="1"/>
          </p:cNvSpPr>
          <p:nvPr>
            <p:ph idx="1"/>
          </p:nvPr>
        </p:nvSpPr>
        <p:spPr/>
        <p:txBody>
          <a:bodyPr numCol="2">
            <a:normAutofit/>
          </a:bodyPr>
          <a:lstStyle/>
          <a:p>
            <a:r>
              <a:rPr lang="en-US" dirty="0"/>
              <a:t>CLR – Very Backwards Compatible</a:t>
            </a:r>
          </a:p>
          <a:p>
            <a:r>
              <a:rPr lang="en-US" dirty="0"/>
              <a:t>String Interpolation</a:t>
            </a:r>
          </a:p>
          <a:p>
            <a:r>
              <a:rPr lang="en-US" dirty="0"/>
              <a:t>Auto Property Features</a:t>
            </a:r>
          </a:p>
          <a:p>
            <a:r>
              <a:rPr lang="en-US" dirty="0"/>
              <a:t>Expression Bodied Members</a:t>
            </a:r>
          </a:p>
          <a:p>
            <a:r>
              <a:rPr lang="en-US" dirty="0"/>
              <a:t>Null Conditional Operators</a:t>
            </a:r>
          </a:p>
          <a:p>
            <a:r>
              <a:rPr lang="en-US" dirty="0" err="1"/>
              <a:t>nameof</a:t>
            </a:r>
            <a:r>
              <a:rPr lang="en-US" dirty="0"/>
              <a:t>() operator</a:t>
            </a:r>
          </a:p>
          <a:p>
            <a:r>
              <a:rPr lang="en-US" dirty="0"/>
              <a:t>Extension Add Methods in Collection Initializers</a:t>
            </a:r>
          </a:p>
          <a:p>
            <a:r>
              <a:rPr lang="en-US" dirty="0"/>
              <a:t>Using Static and Using Extension Methods</a:t>
            </a:r>
          </a:p>
          <a:p>
            <a:r>
              <a:rPr lang="en-US" dirty="0"/>
              <a:t>Interesting, I guess…</a:t>
            </a:r>
          </a:p>
          <a:p>
            <a:pPr lvl="1"/>
            <a:r>
              <a:rPr lang="en-US" i="1" dirty="0"/>
              <a:t>Exception Filter</a:t>
            </a:r>
          </a:p>
          <a:p>
            <a:pPr lvl="1"/>
            <a:r>
              <a:rPr lang="en-US" i="1" dirty="0"/>
              <a:t>await in catch\finally block</a:t>
            </a:r>
          </a:p>
        </p:txBody>
      </p:sp>
    </p:spTree>
    <p:extLst>
      <p:ext uri="{BB962C8B-B14F-4D97-AF65-F5344CB8AC3E}">
        <p14:creationId xmlns:p14="http://schemas.microsoft.com/office/powerpoint/2010/main" val="413597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and “Using Extension Methods”</a:t>
            </a:r>
          </a:p>
        </p:txBody>
      </p:sp>
      <p:sp>
        <p:nvSpPr>
          <p:cNvPr id="3" name="Content Placeholder 2"/>
          <p:cNvSpPr>
            <a:spLocks noGrp="1"/>
          </p:cNvSpPr>
          <p:nvPr>
            <p:ph idx="1"/>
          </p:nvPr>
        </p:nvSpPr>
        <p:spPr>
          <a:xfrm>
            <a:off x="1130270" y="1519050"/>
            <a:ext cx="4223128" cy="1857195"/>
          </a:xfrm>
        </p:spPr>
        <p:txBody>
          <a:bodyPr/>
          <a:lstStyle/>
          <a:p>
            <a:r>
              <a:rPr lang="en-US" dirty="0"/>
              <a:t>A little strange, to be honest…</a:t>
            </a:r>
          </a:p>
        </p:txBody>
      </p:sp>
      <p:sp>
        <p:nvSpPr>
          <p:cNvPr id="4" name="TextBox 3"/>
          <p:cNvSpPr txBox="1"/>
          <p:nvPr/>
        </p:nvSpPr>
        <p:spPr>
          <a:xfrm>
            <a:off x="5464878" y="1519054"/>
            <a:ext cx="4576894" cy="4185761"/>
          </a:xfrm>
          <a:prstGeom prst="rect">
            <a:avLst/>
          </a:prstGeom>
          <a:noFill/>
        </p:spPr>
        <p:txBody>
          <a:bodyPr wrap="none" rtlCol="0">
            <a:spAutoFit/>
          </a:bodyPr>
          <a:lstStyle/>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Math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err="1">
                <a:solidFill>
                  <a:srgbClr val="000080"/>
                </a:solidFill>
                <a:highlight>
                  <a:srgbClr val="FFFFFF"/>
                </a:highlight>
              </a:rPr>
              <a:t>.</a:t>
            </a:r>
            <a:r>
              <a:rPr lang="en-US" sz="1400" dirty="0" err="1">
                <a:solidFill>
                  <a:srgbClr val="000000"/>
                </a:solidFill>
                <a:highlight>
                  <a:srgbClr val="FFFFFF"/>
                </a:highlight>
              </a:rPr>
              <a:t>Enumerable</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b="1" dirty="0">
                <a:solidFill>
                  <a:srgbClr val="0000FF"/>
                </a:solidFill>
                <a:highlight>
                  <a:srgbClr val="FFFFFF"/>
                </a:highlight>
              </a:rPr>
              <a:t>namespace</a:t>
            </a:r>
            <a:r>
              <a:rPr lang="en-US" sz="1400" dirty="0">
                <a:solidFill>
                  <a:srgbClr val="000000"/>
                </a:solidFill>
                <a:highlight>
                  <a:srgbClr val="FFFFFF"/>
                </a:highlight>
              </a:rPr>
              <a:t> </a:t>
            </a:r>
            <a:r>
              <a:rPr lang="en-US" sz="1400" dirty="0" err="1">
                <a:solidFill>
                  <a:srgbClr val="000000"/>
                </a:solidFill>
                <a:highlight>
                  <a:srgbClr val="FFFFFF"/>
                </a:highlight>
              </a:rPr>
              <a:t>SampleCode</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class</a:t>
            </a:r>
            <a:r>
              <a:rPr lang="en-US" sz="1400" dirty="0">
                <a:solidFill>
                  <a:srgbClr val="000000"/>
                </a:solidFill>
                <a:highlight>
                  <a:srgbClr val="FFFFFF"/>
                </a:highlight>
              </a:rPr>
              <a:t> </a:t>
            </a:r>
            <a:r>
              <a:rPr lang="en-US" sz="1400" dirty="0" err="1">
                <a:solidFill>
                  <a:srgbClr val="000000"/>
                </a:solidFill>
                <a:highlight>
                  <a:srgbClr val="FFFFFF"/>
                </a:highlight>
              </a:rPr>
              <a:t>StaticUsingExample</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public</a:t>
            </a:r>
            <a:r>
              <a:rPr lang="fr-FR" sz="1400" dirty="0">
                <a:solidFill>
                  <a:srgbClr val="000000"/>
                </a:solidFill>
                <a:highlight>
                  <a:srgbClr val="FFFFFF"/>
                </a:highlight>
              </a:rPr>
              <a:t> </a:t>
            </a:r>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MathExample</a:t>
            </a:r>
            <a:r>
              <a:rPr lang="fr-FR" sz="1400" b="1" dirty="0">
                <a:solidFill>
                  <a:srgbClr val="000080"/>
                </a:solidFill>
                <a:highlight>
                  <a:srgbClr val="FFFFFF"/>
                </a:highlight>
              </a:rPr>
              <a:t>(</a:t>
            </a:r>
            <a:r>
              <a:rPr lang="fr-FR" sz="1400" dirty="0">
                <a:solidFill>
                  <a:srgbClr val="8000FF"/>
                </a:solidFill>
                <a:highlight>
                  <a:srgbClr val="FFFFFF"/>
                </a:highlight>
              </a:rPr>
              <a:t>double</a:t>
            </a:r>
            <a:r>
              <a:rPr lang="fr-FR" sz="1400" dirty="0">
                <a:solidFill>
                  <a:srgbClr val="000000"/>
                </a:solidFill>
                <a:highlight>
                  <a:srgbClr val="FFFFFF"/>
                </a:highlight>
              </a:rPr>
              <a:t> 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00FF"/>
                </a:solidFill>
                <a:highlight>
                  <a:srgbClr val="FFFFFF"/>
                </a:highlight>
              </a:rPr>
              <a:t>double</a:t>
            </a:r>
            <a:r>
              <a:rPr lang="fr-FR" sz="1400" dirty="0">
                <a:solidFill>
                  <a:srgbClr val="000000"/>
                </a:solidFill>
                <a:highlight>
                  <a:srgbClr val="FFFFFF"/>
                </a:highlight>
              </a:rPr>
              <a:t> y</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pow </a:t>
            </a:r>
            <a:r>
              <a:rPr lang="en-US" sz="1400" b="1" dirty="0">
                <a:solidFill>
                  <a:srgbClr val="000080"/>
                </a:solidFill>
                <a:highlight>
                  <a:srgbClr val="FFFFFF"/>
                </a:highlight>
              </a:rPr>
              <a:t>=</a:t>
            </a:r>
            <a:r>
              <a:rPr lang="en-US" sz="1400" dirty="0">
                <a:solidFill>
                  <a:srgbClr val="000000"/>
                </a:solidFill>
                <a:highlight>
                  <a:srgbClr val="FFFFFF"/>
                </a:highlight>
              </a:rPr>
              <a:t> Pow</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min </a:t>
            </a:r>
            <a:r>
              <a:rPr lang="en-US" sz="1400" b="1" dirty="0">
                <a:solidFill>
                  <a:srgbClr val="000080"/>
                </a:solidFill>
                <a:highlight>
                  <a:srgbClr val="FFFFFF"/>
                </a:highlight>
              </a:rPr>
              <a:t>=</a:t>
            </a:r>
            <a:r>
              <a:rPr lang="en-US" sz="1400" dirty="0">
                <a:solidFill>
                  <a:srgbClr val="000000"/>
                </a:solidFill>
                <a:highlight>
                  <a:srgbClr val="FFFFFF"/>
                </a:highlight>
              </a:rPr>
              <a:t> 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range </a:t>
            </a:r>
            <a:r>
              <a:rPr lang="en-US" sz="1400" b="1" dirty="0">
                <a:solidFill>
                  <a:srgbClr val="000080"/>
                </a:solidFill>
                <a:highlight>
                  <a:srgbClr val="FFFFFF"/>
                </a:highlight>
              </a:rPr>
              <a:t>=</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8000"/>
                </a:solidFill>
                <a:highlight>
                  <a:srgbClr val="FFFFFF"/>
                </a:highlight>
              </a:rPr>
              <a:t>5</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evens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range</a:t>
            </a:r>
            <a:r>
              <a:rPr lang="en-US" sz="1400" b="1" dirty="0" err="1">
                <a:solidFill>
                  <a:srgbClr val="000080"/>
                </a:solidFill>
                <a:highlight>
                  <a:srgbClr val="FFFFFF"/>
                </a:highlight>
              </a:rPr>
              <a:t>.</a:t>
            </a:r>
            <a:r>
              <a:rPr lang="en-US" sz="1400" dirty="0" err="1">
                <a:solidFill>
                  <a:srgbClr val="000000"/>
                </a:solidFill>
                <a:highlight>
                  <a:srgbClr val="FFFFFF"/>
                </a:highlight>
              </a:rPr>
              <a:t>Where</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80"/>
                </a:solidFill>
                <a:highlight>
                  <a:srgbClr val="FFFFFF"/>
                </a:highlight>
              </a:rPr>
              <a:t>=&gt;</a:t>
            </a:r>
            <a:r>
              <a:rPr lang="en-US" sz="1400" dirty="0">
                <a:solidFill>
                  <a:srgbClr val="000000"/>
                </a:solidFill>
                <a:highlight>
                  <a:srgbClr val="FFFFFF"/>
                </a:highlight>
              </a:rPr>
              <a:t> i</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242327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Initializers</a:t>
            </a:r>
            <a:br>
              <a:rPr lang="en-US" dirty="0"/>
            </a:br>
            <a:endParaRPr lang="en-US" dirty="0"/>
          </a:p>
        </p:txBody>
      </p:sp>
      <p:sp>
        <p:nvSpPr>
          <p:cNvPr id="3" name="Content Placeholder 2"/>
          <p:cNvSpPr>
            <a:spLocks noGrp="1"/>
          </p:cNvSpPr>
          <p:nvPr>
            <p:ph idx="1"/>
          </p:nvPr>
        </p:nvSpPr>
        <p:spPr>
          <a:xfrm>
            <a:off x="1130270" y="1705777"/>
            <a:ext cx="9603275" cy="562638"/>
          </a:xfrm>
        </p:spPr>
        <p:txBody>
          <a:bodyPr>
            <a:normAutofit fontScale="55000" lnSpcReduction="20000"/>
          </a:bodyPr>
          <a:lstStyle/>
          <a:p>
            <a:r>
              <a:rPr lang="en-US" dirty="0"/>
              <a:t>Makes the syntax for initializing a dictionary more comparable to the syntax of reading a dictionary</a:t>
            </a:r>
          </a:p>
          <a:p>
            <a:r>
              <a:rPr lang="en-US" dirty="0"/>
              <a:t>Works with all indexer types</a:t>
            </a:r>
          </a:p>
          <a:p>
            <a:endParaRPr lang="en-US" dirty="0"/>
          </a:p>
        </p:txBody>
      </p:sp>
      <p:sp>
        <p:nvSpPr>
          <p:cNvPr id="4" name="TextBox 3"/>
          <p:cNvSpPr txBox="1"/>
          <p:nvPr/>
        </p:nvSpPr>
        <p:spPr>
          <a:xfrm>
            <a:off x="1130270"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GetOldSampleInputDictionary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5" name="TextBox 4"/>
          <p:cNvSpPr txBox="1"/>
          <p:nvPr/>
        </p:nvSpPr>
        <p:spPr>
          <a:xfrm>
            <a:off x="6407729"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GetNewSampleInputDictionary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6" name="TextBox 5"/>
          <p:cNvSpPr txBox="1"/>
          <p:nvPr/>
        </p:nvSpPr>
        <p:spPr>
          <a:xfrm>
            <a:off x="6407733" y="2268415"/>
            <a:ext cx="1643865" cy="369332"/>
          </a:xfrm>
          <a:prstGeom prst="rect">
            <a:avLst/>
          </a:prstGeom>
          <a:noFill/>
        </p:spPr>
        <p:txBody>
          <a:bodyPr wrap="square" rtlCol="0">
            <a:spAutoFit/>
          </a:bodyPr>
          <a:lstStyle/>
          <a:p>
            <a:r>
              <a:rPr lang="en-US" dirty="0"/>
              <a:t>NEW</a:t>
            </a:r>
          </a:p>
        </p:txBody>
      </p:sp>
      <p:sp>
        <p:nvSpPr>
          <p:cNvPr id="7" name="TextBox 6"/>
          <p:cNvSpPr txBox="1"/>
          <p:nvPr/>
        </p:nvSpPr>
        <p:spPr>
          <a:xfrm>
            <a:off x="1130270" y="2224427"/>
            <a:ext cx="1643865" cy="369332"/>
          </a:xfrm>
          <a:prstGeom prst="rect">
            <a:avLst/>
          </a:prstGeom>
          <a:noFill/>
        </p:spPr>
        <p:txBody>
          <a:bodyPr wrap="square" rtlCol="0">
            <a:spAutoFit/>
          </a:bodyPr>
          <a:lstStyle/>
          <a:p>
            <a:r>
              <a:rPr lang="en-US" dirty="0"/>
              <a:t>OLD</a:t>
            </a:r>
          </a:p>
        </p:txBody>
      </p:sp>
    </p:spTree>
    <p:extLst>
      <p:ext uri="{BB962C8B-B14F-4D97-AF65-F5344CB8AC3E}">
        <p14:creationId xmlns:p14="http://schemas.microsoft.com/office/powerpoint/2010/main" val="186916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Collection Initializer in IL</a:t>
            </a:r>
          </a:p>
        </p:txBody>
      </p:sp>
      <p:sp>
        <p:nvSpPr>
          <p:cNvPr id="40" name="Text Placeholder 39"/>
          <p:cNvSpPr>
            <a:spLocks noGrp="1"/>
          </p:cNvSpPr>
          <p:nvPr>
            <p:ph type="body" idx="1"/>
          </p:nvPr>
        </p:nvSpPr>
        <p:spPr>
          <a:xfrm>
            <a:off x="1129166" y="1849350"/>
            <a:ext cx="4645152" cy="505872"/>
          </a:xfrm>
        </p:spPr>
        <p:txBody>
          <a:bodyPr>
            <a:normAutofit lnSpcReduction="10000"/>
          </a:bodyPr>
          <a:lstStyle/>
          <a:p>
            <a:r>
              <a:rPr lang="en-US" dirty="0"/>
              <a:t>OLD</a:t>
            </a:r>
          </a:p>
        </p:txBody>
      </p:sp>
      <p:sp>
        <p:nvSpPr>
          <p:cNvPr id="42" name="Text Placeholder 41"/>
          <p:cNvSpPr>
            <a:spLocks noGrp="1"/>
          </p:cNvSpPr>
          <p:nvPr>
            <p:ph type="body" sz="quarter" idx="3"/>
          </p:nvPr>
        </p:nvSpPr>
        <p:spPr>
          <a:xfrm>
            <a:off x="6094337" y="1849350"/>
            <a:ext cx="4645152" cy="509620"/>
          </a:xfrm>
        </p:spPr>
        <p:txBody>
          <a:bodyPr>
            <a:normAutofit lnSpcReduction="10000"/>
          </a:bodyPr>
          <a:lstStyle/>
          <a:p>
            <a:r>
              <a:rPr lang="en-US" dirty="0"/>
              <a:t>NEW</a:t>
            </a:r>
          </a:p>
        </p:txBody>
      </p:sp>
      <p:pic>
        <p:nvPicPr>
          <p:cNvPr id="44" name="Content Placeholder 43"/>
          <p:cNvPicPr>
            <a:picLocks noGrp="1" noChangeAspect="1"/>
          </p:cNvPicPr>
          <p:nvPr>
            <p:ph sz="half" idx="2"/>
          </p:nvPr>
        </p:nvPicPr>
        <p:blipFill>
          <a:blip r:embed="rId3"/>
          <a:stretch>
            <a:fillRect/>
          </a:stretch>
        </p:blipFill>
        <p:spPr>
          <a:xfrm>
            <a:off x="1128713" y="2464805"/>
            <a:ext cx="4645025" cy="22814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5" name="Content Placeholder 44"/>
          <p:cNvPicPr>
            <a:picLocks noGrp="1" noChangeAspect="1"/>
          </p:cNvPicPr>
          <p:nvPr>
            <p:ph sz="quarter" idx="4"/>
          </p:nvPr>
        </p:nvPicPr>
        <p:blipFill>
          <a:blip r:embed="rId4"/>
          <a:stretch>
            <a:fillRect/>
          </a:stretch>
        </p:blipFill>
        <p:spPr>
          <a:xfrm>
            <a:off x="6094417" y="2502064"/>
            <a:ext cx="4645025" cy="21941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868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597</TotalTime>
  <Words>1396</Words>
  <Application>Microsoft Office PowerPoint</Application>
  <PresentationFormat>Widescreen</PresentationFormat>
  <Paragraphs>344</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Consolas</vt:lpstr>
      <vt:lpstr>Gallery</vt:lpstr>
      <vt:lpstr>C# 6 New Language Features</vt:lpstr>
      <vt:lpstr>Joseph Reynolds</vt:lpstr>
      <vt:lpstr>History of C#</vt:lpstr>
      <vt:lpstr>History of C# - Continued</vt:lpstr>
      <vt:lpstr>Before we do any demos…</vt:lpstr>
      <vt:lpstr>C# 6: Overview of New Stuff</vt:lpstr>
      <vt:lpstr>“Using Static” and “Using Extension Methods”</vt:lpstr>
      <vt:lpstr>Dictionary Initializers </vt:lpstr>
      <vt:lpstr>Collection Initializer in IL</vt:lpstr>
      <vt:lpstr>nameof() operator</vt:lpstr>
      <vt:lpstr>Null Conditional – The Elvis Operator</vt:lpstr>
      <vt:lpstr>Null Conditionals – Part 2</vt:lpstr>
      <vt:lpstr>Null Conditionals – Part 3 (What if it’s null?)</vt:lpstr>
      <vt:lpstr>Expression Bodied Members</vt:lpstr>
      <vt:lpstr>Expression Body Quick Facts</vt:lpstr>
      <vt:lpstr>Auto Property Features</vt:lpstr>
      <vt:lpstr>Auto Properties Part 2</vt:lpstr>
      <vt:lpstr>Auto Properties Part 3</vt:lpstr>
      <vt:lpstr>String Interpolation</vt:lpstr>
      <vt:lpstr>String Interpolation</vt:lpstr>
      <vt:lpstr>String Interpolation</vt:lpstr>
      <vt:lpstr>String Interpolation</vt:lpstr>
      <vt:lpstr>C# 6: Summary</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6 New Language Features</dc:title>
  <dc:creator>Joe Reynolds</dc:creator>
  <cp:lastModifiedBy>Joe Reynolds</cp:lastModifiedBy>
  <cp:revision>53</cp:revision>
  <dcterms:created xsi:type="dcterms:W3CDTF">2016-02-08T04:11:56Z</dcterms:created>
  <dcterms:modified xsi:type="dcterms:W3CDTF">2016-10-20T21:38:44Z</dcterms:modified>
</cp:coreProperties>
</file>