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3" autoAdjust="0"/>
  </p:normalViewPr>
  <p:slideViewPr>
    <p:cSldViewPr snapToGrid="0" snapToObjects="1">
      <p:cViewPr>
        <p:scale>
          <a:sx n="50" d="100"/>
          <a:sy n="50" d="100"/>
        </p:scale>
        <p:origin x="-672" y="-26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620434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800" b="1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Nivel de texto 1</a:t>
            </a:r>
          </a:p>
          <a:p>
            <a:pPr lvl="1">
              <a:defRPr sz="1800"/>
            </a:pPr>
            <a:r>
              <a:rPr sz="4400"/>
              <a:t>Nivel de texto 2</a:t>
            </a:r>
          </a:p>
          <a:p>
            <a:pPr lvl="2">
              <a:defRPr sz="1800"/>
            </a:pPr>
            <a:r>
              <a:rPr sz="4400"/>
              <a:t>Nivel de texto 3</a:t>
            </a:r>
          </a:p>
          <a:p>
            <a:pPr lvl="3">
              <a:defRPr sz="1800"/>
            </a:pPr>
            <a:r>
              <a:rPr sz="4400"/>
              <a:t>Nivel de texto 4</a:t>
            </a:r>
          </a:p>
          <a:p>
            <a:pPr lvl="4">
              <a:defRPr sz="1800"/>
            </a:pPr>
            <a:r>
              <a:rPr sz="4400"/>
              <a:t>Nivel de texto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800" b="1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Nivel de texto 1</a:t>
            </a:r>
          </a:p>
          <a:p>
            <a:pPr lvl="1">
              <a:defRPr sz="1800"/>
            </a:pPr>
            <a:r>
              <a:rPr sz="4400"/>
              <a:t>Nivel de texto 2</a:t>
            </a:r>
          </a:p>
          <a:p>
            <a:pPr lvl="2">
              <a:defRPr sz="1800"/>
            </a:pPr>
            <a:r>
              <a:rPr sz="4400"/>
              <a:t>Nivel de texto 3</a:t>
            </a:r>
          </a:p>
          <a:p>
            <a:pPr lvl="3">
              <a:defRPr sz="1800"/>
            </a:pPr>
            <a:r>
              <a:rPr sz="4400"/>
              <a:t>Nivel de texto 4</a:t>
            </a:r>
          </a:p>
          <a:p>
            <a:pPr lvl="4">
              <a:defRPr sz="1800"/>
            </a:pPr>
            <a:r>
              <a:rPr sz="4400"/>
              <a:t>Nivel de texto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800" b="1">
                <a:solidFill>
                  <a:srgbClr val="FFFFFF"/>
                </a:solidFill>
              </a:rPr>
              <a:t>Texto del título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84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400"/>
              <a:t>Texto del título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Nivel de texto 1</a:t>
            </a:r>
          </a:p>
          <a:p>
            <a:pPr lvl="1">
              <a:defRPr sz="1800"/>
            </a:pPr>
            <a:r>
              <a:rPr sz="4400"/>
              <a:t>Nivel de texto 2</a:t>
            </a:r>
          </a:p>
          <a:p>
            <a:pPr lvl="2">
              <a:defRPr sz="1800"/>
            </a:pPr>
            <a:r>
              <a:rPr sz="4400"/>
              <a:t>Nivel de texto 3</a:t>
            </a:r>
          </a:p>
          <a:p>
            <a:pPr lvl="3">
              <a:defRPr sz="1800"/>
            </a:pPr>
            <a:r>
              <a:rPr sz="4400"/>
              <a:t>Nivel de texto 4</a:t>
            </a:r>
          </a:p>
          <a:p>
            <a:pPr lvl="4">
              <a:defRPr sz="1800"/>
            </a:pPr>
            <a:r>
              <a:rPr sz="4400"/>
              <a:t>Nivel de texto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800" b="1">
                <a:solidFill>
                  <a:srgbClr val="FFFFFF"/>
                </a:solidFill>
              </a:rPr>
              <a:t>Texto del título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800" b="1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Nivel de texto 1</a:t>
            </a:r>
          </a:p>
          <a:p>
            <a:pPr lvl="1">
              <a:defRPr sz="1800"/>
            </a:pPr>
            <a:r>
              <a:rPr sz="5000"/>
              <a:t>Nivel de texto 2</a:t>
            </a:r>
          </a:p>
          <a:p>
            <a:pPr lvl="2">
              <a:defRPr sz="1800"/>
            </a:pPr>
            <a:r>
              <a:rPr sz="5000"/>
              <a:t>Nivel de texto 3</a:t>
            </a:r>
          </a:p>
          <a:p>
            <a:pPr lvl="3">
              <a:defRPr sz="1800"/>
            </a:pPr>
            <a:r>
              <a:rPr sz="5000"/>
              <a:t>Nivel de texto 4</a:t>
            </a:r>
          </a:p>
          <a:p>
            <a:pPr lvl="4">
              <a:defRPr sz="1800"/>
            </a:pPr>
            <a:r>
              <a:rPr sz="5000"/>
              <a:t>Nivel de texto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800" b="1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3200"/>
              </a:spcBef>
              <a:defRPr sz="3800"/>
            </a:lvl1pPr>
            <a:lvl2pPr marL="808264" indent="-465364">
              <a:spcBef>
                <a:spcPts val="3200"/>
              </a:spcBef>
              <a:defRPr sz="3800"/>
            </a:lvl2pPr>
            <a:lvl3pPr marL="1151164" indent="-465364">
              <a:spcBef>
                <a:spcPts val="3200"/>
              </a:spcBef>
              <a:defRPr sz="3800"/>
            </a:lvl3pPr>
            <a:lvl4pPr marL="1494064" indent="-465364">
              <a:spcBef>
                <a:spcPts val="3200"/>
              </a:spcBef>
              <a:defRPr sz="3800"/>
            </a:lvl4pPr>
            <a:lvl5pPr marL="1836964" indent="-465364">
              <a:spcBef>
                <a:spcPts val="3200"/>
              </a:spcBef>
              <a:defRPr sz="3800"/>
            </a:lvl5pPr>
          </a:lstStyle>
          <a:p>
            <a:pPr lvl="0">
              <a:defRPr sz="1800"/>
            </a:pPr>
            <a:r>
              <a:rPr sz="3800"/>
              <a:t>Nivel de texto 1</a:t>
            </a:r>
          </a:p>
          <a:p>
            <a:pPr lvl="1">
              <a:defRPr sz="1800"/>
            </a:pPr>
            <a:r>
              <a:rPr sz="3800"/>
              <a:t>Nivel de texto 2</a:t>
            </a:r>
          </a:p>
          <a:p>
            <a:pPr lvl="2">
              <a:defRPr sz="1800"/>
            </a:pPr>
            <a:r>
              <a:rPr sz="3800"/>
              <a:t>Nivel de texto 3</a:t>
            </a:r>
          </a:p>
          <a:p>
            <a:pPr lvl="3">
              <a:defRPr sz="1800"/>
            </a:pPr>
            <a:r>
              <a:rPr sz="3800"/>
              <a:t>Nivel de texto 4</a:t>
            </a:r>
          </a:p>
          <a:p>
            <a:pPr lvl="4">
              <a:defRPr sz="1800"/>
            </a:pPr>
            <a:r>
              <a:rPr sz="3800"/>
              <a:t>Nivel de texto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Nivel de texto 1</a:t>
            </a:r>
          </a:p>
          <a:p>
            <a:pPr lvl="1">
              <a:defRPr sz="1800"/>
            </a:pPr>
            <a:r>
              <a:rPr sz="5000"/>
              <a:t>Nivel de texto 2</a:t>
            </a:r>
          </a:p>
          <a:p>
            <a:pPr lvl="2">
              <a:defRPr sz="1800"/>
            </a:pPr>
            <a:r>
              <a:rPr sz="5000"/>
              <a:t>Nivel de texto 3</a:t>
            </a:r>
          </a:p>
          <a:p>
            <a:pPr lvl="3">
              <a:defRPr sz="1800"/>
            </a:pPr>
            <a:r>
              <a:rPr sz="5000"/>
              <a:t>Nivel de texto 4</a:t>
            </a:r>
          </a:p>
          <a:p>
            <a:pPr lvl="4">
              <a:defRPr sz="1800"/>
            </a:pPr>
            <a:r>
              <a:rPr sz="5000"/>
              <a:t>Nivel de texto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800" b="1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000"/>
              <a:t>Nivel de texto 1</a:t>
            </a:r>
          </a:p>
          <a:p>
            <a:pPr lvl="1">
              <a:defRPr sz="1800"/>
            </a:pPr>
            <a:r>
              <a:rPr sz="5000"/>
              <a:t>Nivel de texto 2</a:t>
            </a:r>
          </a:p>
          <a:p>
            <a:pPr lvl="2">
              <a:defRPr sz="1800"/>
            </a:pPr>
            <a:r>
              <a:rPr sz="5000"/>
              <a:t>Nivel de texto 3</a:t>
            </a:r>
          </a:p>
          <a:p>
            <a:pPr lvl="3">
              <a:defRPr sz="1800"/>
            </a:pPr>
            <a:r>
              <a:rPr sz="5000"/>
              <a:t>Nivel de texto 4</a:t>
            </a:r>
          </a:p>
          <a:p>
            <a:pPr lvl="4">
              <a:defRPr sz="1800"/>
            </a:pPr>
            <a:r>
              <a:rPr sz="50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defTabSz="584200">
        <a:lnSpc>
          <a:spcPts val="9100"/>
        </a:lnSpc>
        <a:defRPr sz="8800" b="1">
          <a:solidFill>
            <a:srgbClr val="FFFFFF"/>
          </a:solidFill>
          <a:latin typeface="+mj-lt"/>
          <a:ea typeface="+mj-ea"/>
          <a:cs typeface="+mj-cs"/>
          <a:sym typeface="Proxima Nova"/>
        </a:defRPr>
      </a:lvl1pPr>
      <a:lvl2pPr indent="228600" defTabSz="584200">
        <a:lnSpc>
          <a:spcPts val="9100"/>
        </a:lnSpc>
        <a:defRPr sz="8800" b="1">
          <a:solidFill>
            <a:srgbClr val="FFFFFF"/>
          </a:solidFill>
          <a:latin typeface="+mj-lt"/>
          <a:ea typeface="+mj-ea"/>
          <a:cs typeface="+mj-cs"/>
          <a:sym typeface="Proxima Nova"/>
        </a:defRPr>
      </a:lvl2pPr>
      <a:lvl3pPr indent="457200" defTabSz="584200">
        <a:lnSpc>
          <a:spcPts val="9100"/>
        </a:lnSpc>
        <a:defRPr sz="8800" b="1">
          <a:solidFill>
            <a:srgbClr val="FFFFFF"/>
          </a:solidFill>
          <a:latin typeface="+mj-lt"/>
          <a:ea typeface="+mj-ea"/>
          <a:cs typeface="+mj-cs"/>
          <a:sym typeface="Proxima Nova"/>
        </a:defRPr>
      </a:lvl3pPr>
      <a:lvl4pPr indent="685800" defTabSz="584200">
        <a:lnSpc>
          <a:spcPts val="9100"/>
        </a:lnSpc>
        <a:defRPr sz="8800" b="1">
          <a:solidFill>
            <a:srgbClr val="FFFFFF"/>
          </a:solidFill>
          <a:latin typeface="+mj-lt"/>
          <a:ea typeface="+mj-ea"/>
          <a:cs typeface="+mj-cs"/>
          <a:sym typeface="Proxima Nova"/>
        </a:defRPr>
      </a:lvl4pPr>
      <a:lvl5pPr indent="914400" defTabSz="584200">
        <a:lnSpc>
          <a:spcPts val="9100"/>
        </a:lnSpc>
        <a:defRPr sz="8800" b="1">
          <a:solidFill>
            <a:srgbClr val="FFFFFF"/>
          </a:solidFill>
          <a:latin typeface="+mj-lt"/>
          <a:ea typeface="+mj-ea"/>
          <a:cs typeface="+mj-cs"/>
          <a:sym typeface="Proxima Nova"/>
        </a:defRPr>
      </a:lvl5pPr>
      <a:lvl6pPr indent="1143000" defTabSz="584200">
        <a:lnSpc>
          <a:spcPts val="9100"/>
        </a:lnSpc>
        <a:defRPr sz="8800" b="1">
          <a:solidFill>
            <a:srgbClr val="FFFFFF"/>
          </a:solidFill>
          <a:latin typeface="+mj-lt"/>
          <a:ea typeface="+mj-ea"/>
          <a:cs typeface="+mj-cs"/>
          <a:sym typeface="Proxima Nova"/>
        </a:defRPr>
      </a:lvl6pPr>
      <a:lvl7pPr indent="1371600" defTabSz="584200">
        <a:lnSpc>
          <a:spcPts val="9100"/>
        </a:lnSpc>
        <a:defRPr sz="8800" b="1">
          <a:solidFill>
            <a:srgbClr val="FFFFFF"/>
          </a:solidFill>
          <a:latin typeface="+mj-lt"/>
          <a:ea typeface="+mj-ea"/>
          <a:cs typeface="+mj-cs"/>
          <a:sym typeface="Proxima Nova"/>
        </a:defRPr>
      </a:lvl7pPr>
      <a:lvl8pPr indent="1600200" defTabSz="584200">
        <a:lnSpc>
          <a:spcPts val="9100"/>
        </a:lnSpc>
        <a:defRPr sz="8800" b="1">
          <a:solidFill>
            <a:srgbClr val="FFFFFF"/>
          </a:solidFill>
          <a:latin typeface="+mj-lt"/>
          <a:ea typeface="+mj-ea"/>
          <a:cs typeface="+mj-cs"/>
          <a:sym typeface="Proxima Nova"/>
        </a:defRPr>
      </a:lvl8pPr>
      <a:lvl9pPr indent="1828800" defTabSz="584200">
        <a:lnSpc>
          <a:spcPts val="9100"/>
        </a:lnSpc>
        <a:defRPr sz="8800" b="1">
          <a:solidFill>
            <a:srgbClr val="FFFFFF"/>
          </a:solidFill>
          <a:latin typeface="+mj-lt"/>
          <a:ea typeface="+mj-ea"/>
          <a:cs typeface="+mj-cs"/>
          <a:sym typeface="Proxima Nova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tocksy_txpfad966a3Pf6000_Small_202602.jpg"/>
          <p:cNvPicPr/>
          <p:nvPr/>
        </p:nvPicPr>
        <p:blipFill rotWithShape="1">
          <a:blip r:embed="rId2">
            <a:extLst/>
          </a:blip>
          <a:srcRect l="112" t="18999" r="8830" b="4382"/>
          <a:stretch/>
        </p:blipFill>
        <p:spPr>
          <a:xfrm>
            <a:off x="0" y="0"/>
            <a:ext cx="244548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sombra.png"/>
          <p:cNvPicPr/>
          <p:nvPr/>
        </p:nvPicPr>
        <p:blipFill>
          <a:blip r:embed="rId3">
            <a:alphaModFix amt="86467"/>
            <a:extLst/>
          </a:blip>
          <a:stretch>
            <a:fillRect/>
          </a:stretch>
        </p:blipFill>
        <p:spPr>
          <a:xfrm>
            <a:off x="-12700" y="7023992"/>
            <a:ext cx="24467500" cy="66920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720000" y="9360000"/>
            <a:ext cx="13538201" cy="2298007"/>
          </a:xfrm>
          <a:prstGeom prst="rect">
            <a:avLst/>
          </a:prstGeom>
          <a:effectLst>
            <a:outerShdw blurRad="57935" dist="25400" dir="2089717" rotWithShape="0">
              <a:srgbClr val="000000">
                <a:alpha val="66368"/>
              </a:srgbClr>
            </a:outerShdw>
          </a:effectLst>
        </p:spPr>
        <p:txBody>
          <a:bodyPr anchor="t">
            <a:noAutofit/>
          </a:bodyPr>
          <a:lstStyle>
            <a:lvl1pPr>
              <a:lnSpc>
                <a:spcPts val="8200"/>
              </a:lnSpc>
              <a:defRPr sz="8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FF"/>
                </a:solidFill>
              </a:rPr>
              <a:t>Solo 3 contactos te separan de tu nuevo empleo.</a:t>
            </a:r>
          </a:p>
        </p:txBody>
      </p:sp>
      <p:sp>
        <p:nvSpPr>
          <p:cNvPr id="35" name="Shape 35"/>
          <p:cNvSpPr/>
          <p:nvPr/>
        </p:nvSpPr>
        <p:spPr>
          <a:xfrm>
            <a:off x="720000" y="11520000"/>
            <a:ext cx="13534530" cy="1762523"/>
          </a:xfrm>
          <a:prstGeom prst="rect">
            <a:avLst/>
          </a:prstGeom>
          <a:ln w="12700">
            <a:miter lim="400000"/>
          </a:ln>
          <a:effectLst>
            <a:outerShdw blurRad="50800" dist="25400" dir="2089717" rotWithShape="0">
              <a:srgbClr val="000000">
                <a:alpha val="6636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ts val="6000"/>
              </a:lnSpc>
              <a:defRPr sz="4900">
                <a:solidFill>
                  <a:srgbClr val="FFFFFF"/>
                </a:solidFill>
                <a:latin typeface="+mj-lt"/>
                <a:ea typeface="+mj-ea"/>
                <a:cs typeface="+mj-cs"/>
                <a:sym typeface="Proxima Nov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 dirty="0">
                <a:solidFill>
                  <a:srgbClr val="FFFFFF"/>
                </a:solidFill>
              </a:rPr>
              <a:t>El 75% de candidatos encuentra trabajo a través de alguno de sus contactos.</a:t>
            </a:r>
          </a:p>
        </p:txBody>
      </p:sp>
      <p:pic>
        <p:nvPicPr>
          <p:cNvPr id="36" name="infojobs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13701" y="11610731"/>
            <a:ext cx="5136899" cy="2092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:fade/>
      </p:transition>
    </mc:Choice>
    <mc:Fallback>
      <p:transition xmlns:p14="http://schemas.microsoft.com/office/powerpoint/2010/main" spd="slow" advClick="0" advTm="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laceit (2).jpg"/>
          <p:cNvPicPr/>
          <p:nvPr/>
        </p:nvPicPr>
        <p:blipFill rotWithShape="1">
          <a:blip r:embed="rId2">
            <a:extLst/>
          </a:blip>
          <a:srcRect l="1416" t="31888" r="18588" b="8111"/>
          <a:stretch/>
        </p:blipFill>
        <p:spPr>
          <a:xfrm>
            <a:off x="0" y="0"/>
            <a:ext cx="243828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sombra.png"/>
          <p:cNvPicPr/>
          <p:nvPr/>
        </p:nvPicPr>
        <p:blipFill>
          <a:blip r:embed="rId3">
            <a:alphaModFix amt="86467"/>
            <a:extLst/>
          </a:blip>
          <a:stretch>
            <a:fillRect/>
          </a:stretch>
        </p:blipFill>
        <p:spPr>
          <a:xfrm>
            <a:off x="-12700" y="7023992"/>
            <a:ext cx="24384000" cy="669200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720000" y="9360000"/>
            <a:ext cx="13538201" cy="2298007"/>
          </a:xfrm>
          <a:prstGeom prst="rect">
            <a:avLst/>
          </a:prstGeom>
          <a:effectLst>
            <a:outerShdw blurRad="50800" dist="25400" dir="2089717" rotWithShape="0">
              <a:srgbClr val="000000">
                <a:alpha val="66368"/>
              </a:srgbClr>
            </a:outerShdw>
          </a:effectLst>
        </p:spPr>
        <p:txBody>
          <a:bodyPr anchor="t">
            <a:noAutofit/>
          </a:bodyPr>
          <a:lstStyle>
            <a:lvl1pPr>
              <a:lnSpc>
                <a:spcPts val="8200"/>
              </a:lnSpc>
              <a:defRPr sz="8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FFFFFF"/>
                </a:solidFill>
              </a:rPr>
              <a:t>Novedades para ayudarte a encontrar empleo.</a:t>
            </a:r>
          </a:p>
        </p:txBody>
      </p:sp>
      <p:sp>
        <p:nvSpPr>
          <p:cNvPr id="41" name="Shape 41"/>
          <p:cNvSpPr/>
          <p:nvPr/>
        </p:nvSpPr>
        <p:spPr>
          <a:xfrm>
            <a:off x="720000" y="11520000"/>
            <a:ext cx="13534530" cy="1762523"/>
          </a:xfrm>
          <a:prstGeom prst="rect">
            <a:avLst/>
          </a:prstGeom>
          <a:ln w="12700">
            <a:miter lim="400000"/>
          </a:ln>
          <a:effectLst>
            <a:outerShdw blurRad="50800" dist="25400" dir="2089717" rotWithShape="0">
              <a:srgbClr val="000000">
                <a:alpha val="6636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ts val="6000"/>
              </a:lnSpc>
              <a:defRPr sz="4900">
                <a:solidFill>
                  <a:srgbClr val="FFFFFF"/>
                </a:solidFill>
                <a:latin typeface="+mj-lt"/>
                <a:ea typeface="+mj-ea"/>
                <a:cs typeface="+mj-cs"/>
                <a:sym typeface="Proxima Nov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900" dirty="0">
                <a:solidFill>
                  <a:srgbClr val="FFFFFF"/>
                </a:solidFill>
              </a:rPr>
              <a:t>Mejoramos la visibilidad, búsqueda y acceso a las ofertas para facilitar tu búsqueda de empleo.</a:t>
            </a:r>
          </a:p>
        </p:txBody>
      </p:sp>
      <p:pic>
        <p:nvPicPr>
          <p:cNvPr id="42" name="infojobs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13701" y="11610730"/>
            <a:ext cx="5136899" cy="2092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:fade/>
      </p:transition>
    </mc:Choice>
    <mc:Fallback>
      <p:transition xmlns:p14="http://schemas.microsoft.com/office/powerpoint/2010/main" spd="slow" advClick="0" advTm="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laceit (2)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" t="520" r="374" b="520"/>
          <a:stretch/>
        </p:blipFill>
        <p:spPr>
          <a:xfrm>
            <a:off x="0" y="0"/>
            <a:ext cx="244188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sombra.png"/>
          <p:cNvPicPr/>
          <p:nvPr/>
        </p:nvPicPr>
        <p:blipFill>
          <a:blip r:embed="rId3">
            <a:alphaModFix amt="86467"/>
            <a:extLst/>
          </a:blip>
          <a:stretch>
            <a:fillRect/>
          </a:stretch>
        </p:blipFill>
        <p:spPr>
          <a:xfrm>
            <a:off x="0" y="6793052"/>
            <a:ext cx="24396700" cy="692294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720000" y="9180000"/>
            <a:ext cx="13538201" cy="2298007"/>
          </a:xfrm>
          <a:prstGeom prst="rect">
            <a:avLst/>
          </a:prstGeom>
          <a:effectLst>
            <a:outerShdw blurRad="50800" dist="25400" dir="2089717" rotWithShape="0">
              <a:srgbClr val="000000">
                <a:alpha val="66368"/>
              </a:srgbClr>
            </a:outerShdw>
          </a:effectLst>
        </p:spPr>
        <p:txBody>
          <a:bodyPr anchor="t">
            <a:noAutofit/>
          </a:bodyPr>
          <a:lstStyle>
            <a:lvl1pPr>
              <a:lnSpc>
                <a:spcPts val="8200"/>
              </a:lnSpc>
              <a:defRPr sz="8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s-ES_tradnl" sz="8000" b="1" dirty="0" smtClean="0">
                <a:solidFill>
                  <a:srgbClr val="FFFFFF"/>
                </a:solidFill>
              </a:rPr>
              <a:t>Basar la felicidad en lo material es una receta para el fracaso.</a:t>
            </a:r>
            <a:endParaRPr sz="8000" b="1" dirty="0">
              <a:solidFill>
                <a:srgbClr val="FFFFFF"/>
              </a:solid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720000" y="12420000"/>
            <a:ext cx="13534530" cy="802275"/>
          </a:xfrm>
          <a:prstGeom prst="rect">
            <a:avLst/>
          </a:prstGeom>
          <a:ln w="12700">
            <a:miter lim="400000"/>
          </a:ln>
          <a:effectLst>
            <a:outerShdw blurRad="50800" dist="25400" dir="2089717" rotWithShape="0">
              <a:srgbClr val="000000">
                <a:alpha val="6636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ts val="6000"/>
              </a:lnSpc>
              <a:defRPr sz="4900">
                <a:solidFill>
                  <a:srgbClr val="FFFFFF"/>
                </a:solidFill>
                <a:latin typeface="+mj-lt"/>
                <a:ea typeface="+mj-ea"/>
                <a:cs typeface="+mj-cs"/>
                <a:sym typeface="Proxima Nov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_tradnl" sz="4900" dirty="0" err="1" smtClean="0">
                <a:solidFill>
                  <a:srgbClr val="FFFFFF"/>
                </a:solidFill>
              </a:rPr>
              <a:t>Simon</a:t>
            </a:r>
            <a:r>
              <a:rPr lang="es-ES_tradnl" sz="4900" dirty="0" smtClean="0">
                <a:solidFill>
                  <a:srgbClr val="FFFFFF"/>
                </a:solidFill>
              </a:rPr>
              <a:t> </a:t>
            </a:r>
            <a:r>
              <a:rPr lang="es-ES_tradnl" sz="4900" dirty="0" err="1" smtClean="0">
                <a:solidFill>
                  <a:srgbClr val="FFFFFF"/>
                </a:solidFill>
              </a:rPr>
              <a:t>Dolan</a:t>
            </a:r>
            <a:r>
              <a:rPr lang="es-ES_tradnl" sz="4900" dirty="0" smtClean="0">
                <a:solidFill>
                  <a:srgbClr val="FFFFFF"/>
                </a:solidFill>
              </a:rPr>
              <a:t> – Escritor y divulgador</a:t>
            </a:r>
            <a:endParaRPr sz="4900" dirty="0">
              <a:solidFill>
                <a:srgbClr val="FFFFFF"/>
              </a:solidFill>
            </a:endParaRPr>
          </a:p>
        </p:txBody>
      </p:sp>
      <p:pic>
        <p:nvPicPr>
          <p:cNvPr id="42" name="infojobs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13701" y="11610730"/>
            <a:ext cx="5136899" cy="20925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7835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:fade/>
      </p:transition>
    </mc:Choice>
    <mc:Fallback>
      <p:transition xmlns:p14="http://schemas.microsoft.com/office/powerpoint/2010/main" spd="slow" advClick="0" advTm="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laceit (2)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10371" r="1887" b="9221"/>
          <a:stretch/>
        </p:blipFill>
        <p:spPr>
          <a:xfrm>
            <a:off x="0" y="0"/>
            <a:ext cx="24408000" cy="1375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sombra.png"/>
          <p:cNvPicPr/>
          <p:nvPr/>
        </p:nvPicPr>
        <p:blipFill rotWithShape="1">
          <a:blip r:embed="rId3">
            <a:alphaModFix amt="86467"/>
            <a:extLst/>
          </a:blip>
          <a:srcRect l="52" t="-3" r="-52" b="3"/>
          <a:stretch/>
        </p:blipFill>
        <p:spPr>
          <a:xfrm>
            <a:off x="0" y="6843600"/>
            <a:ext cx="24384000" cy="692294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720000" y="9180000"/>
            <a:ext cx="13538201" cy="3329208"/>
          </a:xfrm>
          <a:prstGeom prst="rect">
            <a:avLst/>
          </a:prstGeom>
          <a:effectLst>
            <a:outerShdw blurRad="50800" dist="25400" dir="2089717" rotWithShape="0">
              <a:srgbClr val="000000">
                <a:alpha val="66368"/>
              </a:srgbClr>
            </a:outerShdw>
          </a:effectLst>
        </p:spPr>
        <p:txBody>
          <a:bodyPr anchor="t">
            <a:noAutofit/>
          </a:bodyPr>
          <a:lstStyle>
            <a:lvl1pPr>
              <a:lnSpc>
                <a:spcPts val="8200"/>
              </a:lnSpc>
              <a:defRPr sz="8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s-ES_tradnl" sz="8000" b="1" dirty="0" smtClean="0">
                <a:solidFill>
                  <a:srgbClr val="FFFFFF"/>
                </a:solidFill>
              </a:rPr>
              <a:t>A mayor formación, más probabilidades de encontrar un buen empleo.</a:t>
            </a:r>
            <a:endParaRPr sz="8000" b="1" dirty="0">
              <a:solidFill>
                <a:srgbClr val="FFFFFF"/>
              </a:solid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720000" y="12420000"/>
            <a:ext cx="13534530" cy="802275"/>
          </a:xfrm>
          <a:prstGeom prst="rect">
            <a:avLst/>
          </a:prstGeom>
          <a:ln w="12700">
            <a:miter lim="400000"/>
          </a:ln>
          <a:effectLst>
            <a:outerShdw blurRad="50800" dist="25400" dir="2089717" rotWithShape="0">
              <a:srgbClr val="000000">
                <a:alpha val="6636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ts val="6000"/>
              </a:lnSpc>
              <a:defRPr sz="4900">
                <a:solidFill>
                  <a:srgbClr val="FFFFFF"/>
                </a:solidFill>
                <a:latin typeface="+mj-lt"/>
                <a:ea typeface="+mj-ea"/>
                <a:cs typeface="+mj-cs"/>
                <a:sym typeface="Proxima Nov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_tradnl" sz="4900" dirty="0" smtClean="0">
                <a:solidFill>
                  <a:srgbClr val="FFFFFF"/>
                </a:solidFill>
              </a:rPr>
              <a:t>Lectiva, el portal de formación de </a:t>
            </a:r>
            <a:r>
              <a:rPr lang="es-ES_tradnl" sz="4900" dirty="0" err="1" smtClean="0">
                <a:solidFill>
                  <a:srgbClr val="FFFFFF"/>
                </a:solidFill>
              </a:rPr>
              <a:t>InfoJobs</a:t>
            </a:r>
            <a:r>
              <a:rPr lang="es-ES_tradnl" sz="4900" dirty="0" smtClean="0">
                <a:solidFill>
                  <a:srgbClr val="FFFFFF"/>
                </a:solidFill>
              </a:rPr>
              <a:t> </a:t>
            </a:r>
            <a:endParaRPr sz="4900" dirty="0">
              <a:solidFill>
                <a:srgbClr val="FFFFFF"/>
              </a:solidFill>
            </a:endParaRPr>
          </a:p>
        </p:txBody>
      </p:sp>
      <p:pic>
        <p:nvPicPr>
          <p:cNvPr id="42" name="infojobs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13701" y="11610730"/>
            <a:ext cx="5136899" cy="20925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175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:fade/>
      </p:transition>
    </mc:Choice>
    <mc:Fallback>
      <p:transition xmlns:p14="http://schemas.microsoft.com/office/powerpoint/2010/main" spd="slow" advClick="0" advTm="5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oxima Nova"/>
        <a:ea typeface="Proxima Nova"/>
        <a:cs typeface="Proxima Nov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oxima Nova"/>
        <a:ea typeface="Proxima Nova"/>
        <a:cs typeface="Proxima Nov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</Words>
  <Application>Microsoft Macintosh PowerPoint</Application>
  <PresentationFormat>Personalizado</PresentationFormat>
  <Paragraphs>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White</vt:lpstr>
      <vt:lpstr>Solo 3 contactos te separan de tu nuevo empleo.</vt:lpstr>
      <vt:lpstr>Novedades para ayudarte a encontrar empleo.</vt:lpstr>
      <vt:lpstr>Basar la felicidad en lo material es una receta para el fracaso.</vt:lpstr>
      <vt:lpstr>A mayor formación, más probabilidades de encontrar un buen empleo.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Solo 3 contactos te separan de tu nuevo empleo.</dc:title>
  <cp:lastModifiedBy>Sergi Vila</cp:lastModifiedBy>
  <cp:revision>5</cp:revision>
  <dcterms:modified xsi:type="dcterms:W3CDTF">2014-09-16T11:24:06Z</dcterms:modified>
</cp:coreProperties>
</file>