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836" r:id="rId2"/>
    <p:sldId id="963" r:id="rId3"/>
    <p:sldId id="1133" r:id="rId4"/>
    <p:sldId id="1125" r:id="rId5"/>
    <p:sldId id="1126" r:id="rId6"/>
    <p:sldId id="1127" r:id="rId7"/>
    <p:sldId id="1130" r:id="rId8"/>
    <p:sldId id="1101" r:id="rId9"/>
    <p:sldId id="1131" r:id="rId10"/>
    <p:sldId id="1134" r:id="rId11"/>
    <p:sldId id="1104" r:id="rId12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leo" initials="ll" lastIdx="2" clrIdx="0">
    <p:extLst>
      <p:ext uri="{19B8F6BF-5375-455C-9EA6-DF929625EA0E}">
        <p15:presenceInfo xmlns:p15="http://schemas.microsoft.com/office/powerpoint/2012/main" userId="14adf0ca650b25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314" autoAdjust="0"/>
  </p:normalViewPr>
  <p:slideViewPr>
    <p:cSldViewPr>
      <p:cViewPr varScale="1">
        <p:scale>
          <a:sx n="125" d="100"/>
          <a:sy n="125" d="100"/>
        </p:scale>
        <p:origin x="2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64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0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1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2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1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387664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项目介绍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318679B-AFB3-4693-825D-77E3D70567DB}"/>
              </a:ext>
            </a:extLst>
          </p:cNvPr>
          <p:cNvCxnSpPr/>
          <p:nvPr userDrawn="1"/>
        </p:nvCxnSpPr>
        <p:spPr>
          <a:xfrm>
            <a:off x="755576" y="69954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D09DAFDA-EFBA-4DB9-9359-8E3BB104AE1B}"/>
              </a:ext>
            </a:extLst>
          </p:cNvPr>
          <p:cNvSpPr/>
          <p:nvPr userDrawn="1"/>
        </p:nvSpPr>
        <p:spPr>
          <a:xfrm>
            <a:off x="971600" y="411510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65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8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092280" y="478919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331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06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387664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产品运行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6ACA54C-0954-4BAD-8932-83F457CB8AB5}"/>
              </a:ext>
            </a:extLst>
          </p:cNvPr>
          <p:cNvCxnSpPr/>
          <p:nvPr userDrawn="1"/>
        </p:nvCxnSpPr>
        <p:spPr>
          <a:xfrm>
            <a:off x="755576" y="69954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10E9C5A0-9342-4577-A3CA-7C5CC1E63CD8}"/>
              </a:ext>
            </a:extLst>
          </p:cNvPr>
          <p:cNvSpPr/>
          <p:nvPr userDrawn="1"/>
        </p:nvSpPr>
        <p:spPr>
          <a:xfrm>
            <a:off x="971600" y="411510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387664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市场分析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BA31462-C9AD-451F-A96D-817B6F6E28EC}"/>
              </a:ext>
            </a:extLst>
          </p:cNvPr>
          <p:cNvCxnSpPr/>
          <p:nvPr userDrawn="1"/>
        </p:nvCxnSpPr>
        <p:spPr>
          <a:xfrm>
            <a:off x="755576" y="69954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04489965-C2DB-4E01-85D6-2DDD37D6439F}"/>
              </a:ext>
            </a:extLst>
          </p:cNvPr>
          <p:cNvSpPr/>
          <p:nvPr userDrawn="1"/>
        </p:nvSpPr>
        <p:spPr>
          <a:xfrm>
            <a:off x="971600" y="411510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1263742" y="387664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投资回报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D353AB-2CC2-4D90-92D6-711024852E9D}"/>
              </a:ext>
            </a:extLst>
          </p:cNvPr>
          <p:cNvCxnSpPr/>
          <p:nvPr userDrawn="1"/>
        </p:nvCxnSpPr>
        <p:spPr>
          <a:xfrm>
            <a:off x="755576" y="69954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631EE3E-01BE-4E1A-985E-140601449CFB}"/>
              </a:ext>
            </a:extLst>
          </p:cNvPr>
          <p:cNvSpPr/>
          <p:nvPr userDrawn="1"/>
        </p:nvSpPr>
        <p:spPr>
          <a:xfrm>
            <a:off x="971600" y="411510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14162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55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2836069" y="0"/>
            <a:ext cx="2064544" cy="25038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7108032" y="1132284"/>
            <a:ext cx="2035969" cy="2811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698896" y="1132284"/>
            <a:ext cx="2065734" cy="28110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4972051" y="1132284"/>
            <a:ext cx="2065734" cy="1371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4972051" y="2571749"/>
            <a:ext cx="2065734" cy="1371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2834877" y="2571749"/>
            <a:ext cx="2065734" cy="1371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96896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0" r:id="rId2"/>
    <p:sldLayoutId id="2147483671" r:id="rId3"/>
    <p:sldLayoutId id="2147483672" r:id="rId4"/>
    <p:sldLayoutId id="2147483665" r:id="rId5"/>
    <p:sldLayoutId id="2147483668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683568" y="1059582"/>
            <a:ext cx="536599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400" dirty="0">
                <a:solidFill>
                  <a:schemeClr val="accent1"/>
                </a:solidFill>
                <a:cs typeface="Arial" panose="020B0604020202020204" pitchFamily="34" charset="0"/>
              </a:rPr>
              <a:t>招聘网数据分析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CF66B7C-0DB4-4C8D-97E8-0A24101A9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505" y="0"/>
            <a:ext cx="5199495" cy="51435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BE9A3A6-8DE8-4951-B291-4417A5B38352}"/>
              </a:ext>
            </a:extLst>
          </p:cNvPr>
          <p:cNvSpPr txBox="1"/>
          <p:nvPr/>
        </p:nvSpPr>
        <p:spPr>
          <a:xfrm>
            <a:off x="1547664" y="249974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汇报人：李嘉迪</a:t>
            </a:r>
          </a:p>
        </p:txBody>
      </p:sp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>
            <a:extLst>
              <a:ext uri="{FF2B5EF4-FFF2-40B4-BE49-F238E27FC236}">
                <a16:creationId xmlns:a16="http://schemas.microsoft.com/office/drawing/2014/main" id="{1C8E1E74-774B-41D8-A2D3-28EE77900D21}"/>
              </a:ext>
            </a:extLst>
          </p:cNvPr>
          <p:cNvSpPr/>
          <p:nvPr/>
        </p:nvSpPr>
        <p:spPr>
          <a:xfrm>
            <a:off x="1695" y="956"/>
            <a:ext cx="5631889" cy="458701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0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F33A197-FBC5-4EAC-BB57-CD1D6FB88FBA}"/>
              </a:ext>
            </a:extLst>
          </p:cNvPr>
          <p:cNvSpPr/>
          <p:nvPr/>
        </p:nvSpPr>
        <p:spPr>
          <a:xfrm>
            <a:off x="5633585" y="3268332"/>
            <a:ext cx="1753722" cy="1889236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46" tIns="34273" rIns="68546" bIns="342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1423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57BCA91E-79A0-4E4B-9105-A2DD38F49B65}"/>
              </a:ext>
            </a:extLst>
          </p:cNvPr>
          <p:cNvSpPr/>
          <p:nvPr/>
        </p:nvSpPr>
        <p:spPr>
          <a:xfrm>
            <a:off x="7387307" y="3268332"/>
            <a:ext cx="1754997" cy="1889236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46" tIns="34273" rIns="68546" bIns="342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1423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BFFCD3A-A84E-492E-B80B-F59392D67D0B}"/>
              </a:ext>
            </a:extLst>
          </p:cNvPr>
          <p:cNvSpPr/>
          <p:nvPr/>
        </p:nvSpPr>
        <p:spPr>
          <a:xfrm>
            <a:off x="5796136" y="0"/>
            <a:ext cx="1224136" cy="1037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cap="all" spc="213" dirty="0">
                <a:solidFill>
                  <a:prstClr val="white"/>
                </a:solidFill>
                <a:cs typeface="Arial" panose="020B0604020202020204" pitchFamily="34" charset="0"/>
              </a:rPr>
              <a:t>04</a:t>
            </a:r>
            <a:endParaRPr lang="zh-CN" altLang="en-US" sz="4400" b="1" cap="all" spc="21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3D2094-5DFB-4EE4-8D2B-480B5DCA0FD2}"/>
              </a:ext>
            </a:extLst>
          </p:cNvPr>
          <p:cNvSpPr txBox="1"/>
          <p:nvPr/>
        </p:nvSpPr>
        <p:spPr>
          <a:xfrm>
            <a:off x="6948264" y="334218"/>
            <a:ext cx="2410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不足与展望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C33F1E2-15E0-4221-BBEF-2DA755BE894E}"/>
              </a:ext>
            </a:extLst>
          </p:cNvPr>
          <p:cNvSpPr txBox="1"/>
          <p:nvPr/>
        </p:nvSpPr>
        <p:spPr>
          <a:xfrm>
            <a:off x="125035" y="334218"/>
            <a:ext cx="4464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不足：数据总量过少，分析结果具有局限性；数据处理方式及可视化手段有待提高；展示</a:t>
            </a:r>
            <a:r>
              <a:rPr lang="en-US" altLang="zh-CN" sz="2000" dirty="0"/>
              <a:t>GUI</a:t>
            </a:r>
            <a:r>
              <a:rPr lang="zh-CN" altLang="en-US" sz="2000" dirty="0"/>
              <a:t>有待美化</a:t>
            </a:r>
            <a:endParaRPr lang="en-US" altLang="zh-CN" sz="2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B4DB24-65FB-4871-874D-13440E759F67}"/>
              </a:ext>
            </a:extLst>
          </p:cNvPr>
          <p:cNvSpPr txBox="1"/>
          <p:nvPr/>
        </p:nvSpPr>
        <p:spPr>
          <a:xfrm>
            <a:off x="108760" y="1349881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展望：以后做成微信小程序；进一步扩充数据库</a:t>
            </a:r>
          </a:p>
        </p:txBody>
      </p:sp>
    </p:spTree>
    <p:extLst>
      <p:ext uri="{BB962C8B-B14F-4D97-AF65-F5344CB8AC3E}">
        <p14:creationId xmlns:p14="http://schemas.microsoft.com/office/powerpoint/2010/main" val="354303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1006204" y="2172221"/>
            <a:ext cx="529398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谢谢观看！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CF66B7C-0DB4-4C8D-97E8-0A24101A9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505" y="0"/>
            <a:ext cx="5199495" cy="5143500"/>
          </a:xfrm>
          <a:prstGeom prst="rect">
            <a:avLst/>
          </a:prstGeom>
        </p:spPr>
      </p:pic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1008112" y="1189075"/>
            <a:ext cx="26642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6600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8226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267A6B1-8B59-4C7D-850C-31925BB33F98}"/>
              </a:ext>
            </a:extLst>
          </p:cNvPr>
          <p:cNvSpPr/>
          <p:nvPr/>
        </p:nvSpPr>
        <p:spPr>
          <a:xfrm>
            <a:off x="107504" y="30824"/>
            <a:ext cx="1037768" cy="1037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TextBox 48"/>
          <p:cNvSpPr txBox="1"/>
          <p:nvPr/>
        </p:nvSpPr>
        <p:spPr>
          <a:xfrm>
            <a:off x="1407345" y="395688"/>
            <a:ext cx="28163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项目介绍</a:t>
            </a:r>
            <a:endParaRPr lang="en-GB" altLang="zh-CN" sz="31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-154569" y="178325"/>
            <a:ext cx="1561914" cy="74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400" b="1" cap="all" spc="213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zh-CN" altLang="en-US" sz="4400" b="1" cap="all" spc="213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6561705-05CF-4529-9666-661468059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505" y="0"/>
            <a:ext cx="5199495" cy="51435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F224C7-1CBA-4461-83EB-4C45FB05AAE1}"/>
              </a:ext>
            </a:extLst>
          </p:cNvPr>
          <p:cNvSpPr txBox="1"/>
          <p:nvPr/>
        </p:nvSpPr>
        <p:spPr>
          <a:xfrm>
            <a:off x="467544" y="1419622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的招聘网站数据分析及可视化处理的项目。用户可快捷简便从招聘网冗杂的数据中得到想要的结果。数据来源自拉勾招聘网。</a:t>
            </a:r>
          </a:p>
        </p:txBody>
      </p:sp>
    </p:spTree>
    <p:extLst>
      <p:ext uri="{BB962C8B-B14F-4D97-AF65-F5344CB8AC3E}">
        <p14:creationId xmlns:p14="http://schemas.microsoft.com/office/powerpoint/2010/main" val="176505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78155A3-5B04-4C5F-9CE2-830B446AF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513166" y="2684249"/>
            <a:ext cx="719906" cy="71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ADB9D19-2784-4059-944A-2879FDC08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52265" y="3435532"/>
            <a:ext cx="719906" cy="71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40A1DC6-7046-42C0-B993-83C30DEA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43672" y="1939697"/>
            <a:ext cx="719906" cy="71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4DFC051-7D10-4FA1-BE6A-61BBEEF5F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88513" y="2756816"/>
            <a:ext cx="719906" cy="71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椭圆 5">
            <a:extLst>
              <a:ext uri="{FF2B5EF4-FFF2-40B4-BE49-F238E27FC236}">
                <a16:creationId xmlns:a16="http://schemas.microsoft.com/office/drawing/2014/main" id="{E6395152-904E-4953-B175-7932E934545F}"/>
              </a:ext>
            </a:extLst>
          </p:cNvPr>
          <p:cNvSpPr/>
          <p:nvPr/>
        </p:nvSpPr>
        <p:spPr>
          <a:xfrm>
            <a:off x="1144978" y="2344549"/>
            <a:ext cx="1769671" cy="332138"/>
          </a:xfrm>
          <a:custGeom>
            <a:avLst/>
            <a:gdLst/>
            <a:ahLst/>
            <a:cxnLst/>
            <a:rect l="l" t="t" r="r" b="b"/>
            <a:pathLst>
              <a:path w="1769901" h="332156">
                <a:moveTo>
                  <a:pt x="405557" y="96228"/>
                </a:moveTo>
                <a:cubicBezTo>
                  <a:pt x="366980" y="96228"/>
                  <a:pt x="335707" y="127501"/>
                  <a:pt x="335707" y="166078"/>
                </a:cubicBezTo>
                <a:cubicBezTo>
                  <a:pt x="335707" y="204655"/>
                  <a:pt x="366980" y="235928"/>
                  <a:pt x="405557" y="235928"/>
                </a:cubicBezTo>
                <a:cubicBezTo>
                  <a:pt x="444134" y="235928"/>
                  <a:pt x="475407" y="204655"/>
                  <a:pt x="475407" y="166078"/>
                </a:cubicBezTo>
                <a:cubicBezTo>
                  <a:pt x="475407" y="127501"/>
                  <a:pt x="444134" y="96228"/>
                  <a:pt x="405557" y="96228"/>
                </a:cubicBezTo>
                <a:close/>
                <a:moveTo>
                  <a:pt x="404812" y="0"/>
                </a:moveTo>
                <a:cubicBezTo>
                  <a:pt x="477383" y="0"/>
                  <a:pt x="539082" y="46547"/>
                  <a:pt x="559974" y="112010"/>
                </a:cubicBezTo>
                <a:lnTo>
                  <a:pt x="1769901" y="112010"/>
                </a:lnTo>
                <a:lnTo>
                  <a:pt x="1769901" y="229672"/>
                </a:lnTo>
                <a:lnTo>
                  <a:pt x="558051" y="229672"/>
                </a:lnTo>
                <a:cubicBezTo>
                  <a:pt x="533266" y="289877"/>
                  <a:pt x="473976" y="332156"/>
                  <a:pt x="404812" y="332156"/>
                </a:cubicBezTo>
                <a:cubicBezTo>
                  <a:pt x="335648" y="332156"/>
                  <a:pt x="276358" y="289877"/>
                  <a:pt x="251573" y="229672"/>
                </a:cubicBezTo>
                <a:lnTo>
                  <a:pt x="0" y="229672"/>
                </a:lnTo>
                <a:lnTo>
                  <a:pt x="0" y="112010"/>
                </a:lnTo>
                <a:lnTo>
                  <a:pt x="249650" y="112010"/>
                </a:lnTo>
                <a:cubicBezTo>
                  <a:pt x="270542" y="46547"/>
                  <a:pt x="332241" y="0"/>
                  <a:pt x="4048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endParaRPr lang="zh-CN" altLang="en-US" sz="128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椭圆 5">
            <a:extLst>
              <a:ext uri="{FF2B5EF4-FFF2-40B4-BE49-F238E27FC236}">
                <a16:creationId xmlns:a16="http://schemas.microsoft.com/office/drawing/2014/main" id="{F69ACD79-0142-4494-BC3D-D903DD873ACB}"/>
              </a:ext>
            </a:extLst>
          </p:cNvPr>
          <p:cNvSpPr/>
          <p:nvPr/>
        </p:nvSpPr>
        <p:spPr>
          <a:xfrm>
            <a:off x="2914648" y="2698751"/>
            <a:ext cx="1769671" cy="332138"/>
          </a:xfrm>
          <a:custGeom>
            <a:avLst/>
            <a:gdLst/>
            <a:ahLst/>
            <a:cxnLst/>
            <a:rect l="l" t="t" r="r" b="b"/>
            <a:pathLst>
              <a:path w="1769901" h="332156">
                <a:moveTo>
                  <a:pt x="405557" y="96228"/>
                </a:moveTo>
                <a:cubicBezTo>
                  <a:pt x="366980" y="96228"/>
                  <a:pt x="335707" y="127501"/>
                  <a:pt x="335707" y="166078"/>
                </a:cubicBezTo>
                <a:cubicBezTo>
                  <a:pt x="335707" y="204655"/>
                  <a:pt x="366980" y="235928"/>
                  <a:pt x="405557" y="235928"/>
                </a:cubicBezTo>
                <a:cubicBezTo>
                  <a:pt x="444134" y="235928"/>
                  <a:pt x="475407" y="204655"/>
                  <a:pt x="475407" y="166078"/>
                </a:cubicBezTo>
                <a:cubicBezTo>
                  <a:pt x="475407" y="127501"/>
                  <a:pt x="444134" y="96228"/>
                  <a:pt x="405557" y="96228"/>
                </a:cubicBezTo>
                <a:close/>
                <a:moveTo>
                  <a:pt x="404812" y="0"/>
                </a:moveTo>
                <a:cubicBezTo>
                  <a:pt x="477383" y="0"/>
                  <a:pt x="539082" y="46547"/>
                  <a:pt x="559974" y="112010"/>
                </a:cubicBezTo>
                <a:lnTo>
                  <a:pt x="1769901" y="112010"/>
                </a:lnTo>
                <a:lnTo>
                  <a:pt x="1769901" y="229672"/>
                </a:lnTo>
                <a:lnTo>
                  <a:pt x="558051" y="229672"/>
                </a:lnTo>
                <a:cubicBezTo>
                  <a:pt x="533266" y="289877"/>
                  <a:pt x="473976" y="332156"/>
                  <a:pt x="404812" y="332156"/>
                </a:cubicBezTo>
                <a:cubicBezTo>
                  <a:pt x="335648" y="332156"/>
                  <a:pt x="276358" y="289877"/>
                  <a:pt x="251573" y="229672"/>
                </a:cubicBezTo>
                <a:lnTo>
                  <a:pt x="0" y="229672"/>
                </a:lnTo>
                <a:lnTo>
                  <a:pt x="0" y="112010"/>
                </a:lnTo>
                <a:lnTo>
                  <a:pt x="249650" y="112010"/>
                </a:lnTo>
                <a:cubicBezTo>
                  <a:pt x="270542" y="46547"/>
                  <a:pt x="332241" y="0"/>
                  <a:pt x="404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endParaRPr lang="zh-CN" altLang="en-US" sz="128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" name="椭圆 5">
            <a:extLst>
              <a:ext uri="{FF2B5EF4-FFF2-40B4-BE49-F238E27FC236}">
                <a16:creationId xmlns:a16="http://schemas.microsoft.com/office/drawing/2014/main" id="{9C70C7FD-1647-4CF7-B9D4-82734FD692D7}"/>
              </a:ext>
            </a:extLst>
          </p:cNvPr>
          <p:cNvSpPr/>
          <p:nvPr/>
        </p:nvSpPr>
        <p:spPr>
          <a:xfrm>
            <a:off x="4711150" y="3050012"/>
            <a:ext cx="1769671" cy="332138"/>
          </a:xfrm>
          <a:custGeom>
            <a:avLst/>
            <a:gdLst/>
            <a:ahLst/>
            <a:cxnLst/>
            <a:rect l="l" t="t" r="r" b="b"/>
            <a:pathLst>
              <a:path w="1769901" h="332156">
                <a:moveTo>
                  <a:pt x="405557" y="96228"/>
                </a:moveTo>
                <a:cubicBezTo>
                  <a:pt x="366980" y="96228"/>
                  <a:pt x="335707" y="127501"/>
                  <a:pt x="335707" y="166078"/>
                </a:cubicBezTo>
                <a:cubicBezTo>
                  <a:pt x="335707" y="204655"/>
                  <a:pt x="366980" y="235928"/>
                  <a:pt x="405557" y="235928"/>
                </a:cubicBezTo>
                <a:cubicBezTo>
                  <a:pt x="444134" y="235928"/>
                  <a:pt x="475407" y="204655"/>
                  <a:pt x="475407" y="166078"/>
                </a:cubicBezTo>
                <a:cubicBezTo>
                  <a:pt x="475407" y="127501"/>
                  <a:pt x="444134" y="96228"/>
                  <a:pt x="405557" y="96228"/>
                </a:cubicBezTo>
                <a:close/>
                <a:moveTo>
                  <a:pt x="404812" y="0"/>
                </a:moveTo>
                <a:cubicBezTo>
                  <a:pt x="477383" y="0"/>
                  <a:pt x="539082" y="46547"/>
                  <a:pt x="559974" y="112010"/>
                </a:cubicBezTo>
                <a:lnTo>
                  <a:pt x="1769901" y="112010"/>
                </a:lnTo>
                <a:lnTo>
                  <a:pt x="1769901" y="229672"/>
                </a:lnTo>
                <a:lnTo>
                  <a:pt x="558051" y="229672"/>
                </a:lnTo>
                <a:cubicBezTo>
                  <a:pt x="533266" y="289877"/>
                  <a:pt x="473976" y="332156"/>
                  <a:pt x="404812" y="332156"/>
                </a:cubicBezTo>
                <a:cubicBezTo>
                  <a:pt x="335648" y="332156"/>
                  <a:pt x="276358" y="289877"/>
                  <a:pt x="251573" y="229672"/>
                </a:cubicBezTo>
                <a:lnTo>
                  <a:pt x="0" y="229672"/>
                </a:lnTo>
                <a:lnTo>
                  <a:pt x="0" y="112010"/>
                </a:lnTo>
                <a:lnTo>
                  <a:pt x="249650" y="112010"/>
                </a:lnTo>
                <a:cubicBezTo>
                  <a:pt x="270542" y="46547"/>
                  <a:pt x="332241" y="0"/>
                  <a:pt x="4048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endParaRPr lang="zh-CN" altLang="en-US" sz="128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椭圆 5">
            <a:extLst>
              <a:ext uri="{FF2B5EF4-FFF2-40B4-BE49-F238E27FC236}">
                <a16:creationId xmlns:a16="http://schemas.microsoft.com/office/drawing/2014/main" id="{75117EB9-C3DD-4507-9599-D0EFE6B1E4DB}"/>
              </a:ext>
            </a:extLst>
          </p:cNvPr>
          <p:cNvSpPr/>
          <p:nvPr/>
        </p:nvSpPr>
        <p:spPr>
          <a:xfrm>
            <a:off x="6480821" y="3462264"/>
            <a:ext cx="1769671" cy="332138"/>
          </a:xfrm>
          <a:custGeom>
            <a:avLst/>
            <a:gdLst/>
            <a:ahLst/>
            <a:cxnLst/>
            <a:rect l="l" t="t" r="r" b="b"/>
            <a:pathLst>
              <a:path w="1769901" h="332156">
                <a:moveTo>
                  <a:pt x="405557" y="96228"/>
                </a:moveTo>
                <a:cubicBezTo>
                  <a:pt x="366980" y="96228"/>
                  <a:pt x="335707" y="127501"/>
                  <a:pt x="335707" y="166078"/>
                </a:cubicBezTo>
                <a:cubicBezTo>
                  <a:pt x="335707" y="204655"/>
                  <a:pt x="366980" y="235928"/>
                  <a:pt x="405557" y="235928"/>
                </a:cubicBezTo>
                <a:cubicBezTo>
                  <a:pt x="444134" y="235928"/>
                  <a:pt x="475407" y="204655"/>
                  <a:pt x="475407" y="166078"/>
                </a:cubicBezTo>
                <a:cubicBezTo>
                  <a:pt x="475407" y="127501"/>
                  <a:pt x="444134" y="96228"/>
                  <a:pt x="405557" y="96228"/>
                </a:cubicBezTo>
                <a:close/>
                <a:moveTo>
                  <a:pt x="404812" y="0"/>
                </a:moveTo>
                <a:cubicBezTo>
                  <a:pt x="477383" y="0"/>
                  <a:pt x="539082" y="46547"/>
                  <a:pt x="559974" y="112010"/>
                </a:cubicBezTo>
                <a:lnTo>
                  <a:pt x="1769901" y="112010"/>
                </a:lnTo>
                <a:lnTo>
                  <a:pt x="1769901" y="229672"/>
                </a:lnTo>
                <a:lnTo>
                  <a:pt x="558051" y="229672"/>
                </a:lnTo>
                <a:cubicBezTo>
                  <a:pt x="533266" y="289877"/>
                  <a:pt x="473976" y="332156"/>
                  <a:pt x="404812" y="332156"/>
                </a:cubicBezTo>
                <a:cubicBezTo>
                  <a:pt x="335648" y="332156"/>
                  <a:pt x="276358" y="289877"/>
                  <a:pt x="251573" y="229672"/>
                </a:cubicBezTo>
                <a:lnTo>
                  <a:pt x="0" y="229672"/>
                </a:lnTo>
                <a:lnTo>
                  <a:pt x="0" y="112010"/>
                </a:lnTo>
                <a:lnTo>
                  <a:pt x="249650" y="112010"/>
                </a:lnTo>
                <a:cubicBezTo>
                  <a:pt x="270542" y="46547"/>
                  <a:pt x="332241" y="0"/>
                  <a:pt x="4048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8" rIns="91415" bIns="45708" rtlCol="0" anchor="ctr"/>
          <a:lstStyle/>
          <a:p>
            <a:pPr algn="ctr"/>
            <a:endParaRPr lang="zh-CN" altLang="en-US" sz="128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2" name="TextBox 46">
            <a:extLst>
              <a:ext uri="{FF2B5EF4-FFF2-40B4-BE49-F238E27FC236}">
                <a16:creationId xmlns:a16="http://schemas.microsoft.com/office/drawing/2014/main" id="{794B87F2-460D-4B1C-AF0B-34787FF4DCCD}"/>
              </a:ext>
            </a:extLst>
          </p:cNvPr>
          <p:cNvSpPr txBox="1"/>
          <p:nvPr/>
        </p:nvSpPr>
        <p:spPr>
          <a:xfrm>
            <a:off x="979343" y="1556558"/>
            <a:ext cx="1858151" cy="707862"/>
          </a:xfrm>
          <a:prstGeom prst="rect">
            <a:avLst/>
          </a:prstGeom>
          <a:noFill/>
          <a:ln>
            <a:noFill/>
          </a:ln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2000" dirty="0" err="1"/>
              <a:t>Tkinter</a:t>
            </a:r>
            <a:r>
              <a:rPr lang="en-US" altLang="zh-CN" sz="2000" dirty="0"/>
              <a:t>: </a:t>
            </a:r>
            <a:r>
              <a:rPr lang="en-AU" altLang="zh-CN" sz="2000" dirty="0">
                <a:solidFill>
                  <a:srgbClr val="333333"/>
                </a:solidFill>
                <a:latin typeface="Helvetica Neue"/>
              </a:rPr>
              <a:t>Python 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的标准 </a:t>
            </a:r>
            <a:r>
              <a:rPr lang="en-AU" altLang="zh-CN" sz="2000" dirty="0">
                <a:solidFill>
                  <a:srgbClr val="333333"/>
                </a:solidFill>
                <a:latin typeface="Helvetica Neue"/>
              </a:rPr>
              <a:t>GUI 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库</a:t>
            </a:r>
            <a:endParaRPr lang="en-US" altLang="zh-CN" sz="20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3" name="TextBox 47">
            <a:extLst>
              <a:ext uri="{FF2B5EF4-FFF2-40B4-BE49-F238E27FC236}">
                <a16:creationId xmlns:a16="http://schemas.microsoft.com/office/drawing/2014/main" id="{E0885E42-9467-4FCA-91CE-678F9926A0D3}"/>
              </a:ext>
            </a:extLst>
          </p:cNvPr>
          <p:cNvSpPr txBox="1"/>
          <p:nvPr/>
        </p:nvSpPr>
        <p:spPr>
          <a:xfrm>
            <a:off x="2541367" y="3050566"/>
            <a:ext cx="2377986" cy="1631192"/>
          </a:xfrm>
          <a:prstGeom prst="rect">
            <a:avLst/>
          </a:prstGeom>
          <a:noFill/>
          <a:ln>
            <a:noFill/>
          </a:ln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2000" dirty="0" err="1">
                <a:solidFill>
                  <a:srgbClr val="333333"/>
                </a:solidFill>
                <a:latin typeface="Helvetica Neue"/>
              </a:rPr>
              <a:t>Pyecharts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 :</a:t>
            </a:r>
            <a:r>
              <a:rPr lang="zh-CN" altLang="en-US" sz="2000" dirty="0">
                <a:solidFill>
                  <a:srgbClr val="404040"/>
                </a:solidFill>
                <a:latin typeface="-apple-system"/>
              </a:rPr>
              <a:t>用于生成</a:t>
            </a:r>
            <a:r>
              <a:rPr lang="en-US" altLang="zh-CN" sz="2000" dirty="0" err="1">
                <a:solidFill>
                  <a:srgbClr val="404040"/>
                </a:solidFill>
                <a:latin typeface="-apple-system"/>
              </a:rPr>
              <a:t>echarts</a:t>
            </a:r>
            <a:r>
              <a:rPr lang="en-US" altLang="zh-CN" sz="2000" dirty="0">
                <a:solidFill>
                  <a:srgbClr val="404040"/>
                </a:solidFill>
                <a:latin typeface="-apple-system"/>
              </a:rPr>
              <a:t> </a:t>
            </a:r>
            <a:r>
              <a:rPr lang="zh-CN" altLang="en-US" sz="2000" dirty="0">
                <a:solidFill>
                  <a:srgbClr val="404040"/>
                </a:solidFill>
                <a:latin typeface="-apple-system"/>
              </a:rPr>
              <a:t>图表的类库。</a:t>
            </a:r>
            <a:r>
              <a:rPr lang="en-US" altLang="zh-CN" sz="2000" dirty="0" err="1">
                <a:solidFill>
                  <a:srgbClr val="404040"/>
                </a:solidFill>
                <a:latin typeface="-apple-system"/>
              </a:rPr>
              <a:t>Echarts</a:t>
            </a:r>
            <a:r>
              <a:rPr lang="zh-CN" altLang="en-US" sz="2000" dirty="0">
                <a:solidFill>
                  <a:srgbClr val="404040"/>
                </a:solidFill>
                <a:latin typeface="-apple-system"/>
              </a:rPr>
              <a:t>是百度开源的数据可视化库</a:t>
            </a:r>
            <a:endParaRPr lang="en-US" altLang="zh-CN" sz="2000" dirty="0">
              <a:solidFill>
                <a:srgbClr val="404040"/>
              </a:solidFill>
              <a:latin typeface="-apple-system"/>
            </a:endParaRPr>
          </a:p>
        </p:txBody>
      </p:sp>
      <p:sp>
        <p:nvSpPr>
          <p:cNvPr id="14" name="TextBox 48">
            <a:extLst>
              <a:ext uri="{FF2B5EF4-FFF2-40B4-BE49-F238E27FC236}">
                <a16:creationId xmlns:a16="http://schemas.microsoft.com/office/drawing/2014/main" id="{182DA1EA-1D44-4D60-9979-7D449F31BA69}"/>
              </a:ext>
            </a:extLst>
          </p:cNvPr>
          <p:cNvSpPr txBox="1"/>
          <p:nvPr/>
        </p:nvSpPr>
        <p:spPr>
          <a:xfrm>
            <a:off x="4626269" y="2299677"/>
            <a:ext cx="1854552" cy="707862"/>
          </a:xfrm>
          <a:prstGeom prst="rect">
            <a:avLst/>
          </a:prstGeom>
          <a:noFill/>
          <a:ln>
            <a:noFill/>
          </a:ln>
        </p:spPr>
        <p:txBody>
          <a:bodyPr wrap="square" lIns="91415" tIns="45708" rIns="91415" bIns="45708" rtlCol="0">
            <a:spAutoFit/>
          </a:bodyPr>
          <a:lstStyle/>
          <a:p>
            <a:r>
              <a:rPr lang="en-US" altLang="zh-CN" sz="2000" dirty="0" err="1">
                <a:solidFill>
                  <a:srgbClr val="404040"/>
                </a:solidFill>
                <a:latin typeface="-apple-system"/>
              </a:rPr>
              <a:t>Wordcloud</a:t>
            </a:r>
            <a:r>
              <a:rPr lang="en-US" altLang="zh-CN" sz="2000" dirty="0">
                <a:solidFill>
                  <a:srgbClr val="404040"/>
                </a:solidFill>
                <a:latin typeface="-apple-system"/>
              </a:rPr>
              <a:t> :</a:t>
            </a:r>
            <a:r>
              <a:rPr lang="zh-CN" altLang="en-US" sz="2000" dirty="0">
                <a:solidFill>
                  <a:srgbClr val="404040"/>
                </a:solidFill>
                <a:latin typeface="-apple-system"/>
              </a:rPr>
              <a:t>词云生成库</a:t>
            </a:r>
            <a:endParaRPr lang="en-US" altLang="zh-CN" sz="2000" dirty="0">
              <a:solidFill>
                <a:srgbClr val="404040"/>
              </a:solidFill>
              <a:latin typeface="-apple-system"/>
            </a:endParaRPr>
          </a:p>
        </p:txBody>
      </p:sp>
      <p:sp>
        <p:nvSpPr>
          <p:cNvPr id="15" name="TextBox 49">
            <a:extLst>
              <a:ext uri="{FF2B5EF4-FFF2-40B4-BE49-F238E27FC236}">
                <a16:creationId xmlns:a16="http://schemas.microsoft.com/office/drawing/2014/main" id="{31518093-E959-464E-8F9E-C3A29B28747F}"/>
              </a:ext>
            </a:extLst>
          </p:cNvPr>
          <p:cNvSpPr txBox="1"/>
          <p:nvPr/>
        </p:nvSpPr>
        <p:spPr>
          <a:xfrm>
            <a:off x="6393035" y="3775718"/>
            <a:ext cx="1995389" cy="1169527"/>
          </a:xfrm>
          <a:prstGeom prst="rect">
            <a:avLst/>
          </a:prstGeom>
          <a:noFill/>
          <a:ln>
            <a:noFill/>
          </a:ln>
        </p:spPr>
        <p:txBody>
          <a:bodyPr wrap="square" lIns="91415" tIns="45708" rIns="91415" bIns="45708" rtlCol="0">
            <a:spAutoFit/>
          </a:bodyPr>
          <a:lstStyle/>
          <a:p>
            <a:endParaRPr lang="en-US" altLang="zh-CN" sz="1000" dirty="0">
              <a:solidFill>
                <a:srgbClr val="404040"/>
              </a:solidFill>
              <a:latin typeface="-apple-system"/>
            </a:endParaRPr>
          </a:p>
          <a:p>
            <a:r>
              <a:rPr lang="en-US" altLang="zh-CN" sz="2000" dirty="0"/>
              <a:t>Pandas ,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:</a:t>
            </a:r>
            <a:r>
              <a:rPr lang="zh-CN" altLang="en-US" sz="2000" dirty="0"/>
              <a:t>用于数据分析及处理</a:t>
            </a:r>
            <a:endParaRPr lang="en-US" altLang="zh-CN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E149F3-85D3-4AA4-8649-3A2D59968268}"/>
              </a:ext>
            </a:extLst>
          </p:cNvPr>
          <p:cNvSpPr txBox="1"/>
          <p:nvPr/>
        </p:nvSpPr>
        <p:spPr>
          <a:xfrm>
            <a:off x="95689" y="1954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调用的库：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772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32C61E-12B3-425D-85BE-615DE7D68D77}"/>
              </a:ext>
            </a:extLst>
          </p:cNvPr>
          <p:cNvSpPr txBox="1"/>
          <p:nvPr/>
        </p:nvSpPr>
        <p:spPr>
          <a:xfrm>
            <a:off x="179512" y="33950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功能图展示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D890EC-AE05-4309-A5EB-A1D79A03E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720" y="1603974"/>
            <a:ext cx="5188912" cy="27363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D8439CC-83A6-471F-98B0-551B2C283FF3}"/>
              </a:ext>
            </a:extLst>
          </p:cNvPr>
          <p:cNvSpPr txBox="1"/>
          <p:nvPr/>
        </p:nvSpPr>
        <p:spPr>
          <a:xfrm>
            <a:off x="4499992" y="819635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特定城市特定职业应聘要求统计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1C77B2B-A98F-44BF-86CF-40FDB0141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779662"/>
            <a:ext cx="4773314" cy="277498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59C8934-7AA4-43DB-A3B0-8A376B9CAC33}"/>
              </a:ext>
            </a:extLst>
          </p:cNvPr>
          <p:cNvSpPr txBox="1"/>
          <p:nvPr/>
        </p:nvSpPr>
        <p:spPr>
          <a:xfrm>
            <a:off x="331912" y="86123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特定城市各项职业平均月薪比较</a:t>
            </a:r>
          </a:p>
        </p:txBody>
      </p:sp>
    </p:spTree>
    <p:extLst>
      <p:ext uri="{BB962C8B-B14F-4D97-AF65-F5344CB8AC3E}">
        <p14:creationId xmlns:p14="http://schemas.microsoft.com/office/powerpoint/2010/main" val="287009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81E987-F3DC-4B64-BA67-6101F86F3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71" y="1275606"/>
            <a:ext cx="4779691" cy="27877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0D95FB-2D98-46B6-AE3E-ADD7B1E7B357}"/>
              </a:ext>
            </a:extLst>
          </p:cNvPr>
          <p:cNvSpPr txBox="1"/>
          <p:nvPr/>
        </p:nvSpPr>
        <p:spPr>
          <a:xfrm>
            <a:off x="0" y="123478"/>
            <a:ext cx="27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特定城市</a:t>
            </a:r>
            <a:r>
              <a:rPr lang="en-US" altLang="zh-CN" dirty="0"/>
              <a:t>+</a:t>
            </a:r>
            <a:r>
              <a:rPr lang="zh-CN" altLang="en-US" dirty="0"/>
              <a:t>职业</a:t>
            </a:r>
            <a:r>
              <a:rPr lang="en-US" altLang="zh-CN" dirty="0"/>
              <a:t>+</a:t>
            </a:r>
            <a:r>
              <a:rPr lang="zh-CN" altLang="en-US" dirty="0"/>
              <a:t>（职位</a:t>
            </a:r>
            <a:r>
              <a:rPr lang="en-US" altLang="zh-CN" dirty="0"/>
              <a:t>/</a:t>
            </a:r>
            <a:r>
              <a:rPr lang="zh-CN" altLang="en-US" dirty="0"/>
              <a:t>公司福利</a:t>
            </a:r>
            <a:r>
              <a:rPr lang="en-US" altLang="zh-CN" dirty="0"/>
              <a:t>/</a:t>
            </a:r>
            <a:r>
              <a:rPr lang="zh-CN" altLang="en-US" dirty="0"/>
              <a:t>职位关键词）词云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EE5BFF-D7CB-47CC-A5B7-D273EC670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61" y="1491630"/>
            <a:ext cx="4210106" cy="29317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6EEF290-0C51-49DA-90A7-A56FE8E6B764}"/>
              </a:ext>
            </a:extLst>
          </p:cNvPr>
          <p:cNvSpPr txBox="1"/>
          <p:nvPr/>
        </p:nvSpPr>
        <p:spPr>
          <a:xfrm>
            <a:off x="4624560" y="352276"/>
            <a:ext cx="340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特定职业 全国月薪分布图</a:t>
            </a:r>
          </a:p>
        </p:txBody>
      </p:sp>
    </p:spTree>
    <p:extLst>
      <p:ext uri="{BB962C8B-B14F-4D97-AF65-F5344CB8AC3E}">
        <p14:creationId xmlns:p14="http://schemas.microsoft.com/office/powerpoint/2010/main" val="751827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EC8765-612B-4649-A71D-BD39152D2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75606"/>
            <a:ext cx="6516216" cy="36547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2A447E-CB8B-4571-AAB0-0F65F82AB38D}"/>
              </a:ext>
            </a:extLst>
          </p:cNvPr>
          <p:cNvSpPr txBox="1"/>
          <p:nvPr/>
        </p:nvSpPr>
        <p:spPr>
          <a:xfrm>
            <a:off x="323528" y="33950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特定城市</a:t>
            </a:r>
            <a:r>
              <a:rPr lang="en-US" altLang="zh-CN" dirty="0"/>
              <a:t>+</a:t>
            </a:r>
            <a:r>
              <a:rPr lang="zh-CN" altLang="en-US" dirty="0"/>
              <a:t>职业月薪分布</a:t>
            </a:r>
          </a:p>
        </p:txBody>
      </p:sp>
    </p:spTree>
    <p:extLst>
      <p:ext uri="{BB962C8B-B14F-4D97-AF65-F5344CB8AC3E}">
        <p14:creationId xmlns:p14="http://schemas.microsoft.com/office/powerpoint/2010/main" val="205181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24E1FE-99DD-4B66-8F72-1C0864DF0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1680342" cy="50200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6E3447C-891C-4239-A9A4-779E86D0CD7E}"/>
              </a:ext>
            </a:extLst>
          </p:cNvPr>
          <p:cNvSpPr txBox="1"/>
          <p:nvPr/>
        </p:nvSpPr>
        <p:spPr>
          <a:xfrm>
            <a:off x="3275856" y="33950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数据展示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A39990-9372-4E53-AA00-168BCCD18056}"/>
              </a:ext>
            </a:extLst>
          </p:cNvPr>
          <p:cNvSpPr txBox="1"/>
          <p:nvPr/>
        </p:nvSpPr>
        <p:spPr>
          <a:xfrm>
            <a:off x="3419872" y="127560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24</a:t>
            </a:r>
            <a:r>
              <a:rPr lang="zh-CN" altLang="en-US" dirty="0"/>
              <a:t>个热门城市 </a:t>
            </a:r>
            <a:r>
              <a:rPr lang="en-US" altLang="zh-CN" dirty="0"/>
              <a:t>9</a:t>
            </a:r>
            <a:r>
              <a:rPr lang="zh-CN" altLang="en-US" dirty="0"/>
              <a:t>种语言的职业</a:t>
            </a:r>
          </a:p>
        </p:txBody>
      </p:sp>
    </p:spTree>
    <p:extLst>
      <p:ext uri="{BB962C8B-B14F-4D97-AF65-F5344CB8AC3E}">
        <p14:creationId xmlns:p14="http://schemas.microsoft.com/office/powerpoint/2010/main" val="41350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267A6B1-8B59-4C7D-850C-31925BB33F98}"/>
              </a:ext>
            </a:extLst>
          </p:cNvPr>
          <p:cNvSpPr/>
          <p:nvPr/>
        </p:nvSpPr>
        <p:spPr>
          <a:xfrm>
            <a:off x="2483768" y="1580929"/>
            <a:ext cx="1037768" cy="1037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TextBox 48"/>
          <p:cNvSpPr txBox="1"/>
          <p:nvPr/>
        </p:nvSpPr>
        <p:spPr>
          <a:xfrm>
            <a:off x="2240541" y="2723263"/>
            <a:ext cx="28163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运行演示</a:t>
            </a:r>
            <a:endParaRPr lang="en-GB" altLang="zh-CN" sz="31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TextBox 49"/>
          <p:cNvSpPr txBox="1"/>
          <p:nvPr/>
        </p:nvSpPr>
        <p:spPr>
          <a:xfrm>
            <a:off x="1619672" y="3302863"/>
            <a:ext cx="297953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0" hangingPunct="0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2248131" y="1724945"/>
            <a:ext cx="1561914" cy="74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400" b="1" cap="all" spc="213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zh-CN" altLang="en-US" sz="4400" b="1" cap="all" spc="213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3404EDD-D3D9-4703-9366-D3EFE9C9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505" y="0"/>
            <a:ext cx="51994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48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1BCFF6-2FAB-4DE7-8289-9EF558E9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2" y="525937"/>
            <a:ext cx="3774387" cy="27450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BDBD892-8D5A-4E3E-BCBC-45A8584FB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523336"/>
            <a:ext cx="1821338" cy="17679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B6E3EF2-9A7A-43E5-AC37-4EA5D8CE4D97}"/>
              </a:ext>
            </a:extLst>
          </p:cNvPr>
          <p:cNvSpPr txBox="1"/>
          <p:nvPr/>
        </p:nvSpPr>
        <p:spPr>
          <a:xfrm>
            <a:off x="0" y="123478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月薪处理函数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329D93-F94B-4276-A6DD-4FED378ED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610200"/>
            <a:ext cx="6386113" cy="14098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84E81B-7E78-491F-87EB-82A89740CAFA}"/>
              </a:ext>
            </a:extLst>
          </p:cNvPr>
          <p:cNvSpPr txBox="1"/>
          <p:nvPr/>
        </p:nvSpPr>
        <p:spPr>
          <a:xfrm>
            <a:off x="4067944" y="3116957"/>
            <a:ext cx="4596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关键词处理函数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A3F360F-63A7-4208-B470-E44AF51EF354}"/>
              </a:ext>
            </a:extLst>
          </p:cNvPr>
          <p:cNvSpPr/>
          <p:nvPr/>
        </p:nvSpPr>
        <p:spPr>
          <a:xfrm>
            <a:off x="7596336" y="308144"/>
            <a:ext cx="1440160" cy="10377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4400" b="1" cap="all" spc="213" dirty="0">
                <a:solidFill>
                  <a:prstClr val="white"/>
                </a:solidFill>
                <a:cs typeface="Arial" panose="020B0604020202020204" pitchFamily="34" charset="0"/>
              </a:rPr>
              <a:t>03</a:t>
            </a:r>
            <a:endParaRPr lang="zh-CN" altLang="en-US" sz="4400" b="1" cap="all" spc="21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CB071E-02C2-4DD6-A9F8-CDC657FB872D}"/>
              </a:ext>
            </a:extLst>
          </p:cNvPr>
          <p:cNvSpPr txBox="1"/>
          <p:nvPr/>
        </p:nvSpPr>
        <p:spPr>
          <a:xfrm>
            <a:off x="7740352" y="141962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代码展示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162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4"/>
</p:tagLst>
</file>

<file path=ppt/theme/theme1.xml><?xml version="1.0" encoding="utf-8"?>
<a:theme xmlns:a="http://schemas.openxmlformats.org/drawingml/2006/main" name="第一PPT，www.1ppt.com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7F7F7F"/>
      </a:lt2>
      <a:accent1>
        <a:srgbClr val="30A8C4"/>
      </a:accent1>
      <a:accent2>
        <a:srgbClr val="7F7F7F"/>
      </a:accent2>
      <a:accent3>
        <a:srgbClr val="30A8C4"/>
      </a:accent3>
      <a:accent4>
        <a:srgbClr val="7F7F7F"/>
      </a:accent4>
      <a:accent5>
        <a:srgbClr val="30A8C4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4171</TotalTime>
  <Words>217</Words>
  <Application>Microsoft Office PowerPoint</Application>
  <PresentationFormat>全屏显示(16:9)</PresentationFormat>
  <Paragraphs>36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-apple-system</vt:lpstr>
      <vt:lpstr>Helvetica Neue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li leo</cp:lastModifiedBy>
  <cp:revision>450</cp:revision>
  <dcterms:created xsi:type="dcterms:W3CDTF">2014-11-09T01:07:25Z</dcterms:created>
  <dcterms:modified xsi:type="dcterms:W3CDTF">2020-08-27T02:44:15Z</dcterms:modified>
</cp:coreProperties>
</file>