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9"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6" d="100"/>
          <a:sy n="36" d="100"/>
        </p:scale>
        <p:origin x="1407"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002D-422F-41B4-B0B6-7ABE54828A00}" type="datetimeFigureOut">
              <a:rPr lang="en-US" smtClean="0"/>
              <a:t>07/24/2018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050E-B7F6-47AF-B268-7060B5E559D6}" type="slidenum">
              <a:rPr lang="en-US" smtClean="0"/>
              <a:t>‹#›</a:t>
            </a:fld>
            <a:endParaRPr lang="en-US"/>
          </a:p>
        </p:txBody>
      </p:sp>
    </p:spTree>
    <p:extLst>
      <p:ext uri="{BB962C8B-B14F-4D97-AF65-F5344CB8AC3E}">
        <p14:creationId xmlns:p14="http://schemas.microsoft.com/office/powerpoint/2010/main" val="272113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4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8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74-B9D1-47B8-B5FF-2E0F53674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0E8A4-003B-4077-9756-5BC9A44E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C6E6A-7AE4-49C4-A627-C8723512340D}"/>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862552DF-ADE5-40AC-B380-DAEB68D7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A7F0D-46AB-49F3-8C21-9D31D1EFE1B5}"/>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17743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188-E0BE-45B0-A622-DDD3010AC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98C4A-977C-48B7-BE3B-95B89849F4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9A19-371B-40E8-99CA-3542A4B0E00F}"/>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4943756C-CEE7-4D8B-AFF3-2468347E9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3F350-99CB-4576-88D5-FA27CA98AE5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99133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7CFF0-740C-4EE7-8C11-AA971E668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9265-9A44-4105-9329-77F27D5DB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C612-E234-4570-91D7-87309BB5FD0A}"/>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83F05E28-A4EF-491E-AE52-765A42E70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B9-CE31-4C08-8C0B-156D36D19E3F}"/>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6081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3"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2738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213" y="470068"/>
            <a:ext cx="11295575" cy="717553"/>
          </a:xfrm>
        </p:spPr>
        <p:txBody>
          <a:bodyPr/>
          <a:lstStyle>
            <a:lvl1pPr>
              <a:defRPr sz="2353" spc="-49"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3896778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39016" y="6420834"/>
            <a:ext cx="407465" cy="17931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z="980" smtClean="0">
                <a:solidFill>
                  <a:schemeClr val="bg1">
                    <a:lumMod val="50000"/>
                  </a:schemeClr>
                </a:solidFill>
                <a:latin typeface="+mn-lt"/>
              </a:rPr>
              <a:pPr algn="l"/>
              <a:t>‹#›</a:t>
            </a:fld>
            <a:endParaRPr lang="en-US" sz="980" dirty="0">
              <a:solidFill>
                <a:schemeClr val="bg1">
                  <a:lumMod val="50000"/>
                </a:schemeClr>
              </a:solidFill>
              <a:latin typeface="+mn-lt"/>
            </a:endParaRPr>
          </a:p>
        </p:txBody>
      </p:sp>
    </p:spTree>
    <p:extLst>
      <p:ext uri="{BB962C8B-B14F-4D97-AF65-F5344CB8AC3E}">
        <p14:creationId xmlns:p14="http://schemas.microsoft.com/office/powerpoint/2010/main" val="3940890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79588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263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870-C947-424F-AB59-E183E05A5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15842-1CCB-43CA-A024-3B17DF958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C1A9F7-1E59-4A98-9B60-1E12B7D2DF74}"/>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62D878CF-19BA-4F51-ACD5-59294456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69F6D-75FA-430B-BB40-1565A672605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92179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D545-C81E-4D41-A40B-9CDB4A7D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EA414-BDD0-4334-8CBE-24F0AC736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17EE6-7E97-4E5C-B1DC-F224A01A4B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8DD20-E6ED-401E-A212-DE7DD22033FE}"/>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6" name="Footer Placeholder 5">
            <a:extLst>
              <a:ext uri="{FF2B5EF4-FFF2-40B4-BE49-F238E27FC236}">
                <a16:creationId xmlns:a16="http://schemas.microsoft.com/office/drawing/2014/main" id="{FFF267AE-1499-41EA-8725-249C47517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5ACF-F4B2-4E6B-945A-3E14D022C976}"/>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1638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B8B5-BDA6-4A92-8E4C-2CC4BC958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85D3-8CF6-4F0C-A891-B1564624B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EC2134-79E3-49CD-A7A5-9F0F90139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409F9-56E0-4426-B8F0-376308B5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901761-8928-4E8C-BB33-237D2C3EB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F406-8F19-46F5-B357-9E57C6AC3702}"/>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8" name="Footer Placeholder 7">
            <a:extLst>
              <a:ext uri="{FF2B5EF4-FFF2-40B4-BE49-F238E27FC236}">
                <a16:creationId xmlns:a16="http://schemas.microsoft.com/office/drawing/2014/main" id="{66EC6549-556A-4341-BDF2-308970465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6909A-71AE-43C1-A4AA-6B3887F21F4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13946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AAF-1023-49EA-82D6-477632EEA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F4102-D762-49A2-B73E-50C4DA35DD82}"/>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4" name="Footer Placeholder 3">
            <a:extLst>
              <a:ext uri="{FF2B5EF4-FFF2-40B4-BE49-F238E27FC236}">
                <a16:creationId xmlns:a16="http://schemas.microsoft.com/office/drawing/2014/main" id="{C3802384-7247-4FC4-B7E6-32C117E9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6C5FB-1E38-49D5-A0B0-15637036961A}"/>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62643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605FD-8545-43D6-9D63-C9F50A64ECDC}"/>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3" name="Footer Placeholder 2">
            <a:extLst>
              <a:ext uri="{FF2B5EF4-FFF2-40B4-BE49-F238E27FC236}">
                <a16:creationId xmlns:a16="http://schemas.microsoft.com/office/drawing/2014/main" id="{BE4AFDFF-191F-42D5-BB7C-0B026E4A0B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0AB4-4783-46ED-9A4F-A29E24F0C12B}"/>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729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44F-DB08-4C9F-AE77-5A94FD4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72E1-F724-43C6-AC01-00A0A1E7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B577F-7B1A-4CD4-B75B-080FF0E8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117F4-115F-429A-9CC8-B542F908F1CC}"/>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6" name="Footer Placeholder 5">
            <a:extLst>
              <a:ext uri="{FF2B5EF4-FFF2-40B4-BE49-F238E27FC236}">
                <a16:creationId xmlns:a16="http://schemas.microsoft.com/office/drawing/2014/main" id="{341489F2-0FAE-4A58-AB2F-41B957F4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CD62-182D-4E2E-87A0-35BA6ED2853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7771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C65-BCBF-4A14-856F-E0A8EED5B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242FB-E706-4658-9554-37681CE88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A09BE-1D1C-4795-9836-435F29FE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F0495-4ADC-4F88-8DD6-40275DBA0E4F}"/>
              </a:ext>
            </a:extLst>
          </p:cNvPr>
          <p:cNvSpPr>
            <a:spLocks noGrp="1"/>
          </p:cNvSpPr>
          <p:nvPr>
            <p:ph type="dt" sz="half" idx="10"/>
          </p:nvPr>
        </p:nvSpPr>
        <p:spPr/>
        <p:txBody>
          <a:bodyPr/>
          <a:lstStyle/>
          <a:p>
            <a:fld id="{697CBE3F-21FE-4D91-94A7-97AF453C83DB}" type="datetimeFigureOut">
              <a:rPr lang="en-US" smtClean="0"/>
              <a:t>07/24/2018</a:t>
            </a:fld>
            <a:endParaRPr lang="en-US"/>
          </a:p>
        </p:txBody>
      </p:sp>
      <p:sp>
        <p:nvSpPr>
          <p:cNvPr id="6" name="Footer Placeholder 5">
            <a:extLst>
              <a:ext uri="{FF2B5EF4-FFF2-40B4-BE49-F238E27FC236}">
                <a16:creationId xmlns:a16="http://schemas.microsoft.com/office/drawing/2014/main" id="{B877F6FB-16D3-4769-9FBA-EB8DD1C5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44609-A3E4-4E39-BE4E-E895D35B6757}"/>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2983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67F0C-2504-414E-AC3C-A4686414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46ED-9BCA-46A6-9C89-1E00CAD3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65EF7-932E-4E8B-8B1A-B964A74C6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E3F-21FE-4D91-94A7-97AF453C83DB}" type="datetimeFigureOut">
              <a:rPr lang="en-US" smtClean="0"/>
              <a:t>07/24/2018</a:t>
            </a:fld>
            <a:endParaRPr lang="en-US"/>
          </a:p>
        </p:txBody>
      </p:sp>
      <p:sp>
        <p:nvSpPr>
          <p:cNvPr id="5" name="Footer Placeholder 4">
            <a:extLst>
              <a:ext uri="{FF2B5EF4-FFF2-40B4-BE49-F238E27FC236}">
                <a16:creationId xmlns:a16="http://schemas.microsoft.com/office/drawing/2014/main" id="{E7CA8C69-C772-4CB4-AA94-05F309E31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F77F0-37BF-4E66-94E4-BF7EFA288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891E-D423-43AC-A7B1-5226D784CB47}" type="slidenum">
              <a:rPr lang="en-US" smtClean="0"/>
              <a:t>‹#›</a:t>
            </a:fld>
            <a:endParaRPr lang="en-US"/>
          </a:p>
        </p:txBody>
      </p:sp>
    </p:spTree>
    <p:extLst>
      <p:ext uri="{BB962C8B-B14F-4D97-AF65-F5344CB8AC3E}">
        <p14:creationId xmlns:p14="http://schemas.microsoft.com/office/powerpoint/2010/main" val="2594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13" y="470068"/>
            <a:ext cx="11295575" cy="717553"/>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6"/>
          <a:stretch>
            <a:fillRect/>
          </a:stretch>
        </p:blipFill>
        <p:spPr>
          <a:xfrm>
            <a:off x="12323858" y="0"/>
            <a:ext cx="1396570" cy="6854324"/>
          </a:xfrm>
          <a:prstGeom prst="rect">
            <a:avLst/>
          </a:prstGeom>
        </p:spPr>
      </p:pic>
    </p:spTree>
    <p:extLst>
      <p:ext uri="{BB962C8B-B14F-4D97-AF65-F5344CB8AC3E}">
        <p14:creationId xmlns:p14="http://schemas.microsoft.com/office/powerpoint/2010/main" val="164540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ftr="0" dt="0"/>
  <p:txStyles>
    <p:titleStyle>
      <a:lvl1pPr algn="l" defTabSz="914367" rtl="0" eaLnBrk="1" latinLnBrk="0" hangingPunct="1">
        <a:lnSpc>
          <a:spcPct val="90000"/>
        </a:lnSpc>
        <a:spcBef>
          <a:spcPct val="0"/>
        </a:spcBef>
        <a:buNone/>
        <a:defRPr lang="en-US" sz="2353" b="0" kern="1200" cap="none" spc="-49"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E2C12-2C4A-4915-BAE2-1A4442CEC2AD}"/>
              </a:ext>
            </a:extLst>
          </p:cNvPr>
          <p:cNvSpPr>
            <a:spLocks noGrp="1"/>
          </p:cNvSpPr>
          <p:nvPr>
            <p:ph type="title"/>
          </p:nvPr>
        </p:nvSpPr>
        <p:spPr/>
        <p:txBody>
          <a:bodyPr/>
          <a:lstStyle/>
          <a:p>
            <a:r>
              <a:rPr lang="en-US" dirty="0"/>
              <a:t>Instructions for using the Quiz posters</a:t>
            </a:r>
          </a:p>
        </p:txBody>
      </p:sp>
      <p:sp>
        <p:nvSpPr>
          <p:cNvPr id="5" name="Content Placeholder 4">
            <a:extLst>
              <a:ext uri="{FF2B5EF4-FFF2-40B4-BE49-F238E27FC236}">
                <a16:creationId xmlns:a16="http://schemas.microsoft.com/office/drawing/2014/main" id="{A6AEB1E8-997E-4551-8359-DB0B6789C296}"/>
              </a:ext>
            </a:extLst>
          </p:cNvPr>
          <p:cNvSpPr>
            <a:spLocks noGrp="1"/>
          </p:cNvSpPr>
          <p:nvPr>
            <p:ph idx="1"/>
          </p:nvPr>
        </p:nvSpPr>
        <p:spPr/>
        <p:txBody>
          <a:bodyPr/>
          <a:lstStyle/>
          <a:p>
            <a:r>
              <a:rPr lang="en-US" dirty="0"/>
              <a:t>Create a few of these Q&amp;A, in different colors, using your labels and some scenarios that make sense in your organization.</a:t>
            </a:r>
          </a:p>
          <a:p>
            <a:r>
              <a:rPr lang="en-US" dirty="0"/>
              <a:t>Paste the Question poster in the wall of your buildings elevators, bathroom stalls, or other areas where employees will spend a few seconds or minutes every day. </a:t>
            </a:r>
          </a:p>
          <a:p>
            <a:r>
              <a:rPr lang="en-US" dirty="0"/>
              <a:t>Paste the answer in the hallway in front of the elevator, mirror in the lavatories, interior of bathroom door, etc., so users see the answer after they have seen the question. </a:t>
            </a:r>
          </a:p>
          <a:p>
            <a:r>
              <a:rPr lang="en-US" dirty="0"/>
              <a:t>Keep them coming, so users subliminally start thinking in these terms when thinking of information. </a:t>
            </a:r>
          </a:p>
        </p:txBody>
      </p:sp>
    </p:spTree>
    <p:extLst>
      <p:ext uri="{BB962C8B-B14F-4D97-AF65-F5344CB8AC3E}">
        <p14:creationId xmlns:p14="http://schemas.microsoft.com/office/powerpoint/2010/main" val="2664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 name="Group 1"/>
          <p:cNvGrpSpPr/>
          <p:nvPr/>
        </p:nvGrpSpPr>
        <p:grpSpPr>
          <a:xfrm flipH="1">
            <a:off x="325129" y="3874889"/>
            <a:ext cx="11541742" cy="1302419"/>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General</a:t>
              </a:r>
            </a:p>
          </p:txBody>
        </p:sp>
        <p:sp>
          <p:nvSpPr>
            <p:cNvPr id="21" name="Rectangle 20"/>
            <p:cNvSpPr/>
            <p:nvPr/>
          </p:nvSpPr>
          <p:spPr bwMode="auto">
            <a:xfrm>
              <a:off x="8142790" y="487518"/>
              <a:ext cx="2430684" cy="28164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Non-Business</a:t>
              </a:r>
            </a:p>
          </p:txBody>
        </p:sp>
      </p:grpSp>
      <p:sp>
        <p:nvSpPr>
          <p:cNvPr id="23" name="TextBox 22"/>
          <p:cNvSpPr txBox="1"/>
          <p:nvPr/>
        </p:nvSpPr>
        <p:spPr>
          <a:xfrm>
            <a:off x="190731" y="174588"/>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3" name="Rectangle 2"/>
          <p:cNvSpPr/>
          <p:nvPr/>
        </p:nvSpPr>
        <p:spPr>
          <a:xfrm>
            <a:off x="202045" y="585667"/>
            <a:ext cx="11787910" cy="33547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t>
            </a:r>
          </a:p>
          <a:p>
            <a:pPr marL="0" marR="0" lvl="0" indent="0" defTabSz="914400" rtl="0" eaLnBrk="1" fontAlgn="auto" latinLnBrk="0" hangingPunct="1">
              <a:lnSpc>
                <a:spcPct val="100000"/>
              </a:lnSpc>
              <a:spcBef>
                <a:spcPts val="0"/>
              </a:spcBef>
              <a:spcAft>
                <a:spcPts val="0"/>
              </a:spcAft>
              <a:buClrTx/>
              <a:buSzTx/>
              <a:buFontTx/>
              <a:buNone/>
              <a:tabLst/>
              <a:defRPr/>
            </a:pPr>
            <a:r>
              <a:rPr lang="en-US" sz="3200" kern="0" dirty="0">
                <a:solidFill>
                  <a:srgbClr val="FFFFFF"/>
                </a:solidFill>
                <a:latin typeface="Segoe UI Light"/>
              </a:rPr>
              <a:t>John from Engineering is working on a document defining the design of an upcoming feature. The design should be kept internal but can be shared with select partners based on user discretion.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latin typeface="Segoe UI Light"/>
                <a:ea typeface="+mn-ea"/>
                <a:cs typeface="+mn-cs"/>
              </a:rPr>
              <a:t>How should John classify this document?</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id="{0845D8FA-2A10-4446-98BC-5B9FE29A6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7736" y="125111"/>
            <a:ext cx="853241" cy="460556"/>
          </a:xfrm>
          <a:prstGeom prst="rect">
            <a:avLst/>
          </a:prstGeom>
        </p:spPr>
      </p:pic>
    </p:spTree>
    <p:extLst>
      <p:ext uri="{BB962C8B-B14F-4D97-AF65-F5344CB8AC3E}">
        <p14:creationId xmlns:p14="http://schemas.microsoft.com/office/powerpoint/2010/main" val="148430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B1649DE-E5A1-4B5A-A559-773AEAF29A0D}"/>
              </a:ext>
            </a:extLst>
          </p:cNvPr>
          <p:cNvSpPr/>
          <p:nvPr/>
        </p:nvSpPr>
        <p:spPr bwMode="auto">
          <a:xfrm>
            <a:off x="3725947" y="1132775"/>
            <a:ext cx="2180867" cy="54476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grpSp>
        <p:nvGrpSpPr>
          <p:cNvPr id="2" name="Group 1"/>
          <p:cNvGrpSpPr/>
          <p:nvPr/>
        </p:nvGrpSpPr>
        <p:grpSpPr>
          <a:xfrm flipH="1">
            <a:off x="318779" y="3836702"/>
            <a:ext cx="11541742" cy="1265128"/>
            <a:chOff x="121534" y="487518"/>
            <a:chExt cx="13117381" cy="2816481"/>
          </a:xfrm>
        </p:grpSpPr>
        <p:sp>
          <p:nvSpPr>
            <p:cNvPr id="13" name="Rectangle 12"/>
            <p:cNvSpPr/>
            <p:nvPr/>
          </p:nvSpPr>
          <p:spPr bwMode="auto">
            <a:xfrm>
              <a:off x="121534"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General</a:t>
              </a:r>
            </a:p>
          </p:txBody>
        </p:sp>
        <p:sp>
          <p:nvSpPr>
            <p:cNvPr id="21" name="Rectangle 20"/>
            <p:cNvSpPr/>
            <p:nvPr/>
          </p:nvSpPr>
          <p:spPr bwMode="auto">
            <a:xfrm>
              <a:off x="8142790"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chemeClr val="bg2">
                      <a:lumMod val="50000"/>
                    </a:schemeClr>
                  </a:solidFill>
                  <a:effectLst/>
                  <a:uLnTx/>
                  <a:uFillTx/>
                  <a:latin typeface="Segoe UI"/>
                  <a:ea typeface="Segoe UI" pitchFamily="34" charset="0"/>
                  <a:cs typeface="Segoe UI" pitchFamily="34" charset="0"/>
                </a:rPr>
                <a:t>Non-Business</a:t>
              </a:r>
            </a:p>
          </p:txBody>
        </p:sp>
      </p:grpSp>
      <p:sp>
        <p:nvSpPr>
          <p:cNvPr id="6" name="TextBox 5"/>
          <p:cNvSpPr txBox="1"/>
          <p:nvPr/>
        </p:nvSpPr>
        <p:spPr>
          <a:xfrm>
            <a:off x="-389068" y="6252755"/>
            <a:ext cx="12491730" cy="627864"/>
          </a:xfrm>
          <a:prstGeom prst="rect">
            <a:avLst/>
          </a:prstGeom>
          <a:noFill/>
        </p:spPr>
        <p:txBody>
          <a:bodyPr wrap="square" lIns="91440" tIns="91440" rIns="91440" bIns="91440" rtlCol="0">
            <a:spAutoFit/>
          </a:bodyPr>
          <a:lstStyle/>
          <a:p>
            <a:pPr marL="0" marR="0" lvl="0" indent="0" algn="r" defTabSz="914400" rtl="0" eaLnBrk="1" fontAlgn="auto" latinLnBrk="0" hangingPunct="1">
              <a:lnSpc>
                <a:spcPct val="90000"/>
              </a:lnSpc>
              <a:spcBef>
                <a:spcPts val="60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mn-cs"/>
              </a:rPr>
              <a:t>Learn how to secure your data at </a:t>
            </a:r>
            <a:r>
              <a:rPr lang="en-US" sz="2000" b="1" kern="0" dirty="0">
                <a:solidFill>
                  <a:srgbClr val="FFFFFF"/>
                </a:solidFill>
                <a:latin typeface="Segoe UI"/>
              </a:rPr>
              <a:t>https://</a:t>
            </a:r>
            <a:r>
              <a:rPr kumimoji="0" lang="en-US" sz="3200" b="1" i="0" u="none" strike="noStrike" kern="0" cap="none" spc="0" normalizeH="0" baseline="0" noProof="0" dirty="0">
                <a:ln>
                  <a:noFill/>
                </a:ln>
                <a:solidFill>
                  <a:srgbClr val="00BCF2"/>
                </a:solidFill>
                <a:effectLst/>
                <a:uLnTx/>
                <a:uFillTx/>
                <a:latin typeface="Segoe UI"/>
                <a:ea typeface="+mn-ea"/>
                <a:cs typeface="+mn-cs"/>
              </a:rPr>
              <a:t>Link</a:t>
            </a:r>
          </a:p>
        </p:txBody>
      </p:sp>
      <p:sp>
        <p:nvSpPr>
          <p:cNvPr id="23" name="TextBox 22"/>
          <p:cNvSpPr txBox="1"/>
          <p:nvPr/>
        </p:nvSpPr>
        <p:spPr>
          <a:xfrm>
            <a:off x="127669" y="44241"/>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15" name="Rectangle 14">
            <a:extLst>
              <a:ext uri="{FF2B5EF4-FFF2-40B4-BE49-F238E27FC236}">
                <a16:creationId xmlns:a16="http://schemas.microsoft.com/office/drawing/2014/main" id="{725DD1BC-D58B-425B-B22D-6B3AD0A413F2}"/>
              </a:ext>
            </a:extLst>
          </p:cNvPr>
          <p:cNvSpPr/>
          <p:nvPr/>
        </p:nvSpPr>
        <p:spPr bwMode="auto">
          <a:xfrm>
            <a:off x="7147889" y="2596967"/>
            <a:ext cx="3472814" cy="544765"/>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sp>
        <p:nvSpPr>
          <p:cNvPr id="3" name="Rectangle 2"/>
          <p:cNvSpPr/>
          <p:nvPr/>
        </p:nvSpPr>
        <p:spPr>
          <a:xfrm>
            <a:off x="202045" y="411747"/>
            <a:ext cx="11787910" cy="3847207"/>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Answer: </a:t>
            </a:r>
          </a:p>
          <a:p>
            <a:pPr marL="0" marR="0" lvl="0" indent="0" defTabSz="914400" rtl="0" eaLnBrk="1" fontAlgn="auto" latinLnBrk="0" hangingPunct="1">
              <a:lnSpc>
                <a:spcPct val="100000"/>
              </a:lnSpc>
              <a:spcBef>
                <a:spcPts val="0"/>
              </a:spcBef>
              <a:spcAft>
                <a:spcPts val="0"/>
              </a:spcAft>
              <a:buClrTx/>
              <a:buSzTx/>
              <a:buFontTx/>
              <a:buNone/>
              <a:tabLst/>
              <a:defRPr/>
            </a:pPr>
            <a:r>
              <a:rPr lang="en-US" sz="3200" kern="0" dirty="0">
                <a:solidFill>
                  <a:srgbClr val="FFFFFF"/>
                </a:solidFill>
                <a:latin typeface="Segoe UI Light"/>
              </a:rPr>
              <a:t>John should use the Confidential label. This will allow users to recognize its sensitive, enforce access controls to avoid accidental disclosure and enable access tracking, while allowing users to share externally by reclassifying the content as Partner Confidential when there’s a legitimate need. </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id="{0845D8FA-2A10-4446-98BC-5B9FE29A6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1090" y="128450"/>
            <a:ext cx="853241" cy="460556"/>
          </a:xfrm>
          <a:prstGeom prst="rect">
            <a:avLst/>
          </a:prstGeom>
        </p:spPr>
      </p:pic>
      <p:sp>
        <p:nvSpPr>
          <p:cNvPr id="16" name="Rectangle 15">
            <a:extLst>
              <a:ext uri="{FF2B5EF4-FFF2-40B4-BE49-F238E27FC236}">
                <a16:creationId xmlns:a16="http://schemas.microsoft.com/office/drawing/2014/main" id="{0CE74EDF-0C01-4E54-992B-4495564BB601}"/>
              </a:ext>
            </a:extLst>
          </p:cNvPr>
          <p:cNvSpPr/>
          <p:nvPr/>
        </p:nvSpPr>
        <p:spPr bwMode="auto">
          <a:xfrm flipH="1">
            <a:off x="7941063" y="4810924"/>
            <a:ext cx="2138714" cy="1260286"/>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latin typeface="Segoe UI"/>
                <a:cs typeface="Segoe UI" pitchFamily="34" charset="0"/>
              </a:rPr>
              <a:t>Partner Confidential</a:t>
            </a:r>
          </a:p>
        </p:txBody>
      </p:sp>
    </p:spTree>
    <p:extLst>
      <p:ext uri="{BB962C8B-B14F-4D97-AF65-F5344CB8AC3E}">
        <p14:creationId xmlns:p14="http://schemas.microsoft.com/office/powerpoint/2010/main" val="232593839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246</Words>
  <Application>Microsoft Office PowerPoint</Application>
  <PresentationFormat>Widescreen</PresentationFormat>
  <Paragraphs>26</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Calibri Light</vt:lpstr>
      <vt:lpstr>Segoe UI</vt:lpstr>
      <vt:lpstr>Segoe UI Light</vt:lpstr>
      <vt:lpstr>Segoe UI Semilight</vt:lpstr>
      <vt:lpstr>Wingdings</vt:lpstr>
      <vt:lpstr>Office Theme</vt:lpstr>
      <vt:lpstr>1_MS Brand White 16-9_Dec-2013</vt:lpstr>
      <vt:lpstr>Instructions for using the Quiz posters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 David</dc:creator>
  <cp:lastModifiedBy>Enrique Saggese</cp:lastModifiedBy>
  <cp:revision>5</cp:revision>
  <dcterms:created xsi:type="dcterms:W3CDTF">2017-09-03T14:07:56Z</dcterms:created>
  <dcterms:modified xsi:type="dcterms:W3CDTF">2018-07-25T02:09:52Z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esaggese@microsoft.com</vt:lpwstr>
  </property>
  <property fmtid="{D5CDD505-2E9C-101B-9397-08002B2CF9AE}" pid="5" name="MSIP_Label_f42aa342-8706-4288-bd11-ebb85995028c_SetDate">
    <vt:lpwstr>2018-07-11T05:30:15.0067120Z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Manual</vt:lpwstr>
  </property>
  <property fmtid="{D5CDD505-2E9C-101B-9397-08002B2CF9AE}" pid="9" name="Sensitivity">
    <vt:lpwstr>General</vt:lpwstr>
  </property>
</Properties>
</file>