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8" r:id="rId11"/>
    <p:sldId id="266" r:id="rId12"/>
    <p:sldId id="267" r:id="rId13"/>
    <p:sldId id="256" r:id="rId14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85"/>
    <p:restoredTop sz="94787"/>
  </p:normalViewPr>
  <p:slideViewPr>
    <p:cSldViewPr>
      <p:cViewPr varScale="1">
        <p:scale>
          <a:sx n="48" d="100"/>
          <a:sy n="48" d="100"/>
        </p:scale>
        <p:origin x="216" y="1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D39DA-4381-BF48-85F7-27482BE4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8E1FA4-7608-F04D-8CD4-006327CA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E87DB-8C06-1641-BB2E-2EC7C8BF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BEE18-B1F7-DE4B-9E34-C5D9AB0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64F549-E75D-B947-B2B4-8B0F8B6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3AA95-DC8D-E248-8B92-B0611C7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3E2469-0398-D54B-8923-1AF387C0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9FF33-4E62-A147-8BCF-7754CAC8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AFDC7-4F89-A547-B96A-4218E7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8E20B-81FC-1749-8D51-DA9DDB23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5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28F93B-E828-E946-9448-D44D2C73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507AB7-F9AD-E94E-A925-29763851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E5594-9326-6D49-AC27-5ACE1F6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8283D-6AE0-CD41-8B0B-EF733EC3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A8A98-5AE0-EB46-BF77-3A56CD3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3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68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83495-BDD4-2544-A560-C4C411F9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8E71-975B-BF4E-8BA0-8E5F754D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9E3DF-BBA7-D249-B0AB-087D4003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E4FB9-218C-6F4A-8FB2-E84D17C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8C6A2-495F-D04A-B2EE-C7540B1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2745F-0ACE-A24B-9394-53793FF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527F3-94E7-7E49-B85B-29D2DE77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EB014-4809-894C-9C55-5597303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F8166-1B53-8442-9D28-3307BBEE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1CDF-5639-FF41-B133-A52F43C4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EF2CF-F7AD-1F41-8B13-5BC5DE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755-ABE6-FB48-983E-BC98159B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8EF91-A372-AB45-9B06-DC1993C6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8ABAF2-BC32-1743-9F3E-C460012A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0AE91-4A35-1A4F-B9A7-0F8E9968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61B042-907D-6144-9071-5718F954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F6940-21A3-A548-929B-0C1BBCA7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CB0C8-4293-384E-8CFB-F0E74D85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C2B366-6716-5E40-95F9-7B61A9E0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1F7700-8580-7042-9147-F234186A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D05F91-4F08-6B4C-BF15-9D50AA08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C2328E-A67D-7040-9E15-DC5C9D2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5840FA-98EA-B440-A3A6-4755F40C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5D237-AB4A-A740-AC2D-C3646360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48F3-DCFC-D741-96D7-79748AA3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CB313-8BFD-654F-A8B5-4705DACA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BF76D4-3137-4944-851B-596D3E8F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48B82-BFC7-4B4E-AE70-1ED04498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9B096D-81BC-0D4C-9FE5-21F78F5E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B5A569-B0A2-6846-A872-C94A628F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47AC95-C509-0C43-A6A8-5528FC91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EB82B-B03B-4B48-80BF-05C69EC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DBDA5-B4A4-D040-BD8C-EF3C5F87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1B49A5-9431-C848-9531-59147925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C3C69-06FA-2E46-814F-E059B44B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3862D9-56E0-0C42-878C-585E799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B1687-C467-5E43-89C6-0BB9D9F5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6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00378-C6E5-DE4C-A6A4-6E6EE657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30A1C6-A580-F14B-8940-A8263A68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D1A4D-A88B-4748-9E72-E91D36B8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DF13C-6C04-BF4A-BAC7-15DDE8F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C52BC-5210-E140-AD80-1EB5FF11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E91797-AB50-4F45-A9F2-0339F73E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C823F-1277-924B-9E07-2C20819A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72A5D-C2D7-524A-9536-D5EB2B5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C1D0C-0016-D147-8150-6433EA812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6E44E-BD50-E149-8D45-592498D3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F71ED-6B15-8F47-811A-F156FA161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866900"/>
            <a:ext cx="9703435" cy="4292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6600"/>
              </a:lnSpc>
              <a:spcBef>
                <a:spcPts val="800"/>
              </a:spcBef>
            </a:pPr>
            <a:r>
              <a:rPr lang="ru-RU" sz="6000" spc="20">
                <a:solidFill>
                  <a:srgbClr val="4B6FBE"/>
                </a:solidFill>
                <a:latin typeface=""/>
                <a:cs typeface="Lucida Sans Unicode"/>
              </a:rPr>
              <a:t>Разработка</a:t>
            </a:r>
            <a:r>
              <a:rPr lang="ru-RU" sz="6000" spc="-34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20">
                <a:solidFill>
                  <a:srgbClr val="4B6FBE"/>
                </a:solidFill>
                <a:latin typeface=""/>
                <a:cs typeface="Lucida Sans Unicode"/>
              </a:rPr>
              <a:t>программной </a:t>
            </a:r>
            <a:r>
              <a:rPr lang="ru-RU" sz="6000" spc="-188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10">
                <a:solidFill>
                  <a:srgbClr val="4B6FBE"/>
                </a:solidFill>
                <a:latin typeface=""/>
                <a:cs typeface="Lucida Sans Unicode"/>
              </a:rPr>
              <a:t>системы </a:t>
            </a:r>
            <a:r>
              <a:rPr lang="ru-RU" sz="6000" spc="30">
                <a:solidFill>
                  <a:srgbClr val="4B6FBE"/>
                </a:solidFill>
                <a:latin typeface=""/>
                <a:cs typeface="Lucida Sans Unicode"/>
              </a:rPr>
              <a:t>автоматизации </a:t>
            </a:r>
            <a:r>
              <a:rPr lang="ru-RU" sz="6000" spc="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0">
                <a:solidFill>
                  <a:srgbClr val="4B6FBE"/>
                </a:solidFill>
                <a:latin typeface=""/>
                <a:cs typeface="Lucida Sans Unicode"/>
              </a:rPr>
              <a:t>бюджетных </a:t>
            </a:r>
            <a:r>
              <a:rPr lang="ru-RU" sz="6000" spc="-55">
                <a:solidFill>
                  <a:srgbClr val="4B6FBE"/>
                </a:solidFill>
                <a:latin typeface=""/>
                <a:cs typeface="Lucida Sans Unicode"/>
              </a:rPr>
              <a:t>процессов </a:t>
            </a:r>
            <a:r>
              <a:rPr lang="ru-RU" sz="6000" spc="305">
                <a:solidFill>
                  <a:srgbClr val="4B6FBE"/>
                </a:solidFill>
                <a:latin typeface=""/>
                <a:cs typeface="Lucida Sans Unicode"/>
              </a:rPr>
              <a:t>в </a:t>
            </a:r>
            <a:r>
              <a:rPr lang="ru-RU" sz="6000" spc="31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40">
                <a:solidFill>
                  <a:srgbClr val="4B6FBE"/>
                </a:solidFill>
                <a:latin typeface=""/>
                <a:cs typeface="Lucida Sans Unicode"/>
              </a:rPr>
              <a:t>области </a:t>
            </a:r>
            <a:r>
              <a:rPr lang="ru-RU" sz="6000" spc="-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">
                <a:solidFill>
                  <a:srgbClr val="4B6FBE"/>
                </a:solidFill>
                <a:latin typeface=""/>
                <a:cs typeface="Lucida Sans Unicode"/>
              </a:rPr>
              <a:t>энергосбережения</a:t>
            </a:r>
            <a:endParaRPr lang="ru-RU" sz="6000" dirty="0">
              <a:latin typeface="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048500"/>
            <a:ext cx="562546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пп</a:t>
            </a:r>
            <a:r>
              <a:rPr lang="ru-RU" sz="3200" spc="105">
                <a:solidFill>
                  <a:srgbClr val="FFFFFF"/>
                </a:solidFill>
                <a:latin typeface=""/>
                <a:cs typeface="Lucida Sans Unicode"/>
              </a:rPr>
              <a:t>ы 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85">
                <a:solidFill>
                  <a:srgbClr val="FFFFFF"/>
                </a:solidFill>
                <a:latin typeface=""/>
                <a:cs typeface="Microsoft Sans Serif"/>
              </a:rPr>
              <a:t>-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r>
              <a:rPr lang="ru-RU" sz="3200" spc="-21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270">
                <a:solidFill>
                  <a:srgbClr val="FFFFFF"/>
                </a:solidFill>
                <a:latin typeface=""/>
                <a:cs typeface="Lucida Sans Unicode"/>
              </a:rPr>
              <a:t>ф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175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25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17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125">
                <a:solidFill>
                  <a:srgbClr val="FFFFFF"/>
                </a:solidFill>
                <a:latin typeface=""/>
                <a:cs typeface="Lucida Sans Unicode"/>
              </a:rPr>
              <a:t>С  </a:t>
            </a:r>
            <a:r>
              <a:rPr lang="ru-RU" sz="3200" spc="-13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120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>
              <a:latin typeface=""/>
              <a:cs typeface="Microsoft Sans Serif"/>
            </a:endParaRPr>
          </a:p>
          <a:p>
            <a:pPr marL="12700" marR="852169">
              <a:lnSpc>
                <a:spcPct val="115399"/>
              </a:lnSpc>
            </a:pP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280">
                <a:solidFill>
                  <a:srgbClr val="FFFFFF"/>
                </a:solidFill>
                <a:latin typeface=""/>
                <a:cs typeface="Lucida Sans Unicode"/>
              </a:rPr>
              <a:t>ч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170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50">
                <a:solidFill>
                  <a:srgbClr val="FFFFFF"/>
                </a:solidFill>
                <a:latin typeface=""/>
                <a:cs typeface="Lucida Sans Unicode"/>
              </a:rPr>
              <a:t>й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275">
                <a:solidFill>
                  <a:srgbClr val="FFFFFF"/>
                </a:solidFill>
                <a:latin typeface=""/>
                <a:cs typeface="Lucida Sans Unicode"/>
              </a:rPr>
              <a:t>ь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 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100">
                <a:solidFill>
                  <a:srgbClr val="FFFFFF"/>
                </a:solidFill>
                <a:latin typeface=""/>
                <a:cs typeface="Lucida Sans Unicode"/>
              </a:rPr>
              <a:t>Б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27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40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 dirty="0">
              <a:latin typeface="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10800" y="1438275"/>
            <a:ext cx="7467599" cy="7410449"/>
            <a:chOff x="9990683" y="1843891"/>
            <a:chExt cx="7467599" cy="741044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6257" y="2972787"/>
              <a:ext cx="20573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0683" y="1843891"/>
              <a:ext cx="7467599" cy="7410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99A9-61F0-4126-9A3D-C51C480D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419100"/>
            <a:ext cx="8922421" cy="553998"/>
          </a:xfrm>
        </p:spPr>
        <p:txBody>
          <a:bodyPr/>
          <a:lstStyle/>
          <a:p>
            <a:r>
              <a:rPr lang="ru-RU" dirty="0">
                <a:latin typeface=""/>
              </a:rPr>
              <a:t>Примеры разработанных экранных форм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31ED0-FE9A-564C-8759-A7749409277C}"/>
              </a:ext>
            </a:extLst>
          </p:cNvPr>
          <p:cNvSpPr txBox="1"/>
          <p:nvPr/>
        </p:nvSpPr>
        <p:spPr>
          <a:xfrm>
            <a:off x="17504229" y="8397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76A1012-1761-3B49-A5DB-7615599F7DDC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38727B-30BC-DB4C-A8AA-A19EE9B1D671}"/>
              </a:ext>
            </a:extLst>
          </p:cNvPr>
          <p:cNvSpPr txBox="1"/>
          <p:nvPr/>
        </p:nvSpPr>
        <p:spPr>
          <a:xfrm>
            <a:off x="17254262" y="571733"/>
            <a:ext cx="68466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10</a:t>
            </a:r>
            <a:endParaRPr sz="3400" dirty="0">
              <a:latin typeface=""/>
              <a:cs typeface="Microsoft Sans Serif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1603CD-A9A2-D246-A1FB-87A8AD32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4" y="1347215"/>
            <a:ext cx="8088088" cy="42125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C0D870-658D-B349-A283-BA61D79F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48" y="1322895"/>
            <a:ext cx="8088088" cy="421254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3EEF48-1F18-2A4E-AC26-E2B821AAA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4" y="6020162"/>
            <a:ext cx="8073518" cy="38477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EBD9DF-F92E-2547-934E-98C6F770CE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32556" r="29225" b="31813"/>
          <a:stretch/>
        </p:blipFill>
        <p:spPr>
          <a:xfrm>
            <a:off x="9448940" y="6246235"/>
            <a:ext cx="7805322" cy="34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976" y="2254888"/>
            <a:ext cx="5372735" cy="5372735"/>
            <a:chOff x="1623976" y="2254888"/>
            <a:chExt cx="5372735" cy="5372735"/>
          </a:xfrm>
        </p:grpSpPr>
        <p:sp>
          <p:nvSpPr>
            <p:cNvPr id="3" name="object 3"/>
            <p:cNvSpPr/>
            <p:nvPr/>
          </p:nvSpPr>
          <p:spPr>
            <a:xfrm>
              <a:off x="4310010" y="2254888"/>
              <a:ext cx="2047875" cy="2686685"/>
            </a:xfrm>
            <a:custGeom>
              <a:avLst/>
              <a:gdLst/>
              <a:ahLst/>
              <a:cxnLst/>
              <a:rect l="l" t="t" r="r" b="b"/>
              <a:pathLst>
                <a:path w="2047875" h="2686685">
                  <a:moveTo>
                    <a:pt x="0" y="2686146"/>
                  </a:moveTo>
                  <a:lnTo>
                    <a:pt x="0" y="0"/>
                  </a:lnTo>
                  <a:lnTo>
                    <a:pt x="72753" y="985"/>
                  </a:lnTo>
                  <a:lnTo>
                    <a:pt x="145453" y="3941"/>
                  </a:lnTo>
                  <a:lnTo>
                    <a:pt x="218046" y="8864"/>
                  </a:lnTo>
                  <a:lnTo>
                    <a:pt x="290479" y="15752"/>
                  </a:lnTo>
                  <a:lnTo>
                    <a:pt x="362699" y="24599"/>
                  </a:lnTo>
                  <a:lnTo>
                    <a:pt x="434653" y="35399"/>
                  </a:lnTo>
                  <a:lnTo>
                    <a:pt x="506288" y="48144"/>
                  </a:lnTo>
                  <a:lnTo>
                    <a:pt x="577552" y="62824"/>
                  </a:lnTo>
                  <a:lnTo>
                    <a:pt x="648392" y="79429"/>
                  </a:lnTo>
                  <a:lnTo>
                    <a:pt x="718756" y="97947"/>
                  </a:lnTo>
                  <a:lnTo>
                    <a:pt x="788593" y="118364"/>
                  </a:lnTo>
                  <a:lnTo>
                    <a:pt x="857850" y="140665"/>
                  </a:lnTo>
                  <a:lnTo>
                    <a:pt x="926479" y="164833"/>
                  </a:lnTo>
                  <a:lnTo>
                    <a:pt x="994428" y="190852"/>
                  </a:lnTo>
                  <a:lnTo>
                    <a:pt x="1061648" y="218701"/>
                  </a:lnTo>
                  <a:lnTo>
                    <a:pt x="1128088" y="248360"/>
                  </a:lnTo>
                  <a:lnTo>
                    <a:pt x="1193701" y="279808"/>
                  </a:lnTo>
                  <a:lnTo>
                    <a:pt x="1258438" y="313022"/>
                  </a:lnTo>
                  <a:lnTo>
                    <a:pt x="1322251" y="347977"/>
                  </a:lnTo>
                  <a:lnTo>
                    <a:pt x="1385094" y="384648"/>
                  </a:lnTo>
                  <a:lnTo>
                    <a:pt x="1446922" y="423007"/>
                  </a:lnTo>
                  <a:lnTo>
                    <a:pt x="1507688" y="463026"/>
                  </a:lnTo>
                  <a:lnTo>
                    <a:pt x="1567347" y="504677"/>
                  </a:lnTo>
                  <a:lnTo>
                    <a:pt x="1625855" y="547928"/>
                  </a:lnTo>
                  <a:lnTo>
                    <a:pt x="1683172" y="592748"/>
                  </a:lnTo>
                  <a:lnTo>
                    <a:pt x="1739253" y="639104"/>
                  </a:lnTo>
                  <a:lnTo>
                    <a:pt x="1794059" y="686962"/>
                  </a:lnTo>
                  <a:lnTo>
                    <a:pt x="1847547" y="736287"/>
                  </a:lnTo>
                  <a:lnTo>
                    <a:pt x="1899681" y="787043"/>
                  </a:lnTo>
                  <a:lnTo>
                    <a:pt x="1950421" y="839192"/>
                  </a:lnTo>
                  <a:lnTo>
                    <a:pt x="1999730" y="892696"/>
                  </a:lnTo>
                  <a:lnTo>
                    <a:pt x="2047571" y="947515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3976" y="3102241"/>
              <a:ext cx="5372735" cy="4525010"/>
            </a:xfrm>
            <a:custGeom>
              <a:avLst/>
              <a:gdLst/>
              <a:ahLst/>
              <a:cxnLst/>
              <a:rect l="l" t="t" r="r" b="b"/>
              <a:pathLst>
                <a:path w="5372734" h="4525009">
                  <a:moveTo>
                    <a:pt x="2673238" y="4524910"/>
                  </a:moveTo>
                  <a:lnTo>
                    <a:pt x="2613652" y="4523965"/>
                  </a:lnTo>
                  <a:lnTo>
                    <a:pt x="2554101" y="4521699"/>
                  </a:lnTo>
                  <a:lnTo>
                    <a:pt x="2494615" y="4518111"/>
                  </a:lnTo>
                  <a:lnTo>
                    <a:pt x="2435223" y="4513206"/>
                  </a:lnTo>
                  <a:lnTo>
                    <a:pt x="2375955" y="4506984"/>
                  </a:lnTo>
                  <a:lnTo>
                    <a:pt x="2316839" y="4499448"/>
                  </a:lnTo>
                  <a:lnTo>
                    <a:pt x="2257905" y="4490603"/>
                  </a:lnTo>
                  <a:lnTo>
                    <a:pt x="2199182" y="4480453"/>
                  </a:lnTo>
                  <a:lnTo>
                    <a:pt x="2140699" y="4469003"/>
                  </a:lnTo>
                  <a:lnTo>
                    <a:pt x="2082484" y="4456258"/>
                  </a:lnTo>
                  <a:lnTo>
                    <a:pt x="2024565" y="4442224"/>
                  </a:lnTo>
                  <a:lnTo>
                    <a:pt x="1966973" y="4426909"/>
                  </a:lnTo>
                  <a:lnTo>
                    <a:pt x="1909735" y="4410321"/>
                  </a:lnTo>
                  <a:lnTo>
                    <a:pt x="1852878" y="4392466"/>
                  </a:lnTo>
                  <a:lnTo>
                    <a:pt x="1796432" y="4373354"/>
                  </a:lnTo>
                  <a:lnTo>
                    <a:pt x="1740423" y="4352995"/>
                  </a:lnTo>
                  <a:lnTo>
                    <a:pt x="1684880" y="4331399"/>
                  </a:lnTo>
                  <a:lnTo>
                    <a:pt x="1629830" y="4308575"/>
                  </a:lnTo>
                  <a:lnTo>
                    <a:pt x="1575299" y="4284537"/>
                  </a:lnTo>
                  <a:lnTo>
                    <a:pt x="1521316" y="4259294"/>
                  </a:lnTo>
                  <a:lnTo>
                    <a:pt x="1467905" y="4232860"/>
                  </a:lnTo>
                  <a:lnTo>
                    <a:pt x="1415094" y="4205247"/>
                  </a:lnTo>
                  <a:lnTo>
                    <a:pt x="1362909" y="4176469"/>
                  </a:lnTo>
                  <a:lnTo>
                    <a:pt x="1311375" y="4146542"/>
                  </a:lnTo>
                  <a:lnTo>
                    <a:pt x="1260518" y="4115478"/>
                  </a:lnTo>
                  <a:lnTo>
                    <a:pt x="1210362" y="4083294"/>
                  </a:lnTo>
                  <a:lnTo>
                    <a:pt x="1160932" y="4050004"/>
                  </a:lnTo>
                  <a:lnTo>
                    <a:pt x="1112253" y="4015627"/>
                  </a:lnTo>
                  <a:lnTo>
                    <a:pt x="1064349" y="3980178"/>
                  </a:lnTo>
                  <a:lnTo>
                    <a:pt x="1017243" y="3943676"/>
                  </a:lnTo>
                  <a:lnTo>
                    <a:pt x="970959" y="3906136"/>
                  </a:lnTo>
                  <a:lnTo>
                    <a:pt x="925518" y="3867580"/>
                  </a:lnTo>
                  <a:lnTo>
                    <a:pt x="880944" y="3828025"/>
                  </a:lnTo>
                  <a:lnTo>
                    <a:pt x="837259" y="3787491"/>
                  </a:lnTo>
                  <a:lnTo>
                    <a:pt x="794483" y="3745997"/>
                  </a:lnTo>
                  <a:lnTo>
                    <a:pt x="752639" y="3703565"/>
                  </a:lnTo>
                  <a:lnTo>
                    <a:pt x="711746" y="3660215"/>
                  </a:lnTo>
                  <a:lnTo>
                    <a:pt x="671825" y="3615969"/>
                  </a:lnTo>
                  <a:lnTo>
                    <a:pt x="632895" y="3570848"/>
                  </a:lnTo>
                  <a:lnTo>
                    <a:pt x="594976" y="3524874"/>
                  </a:lnTo>
                  <a:lnTo>
                    <a:pt x="558086" y="3478071"/>
                  </a:lnTo>
                  <a:lnTo>
                    <a:pt x="522244" y="3430460"/>
                  </a:lnTo>
                  <a:lnTo>
                    <a:pt x="487466" y="3382066"/>
                  </a:lnTo>
                  <a:lnTo>
                    <a:pt x="453771" y="3332913"/>
                  </a:lnTo>
                  <a:lnTo>
                    <a:pt x="421174" y="3283024"/>
                  </a:lnTo>
                  <a:lnTo>
                    <a:pt x="389693" y="3232425"/>
                  </a:lnTo>
                  <a:lnTo>
                    <a:pt x="359341" y="3181139"/>
                  </a:lnTo>
                  <a:lnTo>
                    <a:pt x="330135" y="3129192"/>
                  </a:lnTo>
                  <a:lnTo>
                    <a:pt x="302088" y="3076611"/>
                  </a:lnTo>
                  <a:lnTo>
                    <a:pt x="275214" y="3023420"/>
                  </a:lnTo>
                  <a:lnTo>
                    <a:pt x="249528" y="2969646"/>
                  </a:lnTo>
                  <a:lnTo>
                    <a:pt x="225040" y="2915316"/>
                  </a:lnTo>
                  <a:lnTo>
                    <a:pt x="201764" y="2860455"/>
                  </a:lnTo>
                  <a:lnTo>
                    <a:pt x="179710" y="2805092"/>
                  </a:lnTo>
                  <a:lnTo>
                    <a:pt x="158891" y="2749253"/>
                  </a:lnTo>
                  <a:lnTo>
                    <a:pt x="139315" y="2692966"/>
                  </a:lnTo>
                  <a:lnTo>
                    <a:pt x="120992" y="2636259"/>
                  </a:lnTo>
                  <a:lnTo>
                    <a:pt x="103932" y="2579159"/>
                  </a:lnTo>
                  <a:lnTo>
                    <a:pt x="88143" y="2521694"/>
                  </a:lnTo>
                  <a:lnTo>
                    <a:pt x="73633" y="2463894"/>
                  </a:lnTo>
                  <a:lnTo>
                    <a:pt x="60408" y="2405786"/>
                  </a:lnTo>
                  <a:lnTo>
                    <a:pt x="48476" y="2347399"/>
                  </a:lnTo>
                  <a:lnTo>
                    <a:pt x="37842" y="2288761"/>
                  </a:lnTo>
                  <a:lnTo>
                    <a:pt x="28512" y="2229902"/>
                  </a:lnTo>
                  <a:lnTo>
                    <a:pt x="20489" y="2170851"/>
                  </a:lnTo>
                  <a:lnTo>
                    <a:pt x="13779" y="2111636"/>
                  </a:lnTo>
                  <a:lnTo>
                    <a:pt x="8384" y="2052287"/>
                  </a:lnTo>
                  <a:lnTo>
                    <a:pt x="4307" y="1992832"/>
                  </a:lnTo>
                  <a:lnTo>
                    <a:pt x="1549" y="1933302"/>
                  </a:lnTo>
                  <a:lnTo>
                    <a:pt x="113" y="1873725"/>
                  </a:lnTo>
                  <a:lnTo>
                    <a:pt x="0" y="1814131"/>
                  </a:lnTo>
                  <a:lnTo>
                    <a:pt x="1208" y="1754550"/>
                  </a:lnTo>
                  <a:lnTo>
                    <a:pt x="3737" y="1695010"/>
                  </a:lnTo>
                  <a:lnTo>
                    <a:pt x="7587" y="1635540"/>
                  </a:lnTo>
                  <a:lnTo>
                    <a:pt x="12755" y="1576171"/>
                  </a:lnTo>
                  <a:lnTo>
                    <a:pt x="19239" y="1516931"/>
                  </a:lnTo>
                  <a:lnTo>
                    <a:pt x="27036" y="1457849"/>
                  </a:lnTo>
                  <a:lnTo>
                    <a:pt x="36141" y="1398955"/>
                  </a:lnTo>
                  <a:lnTo>
                    <a:pt x="46551" y="1340277"/>
                  </a:lnTo>
                  <a:lnTo>
                    <a:pt x="58260" y="1281845"/>
                  </a:lnTo>
                  <a:lnTo>
                    <a:pt x="71262" y="1223686"/>
                  </a:lnTo>
                  <a:lnTo>
                    <a:pt x="85551" y="1165831"/>
                  </a:lnTo>
                  <a:lnTo>
                    <a:pt x="101120" y="1108306"/>
                  </a:lnTo>
                  <a:lnTo>
                    <a:pt x="117962" y="1051142"/>
                  </a:lnTo>
                  <a:lnTo>
                    <a:pt x="136068" y="994365"/>
                  </a:lnTo>
                  <a:lnTo>
                    <a:pt x="155428" y="938003"/>
                  </a:lnTo>
                  <a:lnTo>
                    <a:pt x="176034" y="882085"/>
                  </a:lnTo>
                  <a:lnTo>
                    <a:pt x="2686033" y="1838794"/>
                  </a:lnTo>
                  <a:lnTo>
                    <a:pt x="4644150" y="0"/>
                  </a:lnTo>
                  <a:lnTo>
                    <a:pt x="4684461" y="43891"/>
                  </a:lnTo>
                  <a:lnTo>
                    <a:pt x="4723788" y="88667"/>
                  </a:lnTo>
                  <a:lnTo>
                    <a:pt x="4762112" y="134304"/>
                  </a:lnTo>
                  <a:lnTo>
                    <a:pt x="4799414" y="180780"/>
                  </a:lnTo>
                  <a:lnTo>
                    <a:pt x="4835676" y="228071"/>
                  </a:lnTo>
                  <a:lnTo>
                    <a:pt x="4870879" y="276156"/>
                  </a:lnTo>
                  <a:lnTo>
                    <a:pt x="4905007" y="325010"/>
                  </a:lnTo>
                  <a:lnTo>
                    <a:pt x="4938043" y="374609"/>
                  </a:lnTo>
                  <a:lnTo>
                    <a:pt x="4969971" y="424929"/>
                  </a:lnTo>
                  <a:lnTo>
                    <a:pt x="5000774" y="475944"/>
                  </a:lnTo>
                  <a:lnTo>
                    <a:pt x="5030439" y="527630"/>
                  </a:lnTo>
                  <a:lnTo>
                    <a:pt x="5058949" y="579962"/>
                  </a:lnTo>
                  <a:lnTo>
                    <a:pt x="5086292" y="632913"/>
                  </a:lnTo>
                  <a:lnTo>
                    <a:pt x="5112452" y="686458"/>
                  </a:lnTo>
                  <a:lnTo>
                    <a:pt x="5137418" y="740570"/>
                  </a:lnTo>
                  <a:lnTo>
                    <a:pt x="5161178" y="795222"/>
                  </a:lnTo>
                  <a:lnTo>
                    <a:pt x="5183720" y="850389"/>
                  </a:lnTo>
                  <a:lnTo>
                    <a:pt x="5205033" y="906041"/>
                  </a:lnTo>
                  <a:lnTo>
                    <a:pt x="5225105" y="962153"/>
                  </a:lnTo>
                  <a:lnTo>
                    <a:pt x="5243928" y="1018696"/>
                  </a:lnTo>
                  <a:lnTo>
                    <a:pt x="5261492" y="1075643"/>
                  </a:lnTo>
                  <a:lnTo>
                    <a:pt x="5277788" y="1132966"/>
                  </a:lnTo>
                  <a:lnTo>
                    <a:pt x="5292809" y="1190636"/>
                  </a:lnTo>
                  <a:lnTo>
                    <a:pt x="5306546" y="1248625"/>
                  </a:lnTo>
                  <a:lnTo>
                    <a:pt x="5318994" y="1306904"/>
                  </a:lnTo>
                  <a:lnTo>
                    <a:pt x="5330145" y="1365446"/>
                  </a:lnTo>
                  <a:lnTo>
                    <a:pt x="5339995" y="1424220"/>
                  </a:lnTo>
                  <a:lnTo>
                    <a:pt x="5348538" y="1483198"/>
                  </a:lnTo>
                  <a:lnTo>
                    <a:pt x="5355772" y="1542351"/>
                  </a:lnTo>
                  <a:lnTo>
                    <a:pt x="5361692" y="1601651"/>
                  </a:lnTo>
                  <a:lnTo>
                    <a:pt x="5366294" y="1661067"/>
                  </a:lnTo>
                  <a:lnTo>
                    <a:pt x="5369577" y="1720570"/>
                  </a:lnTo>
                  <a:lnTo>
                    <a:pt x="5371539" y="1780132"/>
                  </a:lnTo>
                  <a:lnTo>
                    <a:pt x="5372180" y="1839722"/>
                  </a:lnTo>
                  <a:lnTo>
                    <a:pt x="5371498" y="1899312"/>
                  </a:lnTo>
                  <a:lnTo>
                    <a:pt x="5369494" y="1958872"/>
                  </a:lnTo>
                  <a:lnTo>
                    <a:pt x="5366171" y="2018373"/>
                  </a:lnTo>
                  <a:lnTo>
                    <a:pt x="5361527" y="2077786"/>
                  </a:lnTo>
                  <a:lnTo>
                    <a:pt x="5355567" y="2137081"/>
                  </a:lnTo>
                  <a:lnTo>
                    <a:pt x="5348293" y="2196230"/>
                  </a:lnTo>
                  <a:lnTo>
                    <a:pt x="5339708" y="2255202"/>
                  </a:lnTo>
                  <a:lnTo>
                    <a:pt x="5329818" y="2313970"/>
                  </a:lnTo>
                  <a:lnTo>
                    <a:pt x="5318626" y="2372503"/>
                  </a:lnTo>
                  <a:lnTo>
                    <a:pt x="5306137" y="2430774"/>
                  </a:lnTo>
                  <a:lnTo>
                    <a:pt x="5292360" y="2488753"/>
                  </a:lnTo>
                  <a:lnTo>
                    <a:pt x="5277300" y="2546413"/>
                  </a:lnTo>
                  <a:lnTo>
                    <a:pt x="5260964" y="2603724"/>
                  </a:lnTo>
                  <a:lnTo>
                    <a:pt x="5243360" y="2660659"/>
                  </a:lnTo>
                  <a:lnTo>
                    <a:pt x="5224499" y="2717189"/>
                  </a:lnTo>
                  <a:lnTo>
                    <a:pt x="5204387" y="2773287"/>
                  </a:lnTo>
                  <a:lnTo>
                    <a:pt x="5183036" y="2828925"/>
                  </a:lnTo>
                  <a:lnTo>
                    <a:pt x="5160456" y="2884076"/>
                  </a:lnTo>
                  <a:lnTo>
                    <a:pt x="5136659" y="2938712"/>
                  </a:lnTo>
                  <a:lnTo>
                    <a:pt x="5111655" y="2992807"/>
                  </a:lnTo>
                  <a:lnTo>
                    <a:pt x="5085457" y="3046333"/>
                  </a:lnTo>
                  <a:lnTo>
                    <a:pt x="5058078" y="3099266"/>
                  </a:lnTo>
                  <a:lnTo>
                    <a:pt x="5029532" y="3151578"/>
                  </a:lnTo>
                  <a:lnTo>
                    <a:pt x="4999832" y="3203244"/>
                  </a:lnTo>
                  <a:lnTo>
                    <a:pt x="4968993" y="3254237"/>
                  </a:lnTo>
                  <a:lnTo>
                    <a:pt x="4937030" y="3304535"/>
                  </a:lnTo>
                  <a:lnTo>
                    <a:pt x="4903960" y="3354111"/>
                  </a:lnTo>
                  <a:lnTo>
                    <a:pt x="4869798" y="3402941"/>
                  </a:lnTo>
                  <a:lnTo>
                    <a:pt x="4834561" y="3451001"/>
                  </a:lnTo>
                  <a:lnTo>
                    <a:pt x="4798266" y="3498268"/>
                  </a:lnTo>
                  <a:lnTo>
                    <a:pt x="4760932" y="3544718"/>
                  </a:lnTo>
                  <a:lnTo>
                    <a:pt x="4722577" y="3590329"/>
                  </a:lnTo>
                  <a:lnTo>
                    <a:pt x="4683219" y="3635077"/>
                  </a:lnTo>
                  <a:lnTo>
                    <a:pt x="4642878" y="3678941"/>
                  </a:lnTo>
                  <a:lnTo>
                    <a:pt x="4601575" y="3721900"/>
                  </a:lnTo>
                  <a:lnTo>
                    <a:pt x="4559328" y="3763931"/>
                  </a:lnTo>
                  <a:lnTo>
                    <a:pt x="4516159" y="3805015"/>
                  </a:lnTo>
                  <a:lnTo>
                    <a:pt x="4472089" y="3845131"/>
                  </a:lnTo>
                  <a:lnTo>
                    <a:pt x="4427141" y="3884260"/>
                  </a:lnTo>
                  <a:lnTo>
                    <a:pt x="4381335" y="3922382"/>
                  </a:lnTo>
                  <a:lnTo>
                    <a:pt x="4334695" y="3959478"/>
                  </a:lnTo>
                  <a:lnTo>
                    <a:pt x="4287243" y="3995530"/>
                  </a:lnTo>
                  <a:lnTo>
                    <a:pt x="4239004" y="4030521"/>
                  </a:lnTo>
                  <a:lnTo>
                    <a:pt x="4190000" y="4064433"/>
                  </a:lnTo>
                  <a:lnTo>
                    <a:pt x="4140255" y="4097250"/>
                  </a:lnTo>
                  <a:lnTo>
                    <a:pt x="4089795" y="4128955"/>
                  </a:lnTo>
                  <a:lnTo>
                    <a:pt x="4038644" y="4159533"/>
                  </a:lnTo>
                  <a:lnTo>
                    <a:pt x="3986827" y="4188969"/>
                  </a:lnTo>
                  <a:lnTo>
                    <a:pt x="3934370" y="4217248"/>
                  </a:lnTo>
                  <a:lnTo>
                    <a:pt x="3881298" y="4244356"/>
                  </a:lnTo>
                  <a:lnTo>
                    <a:pt x="3827638" y="4270280"/>
                  </a:lnTo>
                  <a:lnTo>
                    <a:pt x="3773417" y="4295007"/>
                  </a:lnTo>
                  <a:lnTo>
                    <a:pt x="3718660" y="4318525"/>
                  </a:lnTo>
                  <a:lnTo>
                    <a:pt x="3663395" y="4340823"/>
                  </a:lnTo>
                  <a:lnTo>
                    <a:pt x="3607648" y="4361889"/>
                  </a:lnTo>
                  <a:lnTo>
                    <a:pt x="3551449" y="4381714"/>
                  </a:lnTo>
                  <a:lnTo>
                    <a:pt x="3494822" y="4400287"/>
                  </a:lnTo>
                  <a:lnTo>
                    <a:pt x="3437799" y="4417598"/>
                  </a:lnTo>
                  <a:lnTo>
                    <a:pt x="3380405" y="4433641"/>
                  </a:lnTo>
                  <a:lnTo>
                    <a:pt x="3322669" y="4448407"/>
                  </a:lnTo>
                  <a:lnTo>
                    <a:pt x="3264620" y="4461888"/>
                  </a:lnTo>
                  <a:lnTo>
                    <a:pt x="3206285" y="4474078"/>
                  </a:lnTo>
                  <a:lnTo>
                    <a:pt x="3147696" y="4484971"/>
                  </a:lnTo>
                  <a:lnTo>
                    <a:pt x="3088878" y="4494562"/>
                  </a:lnTo>
                  <a:lnTo>
                    <a:pt x="3029863" y="4502845"/>
                  </a:lnTo>
                  <a:lnTo>
                    <a:pt x="2970678" y="4509817"/>
                  </a:lnTo>
                  <a:lnTo>
                    <a:pt x="2911354" y="4515474"/>
                  </a:lnTo>
                  <a:lnTo>
                    <a:pt x="2851918" y="4519813"/>
                  </a:lnTo>
                  <a:lnTo>
                    <a:pt x="2792401" y="4522834"/>
                  </a:lnTo>
                  <a:lnTo>
                    <a:pt x="2732831" y="4524533"/>
                  </a:lnTo>
                  <a:lnTo>
                    <a:pt x="2673238" y="4524910"/>
                  </a:lnTo>
                  <a:close/>
                </a:path>
              </a:pathLst>
            </a:custGeom>
            <a:solidFill>
              <a:srgbClr val="2E99D5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55332" y="3255519"/>
              <a:ext cx="2555240" cy="1685925"/>
            </a:xfrm>
            <a:custGeom>
              <a:avLst/>
              <a:gdLst/>
              <a:ahLst/>
              <a:cxnLst/>
              <a:rect l="l" t="t" r="r" b="b"/>
              <a:pathLst>
                <a:path w="2555240" h="1685925">
                  <a:moveTo>
                    <a:pt x="2554677" y="1685515"/>
                  </a:moveTo>
                  <a:lnTo>
                    <a:pt x="0" y="855450"/>
                  </a:lnTo>
                  <a:lnTo>
                    <a:pt x="15565" y="808982"/>
                  </a:lnTo>
                  <a:lnTo>
                    <a:pt x="31950" y="762865"/>
                  </a:lnTo>
                  <a:lnTo>
                    <a:pt x="49155" y="717099"/>
                  </a:lnTo>
                  <a:lnTo>
                    <a:pt x="67179" y="671685"/>
                  </a:lnTo>
                  <a:lnTo>
                    <a:pt x="86022" y="626623"/>
                  </a:lnTo>
                  <a:lnTo>
                    <a:pt x="105686" y="581912"/>
                  </a:lnTo>
                  <a:lnTo>
                    <a:pt x="126169" y="537552"/>
                  </a:lnTo>
                  <a:lnTo>
                    <a:pt x="147471" y="493544"/>
                  </a:lnTo>
                  <a:lnTo>
                    <a:pt x="169593" y="449888"/>
                  </a:lnTo>
                  <a:lnTo>
                    <a:pt x="192534" y="406583"/>
                  </a:lnTo>
                  <a:lnTo>
                    <a:pt x="216257" y="363701"/>
                  </a:lnTo>
                  <a:lnTo>
                    <a:pt x="240722" y="321313"/>
                  </a:lnTo>
                  <a:lnTo>
                    <a:pt x="265929" y="279420"/>
                  </a:lnTo>
                  <a:lnTo>
                    <a:pt x="291879" y="238020"/>
                  </a:lnTo>
                  <a:lnTo>
                    <a:pt x="318570" y="197115"/>
                  </a:lnTo>
                  <a:lnTo>
                    <a:pt x="346005" y="156703"/>
                  </a:lnTo>
                  <a:lnTo>
                    <a:pt x="374181" y="116786"/>
                  </a:lnTo>
                  <a:lnTo>
                    <a:pt x="403100" y="77363"/>
                  </a:lnTo>
                  <a:lnTo>
                    <a:pt x="432762" y="38434"/>
                  </a:lnTo>
                  <a:lnTo>
                    <a:pt x="463165" y="0"/>
                  </a:lnTo>
                  <a:lnTo>
                    <a:pt x="2554677" y="1685515"/>
                  </a:lnTo>
                  <a:close/>
                </a:path>
              </a:pathLst>
            </a:custGeom>
            <a:solidFill>
              <a:srgbClr val="3B6BB0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36871" y="2254888"/>
              <a:ext cx="2173605" cy="2686685"/>
            </a:xfrm>
            <a:custGeom>
              <a:avLst/>
              <a:gdLst/>
              <a:ahLst/>
              <a:cxnLst/>
              <a:rect l="l" t="t" r="r" b="b"/>
              <a:pathLst>
                <a:path w="2173604" h="2686685">
                  <a:moveTo>
                    <a:pt x="2173138" y="2686146"/>
                  </a:moveTo>
                  <a:lnTo>
                    <a:pt x="0" y="1107269"/>
                  </a:lnTo>
                  <a:lnTo>
                    <a:pt x="23493" y="1075435"/>
                  </a:lnTo>
                  <a:lnTo>
                    <a:pt x="47447" y="1043957"/>
                  </a:lnTo>
                  <a:lnTo>
                    <a:pt x="71861" y="1012836"/>
                  </a:lnTo>
                  <a:lnTo>
                    <a:pt x="96737" y="982071"/>
                  </a:lnTo>
                  <a:lnTo>
                    <a:pt x="122062" y="951675"/>
                  </a:lnTo>
                  <a:lnTo>
                    <a:pt x="147826" y="921662"/>
                  </a:lnTo>
                  <a:lnTo>
                    <a:pt x="174030" y="892032"/>
                  </a:lnTo>
                  <a:lnTo>
                    <a:pt x="200672" y="862785"/>
                  </a:lnTo>
                  <a:lnTo>
                    <a:pt x="227741" y="833932"/>
                  </a:lnTo>
                  <a:lnTo>
                    <a:pt x="255226" y="805488"/>
                  </a:lnTo>
                  <a:lnTo>
                    <a:pt x="283127" y="777452"/>
                  </a:lnTo>
                  <a:lnTo>
                    <a:pt x="311444" y="749824"/>
                  </a:lnTo>
                  <a:lnTo>
                    <a:pt x="340163" y="722615"/>
                  </a:lnTo>
                  <a:lnTo>
                    <a:pt x="369274" y="695838"/>
                  </a:lnTo>
                  <a:lnTo>
                    <a:pt x="398776" y="669493"/>
                  </a:lnTo>
                  <a:lnTo>
                    <a:pt x="428668" y="643580"/>
                  </a:lnTo>
                  <a:lnTo>
                    <a:pt x="458939" y="618109"/>
                  </a:lnTo>
                  <a:lnTo>
                    <a:pt x="489574" y="593093"/>
                  </a:lnTo>
                  <a:lnTo>
                    <a:pt x="520574" y="568530"/>
                  </a:lnTo>
                  <a:lnTo>
                    <a:pt x="551939" y="544421"/>
                  </a:lnTo>
                  <a:lnTo>
                    <a:pt x="583656" y="520777"/>
                  </a:lnTo>
                  <a:lnTo>
                    <a:pt x="615709" y="497607"/>
                  </a:lnTo>
                  <a:lnTo>
                    <a:pt x="648101" y="474913"/>
                  </a:lnTo>
                  <a:lnTo>
                    <a:pt x="680829" y="452692"/>
                  </a:lnTo>
                  <a:lnTo>
                    <a:pt x="713881" y="430956"/>
                  </a:lnTo>
                  <a:lnTo>
                    <a:pt x="747242" y="409714"/>
                  </a:lnTo>
                  <a:lnTo>
                    <a:pt x="780912" y="388966"/>
                  </a:lnTo>
                  <a:lnTo>
                    <a:pt x="814891" y="368711"/>
                  </a:lnTo>
                  <a:lnTo>
                    <a:pt x="849164" y="348959"/>
                  </a:lnTo>
                  <a:lnTo>
                    <a:pt x="883717" y="329718"/>
                  </a:lnTo>
                  <a:lnTo>
                    <a:pt x="918549" y="310987"/>
                  </a:lnTo>
                  <a:lnTo>
                    <a:pt x="953660" y="292768"/>
                  </a:lnTo>
                  <a:lnTo>
                    <a:pt x="989035" y="275068"/>
                  </a:lnTo>
                  <a:lnTo>
                    <a:pt x="1024659" y="257895"/>
                  </a:lnTo>
                  <a:lnTo>
                    <a:pt x="1060532" y="241248"/>
                  </a:lnTo>
                  <a:lnTo>
                    <a:pt x="1096654" y="225128"/>
                  </a:lnTo>
                  <a:lnTo>
                    <a:pt x="1133009" y="209541"/>
                  </a:lnTo>
                  <a:lnTo>
                    <a:pt x="1169581" y="194495"/>
                  </a:lnTo>
                  <a:lnTo>
                    <a:pt x="1206371" y="179990"/>
                  </a:lnTo>
                  <a:lnTo>
                    <a:pt x="1243378" y="166024"/>
                  </a:lnTo>
                  <a:lnTo>
                    <a:pt x="1280586" y="152605"/>
                  </a:lnTo>
                  <a:lnTo>
                    <a:pt x="1317980" y="139739"/>
                  </a:lnTo>
                  <a:lnTo>
                    <a:pt x="1355559" y="127424"/>
                  </a:lnTo>
                  <a:lnTo>
                    <a:pt x="1393323" y="115662"/>
                  </a:lnTo>
                  <a:lnTo>
                    <a:pt x="1431255" y="104458"/>
                  </a:lnTo>
                  <a:lnTo>
                    <a:pt x="1469341" y="93815"/>
                  </a:lnTo>
                  <a:lnTo>
                    <a:pt x="1507578" y="83735"/>
                  </a:lnTo>
                  <a:lnTo>
                    <a:pt x="1545968" y="74217"/>
                  </a:lnTo>
                  <a:lnTo>
                    <a:pt x="1584494" y="65265"/>
                  </a:lnTo>
                  <a:lnTo>
                    <a:pt x="1623138" y="56884"/>
                  </a:lnTo>
                  <a:lnTo>
                    <a:pt x="1661902" y="49072"/>
                  </a:lnTo>
                  <a:lnTo>
                    <a:pt x="1700785" y="41831"/>
                  </a:lnTo>
                  <a:lnTo>
                    <a:pt x="1739770" y="35164"/>
                  </a:lnTo>
                  <a:lnTo>
                    <a:pt x="1778840" y="29072"/>
                  </a:lnTo>
                  <a:lnTo>
                    <a:pt x="1817996" y="23557"/>
                  </a:lnTo>
                  <a:lnTo>
                    <a:pt x="1857237" y="18618"/>
                  </a:lnTo>
                  <a:lnTo>
                    <a:pt x="1896546" y="14258"/>
                  </a:lnTo>
                  <a:lnTo>
                    <a:pt x="1935906" y="10478"/>
                  </a:lnTo>
                  <a:lnTo>
                    <a:pt x="1975317" y="7278"/>
                  </a:lnTo>
                  <a:lnTo>
                    <a:pt x="2014780" y="4658"/>
                  </a:lnTo>
                  <a:lnTo>
                    <a:pt x="2054277" y="2620"/>
                  </a:lnTo>
                  <a:lnTo>
                    <a:pt x="2093791" y="1164"/>
                  </a:lnTo>
                  <a:lnTo>
                    <a:pt x="2133322" y="291"/>
                  </a:lnTo>
                  <a:lnTo>
                    <a:pt x="2172869" y="0"/>
                  </a:lnTo>
                  <a:lnTo>
                    <a:pt x="2173138" y="2686146"/>
                  </a:lnTo>
                  <a:close/>
                </a:path>
              </a:pathLst>
            </a:custGeom>
            <a:solidFill>
              <a:srgbClr val="423F83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10010" y="2254888"/>
              <a:ext cx="635" cy="2686685"/>
            </a:xfrm>
            <a:custGeom>
              <a:avLst/>
              <a:gdLst/>
              <a:ahLst/>
              <a:cxnLst/>
              <a:rect l="l" t="t" r="r" b="b"/>
              <a:pathLst>
                <a:path w="635" h="2686685">
                  <a:moveTo>
                    <a:pt x="0" y="2686146"/>
                  </a:moveTo>
                  <a:lnTo>
                    <a:pt x="0" y="0"/>
                  </a:lnTo>
                  <a:lnTo>
                    <a:pt x="268" y="0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C0F4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210800" y="3417563"/>
            <a:ext cx="1122680" cy="1095375"/>
            <a:chOff x="11416924" y="3417563"/>
            <a:chExt cx="1122680" cy="1095375"/>
          </a:xfrm>
        </p:grpSpPr>
        <p:sp>
          <p:nvSpPr>
            <p:cNvPr id="9" name="object 9"/>
            <p:cNvSpPr/>
            <p:nvPr/>
          </p:nvSpPr>
          <p:spPr>
            <a:xfrm>
              <a:off x="11635175" y="3761824"/>
              <a:ext cx="686435" cy="563880"/>
            </a:xfrm>
            <a:custGeom>
              <a:avLst/>
              <a:gdLst/>
              <a:ahLst/>
              <a:cxnLst/>
              <a:rect l="l" t="t" r="r" b="b"/>
              <a:pathLst>
                <a:path w="686434" h="563879">
                  <a:moveTo>
                    <a:pt x="685931" y="563335"/>
                  </a:moveTo>
                  <a:lnTo>
                    <a:pt x="0" y="563335"/>
                  </a:lnTo>
                  <a:lnTo>
                    <a:pt x="0" y="0"/>
                  </a:lnTo>
                  <a:lnTo>
                    <a:pt x="685931" y="0"/>
                  </a:lnTo>
                  <a:lnTo>
                    <a:pt x="685931" y="563335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1639" y="3699231"/>
              <a:ext cx="873125" cy="688975"/>
            </a:xfrm>
            <a:custGeom>
              <a:avLst/>
              <a:gdLst/>
              <a:ahLst/>
              <a:cxnLst/>
              <a:rect l="l" t="t" r="r" b="b"/>
              <a:pathLst>
                <a:path w="873125" h="688975">
                  <a:moveTo>
                    <a:pt x="83153" y="688521"/>
                  </a:moveTo>
                  <a:lnTo>
                    <a:pt x="41561" y="688521"/>
                  </a:lnTo>
                  <a:lnTo>
                    <a:pt x="25386" y="683600"/>
                  </a:lnTo>
                  <a:lnTo>
                    <a:pt x="12175" y="670181"/>
                  </a:lnTo>
                  <a:lnTo>
                    <a:pt x="3266" y="650284"/>
                  </a:lnTo>
                  <a:lnTo>
                    <a:pt x="0" y="625928"/>
                  </a:lnTo>
                  <a:lnTo>
                    <a:pt x="0" y="62592"/>
                  </a:lnTo>
                  <a:lnTo>
                    <a:pt x="3266" y="38236"/>
                  </a:lnTo>
                  <a:lnTo>
                    <a:pt x="12175" y="18339"/>
                  </a:lnTo>
                  <a:lnTo>
                    <a:pt x="25386" y="4921"/>
                  </a:lnTo>
                  <a:lnTo>
                    <a:pt x="41561" y="0"/>
                  </a:lnTo>
                  <a:lnTo>
                    <a:pt x="83122" y="0"/>
                  </a:lnTo>
                  <a:lnTo>
                    <a:pt x="99315" y="4921"/>
                  </a:lnTo>
                  <a:lnTo>
                    <a:pt x="112535" y="18339"/>
                  </a:lnTo>
                  <a:lnTo>
                    <a:pt x="121447" y="38236"/>
                  </a:lnTo>
                  <a:lnTo>
                    <a:pt x="124714" y="62592"/>
                  </a:lnTo>
                  <a:lnTo>
                    <a:pt x="124714" y="625928"/>
                  </a:lnTo>
                  <a:lnTo>
                    <a:pt x="121447" y="650284"/>
                  </a:lnTo>
                  <a:lnTo>
                    <a:pt x="112539" y="670181"/>
                  </a:lnTo>
                  <a:lnTo>
                    <a:pt x="99328" y="683600"/>
                  </a:lnTo>
                  <a:lnTo>
                    <a:pt x="83153" y="688521"/>
                  </a:lnTo>
                  <a:close/>
                </a:path>
                <a:path w="873125" h="688975">
                  <a:moveTo>
                    <a:pt x="831443" y="688521"/>
                  </a:moveTo>
                  <a:lnTo>
                    <a:pt x="789850" y="688521"/>
                  </a:lnTo>
                  <a:lnTo>
                    <a:pt x="773675" y="683600"/>
                  </a:lnTo>
                  <a:lnTo>
                    <a:pt x="760464" y="670181"/>
                  </a:lnTo>
                  <a:lnTo>
                    <a:pt x="751556" y="650284"/>
                  </a:lnTo>
                  <a:lnTo>
                    <a:pt x="748289" y="625928"/>
                  </a:lnTo>
                  <a:lnTo>
                    <a:pt x="748289" y="62592"/>
                  </a:lnTo>
                  <a:lnTo>
                    <a:pt x="751556" y="38236"/>
                  </a:lnTo>
                  <a:lnTo>
                    <a:pt x="760464" y="18339"/>
                  </a:lnTo>
                  <a:lnTo>
                    <a:pt x="773675" y="4921"/>
                  </a:lnTo>
                  <a:lnTo>
                    <a:pt x="789850" y="0"/>
                  </a:lnTo>
                  <a:lnTo>
                    <a:pt x="831443" y="0"/>
                  </a:lnTo>
                  <a:lnTo>
                    <a:pt x="847618" y="4921"/>
                  </a:lnTo>
                  <a:lnTo>
                    <a:pt x="860829" y="18339"/>
                  </a:lnTo>
                  <a:lnTo>
                    <a:pt x="869737" y="38236"/>
                  </a:lnTo>
                  <a:lnTo>
                    <a:pt x="873004" y="62592"/>
                  </a:lnTo>
                  <a:lnTo>
                    <a:pt x="873004" y="625928"/>
                  </a:lnTo>
                  <a:lnTo>
                    <a:pt x="869737" y="650284"/>
                  </a:lnTo>
                  <a:lnTo>
                    <a:pt x="860829" y="670181"/>
                  </a:lnTo>
                  <a:lnTo>
                    <a:pt x="847618" y="683600"/>
                  </a:lnTo>
                  <a:lnTo>
                    <a:pt x="831443" y="688521"/>
                  </a:lnTo>
                  <a:close/>
                </a:path>
                <a:path w="873125" h="688975">
                  <a:moveTo>
                    <a:pt x="332583" y="688521"/>
                  </a:moveTo>
                  <a:lnTo>
                    <a:pt x="291022" y="688521"/>
                  </a:lnTo>
                  <a:lnTo>
                    <a:pt x="274829" y="683600"/>
                  </a:lnTo>
                  <a:lnTo>
                    <a:pt x="261608" y="670181"/>
                  </a:lnTo>
                  <a:lnTo>
                    <a:pt x="252697" y="650284"/>
                  </a:lnTo>
                  <a:lnTo>
                    <a:pt x="249429" y="625928"/>
                  </a:lnTo>
                  <a:lnTo>
                    <a:pt x="249429" y="62592"/>
                  </a:lnTo>
                  <a:lnTo>
                    <a:pt x="252696" y="38236"/>
                  </a:lnTo>
                  <a:lnTo>
                    <a:pt x="261605" y="18339"/>
                  </a:lnTo>
                  <a:lnTo>
                    <a:pt x="274816" y="4921"/>
                  </a:lnTo>
                  <a:lnTo>
                    <a:pt x="290991" y="0"/>
                  </a:lnTo>
                  <a:lnTo>
                    <a:pt x="332552" y="0"/>
                  </a:lnTo>
                  <a:lnTo>
                    <a:pt x="348745" y="4921"/>
                  </a:lnTo>
                  <a:lnTo>
                    <a:pt x="361965" y="18339"/>
                  </a:lnTo>
                  <a:lnTo>
                    <a:pt x="370877" y="38236"/>
                  </a:lnTo>
                  <a:lnTo>
                    <a:pt x="374144" y="62592"/>
                  </a:lnTo>
                  <a:lnTo>
                    <a:pt x="374144" y="625928"/>
                  </a:lnTo>
                  <a:lnTo>
                    <a:pt x="370877" y="650284"/>
                  </a:lnTo>
                  <a:lnTo>
                    <a:pt x="361969" y="670181"/>
                  </a:lnTo>
                  <a:lnTo>
                    <a:pt x="348758" y="683600"/>
                  </a:lnTo>
                  <a:lnTo>
                    <a:pt x="332583" y="688521"/>
                  </a:lnTo>
                  <a:close/>
                </a:path>
                <a:path w="873125" h="688975">
                  <a:moveTo>
                    <a:pt x="581982" y="688521"/>
                  </a:moveTo>
                  <a:lnTo>
                    <a:pt x="540452" y="688521"/>
                  </a:lnTo>
                  <a:lnTo>
                    <a:pt x="524272" y="683600"/>
                  </a:lnTo>
                  <a:lnTo>
                    <a:pt x="511050" y="670181"/>
                  </a:lnTo>
                  <a:lnTo>
                    <a:pt x="502131" y="650284"/>
                  </a:lnTo>
                  <a:lnTo>
                    <a:pt x="498859" y="625928"/>
                  </a:lnTo>
                  <a:lnTo>
                    <a:pt x="498859" y="62592"/>
                  </a:lnTo>
                  <a:lnTo>
                    <a:pt x="502131" y="38236"/>
                  </a:lnTo>
                  <a:lnTo>
                    <a:pt x="511050" y="18339"/>
                  </a:lnTo>
                  <a:lnTo>
                    <a:pt x="524272" y="4921"/>
                  </a:lnTo>
                  <a:lnTo>
                    <a:pt x="540452" y="0"/>
                  </a:lnTo>
                  <a:lnTo>
                    <a:pt x="581982" y="0"/>
                  </a:lnTo>
                  <a:lnTo>
                    <a:pt x="598161" y="4921"/>
                  </a:lnTo>
                  <a:lnTo>
                    <a:pt x="611383" y="18339"/>
                  </a:lnTo>
                  <a:lnTo>
                    <a:pt x="620302" y="38236"/>
                  </a:lnTo>
                  <a:lnTo>
                    <a:pt x="623574" y="62592"/>
                  </a:lnTo>
                  <a:lnTo>
                    <a:pt x="623574" y="625928"/>
                  </a:lnTo>
                  <a:lnTo>
                    <a:pt x="620302" y="650284"/>
                  </a:lnTo>
                  <a:lnTo>
                    <a:pt x="611383" y="670181"/>
                  </a:lnTo>
                  <a:lnTo>
                    <a:pt x="598161" y="683600"/>
                  </a:lnTo>
                  <a:lnTo>
                    <a:pt x="581982" y="688521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510461" y="4293863"/>
              <a:ext cx="935990" cy="125730"/>
            </a:xfrm>
            <a:custGeom>
              <a:avLst/>
              <a:gdLst/>
              <a:ahLst/>
              <a:cxnLst/>
              <a:rect l="l" t="t" r="r" b="b"/>
              <a:pathLst>
                <a:path w="935990" h="125729">
                  <a:moveTo>
                    <a:pt x="873004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873004" y="0"/>
                  </a:lnTo>
                  <a:lnTo>
                    <a:pt x="897269" y="4921"/>
                  </a:lnTo>
                  <a:lnTo>
                    <a:pt x="917091" y="18339"/>
                  </a:lnTo>
                  <a:lnTo>
                    <a:pt x="930458" y="38236"/>
                  </a:lnTo>
                  <a:lnTo>
                    <a:pt x="935361" y="62592"/>
                  </a:lnTo>
                  <a:lnTo>
                    <a:pt x="930458" y="86949"/>
                  </a:lnTo>
                  <a:lnTo>
                    <a:pt x="917091" y="106846"/>
                  </a:lnTo>
                  <a:lnTo>
                    <a:pt x="897269" y="120264"/>
                  </a:lnTo>
                  <a:lnTo>
                    <a:pt x="873004" y="125185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448103" y="4356456"/>
              <a:ext cx="1060450" cy="125730"/>
            </a:xfrm>
            <a:custGeom>
              <a:avLst/>
              <a:gdLst/>
              <a:ahLst/>
              <a:cxnLst/>
              <a:rect l="l" t="t" r="r" b="b"/>
              <a:pathLst>
                <a:path w="1060450" h="125729">
                  <a:moveTo>
                    <a:pt x="997719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997719" y="0"/>
                  </a:lnTo>
                  <a:lnTo>
                    <a:pt x="1021984" y="4921"/>
                  </a:lnTo>
                  <a:lnTo>
                    <a:pt x="1041805" y="18339"/>
                  </a:lnTo>
                  <a:lnTo>
                    <a:pt x="1055173" y="38236"/>
                  </a:lnTo>
                  <a:lnTo>
                    <a:pt x="1060076" y="62592"/>
                  </a:lnTo>
                  <a:lnTo>
                    <a:pt x="1055173" y="86949"/>
                  </a:lnTo>
                  <a:lnTo>
                    <a:pt x="1041805" y="106846"/>
                  </a:lnTo>
                  <a:lnTo>
                    <a:pt x="1021984" y="120264"/>
                  </a:lnTo>
                  <a:lnTo>
                    <a:pt x="997719" y="1251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6924" y="4419049"/>
              <a:ext cx="1122680" cy="93980"/>
            </a:xfrm>
            <a:custGeom>
              <a:avLst/>
              <a:gdLst/>
              <a:ahLst/>
              <a:cxnLst/>
              <a:rect l="l" t="t" r="r" b="b"/>
              <a:pathLst>
                <a:path w="1122679" h="93979">
                  <a:moveTo>
                    <a:pt x="1075666" y="93889"/>
                  </a:moveTo>
                  <a:lnTo>
                    <a:pt x="46768" y="93889"/>
                  </a:lnTo>
                  <a:lnTo>
                    <a:pt x="28556" y="90198"/>
                  </a:lnTo>
                  <a:lnTo>
                    <a:pt x="13691" y="80134"/>
                  </a:lnTo>
                  <a:lnTo>
                    <a:pt x="3672" y="65211"/>
                  </a:lnTo>
                  <a:lnTo>
                    <a:pt x="0" y="46944"/>
                  </a:lnTo>
                  <a:lnTo>
                    <a:pt x="3672" y="28677"/>
                  </a:lnTo>
                  <a:lnTo>
                    <a:pt x="13691" y="13754"/>
                  </a:lnTo>
                  <a:lnTo>
                    <a:pt x="28556" y="3691"/>
                  </a:lnTo>
                  <a:lnTo>
                    <a:pt x="46768" y="0"/>
                  </a:lnTo>
                  <a:lnTo>
                    <a:pt x="1075666" y="0"/>
                  </a:lnTo>
                  <a:lnTo>
                    <a:pt x="1093864" y="3691"/>
                  </a:lnTo>
                  <a:lnTo>
                    <a:pt x="1108731" y="13754"/>
                  </a:lnTo>
                  <a:lnTo>
                    <a:pt x="1118756" y="28677"/>
                  </a:lnTo>
                  <a:lnTo>
                    <a:pt x="1122434" y="46944"/>
                  </a:lnTo>
                  <a:lnTo>
                    <a:pt x="1118756" y="65211"/>
                  </a:lnTo>
                  <a:lnTo>
                    <a:pt x="1108731" y="80134"/>
                  </a:lnTo>
                  <a:lnTo>
                    <a:pt x="1093864" y="90198"/>
                  </a:lnTo>
                  <a:lnTo>
                    <a:pt x="1075666" y="93889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10461" y="3667935"/>
              <a:ext cx="935990" cy="156845"/>
            </a:xfrm>
            <a:custGeom>
              <a:avLst/>
              <a:gdLst/>
              <a:ahLst/>
              <a:cxnLst/>
              <a:rect l="l" t="t" r="r" b="b"/>
              <a:pathLst>
                <a:path w="935990" h="156845">
                  <a:moveTo>
                    <a:pt x="904183" y="156482"/>
                  </a:moveTo>
                  <a:lnTo>
                    <a:pt x="779468" y="156482"/>
                  </a:lnTo>
                  <a:lnTo>
                    <a:pt x="779468" y="125185"/>
                  </a:lnTo>
                  <a:lnTo>
                    <a:pt x="654753" y="125185"/>
                  </a:lnTo>
                  <a:lnTo>
                    <a:pt x="654753" y="156482"/>
                  </a:lnTo>
                  <a:lnTo>
                    <a:pt x="530038" y="156482"/>
                  </a:lnTo>
                  <a:lnTo>
                    <a:pt x="530038" y="125185"/>
                  </a:lnTo>
                  <a:lnTo>
                    <a:pt x="405323" y="125185"/>
                  </a:lnTo>
                  <a:lnTo>
                    <a:pt x="405323" y="156482"/>
                  </a:lnTo>
                  <a:lnTo>
                    <a:pt x="280608" y="156482"/>
                  </a:lnTo>
                  <a:lnTo>
                    <a:pt x="280608" y="125185"/>
                  </a:lnTo>
                  <a:lnTo>
                    <a:pt x="155893" y="125185"/>
                  </a:lnTo>
                  <a:lnTo>
                    <a:pt x="155893" y="156482"/>
                  </a:lnTo>
                  <a:lnTo>
                    <a:pt x="31178" y="156482"/>
                  </a:lnTo>
                  <a:lnTo>
                    <a:pt x="31178" y="117048"/>
                  </a:lnTo>
                  <a:lnTo>
                    <a:pt x="18230" y="107329"/>
                  </a:lnTo>
                  <a:lnTo>
                    <a:pt x="8410" y="94620"/>
                  </a:lnTo>
                  <a:lnTo>
                    <a:pt x="2179" y="79512"/>
                  </a:lnTo>
                  <a:lnTo>
                    <a:pt x="0" y="62592"/>
                  </a:lnTo>
                  <a:lnTo>
                    <a:pt x="4574" y="38236"/>
                  </a:lnTo>
                  <a:lnTo>
                    <a:pt x="17393" y="18339"/>
                  </a:lnTo>
                  <a:lnTo>
                    <a:pt x="37106" y="4921"/>
                  </a:lnTo>
                  <a:lnTo>
                    <a:pt x="62357" y="0"/>
                  </a:lnTo>
                  <a:lnTo>
                    <a:pt x="868857" y="0"/>
                  </a:lnTo>
                  <a:lnTo>
                    <a:pt x="894730" y="4921"/>
                  </a:lnTo>
                  <a:lnTo>
                    <a:pt x="915871" y="18339"/>
                  </a:lnTo>
                  <a:lnTo>
                    <a:pt x="930131" y="38236"/>
                  </a:lnTo>
                  <a:lnTo>
                    <a:pt x="935361" y="62592"/>
                  </a:lnTo>
                  <a:lnTo>
                    <a:pt x="933116" y="78703"/>
                  </a:lnTo>
                  <a:lnTo>
                    <a:pt x="926775" y="93220"/>
                  </a:lnTo>
                  <a:lnTo>
                    <a:pt x="916933" y="105630"/>
                  </a:lnTo>
                  <a:lnTo>
                    <a:pt x="904183" y="115421"/>
                  </a:lnTo>
                  <a:lnTo>
                    <a:pt x="904183" y="15648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479282" y="3417563"/>
              <a:ext cx="998219" cy="281940"/>
            </a:xfrm>
            <a:custGeom>
              <a:avLst/>
              <a:gdLst/>
              <a:ahLst/>
              <a:cxnLst/>
              <a:rect l="l" t="t" r="r" b="b"/>
              <a:pathLst>
                <a:path w="998220" h="281939">
                  <a:moveTo>
                    <a:pt x="997719" y="281667"/>
                  </a:moveTo>
                  <a:lnTo>
                    <a:pt x="0" y="281667"/>
                  </a:lnTo>
                  <a:lnTo>
                    <a:pt x="0" y="264267"/>
                  </a:lnTo>
                  <a:lnTo>
                    <a:pt x="4930" y="243593"/>
                  </a:lnTo>
                  <a:lnTo>
                    <a:pt x="15776" y="229571"/>
                  </a:lnTo>
                  <a:lnTo>
                    <a:pt x="26622" y="221598"/>
                  </a:lnTo>
                  <a:lnTo>
                    <a:pt x="496240" y="0"/>
                  </a:lnTo>
                  <a:lnTo>
                    <a:pt x="965386" y="219074"/>
                  </a:lnTo>
                  <a:lnTo>
                    <a:pt x="970438" y="220800"/>
                  </a:lnTo>
                  <a:lnTo>
                    <a:pt x="981553" y="227458"/>
                  </a:lnTo>
                  <a:lnTo>
                    <a:pt x="992667" y="241269"/>
                  </a:lnTo>
                  <a:lnTo>
                    <a:pt x="997719" y="264454"/>
                  </a:lnTo>
                  <a:lnTo>
                    <a:pt x="997719" y="28166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4192" y="3497119"/>
              <a:ext cx="748030" cy="202565"/>
            </a:xfrm>
            <a:custGeom>
              <a:avLst/>
              <a:gdLst/>
              <a:ahLst/>
              <a:cxnLst/>
              <a:rect l="l" t="t" r="r" b="b"/>
              <a:pathLst>
                <a:path w="748029" h="202564">
                  <a:moveTo>
                    <a:pt x="726175" y="202112"/>
                  </a:moveTo>
                  <a:lnTo>
                    <a:pt x="20102" y="202112"/>
                  </a:lnTo>
                  <a:lnTo>
                    <a:pt x="6540" y="198382"/>
                  </a:lnTo>
                  <a:lnTo>
                    <a:pt x="0" y="189151"/>
                  </a:lnTo>
                  <a:lnTo>
                    <a:pt x="3502" y="177356"/>
                  </a:lnTo>
                  <a:lnTo>
                    <a:pt x="20071" y="165933"/>
                  </a:lnTo>
                  <a:lnTo>
                    <a:pt x="88926" y="134236"/>
                  </a:lnTo>
                  <a:lnTo>
                    <a:pt x="373949" y="0"/>
                  </a:lnTo>
                  <a:lnTo>
                    <a:pt x="659223" y="131741"/>
                  </a:lnTo>
                  <a:lnTo>
                    <a:pt x="725209" y="162991"/>
                  </a:lnTo>
                  <a:lnTo>
                    <a:pt x="741105" y="174887"/>
                  </a:lnTo>
                  <a:lnTo>
                    <a:pt x="747965" y="187692"/>
                  </a:lnTo>
                  <a:lnTo>
                    <a:pt x="743690" y="197927"/>
                  </a:lnTo>
                  <a:lnTo>
                    <a:pt x="726175" y="20211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9282" y="3667935"/>
              <a:ext cx="998219" cy="62865"/>
            </a:xfrm>
            <a:custGeom>
              <a:avLst/>
              <a:gdLst/>
              <a:ahLst/>
              <a:cxnLst/>
              <a:rect l="l" t="t" r="r" b="b"/>
              <a:pathLst>
                <a:path w="998220" h="62864">
                  <a:moveTo>
                    <a:pt x="966540" y="62592"/>
                  </a:moveTo>
                  <a:lnTo>
                    <a:pt x="31178" y="62592"/>
                  </a:lnTo>
                  <a:lnTo>
                    <a:pt x="19046" y="60132"/>
                  </a:lnTo>
                  <a:lnTo>
                    <a:pt x="9135" y="53423"/>
                  </a:lnTo>
                  <a:lnTo>
                    <a:pt x="2451" y="43474"/>
                  </a:lnTo>
                  <a:lnTo>
                    <a:pt x="0" y="31296"/>
                  </a:lnTo>
                  <a:lnTo>
                    <a:pt x="2451" y="19118"/>
                  </a:lnTo>
                  <a:lnTo>
                    <a:pt x="9135" y="9169"/>
                  </a:lnTo>
                  <a:lnTo>
                    <a:pt x="19046" y="2460"/>
                  </a:lnTo>
                  <a:lnTo>
                    <a:pt x="31178" y="0"/>
                  </a:lnTo>
                  <a:lnTo>
                    <a:pt x="966540" y="187"/>
                  </a:lnTo>
                  <a:lnTo>
                    <a:pt x="978686" y="2619"/>
                  </a:lnTo>
                  <a:lnTo>
                    <a:pt x="988595" y="9263"/>
                  </a:lnTo>
                  <a:lnTo>
                    <a:pt x="995272" y="19147"/>
                  </a:lnTo>
                  <a:lnTo>
                    <a:pt x="997719" y="31296"/>
                  </a:lnTo>
                  <a:lnTo>
                    <a:pt x="995272" y="43474"/>
                  </a:lnTo>
                  <a:lnTo>
                    <a:pt x="988595" y="53423"/>
                  </a:lnTo>
                  <a:lnTo>
                    <a:pt x="978686" y="60132"/>
                  </a:lnTo>
                  <a:lnTo>
                    <a:pt x="966540" y="62592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210800" y="4830445"/>
            <a:ext cx="1097280" cy="1075055"/>
            <a:chOff x="11430589" y="4804966"/>
            <a:chExt cx="1097280" cy="1075055"/>
          </a:xfrm>
        </p:grpSpPr>
        <p:sp>
          <p:nvSpPr>
            <p:cNvPr id="19" name="object 19"/>
            <p:cNvSpPr/>
            <p:nvPr/>
          </p:nvSpPr>
          <p:spPr>
            <a:xfrm>
              <a:off x="11430589" y="4804966"/>
              <a:ext cx="1035050" cy="1075055"/>
            </a:xfrm>
            <a:custGeom>
              <a:avLst/>
              <a:gdLst/>
              <a:ahLst/>
              <a:cxnLst/>
              <a:rect l="l" t="t" r="r" b="b"/>
              <a:pathLst>
                <a:path w="1035050" h="1075054">
                  <a:moveTo>
                    <a:pt x="452971" y="291789"/>
                  </a:moveTo>
                  <a:lnTo>
                    <a:pt x="171536" y="291789"/>
                  </a:lnTo>
                  <a:lnTo>
                    <a:pt x="198835" y="278209"/>
                  </a:lnTo>
                  <a:lnTo>
                    <a:pt x="240864" y="242730"/>
                  </a:lnTo>
                  <a:lnTo>
                    <a:pt x="278945" y="203123"/>
                  </a:lnTo>
                  <a:lnTo>
                    <a:pt x="294400" y="177162"/>
                  </a:lnTo>
                  <a:lnTo>
                    <a:pt x="269863" y="139722"/>
                  </a:lnTo>
                  <a:lnTo>
                    <a:pt x="219818" y="82759"/>
                  </a:lnTo>
                  <a:lnTo>
                    <a:pt x="170531" y="30683"/>
                  </a:lnTo>
                  <a:lnTo>
                    <a:pt x="148265" y="7901"/>
                  </a:lnTo>
                  <a:lnTo>
                    <a:pt x="193010" y="0"/>
                  </a:lnTo>
                  <a:lnTo>
                    <a:pt x="239062" y="5368"/>
                  </a:lnTo>
                  <a:lnTo>
                    <a:pt x="282696" y="23214"/>
                  </a:lnTo>
                  <a:lnTo>
                    <a:pt x="320188" y="52747"/>
                  </a:lnTo>
                  <a:lnTo>
                    <a:pt x="420303" y="158586"/>
                  </a:lnTo>
                  <a:lnTo>
                    <a:pt x="447616" y="200835"/>
                  </a:lnTo>
                  <a:lnTo>
                    <a:pt x="457406" y="245943"/>
                  </a:lnTo>
                  <a:lnTo>
                    <a:pt x="453595" y="289983"/>
                  </a:lnTo>
                  <a:lnTo>
                    <a:pt x="452971" y="291789"/>
                  </a:lnTo>
                  <a:close/>
                </a:path>
                <a:path w="1035050" h="1075054">
                  <a:moveTo>
                    <a:pt x="239697" y="457699"/>
                  </a:moveTo>
                  <a:lnTo>
                    <a:pt x="192015" y="448317"/>
                  </a:lnTo>
                  <a:lnTo>
                    <a:pt x="149568" y="420293"/>
                  </a:lnTo>
                  <a:lnTo>
                    <a:pt x="47156" y="311974"/>
                  </a:lnTo>
                  <a:lnTo>
                    <a:pt x="18647" y="273018"/>
                  </a:lnTo>
                  <a:lnTo>
                    <a:pt x="2585" y="230310"/>
                  </a:lnTo>
                  <a:lnTo>
                    <a:pt x="0" y="185954"/>
                  </a:lnTo>
                  <a:lnTo>
                    <a:pt x="11916" y="142056"/>
                  </a:lnTo>
                  <a:lnTo>
                    <a:pt x="34048" y="164785"/>
                  </a:lnTo>
                  <a:lnTo>
                    <a:pt x="84237" y="215144"/>
                  </a:lnTo>
                  <a:lnTo>
                    <a:pt x="138170" y="266393"/>
                  </a:lnTo>
                  <a:lnTo>
                    <a:pt x="171536" y="291789"/>
                  </a:lnTo>
                  <a:lnTo>
                    <a:pt x="452971" y="291789"/>
                  </a:lnTo>
                  <a:lnTo>
                    <a:pt x="440100" y="329026"/>
                  </a:lnTo>
                  <a:lnTo>
                    <a:pt x="526244" y="430586"/>
                  </a:lnTo>
                  <a:lnTo>
                    <a:pt x="542453" y="447699"/>
                  </a:lnTo>
                  <a:lnTo>
                    <a:pt x="322533" y="447699"/>
                  </a:lnTo>
                  <a:lnTo>
                    <a:pt x="285555" y="455230"/>
                  </a:lnTo>
                  <a:lnTo>
                    <a:pt x="239697" y="457699"/>
                  </a:lnTo>
                  <a:close/>
                </a:path>
                <a:path w="1035050" h="1075054">
                  <a:moveTo>
                    <a:pt x="950334" y="1074756"/>
                  </a:moveTo>
                  <a:lnTo>
                    <a:pt x="919664" y="1067904"/>
                  </a:lnTo>
                  <a:lnTo>
                    <a:pt x="893048" y="1049111"/>
                  </a:lnTo>
                  <a:lnTo>
                    <a:pt x="612658" y="747149"/>
                  </a:lnTo>
                  <a:lnTo>
                    <a:pt x="417152" y="540257"/>
                  </a:lnTo>
                  <a:lnTo>
                    <a:pt x="322533" y="447699"/>
                  </a:lnTo>
                  <a:lnTo>
                    <a:pt x="542453" y="447699"/>
                  </a:lnTo>
                  <a:lnTo>
                    <a:pt x="723209" y="638536"/>
                  </a:lnTo>
                  <a:lnTo>
                    <a:pt x="1012048" y="936137"/>
                  </a:lnTo>
                  <a:lnTo>
                    <a:pt x="1015688" y="941967"/>
                  </a:lnTo>
                  <a:lnTo>
                    <a:pt x="940327" y="941967"/>
                  </a:lnTo>
                  <a:lnTo>
                    <a:pt x="925971" y="944869"/>
                  </a:lnTo>
                  <a:lnTo>
                    <a:pt x="914240" y="952788"/>
                  </a:lnTo>
                  <a:lnTo>
                    <a:pt x="906327" y="964540"/>
                  </a:lnTo>
                  <a:lnTo>
                    <a:pt x="903424" y="978943"/>
                  </a:lnTo>
                  <a:lnTo>
                    <a:pt x="906327" y="993328"/>
                  </a:lnTo>
                  <a:lnTo>
                    <a:pt x="914240" y="1005082"/>
                  </a:lnTo>
                  <a:lnTo>
                    <a:pt x="925971" y="1013011"/>
                  </a:lnTo>
                  <a:lnTo>
                    <a:pt x="940327" y="1015920"/>
                  </a:lnTo>
                  <a:lnTo>
                    <a:pt x="1029799" y="1015920"/>
                  </a:lnTo>
                  <a:lnTo>
                    <a:pt x="1027653" y="1025574"/>
                  </a:lnTo>
                  <a:lnTo>
                    <a:pt x="1008922" y="1052244"/>
                  </a:lnTo>
                  <a:lnTo>
                    <a:pt x="981329" y="1069568"/>
                  </a:lnTo>
                  <a:lnTo>
                    <a:pt x="950334" y="1074756"/>
                  </a:lnTo>
                  <a:close/>
                </a:path>
                <a:path w="1035050" h="1075054">
                  <a:moveTo>
                    <a:pt x="1029799" y="1015920"/>
                  </a:moveTo>
                  <a:lnTo>
                    <a:pt x="940327" y="1015920"/>
                  </a:lnTo>
                  <a:lnTo>
                    <a:pt x="954683" y="1013011"/>
                  </a:lnTo>
                  <a:lnTo>
                    <a:pt x="966414" y="1005082"/>
                  </a:lnTo>
                  <a:lnTo>
                    <a:pt x="974327" y="993328"/>
                  </a:lnTo>
                  <a:lnTo>
                    <a:pt x="977229" y="978943"/>
                  </a:lnTo>
                  <a:lnTo>
                    <a:pt x="974327" y="964540"/>
                  </a:lnTo>
                  <a:lnTo>
                    <a:pt x="966414" y="952788"/>
                  </a:lnTo>
                  <a:lnTo>
                    <a:pt x="954683" y="944869"/>
                  </a:lnTo>
                  <a:lnTo>
                    <a:pt x="940327" y="941967"/>
                  </a:lnTo>
                  <a:lnTo>
                    <a:pt x="1015688" y="941967"/>
                  </a:lnTo>
                  <a:lnTo>
                    <a:pt x="1029314" y="963785"/>
                  </a:lnTo>
                  <a:lnTo>
                    <a:pt x="1034483" y="994843"/>
                  </a:lnTo>
                  <a:lnTo>
                    <a:pt x="1029799" y="1015920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5615" y="4821794"/>
              <a:ext cx="1052195" cy="1058545"/>
            </a:xfrm>
            <a:custGeom>
              <a:avLst/>
              <a:gdLst/>
              <a:ahLst/>
              <a:cxnLst/>
              <a:rect l="l" t="t" r="r" b="b"/>
              <a:pathLst>
                <a:path w="1052195" h="1058545">
                  <a:moveTo>
                    <a:pt x="81987" y="1057939"/>
                  </a:moveTo>
                  <a:lnTo>
                    <a:pt x="51137" y="1051928"/>
                  </a:lnTo>
                  <a:lnTo>
                    <a:pt x="24007" y="1033894"/>
                  </a:lnTo>
                  <a:lnTo>
                    <a:pt x="6004" y="1006709"/>
                  </a:lnTo>
                  <a:lnTo>
                    <a:pt x="0" y="975797"/>
                  </a:lnTo>
                  <a:lnTo>
                    <a:pt x="5999" y="944885"/>
                  </a:lnTo>
                  <a:lnTo>
                    <a:pt x="24007" y="917700"/>
                  </a:lnTo>
                  <a:lnTo>
                    <a:pt x="317730" y="628734"/>
                  </a:lnTo>
                  <a:lnTo>
                    <a:pt x="518896" y="427345"/>
                  </a:lnTo>
                  <a:lnTo>
                    <a:pt x="608719" y="330078"/>
                  </a:lnTo>
                  <a:lnTo>
                    <a:pt x="600202" y="293249"/>
                  </a:lnTo>
                  <a:lnTo>
                    <a:pt x="596492" y="247387"/>
                  </a:lnTo>
                  <a:lnTo>
                    <a:pt x="604561" y="199379"/>
                  </a:lnTo>
                  <a:lnTo>
                    <a:pt x="631381" y="156114"/>
                  </a:lnTo>
                  <a:lnTo>
                    <a:pt x="736662" y="50623"/>
                  </a:lnTo>
                  <a:lnTo>
                    <a:pt x="774762" y="21021"/>
                  </a:lnTo>
                  <a:lnTo>
                    <a:pt x="816948" y="3785"/>
                  </a:lnTo>
                  <a:lnTo>
                    <a:pt x="861136" y="0"/>
                  </a:lnTo>
                  <a:lnTo>
                    <a:pt x="905243" y="10749"/>
                  </a:lnTo>
                  <a:lnTo>
                    <a:pt x="883170" y="33532"/>
                  </a:lnTo>
                  <a:lnTo>
                    <a:pt x="834292" y="85161"/>
                  </a:lnTo>
                  <a:lnTo>
                    <a:pt x="784616" y="140558"/>
                  </a:lnTo>
                  <a:lnTo>
                    <a:pt x="760150" y="174646"/>
                  </a:lnTo>
                  <a:lnTo>
                    <a:pt x="774432" y="201640"/>
                  </a:lnTo>
                  <a:lnTo>
                    <a:pt x="810973" y="242797"/>
                  </a:lnTo>
                  <a:lnTo>
                    <a:pt x="851527" y="279884"/>
                  </a:lnTo>
                  <a:lnTo>
                    <a:pt x="877848" y="294668"/>
                  </a:lnTo>
                  <a:lnTo>
                    <a:pt x="1019304" y="294668"/>
                  </a:lnTo>
                  <a:lnTo>
                    <a:pt x="1002622" y="317158"/>
                  </a:lnTo>
                  <a:lnTo>
                    <a:pt x="899772" y="420257"/>
                  </a:lnTo>
                  <a:lnTo>
                    <a:pt x="864275" y="444662"/>
                  </a:lnTo>
                  <a:lnTo>
                    <a:pt x="730237" y="444662"/>
                  </a:lnTo>
                  <a:lnTo>
                    <a:pt x="631249" y="533683"/>
                  </a:lnTo>
                  <a:lnTo>
                    <a:pt x="429095" y="736570"/>
                  </a:lnTo>
                  <a:lnTo>
                    <a:pt x="250316" y="919919"/>
                  </a:lnTo>
                  <a:lnTo>
                    <a:pt x="99636" y="919919"/>
                  </a:lnTo>
                  <a:lnTo>
                    <a:pt x="85338" y="923197"/>
                  </a:lnTo>
                  <a:lnTo>
                    <a:pt x="73820" y="931430"/>
                  </a:lnTo>
                  <a:lnTo>
                    <a:pt x="66234" y="943391"/>
                  </a:lnTo>
                  <a:lnTo>
                    <a:pt x="63731" y="957852"/>
                  </a:lnTo>
                  <a:lnTo>
                    <a:pt x="67004" y="972160"/>
                  </a:lnTo>
                  <a:lnTo>
                    <a:pt x="75226" y="983703"/>
                  </a:lnTo>
                  <a:lnTo>
                    <a:pt x="87176" y="991315"/>
                  </a:lnTo>
                  <a:lnTo>
                    <a:pt x="101633" y="993828"/>
                  </a:lnTo>
                  <a:lnTo>
                    <a:pt x="178696" y="993828"/>
                  </a:lnTo>
                  <a:lnTo>
                    <a:pt x="139968" y="1033894"/>
                  </a:lnTo>
                  <a:lnTo>
                    <a:pt x="112838" y="1051928"/>
                  </a:lnTo>
                  <a:lnTo>
                    <a:pt x="81987" y="1057939"/>
                  </a:lnTo>
                  <a:close/>
                </a:path>
                <a:path w="1052195" h="1058545">
                  <a:moveTo>
                    <a:pt x="1019304" y="294668"/>
                  </a:moveTo>
                  <a:lnTo>
                    <a:pt x="877848" y="294668"/>
                  </a:lnTo>
                  <a:lnTo>
                    <a:pt x="914535" y="269081"/>
                  </a:lnTo>
                  <a:lnTo>
                    <a:pt x="970018" y="217414"/>
                  </a:lnTo>
                  <a:lnTo>
                    <a:pt x="1020649" y="166636"/>
                  </a:lnTo>
                  <a:lnTo>
                    <a:pt x="1042781" y="143716"/>
                  </a:lnTo>
                  <a:lnTo>
                    <a:pt x="1051849" y="188313"/>
                  </a:lnTo>
                  <a:lnTo>
                    <a:pt x="1047725" y="234581"/>
                  </a:lnTo>
                  <a:lnTo>
                    <a:pt x="1031089" y="278777"/>
                  </a:lnTo>
                  <a:lnTo>
                    <a:pt x="1019304" y="294668"/>
                  </a:lnTo>
                  <a:close/>
                </a:path>
                <a:path w="1052195" h="1058545">
                  <a:moveTo>
                    <a:pt x="813588" y="459768"/>
                  </a:moveTo>
                  <a:lnTo>
                    <a:pt x="769554" y="457133"/>
                  </a:lnTo>
                  <a:lnTo>
                    <a:pt x="730237" y="444662"/>
                  </a:lnTo>
                  <a:lnTo>
                    <a:pt x="864275" y="444662"/>
                  </a:lnTo>
                  <a:lnTo>
                    <a:pt x="858331" y="448748"/>
                  </a:lnTo>
                  <a:lnTo>
                    <a:pt x="813588" y="459768"/>
                  </a:lnTo>
                  <a:close/>
                </a:path>
                <a:path w="1052195" h="1058545">
                  <a:moveTo>
                    <a:pt x="178696" y="993828"/>
                  </a:moveTo>
                  <a:lnTo>
                    <a:pt x="101633" y="993828"/>
                  </a:lnTo>
                  <a:lnTo>
                    <a:pt x="115905" y="990532"/>
                  </a:lnTo>
                  <a:lnTo>
                    <a:pt x="127410" y="982300"/>
                  </a:lnTo>
                  <a:lnTo>
                    <a:pt x="134992" y="970350"/>
                  </a:lnTo>
                  <a:lnTo>
                    <a:pt x="137493" y="955895"/>
                  </a:lnTo>
                  <a:lnTo>
                    <a:pt x="134222" y="941568"/>
                  </a:lnTo>
                  <a:lnTo>
                    <a:pt x="126005" y="930028"/>
                  </a:lnTo>
                  <a:lnTo>
                    <a:pt x="114068" y="922426"/>
                  </a:lnTo>
                  <a:lnTo>
                    <a:pt x="99636" y="919919"/>
                  </a:lnTo>
                  <a:lnTo>
                    <a:pt x="250316" y="919919"/>
                  </a:lnTo>
                  <a:lnTo>
                    <a:pt x="178696" y="993828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134" y="8840408"/>
            <a:ext cx="1485899" cy="10953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0" y="6764005"/>
            <a:ext cx="990599" cy="112394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0" y="-1143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6000" spc="290" dirty="0">
                <a:latin typeface=""/>
              </a:rPr>
              <a:t>Анализ рынка</a:t>
            </a:r>
            <a:endParaRPr sz="6000" spc="-30" dirty="0">
              <a:latin typeface="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2275" y="655696"/>
            <a:ext cx="5556250" cy="1174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solidFill>
                  <a:srgbClr val="181818"/>
                </a:solidFill>
                <a:latin typeface=""/>
                <a:cs typeface="Microsoft Sans Serif"/>
              </a:rPr>
              <a:t>Будете </a:t>
            </a:r>
            <a:r>
              <a:rPr sz="3400" spc="20" dirty="0">
                <a:solidFill>
                  <a:srgbClr val="181818"/>
                </a:solidFill>
                <a:latin typeface=""/>
                <a:cs typeface="Microsoft Sans Serif"/>
              </a:rPr>
              <a:t>ли </a:t>
            </a:r>
            <a:r>
              <a:rPr sz="3400" spc="65" dirty="0">
                <a:solidFill>
                  <a:srgbClr val="181818"/>
                </a:solidFill>
                <a:latin typeface=""/>
                <a:cs typeface="Microsoft Sans Serif"/>
              </a:rPr>
              <a:t>вы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пользоваться </a:t>
            </a:r>
            <a:r>
              <a:rPr sz="3400" spc="-89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сервисом</a:t>
            </a:r>
            <a:r>
              <a:rPr sz="3400" spc="-5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-65" dirty="0">
                <a:solidFill>
                  <a:srgbClr val="181818"/>
                </a:solidFill>
                <a:latin typeface=""/>
                <a:cs typeface="Microsoft Sans Serif"/>
              </a:rPr>
              <a:t>"ПЭС-онлайн"?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2649" y="5857610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67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9680" y="3677534"/>
            <a:ext cx="620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6371" y="3019309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2081" y="2879518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13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7944796"/>
            <a:ext cx="104775" cy="1047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02957" y="7726356"/>
            <a:ext cx="584771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45" dirty="0">
                <a:latin typeface=""/>
                <a:cs typeface="Microsoft Sans Serif"/>
              </a:rPr>
              <a:t>67%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100" dirty="0">
                <a:latin typeface=""/>
                <a:cs typeface="Microsoft Sans Serif"/>
              </a:rPr>
              <a:t>при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стоимости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5" dirty="0">
                <a:latin typeface=""/>
                <a:cs typeface="Microsoft Sans Serif"/>
              </a:rPr>
              <a:t>менее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35" dirty="0">
                <a:latin typeface=""/>
                <a:cs typeface="Microsoft Sans Serif"/>
              </a:rPr>
              <a:t>5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тыс.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руб.</a:t>
            </a:r>
            <a:endParaRPr sz="2400" dirty="0">
              <a:latin typeface=""/>
              <a:cs typeface="Microsoft Sans Serif"/>
            </a:endParaRPr>
          </a:p>
          <a:p>
            <a:pPr marL="170815">
              <a:lnSpc>
                <a:spcPct val="100000"/>
              </a:lnSpc>
              <a:spcBef>
                <a:spcPts val="420"/>
              </a:spcBef>
            </a:pPr>
            <a:r>
              <a:rPr sz="2400" spc="-85" dirty="0">
                <a:latin typeface=""/>
                <a:cs typeface="Microsoft Sans Serif"/>
              </a:rPr>
              <a:t>5%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80" dirty="0">
                <a:latin typeface=""/>
                <a:cs typeface="Microsoft Sans Serif"/>
              </a:rPr>
              <a:t>в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любом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случае</a:t>
            </a:r>
            <a:endParaRPr sz="2400" dirty="0">
              <a:latin typeface=""/>
              <a:cs typeface="Microsoft Sans Serif"/>
            </a:endParaRPr>
          </a:p>
          <a:p>
            <a:pPr marL="12700" marR="429895">
              <a:lnSpc>
                <a:spcPct val="114599"/>
              </a:lnSpc>
            </a:pPr>
            <a:r>
              <a:rPr sz="2400" spc="-45" dirty="0">
                <a:latin typeface=""/>
                <a:cs typeface="Microsoft Sans Serif"/>
              </a:rPr>
              <a:t>15%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25" dirty="0">
                <a:latin typeface=""/>
                <a:cs typeface="Microsoft Sans Serif"/>
              </a:rPr>
              <a:t> </a:t>
            </a:r>
            <a:r>
              <a:rPr sz="2400" spc="-15" dirty="0">
                <a:latin typeface=""/>
                <a:cs typeface="Microsoft Sans Serif"/>
              </a:rPr>
              <a:t>если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90" dirty="0">
                <a:latin typeface=""/>
                <a:cs typeface="Microsoft Sans Serif"/>
              </a:rPr>
              <a:t>за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это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взымается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плата </a:t>
            </a:r>
            <a:r>
              <a:rPr sz="2400" spc="-620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13%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0" dirty="0">
                <a:latin typeface=""/>
                <a:cs typeface="Microsoft Sans Serif"/>
              </a:rPr>
              <a:t>воспользуемся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0" dirty="0">
                <a:latin typeface=""/>
                <a:cs typeface="Microsoft Sans Serif"/>
              </a:rPr>
              <a:t>услугами </a:t>
            </a:r>
            <a:r>
              <a:rPr sz="2400" spc="-35" dirty="0">
                <a:latin typeface=""/>
                <a:cs typeface="Microsoft Sans Serif"/>
              </a:rPr>
              <a:t> </a:t>
            </a:r>
            <a:r>
              <a:rPr sz="2400" spc="40" dirty="0">
                <a:latin typeface=""/>
                <a:cs typeface="Microsoft Sans Serif"/>
              </a:rPr>
              <a:t>специализированной</a:t>
            </a:r>
            <a:r>
              <a:rPr sz="2400" spc="-30" dirty="0">
                <a:latin typeface=""/>
                <a:cs typeface="Microsoft Sans Serif"/>
              </a:rPr>
              <a:t> </a:t>
            </a:r>
            <a:r>
              <a:rPr sz="2400" spc="45" dirty="0">
                <a:latin typeface=""/>
                <a:cs typeface="Microsoft Sans Serif"/>
              </a:rPr>
              <a:t>организации</a:t>
            </a:r>
            <a:endParaRPr sz="2400" dirty="0">
              <a:latin typeface="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363896"/>
            <a:ext cx="104775" cy="10477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782995"/>
            <a:ext cx="104775" cy="10477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9202095"/>
            <a:ext cx="104775" cy="10477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001000" y="800100"/>
            <a:ext cx="8787130" cy="256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935" marR="5080" indent="-1753870">
              <a:lnSpc>
                <a:spcPct val="115799"/>
              </a:lnSpc>
              <a:spcBef>
                <a:spcPts val="100"/>
              </a:spcBef>
            </a:pPr>
            <a:r>
              <a:rPr sz="3400" spc="-15" dirty="0" err="1">
                <a:latin typeface=""/>
                <a:cs typeface="Microsoft Sans Serif"/>
              </a:rPr>
              <a:t>Сервис</a:t>
            </a:r>
            <a:r>
              <a:rPr sz="3400" spc="-15" dirty="0">
                <a:latin typeface=""/>
                <a:cs typeface="Microsoft Sans Serif"/>
              </a:rPr>
              <a:t> </a:t>
            </a:r>
            <a:r>
              <a:rPr lang="ru-RU" sz="3400" spc="-70" dirty="0">
                <a:latin typeface=""/>
                <a:cs typeface="Microsoft Sans Serif"/>
              </a:rPr>
              <a:t>распространяется </a:t>
            </a:r>
            <a:r>
              <a:rPr sz="3400" spc="120" dirty="0" err="1">
                <a:latin typeface=""/>
                <a:cs typeface="Microsoft Sans Serif"/>
              </a:rPr>
              <a:t>по</a:t>
            </a:r>
            <a:r>
              <a:rPr lang="ru-RU" sz="3400" spc="120" dirty="0">
                <a:latin typeface=""/>
                <a:cs typeface="Microsoft Sans Serif"/>
              </a:rPr>
              <a:t> </a:t>
            </a:r>
            <a:r>
              <a:rPr sz="3400" spc="-30" dirty="0" err="1">
                <a:latin typeface=""/>
                <a:cs typeface="Microsoft Sans Serif"/>
              </a:rPr>
              <a:t>модели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-890" dirty="0">
                <a:latin typeface=""/>
                <a:cs typeface="Microsoft Sans Serif"/>
              </a:rPr>
              <a:t> </a:t>
            </a:r>
            <a:r>
              <a:rPr sz="3400" spc="-185" dirty="0">
                <a:latin typeface=""/>
                <a:cs typeface="Microsoft Sans Serif"/>
              </a:rPr>
              <a:t>Saas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114" dirty="0" err="1">
                <a:latin typeface=""/>
                <a:cs typeface="Microsoft Sans Serif"/>
              </a:rPr>
              <a:t>в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10" dirty="0" err="1">
                <a:latin typeface=""/>
                <a:cs typeface="Microsoft Sans Serif"/>
              </a:rPr>
              <a:t>сегмент</a:t>
            </a:r>
            <a:r>
              <a:rPr lang="ru-RU" sz="3400" spc="-10" dirty="0">
                <a:latin typeface=""/>
                <a:cs typeface="Microsoft Sans Serif"/>
              </a:rPr>
              <a:t>ах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-114" dirty="0">
                <a:latin typeface=""/>
                <a:cs typeface="Microsoft Sans Serif"/>
              </a:rPr>
              <a:t>B2B,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95" dirty="0">
                <a:latin typeface=""/>
                <a:cs typeface="Microsoft Sans Serif"/>
              </a:rPr>
              <a:t>B2G</a:t>
            </a:r>
            <a:r>
              <a:rPr lang="ru-RU" sz="3400" spc="-95" dirty="0">
                <a:latin typeface=""/>
                <a:cs typeface="Microsoft Sans Serif"/>
              </a:rPr>
              <a:t> </a:t>
            </a:r>
          </a:p>
          <a:p>
            <a:pPr marL="1765935" marR="5080" indent="-1753870">
              <a:spcBef>
                <a:spcPts val="100"/>
              </a:spcBef>
            </a:pPr>
            <a:r>
              <a:rPr lang="ru-RU" sz="3400" spc="-95" dirty="0">
                <a:latin typeface=""/>
                <a:cs typeface="Microsoft Sans Serif"/>
              </a:rPr>
              <a:t>(~ 1000 пользователей в настоящий момент)</a:t>
            </a:r>
          </a:p>
          <a:p>
            <a:pPr marL="297180">
              <a:spcBef>
                <a:spcPts val="2155"/>
              </a:spcBef>
            </a:pPr>
            <a:r>
              <a:rPr lang="ru-RU" sz="3400" spc="50" dirty="0">
                <a:latin typeface=""/>
                <a:cs typeface="Microsoft Sans Serif"/>
              </a:rPr>
              <a:t>Потенциальный</a:t>
            </a:r>
            <a:r>
              <a:rPr lang="ru-RU" sz="3400" spc="-55" dirty="0">
                <a:latin typeface=""/>
                <a:cs typeface="Microsoft Sans Serif"/>
              </a:rPr>
              <a:t> </a:t>
            </a:r>
            <a:r>
              <a:rPr lang="ru-RU" sz="3400" spc="55" dirty="0">
                <a:latin typeface=""/>
                <a:cs typeface="Microsoft Sans Serif"/>
              </a:rPr>
              <a:t>рынок</a:t>
            </a:r>
            <a:endParaRPr lang="ru-RU" sz="3400" dirty="0">
              <a:latin typeface="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11000" y="3412808"/>
            <a:ext cx="4893945" cy="239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 indent="100965">
              <a:lnSpc>
                <a:spcPct val="116100"/>
              </a:lnSpc>
              <a:spcBef>
                <a:spcPts val="100"/>
              </a:spcBef>
            </a:pPr>
            <a:r>
              <a:rPr sz="2800" spc="35" dirty="0">
                <a:latin typeface=""/>
                <a:cs typeface="Microsoft Sans Serif"/>
              </a:rPr>
              <a:t>350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10" dirty="0">
                <a:latin typeface=""/>
                <a:cs typeface="Microsoft Sans Serif"/>
              </a:rPr>
              <a:t>государственных </a:t>
            </a:r>
            <a:r>
              <a:rPr sz="2800" spc="110" dirty="0">
                <a:latin typeface=""/>
                <a:cs typeface="Microsoft Sans Serif"/>
              </a:rPr>
              <a:t>и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30" dirty="0">
                <a:latin typeface=""/>
                <a:cs typeface="Microsoft Sans Serif"/>
              </a:rPr>
              <a:t>муниципальных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15" dirty="0">
                <a:latin typeface=""/>
                <a:cs typeface="Microsoft Sans Serif"/>
              </a:rPr>
              <a:t>учреждений</a:t>
            </a:r>
            <a:endParaRPr sz="2800" dirty="0">
              <a:latin typeface=""/>
              <a:cs typeface="Microsoft Sans Serif"/>
            </a:endParaRPr>
          </a:p>
          <a:p>
            <a:pPr marL="1409700" marR="5080" indent="-1295400">
              <a:lnSpc>
                <a:spcPct val="116100"/>
              </a:lnSpc>
              <a:spcBef>
                <a:spcPts val="3035"/>
              </a:spcBef>
            </a:pPr>
            <a:r>
              <a:rPr sz="2800" spc="35" dirty="0">
                <a:latin typeface=""/>
                <a:cs typeface="Microsoft Sans Serif"/>
              </a:rPr>
              <a:t>31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-15" dirty="0">
                <a:latin typeface=""/>
                <a:cs typeface="Microsoft Sans Serif"/>
              </a:rPr>
              <a:t>Ресурсоснабжающих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45" dirty="0">
                <a:latin typeface=""/>
                <a:cs typeface="Microsoft Sans Serif"/>
              </a:rPr>
              <a:t>организаций</a:t>
            </a:r>
            <a:endParaRPr sz="2800" dirty="0">
              <a:latin typeface="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47685" y="5955665"/>
            <a:ext cx="9073515" cy="421703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400" spc="10" dirty="0" err="1">
                <a:latin typeface=""/>
                <a:cs typeface="Microsoft Sans Serif"/>
              </a:rPr>
              <a:t>Потенциальная</a:t>
            </a:r>
            <a:r>
              <a:rPr lang="ru-RU" sz="3400" spc="10" dirty="0">
                <a:latin typeface=""/>
                <a:cs typeface="Microsoft Sans Serif"/>
              </a:rPr>
              <a:t> </a:t>
            </a:r>
            <a:r>
              <a:rPr sz="3400" spc="10" dirty="0" err="1">
                <a:latin typeface=""/>
                <a:cs typeface="Microsoft Sans Serif"/>
              </a:rPr>
              <a:t>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3843020">
              <a:lnSpc>
                <a:spcPct val="100000"/>
              </a:lnSpc>
              <a:spcBef>
                <a:spcPts val="1670"/>
              </a:spcBef>
            </a:pPr>
            <a:r>
              <a:rPr sz="2800" spc="35" dirty="0">
                <a:latin typeface=""/>
                <a:cs typeface="Microsoft Sans Serif"/>
              </a:rPr>
              <a:t>381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5" dirty="0">
                <a:latin typeface=""/>
                <a:cs typeface="Microsoft Sans Serif"/>
              </a:rPr>
              <a:t>тыс.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40" dirty="0">
                <a:latin typeface=""/>
                <a:cs typeface="Microsoft Sans Serif"/>
              </a:rPr>
              <a:t>т.р.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60" dirty="0">
                <a:latin typeface=""/>
                <a:cs typeface="Microsoft Sans Serif"/>
              </a:rPr>
              <a:t>≈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110" dirty="0">
                <a:latin typeface=""/>
                <a:cs typeface="Microsoft Sans Serif"/>
              </a:rPr>
              <a:t>за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400" spc="-10" dirty="0">
                <a:latin typeface=""/>
                <a:cs typeface="Microsoft Sans Serif"/>
              </a:rPr>
              <a:t>Реально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-45" dirty="0">
                <a:latin typeface=""/>
                <a:cs typeface="Microsoft Sans Serif"/>
              </a:rPr>
              <a:t>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4154804">
              <a:lnSpc>
                <a:spcPct val="100000"/>
              </a:lnSpc>
              <a:spcBef>
                <a:spcPts val="894"/>
              </a:spcBef>
            </a:pP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0" dirty="0">
                <a:latin typeface=""/>
                <a:cs typeface="Microsoft Sans Serif"/>
              </a:rPr>
              <a:t>5%</a:t>
            </a:r>
            <a:r>
              <a:rPr sz="2800" spc="-20" dirty="0">
                <a:latin typeface=""/>
                <a:cs typeface="Microsoft Sans Serif"/>
              </a:rPr>
              <a:t> </a:t>
            </a:r>
            <a:r>
              <a:rPr sz="2800" spc="175" dirty="0">
                <a:latin typeface=""/>
                <a:cs typeface="Microsoft Sans Serif"/>
              </a:rPr>
              <a:t>/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40" dirty="0">
                <a:latin typeface=""/>
                <a:cs typeface="Microsoft Sans Serif"/>
              </a:rPr>
              <a:t>=</a:t>
            </a:r>
            <a:endParaRPr sz="2800" dirty="0">
              <a:latin typeface=""/>
              <a:cs typeface="Microsoft Sans Serif"/>
            </a:endParaRPr>
          </a:p>
          <a:p>
            <a:pPr marL="3784600" algn="ctr">
              <a:lnSpc>
                <a:spcPct val="100000"/>
              </a:lnSpc>
              <a:spcBef>
                <a:spcPts val="590"/>
              </a:spcBef>
            </a:pPr>
            <a:r>
              <a:rPr sz="2900" spc="40" dirty="0">
                <a:latin typeface=""/>
                <a:cs typeface="Microsoft Sans Serif"/>
              </a:rPr>
              <a:t>59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-45" dirty="0">
                <a:latin typeface=""/>
                <a:cs typeface="Microsoft Sans Serif"/>
              </a:rPr>
              <a:t>млн.</a:t>
            </a:r>
            <a:r>
              <a:rPr sz="2900" spc="-35" dirty="0">
                <a:latin typeface=""/>
                <a:cs typeface="Microsoft Sans Serif"/>
              </a:rPr>
              <a:t> руб.</a:t>
            </a:r>
            <a:r>
              <a:rPr sz="2900" spc="-30" dirty="0">
                <a:latin typeface=""/>
                <a:cs typeface="Microsoft Sans Serif"/>
              </a:rPr>
              <a:t> </a:t>
            </a:r>
            <a:r>
              <a:rPr sz="2900" spc="100" dirty="0">
                <a:latin typeface=""/>
                <a:cs typeface="Microsoft Sans Serif"/>
              </a:rPr>
              <a:t>в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25" dirty="0">
                <a:latin typeface=""/>
                <a:cs typeface="Microsoft Sans Serif"/>
              </a:rPr>
              <a:t>год</a:t>
            </a:r>
            <a:endParaRPr sz="2900" dirty="0">
              <a:latin typeface=""/>
              <a:cs typeface="Microsoft Sans Serif"/>
            </a:endParaRP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DB68BF94-0CF1-9A4E-8B91-884CF1678CA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9B4C22BE-974D-014F-876D-6EDB355B6E96}"/>
              </a:ext>
            </a:extLst>
          </p:cNvPr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11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1068" y="2470892"/>
            <a:ext cx="5962650" cy="6285865"/>
            <a:chOff x="1391068" y="2470892"/>
            <a:chExt cx="5962650" cy="6285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068" y="2470892"/>
              <a:ext cx="5962649" cy="3105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021" y="4022431"/>
              <a:ext cx="3657599" cy="4733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latin typeface=""/>
              </a:rPr>
              <a:t>Текущее</a:t>
            </a:r>
            <a:r>
              <a:rPr sz="6000" spc="-280" dirty="0">
                <a:latin typeface=""/>
              </a:rPr>
              <a:t> </a:t>
            </a:r>
            <a:r>
              <a:rPr sz="6000" spc="85" dirty="0">
                <a:latin typeface=""/>
              </a:rPr>
              <a:t>состояние</a:t>
            </a:r>
            <a:r>
              <a:rPr sz="6000" spc="-280" dirty="0">
                <a:latin typeface=""/>
              </a:rPr>
              <a:t> </a:t>
            </a:r>
            <a:r>
              <a:rPr sz="6000" spc="70" dirty="0">
                <a:latin typeface=""/>
              </a:rPr>
              <a:t>проекта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2132" y="3552825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13282" y="3213590"/>
            <a:ext cx="8883650" cy="347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479040" algn="l"/>
                <a:tab pos="3194050" algn="l"/>
                <a:tab pos="5353685" algn="l"/>
                <a:tab pos="8413115" algn="l"/>
              </a:tabLst>
            </a:pP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	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	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160" dirty="0">
                <a:solidFill>
                  <a:srgbClr val="0E0D0C"/>
                </a:solidFill>
                <a:latin typeface=""/>
                <a:cs typeface="Lucida Sans Unicode"/>
              </a:rPr>
              <a:t>ы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й	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-25" dirty="0">
                <a:solidFill>
                  <a:srgbClr val="0E0D0C"/>
                </a:solidFill>
                <a:latin typeface=""/>
                <a:cs typeface="Lucida Sans Unicode"/>
              </a:rPr>
              <a:t>к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110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	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а 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65" dirty="0">
                <a:solidFill>
                  <a:srgbClr val="0E0D0C"/>
                </a:solidFill>
                <a:latin typeface=""/>
                <a:cs typeface="Lucida Sans Unicode"/>
              </a:rPr>
              <a:t>ж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95" dirty="0">
                <a:solidFill>
                  <a:srgbClr val="0E0D0C"/>
                </a:solidFill>
                <a:latin typeface=""/>
                <a:cs typeface="Microsoft Sans Serif"/>
              </a:rPr>
              <a:t>3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цев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000" spc="1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5" dirty="0">
                <a:solidFill>
                  <a:srgbClr val="0E0D0C"/>
                </a:solidFill>
                <a:latin typeface=""/>
                <a:cs typeface="Lucida Sans Unicode"/>
              </a:rPr>
              <a:t>б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ко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80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85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60" dirty="0">
                <a:solidFill>
                  <a:srgbClr val="0E0D0C"/>
                </a:solidFill>
                <a:latin typeface=""/>
                <a:cs typeface="Lucida Sans Unicode"/>
              </a:rPr>
              <a:t>ь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"/>
              <a:cs typeface="Lucida Sans Unicode"/>
            </a:endParaRPr>
          </a:p>
          <a:p>
            <a:pPr marL="88265" marR="5080" indent="-76200">
              <a:lnSpc>
                <a:spcPct val="114599"/>
              </a:lnSpc>
            </a:pPr>
            <a:r>
              <a:rPr sz="3000" spc="-80" dirty="0">
                <a:solidFill>
                  <a:srgbClr val="0E0D0C"/>
                </a:solidFill>
                <a:latin typeface=""/>
                <a:cs typeface="Lucida Sans Unicode"/>
              </a:rPr>
              <a:t>Так </a:t>
            </a:r>
            <a:r>
              <a:rPr sz="3000" spc="40" dirty="0">
                <a:solidFill>
                  <a:srgbClr val="0E0D0C"/>
                </a:solidFill>
                <a:latin typeface=""/>
                <a:cs typeface="Lucida Sans Unicode"/>
              </a:rPr>
              <a:t>же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получено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dirty="0">
                <a:solidFill>
                  <a:srgbClr val="0E0D0C"/>
                </a:solidFill>
                <a:latin typeface=""/>
                <a:cs typeface="Lucida Sans Unicode"/>
              </a:rPr>
              <a:t>свидетельство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5" dirty="0">
                <a:solidFill>
                  <a:srgbClr val="0E0D0C"/>
                </a:solidFill>
                <a:latin typeface=""/>
                <a:cs typeface="Lucida Sans Unicode"/>
              </a:rPr>
              <a:t>регистрации </a:t>
            </a:r>
            <a:r>
              <a:rPr sz="3000" spc="-93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85" dirty="0">
                <a:solidFill>
                  <a:srgbClr val="0E0D0C"/>
                </a:solidFill>
                <a:latin typeface=""/>
                <a:cs typeface="Lucida Sans Unicode"/>
              </a:rPr>
              <a:t>г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мм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90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22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13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-110" dirty="0">
                <a:solidFill>
                  <a:srgbClr val="0E0D0C"/>
                </a:solidFill>
                <a:latin typeface=""/>
                <a:cs typeface="Microsoft Sans Serif"/>
              </a:rPr>
              <a:t>.</a:t>
            </a:r>
            <a:endParaRPr sz="3000" dirty="0">
              <a:latin typeface="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5153025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6210299"/>
            <a:ext cx="133350" cy="1333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16" y="2933700"/>
            <a:ext cx="1170716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80" dirty="0">
                <a:solidFill>
                  <a:srgbClr val="4B6FBE"/>
                </a:solidFill>
                <a:latin typeface=""/>
              </a:rPr>
              <a:t>Спасибо</a:t>
            </a:r>
            <a:r>
              <a:rPr sz="7200" spc="-385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65" dirty="0" err="1">
                <a:solidFill>
                  <a:srgbClr val="4B6FBE"/>
                </a:solidFill>
                <a:latin typeface=""/>
              </a:rPr>
              <a:t>за</a:t>
            </a:r>
            <a:r>
              <a:rPr sz="7200" spc="-380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130" dirty="0" err="1">
                <a:solidFill>
                  <a:srgbClr val="4B6FBE"/>
                </a:solidFill>
                <a:latin typeface=""/>
              </a:rPr>
              <a:t>внимани</a:t>
            </a:r>
            <a:r>
              <a:rPr lang="ru-RU" sz="7200" spc="130" dirty="0">
                <a:solidFill>
                  <a:srgbClr val="4B6FBE"/>
                </a:solidFill>
                <a:latin typeface=""/>
              </a:rPr>
              <a:t>е</a:t>
            </a:r>
            <a:endParaRPr sz="7200" dirty="0"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7003157" y="37511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3515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34264" y="2205911"/>
            <a:ext cx="16816705" cy="78418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b="1" spc="65" dirty="0">
                <a:solidFill>
                  <a:srgbClr val="002060"/>
                </a:solidFill>
                <a:latin typeface=""/>
                <a:cs typeface="Arial"/>
              </a:rPr>
              <a:t>Цель</a:t>
            </a:r>
            <a:r>
              <a:rPr lang="ru-RU" spc="65" dirty="0">
                <a:solidFill>
                  <a:srgbClr val="002060"/>
                </a:solidFill>
                <a:latin typeface=""/>
              </a:rPr>
              <a:t>:	</a:t>
            </a:r>
            <a:r>
              <a:rPr lang="ru-RU" spc="125" dirty="0">
                <a:solidFill>
                  <a:srgbClr val="002060"/>
                </a:solidFill>
                <a:latin typeface=""/>
              </a:rPr>
              <a:t>повышение	</a:t>
            </a:r>
            <a:r>
              <a:rPr lang="ru-RU" spc="-80" dirty="0" err="1">
                <a:solidFill>
                  <a:srgbClr val="002060"/>
                </a:solidFill>
                <a:latin typeface=""/>
              </a:rPr>
              <a:t>энергоэффективности</a:t>
            </a:r>
            <a:r>
              <a:rPr lang="en-US" spc="-80" dirty="0">
                <a:solidFill>
                  <a:srgbClr val="002060"/>
                </a:solidFill>
                <a:latin typeface=""/>
              </a:rPr>
              <a:t> </a:t>
            </a:r>
            <a:r>
              <a:rPr spc="-50" dirty="0" err="1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40" dirty="0" err="1">
                <a:latin typeface=""/>
              </a:rPr>
              <a:t>организаций</a:t>
            </a:r>
            <a:r>
              <a:rPr spc="-40" dirty="0">
                <a:latin typeface=""/>
              </a:rPr>
              <a:t>,</a:t>
            </a:r>
            <a:r>
              <a:rPr spc="-35" dirty="0">
                <a:latin typeface=""/>
              </a:rPr>
              <a:t> </a:t>
            </a:r>
            <a:r>
              <a:rPr lang="ru-RU" spc="-35" dirty="0">
                <a:latin typeface=""/>
              </a:rPr>
              <a:t>путем автоматического подбора и формирования программ энергосбережения, </a:t>
            </a:r>
            <a:r>
              <a:rPr spc="50" dirty="0" err="1">
                <a:latin typeface=""/>
              </a:rPr>
              <a:t>за</a:t>
            </a:r>
            <a:r>
              <a:rPr spc="55" dirty="0">
                <a:latin typeface=""/>
              </a:rPr>
              <a:t> </a:t>
            </a:r>
            <a:r>
              <a:rPr spc="65" dirty="0">
                <a:latin typeface=""/>
              </a:rPr>
              <a:t>счет </a:t>
            </a:r>
            <a:r>
              <a:rPr spc="70" dirty="0">
                <a:latin typeface=""/>
              </a:rPr>
              <a:t> </a:t>
            </a:r>
            <a:r>
              <a:rPr spc="30" dirty="0">
                <a:latin typeface=""/>
              </a:rPr>
              <a:t>автоматизации</a:t>
            </a:r>
            <a:r>
              <a:rPr spc="35" dirty="0">
                <a:latin typeface=""/>
              </a:rPr>
              <a:t> </a:t>
            </a:r>
            <a:r>
              <a:rPr spc="-50" dirty="0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55" dirty="0" err="1">
                <a:latin typeface=""/>
              </a:rPr>
              <a:t>процессов</a:t>
            </a:r>
            <a:r>
              <a:rPr spc="-50" dirty="0">
                <a:latin typeface=""/>
              </a:rPr>
              <a:t> </a:t>
            </a:r>
            <a:r>
              <a:rPr lang="ru-RU" spc="95" dirty="0">
                <a:latin typeface=""/>
              </a:rPr>
              <a:t>и</a:t>
            </a:r>
            <a:r>
              <a:rPr spc="95" dirty="0">
                <a:latin typeface=""/>
              </a:rPr>
              <a:t> </a:t>
            </a:r>
            <a:r>
              <a:rPr spc="-1885" dirty="0">
                <a:latin typeface=""/>
              </a:rPr>
              <a:t> </a:t>
            </a:r>
            <a:r>
              <a:rPr spc="-15" dirty="0">
                <a:latin typeface=""/>
              </a:rPr>
              <a:t>разработки</a:t>
            </a:r>
            <a:r>
              <a:rPr spc="-10" dirty="0">
                <a:latin typeface=""/>
              </a:rPr>
              <a:t> </a:t>
            </a:r>
            <a:r>
              <a:rPr spc="50" dirty="0">
                <a:latin typeface=""/>
              </a:rPr>
              <a:t>автоматизированной</a:t>
            </a:r>
            <a:r>
              <a:rPr spc="55" dirty="0">
                <a:latin typeface=""/>
              </a:rPr>
              <a:t> </a:t>
            </a:r>
            <a:r>
              <a:rPr spc="10" dirty="0">
                <a:latin typeface=""/>
              </a:rPr>
              <a:t>системы </a:t>
            </a:r>
            <a:r>
              <a:rPr spc="-1885" dirty="0">
                <a:latin typeface=""/>
              </a:rPr>
              <a:t> </a:t>
            </a:r>
            <a:r>
              <a:rPr spc="-30" dirty="0">
                <a:latin typeface=""/>
              </a:rPr>
              <a:t>создания</a:t>
            </a:r>
            <a:r>
              <a:rPr spc="-25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100" dirty="0">
                <a:latin typeface=""/>
              </a:rPr>
              <a:t> </a:t>
            </a:r>
            <a:r>
              <a:rPr spc="-10" dirty="0">
                <a:latin typeface=""/>
              </a:rPr>
              <a:t>контроля</a:t>
            </a:r>
            <a:r>
              <a:rPr spc="-5" dirty="0">
                <a:latin typeface=""/>
              </a:rPr>
              <a:t> </a:t>
            </a:r>
            <a:r>
              <a:rPr spc="-40" dirty="0">
                <a:latin typeface=""/>
              </a:rPr>
              <a:t>программ </a:t>
            </a:r>
            <a:r>
              <a:rPr spc="-35" dirty="0">
                <a:latin typeface=""/>
              </a:rPr>
              <a:t> </a:t>
            </a:r>
            <a:r>
              <a:rPr spc="-90" dirty="0">
                <a:latin typeface=""/>
              </a:rPr>
              <a:t>э</a:t>
            </a:r>
            <a:r>
              <a:rPr spc="60" dirty="0">
                <a:latin typeface=""/>
              </a:rPr>
              <a:t>н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-370" dirty="0">
                <a:latin typeface=""/>
              </a:rPr>
              <a:t>г</a:t>
            </a:r>
            <a:r>
              <a:rPr spc="-60" dirty="0">
                <a:latin typeface=""/>
              </a:rPr>
              <a:t>о</a:t>
            </a:r>
            <a:r>
              <a:rPr spc="-195" dirty="0">
                <a:latin typeface=""/>
              </a:rPr>
              <a:t>с</a:t>
            </a:r>
            <a:r>
              <a:rPr spc="15" dirty="0">
                <a:latin typeface=""/>
              </a:rPr>
              <a:t>б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40" dirty="0">
                <a:latin typeface=""/>
              </a:rPr>
              <a:t>е</a:t>
            </a:r>
            <a:r>
              <a:rPr spc="130" dirty="0">
                <a:latin typeface=""/>
              </a:rPr>
              <a:t>ж</a:t>
            </a:r>
            <a:r>
              <a:rPr spc="40" dirty="0">
                <a:latin typeface=""/>
              </a:rPr>
              <a:t>е</a:t>
            </a:r>
            <a:r>
              <a:rPr spc="60" dirty="0">
                <a:latin typeface=""/>
              </a:rPr>
              <a:t>н</a:t>
            </a:r>
            <a:r>
              <a:rPr spc="95" dirty="0">
                <a:latin typeface=""/>
              </a:rPr>
              <a:t>и</a:t>
            </a:r>
            <a:r>
              <a:rPr spc="290" dirty="0">
                <a:latin typeface=""/>
              </a:rPr>
              <a:t>я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509" dirty="0">
                <a:latin typeface=""/>
              </a:rPr>
              <a:t>х</a:t>
            </a:r>
            <a:r>
              <a:rPr spc="-290" dirty="0">
                <a:latin typeface=""/>
              </a:rPr>
              <a:t> </a:t>
            </a:r>
            <a:r>
              <a:rPr spc="-15" dirty="0" err="1">
                <a:latin typeface=""/>
              </a:rPr>
              <a:t>п</a:t>
            </a:r>
            <a:r>
              <a:rPr spc="50" dirty="0" err="1">
                <a:latin typeface=""/>
              </a:rPr>
              <a:t>а</a:t>
            </a:r>
            <a:r>
              <a:rPr spc="-195" dirty="0" err="1">
                <a:latin typeface=""/>
              </a:rPr>
              <a:t>с</a:t>
            </a:r>
            <a:r>
              <a:rPr spc="-15" dirty="0" err="1">
                <a:latin typeface=""/>
              </a:rPr>
              <a:t>п</a:t>
            </a:r>
            <a:r>
              <a:rPr spc="-60" dirty="0" err="1">
                <a:latin typeface=""/>
              </a:rPr>
              <a:t>о</a:t>
            </a:r>
            <a:r>
              <a:rPr spc="-90" dirty="0" err="1">
                <a:latin typeface=""/>
              </a:rPr>
              <a:t>р</a:t>
            </a:r>
            <a:r>
              <a:rPr spc="-110" dirty="0" err="1">
                <a:latin typeface=""/>
              </a:rPr>
              <a:t>т</a:t>
            </a:r>
            <a:r>
              <a:rPr spc="-60" dirty="0" err="1">
                <a:latin typeface=""/>
              </a:rPr>
              <a:t>о</a:t>
            </a:r>
            <a:r>
              <a:rPr spc="305" dirty="0" err="1">
                <a:latin typeface=""/>
              </a:rPr>
              <a:t>в</a:t>
            </a:r>
            <a:r>
              <a:rPr spc="-300" dirty="0">
                <a:latin typeface=""/>
              </a:rPr>
              <a:t>.</a:t>
            </a:r>
            <a:endParaRPr lang="ru-RU" spc="-300" dirty="0">
              <a:latin typeface=""/>
            </a:endParaRPr>
          </a:p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spc="-300" dirty="0">
                <a:latin typeface=""/>
              </a:rPr>
              <a:t>Задачи:</a:t>
            </a:r>
            <a:endParaRPr spc="-300" dirty="0">
              <a:latin typeface="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04306" y="35660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3040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25" y="2371726"/>
            <a:ext cx="12706349" cy="7572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2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178866"/>
            <a:ext cx="17830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Общая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структура</a:t>
            </a:r>
            <a:r>
              <a:rPr sz="6000" spc="-31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5C7BEB48-256D-4B4E-9840-9DF65C6A32B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-1889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8100"/>
            <a:ext cx="1828799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6000" spc="-31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95" dirty="0">
                <a:solidFill>
                  <a:schemeClr val="tx1"/>
                </a:solidFill>
                <a:latin typeface=""/>
              </a:rPr>
              <a:t>хи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40" dirty="0">
                <a:solidFill>
                  <a:schemeClr val="tx1"/>
                </a:solidFill>
                <a:latin typeface=""/>
              </a:rPr>
              <a:t>е</a:t>
            </a:r>
            <a:r>
              <a:rPr lang="ru-RU" sz="6000" spc="-50" dirty="0">
                <a:solidFill>
                  <a:schemeClr val="tx1"/>
                </a:solidFill>
                <a:latin typeface=""/>
              </a:rPr>
              <a:t>к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-100" dirty="0">
                <a:solidFill>
                  <a:schemeClr val="tx1"/>
                </a:solidFill>
                <a:latin typeface=""/>
              </a:rPr>
              <a:t>у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5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234F46-FFA9-4A4F-97D6-B0D95E68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943100"/>
            <a:ext cx="16179800" cy="834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411" y="2518124"/>
            <a:ext cx="14525624" cy="6391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66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6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809" y="0"/>
            <a:ext cx="10848340" cy="1778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28925" marR="5080" indent="-2816860">
              <a:lnSpc>
                <a:spcPts val="6600"/>
              </a:lnSpc>
              <a:spcBef>
                <a:spcPts val="8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Функциональная</a:t>
            </a:r>
            <a:r>
              <a:rPr sz="6000" spc="-35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60" dirty="0">
                <a:solidFill>
                  <a:schemeClr val="tx1"/>
                </a:solidFill>
                <a:latin typeface=""/>
              </a:rPr>
              <a:t>диаграмма </a:t>
            </a:r>
            <a:r>
              <a:rPr sz="6000" spc="-188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75" dirty="0">
                <a:solidFill>
                  <a:schemeClr val="tx1"/>
                </a:solidFill>
                <a:latin typeface=""/>
              </a:rPr>
              <a:t>пользователя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D67D2ED4-3A94-6A44-B390-75EC13D21A7A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33476"/>
            <a:ext cx="14868524" cy="9267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16346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360" dirty="0" err="1">
                <a:solidFill>
                  <a:schemeClr val="tx1"/>
                </a:solidFill>
                <a:latin typeface=""/>
              </a:rPr>
              <a:t>С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50" dirty="0" err="1">
                <a:solidFill>
                  <a:schemeClr val="tx1"/>
                </a:solidFill>
                <a:latin typeface=""/>
              </a:rPr>
              <a:t>к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50" dirty="0" err="1">
                <a:solidFill>
                  <a:schemeClr val="tx1"/>
                </a:solidFill>
                <a:latin typeface=""/>
              </a:rPr>
              <a:t>а</a:t>
            </a:r>
            <a:r>
              <a:rPr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200" dirty="0" err="1">
                <a:solidFill>
                  <a:schemeClr val="tx1"/>
                </a:solidFill>
                <a:latin typeface=""/>
              </a:rPr>
              <a:t>Б</a:t>
            </a:r>
            <a:r>
              <a:rPr lang="ru-RU" sz="6000" spc="200" dirty="0">
                <a:solidFill>
                  <a:schemeClr val="tx1"/>
                </a:solidFill>
                <a:latin typeface=""/>
              </a:rPr>
              <a:t>азы </a:t>
            </a:r>
            <a:r>
              <a:rPr sz="6000" spc="-430" dirty="0" err="1">
                <a:solidFill>
                  <a:schemeClr val="tx1"/>
                </a:solidFill>
                <a:latin typeface=""/>
              </a:rPr>
              <a:t>Д</a:t>
            </a:r>
            <a:r>
              <a:rPr lang="ru-RU" sz="6000" spc="-430" dirty="0" err="1">
                <a:solidFill>
                  <a:schemeClr val="tx1"/>
                </a:solidFill>
                <a:latin typeface=""/>
              </a:rPr>
              <a:t>анных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7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2147" y="573069"/>
            <a:ext cx="2730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-190500"/>
            <a:ext cx="1828799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chemeClr val="tx1"/>
                </a:solidFill>
                <a:latin typeface=""/>
                <a:cs typeface="Times New Roman"/>
              </a:rPr>
              <a:t>MLP</a:t>
            </a:r>
            <a:r>
              <a:rPr sz="6000" spc="75" dirty="0">
                <a:solidFill>
                  <a:schemeClr val="tx1"/>
                </a:solidFill>
                <a:latin typeface=""/>
                <a:cs typeface="Times New Roman"/>
              </a:rPr>
              <a:t> </a:t>
            </a:r>
            <a:r>
              <a:rPr sz="6000" spc="-80" dirty="0" err="1">
                <a:solidFill>
                  <a:schemeClr val="tx1"/>
                </a:solidFill>
                <a:latin typeface=""/>
              </a:rPr>
              <a:t>клас</a:t>
            </a:r>
            <a:r>
              <a:rPr lang="ru-RU" sz="6000" spc="-80" dirty="0">
                <a:solidFill>
                  <a:schemeClr val="tx1"/>
                </a:solidFill>
                <a:latin typeface=""/>
              </a:rPr>
              <a:t>с</a:t>
            </a:r>
            <a:r>
              <a:rPr sz="6000" spc="-80" dirty="0" err="1">
                <a:solidFill>
                  <a:schemeClr val="tx1"/>
                </a:solidFill>
                <a:latin typeface=""/>
              </a:rPr>
              <a:t>ификатор</a:t>
            </a:r>
            <a:r>
              <a:rPr lang="ru-RU" sz="6000" spc="-80" dirty="0">
                <a:solidFill>
                  <a:schemeClr val="tx1"/>
                </a:solidFill>
                <a:latin typeface=""/>
              </a:rPr>
              <a:t> для </a:t>
            </a:r>
            <a:r>
              <a:rPr lang="ru-RU" sz="6000" spc="-80" dirty="0" err="1">
                <a:solidFill>
                  <a:schemeClr val="tx1"/>
                </a:solidFill>
                <a:latin typeface=""/>
              </a:rPr>
              <a:t>валидации</a:t>
            </a:r>
            <a:r>
              <a:rPr lang="ru-RU" sz="6000" spc="-80" dirty="0">
                <a:solidFill>
                  <a:schemeClr val="tx1"/>
                </a:solidFill>
                <a:latin typeface=""/>
              </a:rPr>
              <a:t> данных об организации</a:t>
            </a:r>
            <a:endParaRPr sz="6000" dirty="0">
              <a:solidFill>
                <a:schemeClr val="tx1"/>
              </a:solidFill>
              <a:latin typeface="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54400" y="8581047"/>
            <a:ext cx="9144001" cy="61875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ru-RU" sz="3400" spc="30" dirty="0">
                <a:latin typeface=""/>
                <a:cs typeface="Microsoft Sans Serif"/>
              </a:rPr>
              <a:t>~</a:t>
            </a:r>
            <a:r>
              <a:rPr sz="3400" spc="-35" dirty="0">
                <a:latin typeface=""/>
                <a:cs typeface="Microsoft Sans Serif"/>
              </a:rPr>
              <a:t> </a:t>
            </a:r>
            <a:r>
              <a:rPr sz="3400" spc="-60" dirty="0">
                <a:latin typeface=""/>
                <a:cs typeface="Microsoft Sans Serif"/>
              </a:rPr>
              <a:t>99.7%</a:t>
            </a:r>
            <a:endParaRPr sz="3400" dirty="0">
              <a:latin typeface=""/>
              <a:cs typeface="Microsoft Sans Serif"/>
            </a:endParaRP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95DEEA17-1B26-4DBE-8847-F8D86A9EE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7336"/>
              </p:ext>
            </p:extLst>
          </p:nvPr>
        </p:nvGraphicFramePr>
        <p:xfrm>
          <a:off x="9811787" y="7208561"/>
          <a:ext cx="610178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27">
                  <a:extLst>
                    <a:ext uri="{9D8B030D-6E8A-4147-A177-3AD203B41FA5}">
                      <a16:colId xmlns:a16="http://schemas.microsoft.com/office/drawing/2014/main" val="347681695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387633719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13513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5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63610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2248F9-98B4-D94D-A372-1B71A9F8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50" y="2552700"/>
            <a:ext cx="5195949" cy="61806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E40366-4174-3841-9C2B-B6F5E51A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127" y="1550031"/>
            <a:ext cx="7023099" cy="52673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6" y="1318932"/>
            <a:ext cx="12773024" cy="8124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5650" y="6331755"/>
            <a:ext cx="7962898" cy="3276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5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747" y="190500"/>
            <a:ext cx="182602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chemeClr val="tx1"/>
                </a:solidFill>
                <a:latin typeface=""/>
              </a:rPr>
              <a:t>Тестирование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95" dirty="0">
                <a:solidFill>
                  <a:schemeClr val="tx1"/>
                </a:solidFill>
                <a:latin typeface=""/>
              </a:rPr>
              <a:t>и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15" dirty="0">
                <a:solidFill>
                  <a:schemeClr val="tx1"/>
                </a:solidFill>
                <a:latin typeface=""/>
              </a:rPr>
              <a:t>апробация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718757EA-72C2-0E49-A79F-239A44530389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56E33DBC-EA30-EA4C-9A05-B5279E85B0F1}"/>
              </a:ext>
            </a:extLst>
          </p:cNvPr>
          <p:cNvSpPr txBox="1"/>
          <p:nvPr/>
        </p:nvSpPr>
        <p:spPr>
          <a:xfrm>
            <a:off x="17378045" y="573069"/>
            <a:ext cx="3003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9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291</Words>
  <Application>Microsoft Macintosh PowerPoint</Application>
  <PresentationFormat>Произвольный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Тема Office</vt:lpstr>
      <vt:lpstr>Презентация PowerPoint</vt:lpstr>
      <vt:lpstr>Презентация PowerPoint</vt:lpstr>
      <vt:lpstr>Презентация PowerPoint</vt:lpstr>
      <vt:lpstr>Общая структура Системы Формирования  ПЭС</vt:lpstr>
      <vt:lpstr>Архитектура Системы Формирования  ПЭС</vt:lpstr>
      <vt:lpstr>Функциональная диаграмма  пользователя</vt:lpstr>
      <vt:lpstr>Структура Базы Данных</vt:lpstr>
      <vt:lpstr>MLP классификатор для валидации данных об организации</vt:lpstr>
      <vt:lpstr>Тестирование и апробация</vt:lpstr>
      <vt:lpstr>Примеры разработанных экранных форм</vt:lpstr>
      <vt:lpstr>Анализ рынка</vt:lpstr>
      <vt:lpstr>Текущее состояние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 А. Нерубенко</cp:lastModifiedBy>
  <cp:revision>16</cp:revision>
  <dcterms:created xsi:type="dcterms:W3CDTF">2022-04-22T10:27:17Z</dcterms:created>
  <dcterms:modified xsi:type="dcterms:W3CDTF">2022-05-19T22:48:33Z</dcterms:modified>
</cp:coreProperties>
</file>