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2" r:id="rId16"/>
    <p:sldId id="271" r:id="rId17"/>
    <p:sldId id="273"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623" autoAdjust="0"/>
  </p:normalViewPr>
  <p:slideViewPr>
    <p:cSldViewPr snapToGrid="0" snapToObjects="1">
      <p:cViewPr varScale="1">
        <p:scale>
          <a:sx n="58" d="100"/>
          <a:sy n="58" d="100"/>
        </p:scale>
        <p:origin x="-1888" y="-120"/>
      </p:cViewPr>
      <p:guideLst>
        <p:guide orient="horz" pos="2160"/>
        <p:guide pos="2880"/>
      </p:guideLst>
    </p:cSldViewPr>
  </p:slideViewPr>
  <p:notesTextViewPr>
    <p:cViewPr>
      <p:scale>
        <a:sx n="100" d="100"/>
        <a:sy n="100" d="100"/>
      </p:scale>
      <p:origin x="0" y="4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FCA3A7-D952-6D40-BDD3-4E2357F0E37F}" type="datetimeFigureOut">
              <a:rPr kumimoji="1" lang="ja-JP" altLang="en-US" smtClean="0"/>
              <a:t>12/03/27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B0C02F-F1A2-FD49-B54D-3D1D13CF5343}" type="slidenum">
              <a:rPr kumimoji="1" lang="ja-JP" altLang="en-US" smtClean="0"/>
              <a:t>‹#›</a:t>
            </a:fld>
            <a:endParaRPr kumimoji="1" lang="ja-JP" altLang="en-US"/>
          </a:p>
        </p:txBody>
      </p:sp>
    </p:spTree>
    <p:extLst>
      <p:ext uri="{BB962C8B-B14F-4D97-AF65-F5344CB8AC3E}">
        <p14:creationId xmlns:p14="http://schemas.microsoft.com/office/powerpoint/2010/main" val="697575964"/>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異なる</a:t>
            </a:r>
            <a:r>
              <a:rPr kumimoji="1" lang="en-US" altLang="ja-JP" dirty="0" smtClean="0"/>
              <a:t>Visualization</a:t>
            </a:r>
            <a:r>
              <a:rPr kumimoji="1" lang="ja-JP" altLang="en-US" dirty="0" smtClean="0"/>
              <a:t>のツールは異なるデータフォーマットを利用します。</a:t>
            </a:r>
            <a:endParaRPr kumimoji="1" lang="en-US" altLang="ja-JP" dirty="0" smtClean="0"/>
          </a:p>
          <a:p>
            <a:r>
              <a:rPr kumimoji="1" lang="ja-JP" altLang="en-US" dirty="0" smtClean="0"/>
              <a:t>また、構造はあなたストーリーによって変化し。。。</a:t>
            </a:r>
            <a:endParaRPr kumimoji="1" lang="en-US" altLang="ja-JP" dirty="0" smtClean="0"/>
          </a:p>
          <a:p>
            <a:r>
              <a:rPr kumimoji="1" lang="ja-JP" altLang="en-US" dirty="0" smtClean="0"/>
              <a:t>よりフレキシブルなものはあなたのデータの構造はより多くのものをもたらすだろう。</a:t>
            </a:r>
            <a:endParaRPr kumimoji="1" lang="en-US" altLang="ja-JP" dirty="0" smtClean="0"/>
          </a:p>
          <a:p>
            <a:r>
              <a:rPr kumimoji="1" lang="ja-JP" altLang="en-US" dirty="0" smtClean="0"/>
              <a:t>データフォーマットを行うアプリケーションの利用と、ちょっとしたプログラミングノウハウは</a:t>
            </a:r>
            <a:endParaRPr kumimoji="1" lang="en-US" altLang="ja-JP" dirty="0" smtClean="0"/>
          </a:p>
          <a:p>
            <a:r>
              <a:rPr kumimoji="1" lang="ja-JP" altLang="en-US" dirty="0" smtClean="0"/>
              <a:t>あなたのニーズにあったフォーマットのデータをあなたに提供します。</a:t>
            </a:r>
            <a:endParaRPr kumimoji="1" lang="en-US" altLang="ja-JP" dirty="0" smtClean="0"/>
          </a:p>
          <a:p>
            <a:endParaRPr kumimoji="1" lang="en-US" altLang="ja-JP" dirty="0" smtClean="0"/>
          </a:p>
          <a:p>
            <a:r>
              <a:rPr kumimoji="1" lang="ja-JP" altLang="en-US" dirty="0" smtClean="0"/>
              <a:t>あなたのデータのすべてをパース市、フォマットできるプログラマーを見つけるのが一番簡単な方法ですが、いつもその人が居るとは限りません。</a:t>
            </a:r>
            <a:endParaRPr kumimoji="1" lang="en-US" altLang="ja-JP" dirty="0" smtClean="0"/>
          </a:p>
          <a:p>
            <a:r>
              <a:rPr kumimoji="1" lang="ja-JP" altLang="en-US" dirty="0" smtClean="0"/>
              <a:t>これは、プロジェクトの最初のステージのでは特に明白で、データの調査は有益な</a:t>
            </a:r>
            <a:r>
              <a:rPr kumimoji="1" lang="en-US" altLang="ja-JP" dirty="0" smtClean="0"/>
              <a:t>Visualization</a:t>
            </a:r>
            <a:r>
              <a:rPr kumimoji="1" lang="ja-JP" altLang="en-US" dirty="0" smtClean="0"/>
              <a:t>には重要です。</a:t>
            </a:r>
            <a:endParaRPr kumimoji="1" lang="en-US" altLang="ja-JP" dirty="0" smtClean="0"/>
          </a:p>
          <a:p>
            <a:r>
              <a:rPr kumimoji="1" lang="ja-JP" altLang="en-US" dirty="0" smtClean="0"/>
              <a:t>もし、私が雇用する権限がある場合、プロジェクトの開始時にデータを解析できる人を雇うでしょう。</a:t>
            </a:r>
            <a:endParaRPr kumimoji="1" lang="en-US" altLang="ja-JP" dirty="0" smtClean="0"/>
          </a:p>
          <a:p>
            <a:endParaRPr kumimoji="1" lang="en-US" altLang="ja-JP" dirty="0" smtClean="0"/>
          </a:p>
          <a:p>
            <a:r>
              <a:rPr kumimoji="1" lang="ja-JP" altLang="en-US" dirty="0" smtClean="0"/>
              <a:t>いくつかのデータフォーマットとこれらのフォーマットを扱うツールについて紹介し、最後に、いくつかのプログラミングを、前の例で</a:t>
            </a:r>
            <a:r>
              <a:rPr kumimoji="1" lang="en-US" altLang="ja-JP" dirty="0" smtClean="0"/>
              <a:t>Scrape</a:t>
            </a:r>
            <a:r>
              <a:rPr kumimoji="1" lang="ja-JP" altLang="en-US" dirty="0" smtClean="0"/>
              <a:t>したのと同じロジックを使って</a:t>
            </a:r>
            <a:endParaRPr kumimoji="1" lang="en-US" altLang="ja-JP" dirty="0" smtClean="0"/>
          </a:p>
          <a:p>
            <a:r>
              <a:rPr kumimoji="1" lang="ja-JP" altLang="en-US" dirty="0" smtClean="0"/>
              <a:t>次に示します。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2</a:t>
            </a:fld>
            <a:endParaRPr kumimoji="1" lang="ja-JP" altLang="en-US"/>
          </a:p>
        </p:txBody>
      </p:sp>
    </p:spTree>
    <p:extLst>
      <p:ext uri="{BB962C8B-B14F-4D97-AF65-F5344CB8AC3E}">
        <p14:creationId xmlns:p14="http://schemas.microsoft.com/office/powerpoint/2010/main" val="982852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Carter</a:t>
            </a:r>
            <a:r>
              <a:rPr kumimoji="1" lang="ja-JP" altLang="en-US" baseline="0" dirty="0" smtClean="0"/>
              <a:t>の</a:t>
            </a:r>
            <a:r>
              <a:rPr kumimoji="1" lang="en-US" altLang="ja-JP" baseline="0" dirty="0" smtClean="0"/>
              <a:t>Mr. Data Converter</a:t>
            </a:r>
            <a:r>
              <a:rPr kumimoji="1" lang="ja-JP" altLang="en-US" baseline="0" dirty="0" smtClean="0"/>
              <a:t>に触発されてニューヨーク・タイムスのグラフィックスの次長である</a:t>
            </a:r>
            <a:r>
              <a:rPr kumimoji="1" lang="en-US" altLang="ja-JP" baseline="0" dirty="0" smtClean="0"/>
              <a:t>Matthew Ericson</a:t>
            </a:r>
            <a:r>
              <a:rPr kumimoji="1" lang="ja-JP" altLang="en-US" baseline="0" dirty="0" smtClean="0"/>
              <a:t>が</a:t>
            </a:r>
            <a:r>
              <a:rPr kumimoji="1" lang="en-US" altLang="ja-JP" baseline="0" dirty="0" smtClean="0"/>
              <a:t>Mr. People</a:t>
            </a:r>
            <a:r>
              <a:rPr kumimoji="1" lang="ja-JP" altLang="en-US" baseline="0" dirty="0" smtClean="0"/>
              <a:t>を作りました。</a:t>
            </a:r>
            <a:endParaRPr kumimoji="1" lang="en-US" altLang="ja-JP" baseline="0" dirty="0" smtClean="0"/>
          </a:p>
          <a:p>
            <a:r>
              <a:rPr kumimoji="1" lang="en-US" altLang="ja-JP" baseline="0" dirty="0" smtClean="0"/>
              <a:t>Mr. Data Converter</a:t>
            </a:r>
            <a:r>
              <a:rPr kumimoji="1" lang="ja-JP" altLang="en-US" baseline="0" dirty="0" smtClean="0"/>
              <a:t>同様、</a:t>
            </a:r>
            <a:r>
              <a:rPr kumimoji="1" lang="en-US" altLang="ja-JP" baseline="0" dirty="0" smtClean="0"/>
              <a:t>Mr. People</a:t>
            </a:r>
            <a:r>
              <a:rPr kumimoji="1" lang="ja-JP" altLang="en-US" baseline="0" dirty="0" smtClean="0"/>
              <a:t>もテキストフィールドにデータをコピーペーストして、パースや抽出が可能です。</a:t>
            </a:r>
            <a:endParaRPr kumimoji="1" lang="en-US" altLang="ja-JP" baseline="0" dirty="0" smtClean="0"/>
          </a:p>
          <a:p>
            <a:r>
              <a:rPr kumimoji="1" lang="en-US" altLang="ja-JP" baseline="0" dirty="0" smtClean="0"/>
              <a:t>Mr. people</a:t>
            </a:r>
            <a:r>
              <a:rPr kumimoji="1" lang="ja-JP" altLang="en-US" baseline="0" dirty="0" smtClean="0"/>
              <a:t>はあなたが推測するように、人名をパースするためのものです。</a:t>
            </a:r>
            <a:endParaRPr kumimoji="1" lang="en-US" altLang="ja-JP" baseline="0" dirty="0" smtClean="0"/>
          </a:p>
          <a:p>
            <a:endParaRPr kumimoji="1" lang="en-US" altLang="ja-JP" baseline="0" dirty="0" smtClean="0"/>
          </a:p>
          <a:p>
            <a:r>
              <a:rPr kumimoji="1" lang="ja-JP" altLang="en-US" baseline="0" dirty="0" smtClean="0"/>
              <a:t>特定のフォーマットがない、名前の長いリストを持っているとミドルネームや姓名を特定したくなります。</a:t>
            </a:r>
            <a:endParaRPr kumimoji="1" lang="en-US" altLang="ja-JP" baseline="0" dirty="0" smtClean="0"/>
          </a:p>
          <a:p>
            <a:r>
              <a:rPr kumimoji="1" lang="ja-JP" altLang="en-US" baseline="0" dirty="0" smtClean="0"/>
              <a:t>１行に複数の名前がリストされてるかも知れません。</a:t>
            </a:r>
            <a:endParaRPr kumimoji="1" lang="en-US" altLang="ja-JP" baseline="0" dirty="0" smtClean="0"/>
          </a:p>
          <a:p>
            <a:r>
              <a:rPr kumimoji="1" lang="en-US" altLang="ja-JP" baseline="0" dirty="0" smtClean="0"/>
              <a:t>Mr. People</a:t>
            </a:r>
            <a:r>
              <a:rPr kumimoji="1" lang="ja-JP" altLang="en-US" baseline="0" dirty="0" smtClean="0"/>
              <a:t>はこういった時に役立ちます。</a:t>
            </a:r>
            <a:endParaRPr kumimoji="1" lang="en-US" altLang="ja-JP" baseline="0" dirty="0" smtClean="0"/>
          </a:p>
          <a:p>
            <a:endParaRPr kumimoji="1" lang="en-US" altLang="ja-JP" baseline="0" dirty="0" smtClean="0"/>
          </a:p>
          <a:p>
            <a:r>
              <a:rPr kumimoji="1" lang="ja-JP" altLang="en-US" baseline="0" dirty="0" smtClean="0"/>
              <a:t>図</a:t>
            </a:r>
            <a:r>
              <a:rPr kumimoji="1" lang="en-US" altLang="ja-JP" baseline="0" dirty="0" smtClean="0"/>
              <a:t>2-10</a:t>
            </a:r>
            <a:r>
              <a:rPr kumimoji="1" lang="ja-JP" altLang="en-US" baseline="0" dirty="0" smtClean="0"/>
              <a:t>のように、名前をコピペすると、図</a:t>
            </a:r>
            <a:r>
              <a:rPr kumimoji="1" lang="en-US" altLang="ja-JP" baseline="0" dirty="0" smtClean="0"/>
              <a:t>2-11</a:t>
            </a:r>
            <a:r>
              <a:rPr kumimoji="1" lang="ja-JP" altLang="en-US" baseline="0" dirty="0" smtClean="0"/>
              <a:t>のような表計算ソフトに似たコピー可能な形のテーブルが得られます。</a:t>
            </a:r>
            <a:endParaRPr kumimoji="1" lang="en-US" altLang="ja-JP" baseline="0" dirty="0" smtClean="0"/>
          </a:p>
          <a:p>
            <a:r>
              <a:rPr kumimoji="1" lang="en-US" altLang="ja-JP" baseline="0" dirty="0" smtClean="0"/>
              <a:t>Mr. Data Converter</a:t>
            </a:r>
            <a:r>
              <a:rPr kumimoji="1" lang="ja-JP" altLang="en-US" baseline="0" dirty="0" smtClean="0"/>
              <a:t>と同様に</a:t>
            </a:r>
            <a:r>
              <a:rPr kumimoji="1" lang="en-US" altLang="ja-JP" baseline="0" dirty="0" smtClean="0"/>
              <a:t>OSS</a:t>
            </a:r>
            <a:r>
              <a:rPr kumimoji="1" lang="ja-JP" altLang="en-US" baseline="0" dirty="0" smtClean="0"/>
              <a:t>として</a:t>
            </a:r>
            <a:r>
              <a:rPr kumimoji="1" lang="en-US" altLang="ja-JP" baseline="0" dirty="0" err="1" smtClean="0"/>
              <a:t>Github</a:t>
            </a:r>
            <a:r>
              <a:rPr kumimoji="1" lang="ja-JP" altLang="en-US" baseline="0" dirty="0" smtClean="0"/>
              <a:t>に公開されています。</a:t>
            </a:r>
            <a:endParaRPr kumimoji="1" lang="en-US" altLang="ja-JP" baseline="0" dirty="0" smtClean="0"/>
          </a:p>
          <a:p>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11</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もちろん、簡単なソートや個々のデータ要素を少しだけ変更するのには使い慣れた表計算ソフトが訳に立ちます。</a:t>
            </a:r>
            <a:endParaRPr kumimoji="1" lang="en-US" altLang="ja-JP" baseline="0" dirty="0" smtClean="0"/>
          </a:p>
          <a:p>
            <a:r>
              <a:rPr kumimoji="1" lang="ja-JP" altLang="en-US" baseline="0" dirty="0" smtClean="0"/>
              <a:t>この方法は、データを手動で変更する場合にはいいでしょう。</a:t>
            </a:r>
            <a:endParaRPr kumimoji="1" lang="en-US" altLang="ja-JP" baseline="0" dirty="0" smtClean="0"/>
          </a:p>
          <a:p>
            <a:r>
              <a:rPr kumimoji="1" lang="ja-JP" altLang="en-US" baseline="0" dirty="0" smtClean="0"/>
              <a:t>しかし、最初に述べたように、特に大きなデータを持っている場合は、カスタムコーディングを行うのがいいでしょう。</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12</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ポイントアンドクリックのソフトも訳に立ちますが、巨大なデータを扱う場合はあまり使えないかもしれません。</a:t>
            </a:r>
            <a:endParaRPr kumimoji="1" lang="en-US" altLang="ja-JP" baseline="0" dirty="0" smtClean="0"/>
          </a:p>
          <a:p>
            <a:r>
              <a:rPr kumimoji="1" lang="ja-JP" altLang="en-US" baseline="0" dirty="0" smtClean="0"/>
              <a:t>いくつかのソフトは巨大なデータを扱うことができません。遅くなったりクラッシュしたりします。</a:t>
            </a:r>
            <a:endParaRPr kumimoji="1" lang="en-US" altLang="ja-JP" baseline="0" dirty="0" smtClean="0"/>
          </a:p>
          <a:p>
            <a:endParaRPr kumimoji="1" lang="en-US" altLang="ja-JP" baseline="0" dirty="0" smtClean="0"/>
          </a:p>
          <a:p>
            <a:r>
              <a:rPr kumimoji="1" lang="ja-JP" altLang="en-US" baseline="0" dirty="0" smtClean="0"/>
              <a:t>どうすればいいですか？両手を投げ出してギブアップできますか？それは生産的ではありません。</a:t>
            </a:r>
            <a:endParaRPr kumimoji="1" lang="en-US" altLang="ja-JP" baseline="0" dirty="0" smtClean="0"/>
          </a:p>
          <a:p>
            <a:r>
              <a:rPr kumimoji="1" lang="ja-JP" altLang="en-US" baseline="0" dirty="0" smtClean="0"/>
              <a:t>代わりに、コードを書くことで作業が終了します。</a:t>
            </a:r>
            <a:endParaRPr kumimoji="1" lang="en-US" altLang="ja-JP" baseline="0" dirty="0" smtClean="0"/>
          </a:p>
          <a:p>
            <a:r>
              <a:rPr kumimoji="1" lang="ja-JP" altLang="en-US" baseline="0" dirty="0" smtClean="0"/>
              <a:t>コードを使うことはよりフレキシブルです。</a:t>
            </a:r>
            <a:endParaRPr kumimoji="1" lang="en-US" altLang="ja-JP" baseline="0" dirty="0" smtClean="0"/>
          </a:p>
          <a:p>
            <a:r>
              <a:rPr kumimoji="1" lang="ja-JP" altLang="en-US" baseline="0" dirty="0" smtClean="0"/>
              <a:t>あなたのデータに特化したスクリプトを仕立てることができます。</a:t>
            </a:r>
            <a:endParaRPr kumimoji="1" lang="en-US" altLang="ja-JP" baseline="0" dirty="0" smtClean="0"/>
          </a:p>
          <a:p>
            <a:endParaRPr kumimoji="1" lang="en-US" altLang="ja-JP" baseline="0" dirty="0" smtClean="0"/>
          </a:p>
          <a:p>
            <a:r>
              <a:rPr kumimoji="1" lang="ja-JP" altLang="en-US" baseline="0" dirty="0" smtClean="0"/>
              <a:t>以降ではあるデータフォーマットを別のフォーマットに変換する方法を数行のコードで紹介します。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13</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この例では</a:t>
            </a:r>
            <a:r>
              <a:rPr kumimoji="1" lang="en-US" altLang="ja-JP" baseline="0" dirty="0" smtClean="0"/>
              <a:t>Python</a:t>
            </a:r>
            <a:r>
              <a:rPr kumimoji="1" lang="ja-JP" altLang="en-US" baseline="0" dirty="0" smtClean="0"/>
              <a:t>を使用します。もちろん他の言語で記述してもいいです。</a:t>
            </a:r>
            <a:endParaRPr kumimoji="1" lang="en-US" altLang="ja-JP" baseline="0" dirty="0" smtClean="0"/>
          </a:p>
          <a:p>
            <a:r>
              <a:rPr kumimoji="1" lang="ja-JP" altLang="en-US" baseline="0" dirty="0" smtClean="0"/>
              <a:t>シンタックスは異なりますが、ロジックは基本的に一緒です。</a:t>
            </a:r>
            <a:endParaRPr kumimoji="1" lang="en-US" altLang="ja-JP" baseline="0" dirty="0" smtClean="0"/>
          </a:p>
          <a:p>
            <a:r>
              <a:rPr kumimoji="1" lang="ja-JP" altLang="en-US" baseline="0" dirty="0" smtClean="0"/>
              <a:t>（私は</a:t>
            </a:r>
            <a:r>
              <a:rPr kumimoji="1" lang="en-US" altLang="ja-JP" baseline="0" dirty="0" smtClean="0"/>
              <a:t>Python</a:t>
            </a:r>
            <a:r>
              <a:rPr kumimoji="1" lang="ja-JP" altLang="en-US" baseline="0" dirty="0" smtClean="0"/>
              <a:t>で開発するのが好きで、私のワークフローには</a:t>
            </a:r>
            <a:r>
              <a:rPr kumimoji="1" lang="en-US" altLang="ja-JP" baseline="0" dirty="0" smtClean="0"/>
              <a:t>Python</a:t>
            </a:r>
            <a:r>
              <a:rPr kumimoji="1" lang="ja-JP" altLang="en-US" baseline="0" dirty="0" smtClean="0"/>
              <a:t>を利用したデータ処理が適しています。）</a:t>
            </a:r>
            <a:endParaRPr kumimoji="1" lang="en-US" altLang="ja-JP" baseline="0" dirty="0" smtClean="0"/>
          </a:p>
          <a:p>
            <a:endParaRPr kumimoji="1" lang="en-US" altLang="ja-JP" baseline="0" dirty="0" smtClean="0"/>
          </a:p>
          <a:p>
            <a:r>
              <a:rPr kumimoji="1" lang="en-US" altLang="ja-JP" baseline="0" dirty="0" smtClean="0"/>
              <a:t>scraping data</a:t>
            </a:r>
            <a:r>
              <a:rPr kumimoji="1" lang="ja-JP" altLang="en-US" baseline="0" dirty="0" smtClean="0"/>
              <a:t>で紹介した</a:t>
            </a:r>
            <a:r>
              <a:rPr kumimoji="1" lang="en-US" altLang="ja-JP" baseline="0" dirty="0" err="1" smtClean="0"/>
              <a:t>wunder-data.txt</a:t>
            </a:r>
            <a:r>
              <a:rPr kumimoji="1" lang="ja-JP" altLang="en-US" baseline="0" dirty="0" smtClean="0"/>
              <a:t>ファイルの結果を利用します。</a:t>
            </a:r>
            <a:endParaRPr kumimoji="1" lang="en-US" altLang="ja-JP" baseline="0" dirty="0" smtClean="0"/>
          </a:p>
          <a:p>
            <a:r>
              <a:rPr kumimoji="1" lang="ja-JP" altLang="en-US" baseline="0" dirty="0" smtClean="0"/>
              <a:t>このデータは２００９年の</a:t>
            </a:r>
            <a:r>
              <a:rPr kumimoji="1" lang="en-US" altLang="ja-JP" baseline="0" dirty="0" smtClean="0"/>
              <a:t>New York</a:t>
            </a:r>
            <a:r>
              <a:rPr kumimoji="1" lang="ja-JP" altLang="en-US" baseline="0" dirty="0" smtClean="0"/>
              <a:t>、</a:t>
            </a:r>
            <a:r>
              <a:rPr kumimoji="1" lang="en-US" altLang="ja-JP" baseline="0" dirty="0" smtClean="0"/>
              <a:t>Buffalo</a:t>
            </a:r>
            <a:r>
              <a:rPr kumimoji="1" lang="ja-JP" altLang="en-US" baseline="0" dirty="0" smtClean="0"/>
              <a:t>での気温のデータです。</a:t>
            </a:r>
            <a:endParaRPr kumimoji="1" lang="en-US" altLang="ja-JP" baseline="0" dirty="0" smtClean="0"/>
          </a:p>
          <a:p>
            <a:r>
              <a:rPr kumimoji="1" lang="ja-JP" altLang="en-US" baseline="0" dirty="0" smtClean="0"/>
              <a:t>最初の数行は次のとおりです。</a:t>
            </a:r>
            <a:endParaRPr kumimoji="1" lang="en-US" altLang="ja-JP" baseline="0" dirty="0" smtClean="0"/>
          </a:p>
          <a:p>
            <a:endParaRPr kumimoji="1" lang="en-US" altLang="ja-JP" baseline="0" dirty="0" smtClean="0"/>
          </a:p>
          <a:p>
            <a:r>
              <a:rPr kumimoji="1" lang="en-US" altLang="ja-JP" baseline="0" dirty="0" smtClean="0"/>
              <a:t>### </a:t>
            </a:r>
            <a:r>
              <a:rPr kumimoji="1" lang="ja-JP" altLang="en-US" baseline="0" dirty="0" smtClean="0"/>
              <a:t>サンプル</a:t>
            </a:r>
            <a:r>
              <a:rPr kumimoji="1" lang="en-US" altLang="ja-JP" baseline="0" dirty="0" smtClean="0"/>
              <a:t>CSV</a:t>
            </a:r>
            <a:r>
              <a:rPr kumimoji="1" lang="ja-JP" altLang="en-US" baseline="0" dirty="0" smtClean="0"/>
              <a:t>データ</a:t>
            </a:r>
            <a:endParaRPr kumimoji="1" lang="en-US" altLang="ja-JP" baseline="0" dirty="0" smtClean="0"/>
          </a:p>
          <a:p>
            <a:endParaRPr kumimoji="1" lang="en-US" altLang="ja-JP" baseline="0" dirty="0" smtClean="0"/>
          </a:p>
          <a:p>
            <a:r>
              <a:rPr kumimoji="1" lang="ja-JP" altLang="en-US" baseline="0" dirty="0" smtClean="0"/>
              <a:t>これは、</a:t>
            </a:r>
            <a:r>
              <a:rPr kumimoji="1" lang="en-US" altLang="ja-JP" baseline="0" dirty="0" smtClean="0"/>
              <a:t>CSV</a:t>
            </a:r>
            <a:r>
              <a:rPr kumimoji="1" lang="ja-JP" altLang="en-US" baseline="0" dirty="0" smtClean="0"/>
              <a:t>ファイルです、しかし、あなたは次の</a:t>
            </a:r>
            <a:r>
              <a:rPr kumimoji="1" lang="en-US" altLang="ja-JP" baseline="0" dirty="0" smtClean="0"/>
              <a:t>XML</a:t>
            </a:r>
            <a:r>
              <a:rPr kumimoji="1" lang="ja-JP" altLang="en-US" baseline="0" dirty="0" smtClean="0"/>
              <a:t>フォーマットのデータが欲しいと思っています。</a:t>
            </a:r>
            <a:endParaRPr kumimoji="1" lang="en-US" altLang="ja-JP" baseline="0" dirty="0" smtClean="0"/>
          </a:p>
          <a:p>
            <a:endParaRPr kumimoji="1" lang="en-US" altLang="ja-JP" baseline="0" dirty="0" smtClean="0"/>
          </a:p>
          <a:p>
            <a:r>
              <a:rPr kumimoji="1" lang="en-US" altLang="ja-JP" baseline="0" dirty="0" smtClean="0"/>
              <a:t>### </a:t>
            </a:r>
            <a:r>
              <a:rPr kumimoji="1" lang="ja-JP" altLang="en-US" baseline="0" dirty="0" smtClean="0"/>
              <a:t>サンプル</a:t>
            </a:r>
            <a:r>
              <a:rPr kumimoji="1" lang="en-US" altLang="ja-JP" baseline="0" dirty="0" smtClean="0"/>
              <a:t>XML</a:t>
            </a:r>
            <a:r>
              <a:rPr kumimoji="1" lang="ja-JP" altLang="en-US" baseline="0" dirty="0" smtClean="0"/>
              <a:t>データ</a:t>
            </a:r>
            <a:endParaRPr kumimoji="1" lang="en-US" altLang="ja-JP" baseline="0" dirty="0" smtClean="0"/>
          </a:p>
          <a:p>
            <a:endParaRPr kumimoji="1" lang="en-US" altLang="ja-JP" baseline="0" dirty="0" smtClean="0"/>
          </a:p>
          <a:p>
            <a:r>
              <a:rPr kumimoji="1" lang="ja-JP" altLang="en-US" baseline="0" dirty="0" smtClean="0"/>
              <a:t>各日付の気温は</a:t>
            </a:r>
            <a:r>
              <a:rPr kumimoji="1" lang="en-US" altLang="ja-JP" baseline="0" dirty="0" smtClean="0"/>
              <a:t>&lt;</a:t>
            </a:r>
            <a:r>
              <a:rPr kumimoji="1" lang="en-US" altLang="ja-JP" baseline="0" dirty="0" err="1" smtClean="0"/>
              <a:t>obserrvation</a:t>
            </a:r>
            <a:r>
              <a:rPr kumimoji="1" lang="en-US" altLang="ja-JP" baseline="0" dirty="0" smtClean="0"/>
              <a:t>&gt;</a:t>
            </a:r>
            <a:r>
              <a:rPr kumimoji="1" lang="ja-JP" altLang="en-US" baseline="0" dirty="0" smtClean="0"/>
              <a:t>タグで囲まれた</a:t>
            </a:r>
            <a:r>
              <a:rPr kumimoji="1" lang="en-US" altLang="ja-JP" baseline="0" dirty="0" smtClean="0"/>
              <a:t>&lt;date&gt;</a:t>
            </a:r>
            <a:r>
              <a:rPr kumimoji="1" lang="ja-JP" altLang="en-US" baseline="0" dirty="0" smtClean="0"/>
              <a:t>、</a:t>
            </a:r>
            <a:r>
              <a:rPr kumimoji="1" lang="en-US" altLang="ja-JP" baseline="0" dirty="0" smtClean="0"/>
              <a:t>&lt;</a:t>
            </a:r>
            <a:r>
              <a:rPr kumimoji="1" lang="en-US" altLang="ja-JP" baseline="0" dirty="0" err="1" smtClean="0"/>
              <a:t>max_temperature</a:t>
            </a:r>
            <a:r>
              <a:rPr kumimoji="1" lang="en-US" altLang="ja-JP" baseline="0" dirty="0" smtClean="0"/>
              <a:t>&gt;</a:t>
            </a:r>
            <a:r>
              <a:rPr kumimoji="1" lang="ja-JP" altLang="en-US" baseline="0" dirty="0" smtClean="0"/>
              <a:t>タグに入っています。</a:t>
            </a:r>
            <a:endParaRPr kumimoji="1" lang="en-US" altLang="ja-JP" baseline="0" dirty="0" smtClean="0"/>
          </a:p>
          <a:p>
            <a:r>
              <a:rPr kumimoji="1" lang="en-US" altLang="ja-JP" baseline="0" dirty="0" smtClean="0"/>
              <a:t>CSV</a:t>
            </a:r>
            <a:r>
              <a:rPr kumimoji="1" lang="ja-JP" altLang="en-US" baseline="0" dirty="0" smtClean="0"/>
              <a:t>をさほどの</a:t>
            </a:r>
            <a:r>
              <a:rPr kumimoji="1" lang="en-US" altLang="ja-JP" baseline="0" dirty="0" smtClean="0"/>
              <a:t>XML</a:t>
            </a:r>
            <a:r>
              <a:rPr kumimoji="1" lang="ja-JP" altLang="en-US" baseline="0" dirty="0" smtClean="0"/>
              <a:t>フォーマットに変換するためのコードは次のようになります。</a:t>
            </a:r>
            <a:endParaRPr kumimoji="1" lang="en-US" altLang="ja-JP" baseline="0" dirty="0" smtClean="0"/>
          </a:p>
          <a:p>
            <a:endParaRPr kumimoji="1" lang="en-US" altLang="ja-JP" baseline="0" dirty="0" smtClean="0"/>
          </a:p>
          <a:p>
            <a:r>
              <a:rPr kumimoji="1" lang="en-US" altLang="ja-JP" baseline="0" dirty="0" smtClean="0"/>
              <a:t>### </a:t>
            </a:r>
            <a:r>
              <a:rPr kumimoji="1" lang="ja-JP" altLang="en-US" baseline="0" dirty="0" smtClean="0"/>
              <a:t>サンプル</a:t>
            </a:r>
            <a:r>
              <a:rPr kumimoji="1" lang="en-US" altLang="ja-JP" baseline="0" dirty="0" smtClean="0"/>
              <a:t>Python</a:t>
            </a:r>
            <a:r>
              <a:rPr kumimoji="1" lang="ja-JP" altLang="en-US" baseline="0" dirty="0" smtClean="0"/>
              <a:t>コード（全貌）</a:t>
            </a:r>
            <a:endParaRPr kumimoji="1" lang="en-US" altLang="ja-JP" baseline="0" dirty="0" smtClean="0"/>
          </a:p>
          <a:p>
            <a:endParaRPr kumimoji="1" lang="en-US" altLang="ja-JP" baseline="0" dirty="0" smtClean="0"/>
          </a:p>
          <a:p>
            <a:r>
              <a:rPr kumimoji="1" lang="ja-JP" altLang="en-US" baseline="0" dirty="0" smtClean="0"/>
              <a:t>サンプルのように、必要なモジュールを</a:t>
            </a:r>
            <a:r>
              <a:rPr kumimoji="1" lang="en-US" altLang="ja-JP" baseline="0" dirty="0" smtClean="0"/>
              <a:t>import</a:t>
            </a:r>
            <a:r>
              <a:rPr kumimoji="1" lang="ja-JP" altLang="en-US" baseline="0" dirty="0" smtClean="0"/>
              <a:t>します。</a:t>
            </a:r>
            <a:endParaRPr kumimoji="1" lang="en-US" altLang="ja-JP" baseline="0" dirty="0" smtClean="0"/>
          </a:p>
          <a:p>
            <a:r>
              <a:rPr kumimoji="1" lang="en-US" altLang="ja-JP" baseline="0" dirty="0" err="1" smtClean="0"/>
              <a:t>wunder-data.txt</a:t>
            </a:r>
            <a:r>
              <a:rPr kumimoji="1" lang="ja-JP" altLang="en-US" baseline="0" dirty="0" smtClean="0"/>
              <a:t>を読み込むのに必要なのは</a:t>
            </a:r>
            <a:r>
              <a:rPr kumimoji="1" lang="en-US" altLang="ja-JP" baseline="0" dirty="0" err="1" smtClean="0"/>
              <a:t>csv</a:t>
            </a:r>
            <a:r>
              <a:rPr kumimoji="1" lang="ja-JP" altLang="en-US" baseline="0" dirty="0" smtClean="0"/>
              <a:t>モジュールのみです。</a:t>
            </a:r>
            <a:endParaRPr kumimoji="1" lang="en-US" altLang="ja-JP" baseline="0" dirty="0" smtClean="0"/>
          </a:p>
          <a:p>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baseline="0" dirty="0" smtClean="0"/>
              <a:t>### snippet import</a:t>
            </a:r>
          </a:p>
          <a:p>
            <a:endParaRPr kumimoji="1" lang="en-US" altLang="ja-JP" baseline="0" dirty="0" smtClean="0"/>
          </a:p>
          <a:p>
            <a:r>
              <a:rPr kumimoji="1" lang="en-US" altLang="ja-JP" baseline="0" dirty="0" smtClean="0"/>
              <a:t>2</a:t>
            </a:r>
            <a:r>
              <a:rPr kumimoji="1" lang="ja-JP" altLang="en-US" baseline="0" dirty="0" smtClean="0"/>
              <a:t>行目は</a:t>
            </a:r>
            <a:r>
              <a:rPr kumimoji="1" lang="en-US" altLang="ja-JP" baseline="0" dirty="0" err="1" smtClean="0"/>
              <a:t>wunder-data.txt</a:t>
            </a:r>
            <a:r>
              <a:rPr kumimoji="1" lang="ja-JP" altLang="en-US" baseline="0" dirty="0" smtClean="0"/>
              <a:t>を</a:t>
            </a:r>
            <a:r>
              <a:rPr kumimoji="1" lang="en-US" altLang="ja-JP" baseline="0" dirty="0" smtClean="0"/>
              <a:t>open()</a:t>
            </a:r>
            <a:r>
              <a:rPr kumimoji="1" lang="ja-JP" altLang="en-US" baseline="0" dirty="0" smtClean="0"/>
              <a:t>関数を利用してファイルを読み込み、</a:t>
            </a:r>
            <a:r>
              <a:rPr kumimoji="1" lang="en-US" altLang="ja-JP" baseline="0" dirty="0" err="1" smtClean="0"/>
              <a:t>csv.reader</a:t>
            </a:r>
            <a:r>
              <a:rPr kumimoji="1" lang="en-US" altLang="ja-JP" baseline="0" dirty="0" smtClean="0"/>
              <a:t>()</a:t>
            </a:r>
            <a:r>
              <a:rPr kumimoji="1" lang="ja-JP" altLang="en-US" baseline="0" dirty="0" smtClean="0"/>
              <a:t>メソッドでさらにそれを読み込みます。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baseline="0" dirty="0" smtClean="0"/>
              <a:t>### snippet reader</a:t>
            </a:r>
          </a:p>
          <a:p>
            <a:endParaRPr kumimoji="1" lang="en-US" altLang="ja-JP" baseline="0" dirty="0" smtClean="0"/>
          </a:p>
          <a:p>
            <a:r>
              <a:rPr kumimoji="1" lang="ja-JP" altLang="en-US" baseline="0" dirty="0" smtClean="0"/>
              <a:t>「</a:t>
            </a:r>
            <a:r>
              <a:rPr kumimoji="1" lang="en-US" altLang="ja-JP" baseline="0" dirty="0" smtClean="0"/>
              <a:t>delimiter</a:t>
            </a:r>
            <a:r>
              <a:rPr kumimoji="1" lang="ja-JP" altLang="en-US" baseline="0" dirty="0" smtClean="0"/>
              <a:t>」としてカンマを指定しています。もし、タブ区切りのファイルの場合は</a:t>
            </a:r>
            <a:r>
              <a:rPr kumimoji="1" lang="en-US" altLang="ja-JP" baseline="0" dirty="0" smtClean="0"/>
              <a:t>’\t’</a:t>
            </a:r>
            <a:r>
              <a:rPr kumimoji="1" lang="ja-JP" altLang="en-US" baseline="0" dirty="0" smtClean="0"/>
              <a:t>を指定します。</a:t>
            </a:r>
            <a:endParaRPr kumimoji="1" lang="en-US" altLang="ja-JP" baseline="0" dirty="0" smtClean="0"/>
          </a:p>
          <a:p>
            <a:r>
              <a:rPr kumimoji="1" lang="en-US" altLang="ja-JP" baseline="0" dirty="0" smtClean="0"/>
              <a:t>3</a:t>
            </a:r>
            <a:r>
              <a:rPr kumimoji="1" lang="ja-JP" altLang="en-US" baseline="0" dirty="0" smtClean="0"/>
              <a:t>行目で</a:t>
            </a:r>
            <a:r>
              <a:rPr kumimoji="1" lang="en-US" altLang="ja-JP" baseline="0" dirty="0" smtClean="0"/>
              <a:t>XML</a:t>
            </a:r>
            <a:r>
              <a:rPr kumimoji="1" lang="ja-JP" altLang="en-US" baseline="0" dirty="0" smtClean="0"/>
              <a:t>の最初の行を出力します。</a:t>
            </a:r>
            <a:endParaRPr kumimoji="1" lang="en-US" altLang="ja-JP" baseline="0" dirty="0" smtClean="0"/>
          </a:p>
          <a:p>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baseline="0" dirty="0" smtClean="0"/>
              <a:t>### snippet print</a:t>
            </a:r>
          </a:p>
          <a:p>
            <a:endParaRPr kumimoji="1" lang="en-US" altLang="ja-JP" baseline="0" dirty="0" smtClean="0"/>
          </a:p>
          <a:p>
            <a:r>
              <a:rPr kumimoji="1" lang="ja-JP" altLang="en-US" baseline="0" dirty="0" smtClean="0"/>
              <a:t>コードの主要部分で、ループを回して、データの各行を</a:t>
            </a:r>
            <a:r>
              <a:rPr kumimoji="1" lang="en-US" altLang="ja-JP" baseline="0" dirty="0" smtClean="0"/>
              <a:t>XML</a:t>
            </a:r>
            <a:r>
              <a:rPr kumimoji="1" lang="ja-JP" altLang="en-US" baseline="0" dirty="0" smtClean="0"/>
              <a:t>フォーマットにして出力します。</a:t>
            </a:r>
            <a:endParaRPr kumimoji="1" lang="en-US" altLang="ja-JP" baseline="0" dirty="0" smtClean="0"/>
          </a:p>
          <a:p>
            <a:r>
              <a:rPr kumimoji="1" lang="ja-JP" altLang="en-US" baseline="0" dirty="0" smtClean="0"/>
              <a:t>この例では</a:t>
            </a:r>
            <a:r>
              <a:rPr kumimoji="1" lang="en-US" altLang="ja-JP" baseline="0" dirty="0" smtClean="0"/>
              <a:t>CSV</a:t>
            </a:r>
            <a:r>
              <a:rPr kumimoji="1" lang="ja-JP" altLang="en-US" baseline="0" dirty="0" smtClean="0"/>
              <a:t>ヘッダの各行が</a:t>
            </a:r>
            <a:r>
              <a:rPr kumimoji="1" lang="en-US" altLang="ja-JP" baseline="0" dirty="0" smtClean="0"/>
              <a:t>XML</a:t>
            </a:r>
            <a:r>
              <a:rPr kumimoji="1" lang="ja-JP" altLang="en-US" baseline="0" dirty="0" smtClean="0"/>
              <a:t>の</a:t>
            </a:r>
            <a:r>
              <a:rPr kumimoji="1" lang="en-US" altLang="ja-JP" baseline="0" dirty="0" smtClean="0"/>
              <a:t>&lt;</a:t>
            </a:r>
            <a:r>
              <a:rPr kumimoji="1" lang="en-US" altLang="ja-JP" baseline="0" dirty="0" err="1" smtClean="0"/>
              <a:t>obserbation</a:t>
            </a:r>
            <a:r>
              <a:rPr kumimoji="1" lang="en-US" altLang="ja-JP" baseline="0" dirty="0" smtClean="0"/>
              <a:t>&gt;</a:t>
            </a:r>
            <a:r>
              <a:rPr kumimoji="1" lang="ja-JP" altLang="en-US" baseline="0" dirty="0" smtClean="0"/>
              <a:t>タグに相当します。（</a:t>
            </a:r>
            <a:r>
              <a:rPr kumimoji="1" lang="en-US" altLang="ja-JP" baseline="0" dirty="0" smtClean="0"/>
              <a:t>header</a:t>
            </a:r>
            <a:r>
              <a:rPr kumimoji="1" lang="ja-JP" altLang="en-US" baseline="0" dirty="0" smtClean="0"/>
              <a:t>じゃなくて</a:t>
            </a:r>
            <a:r>
              <a:rPr kumimoji="1" lang="en-US" altLang="ja-JP" baseline="0" dirty="0" smtClean="0"/>
              <a:t>reader</a:t>
            </a:r>
            <a:r>
              <a:rPr kumimoji="1" lang="ja-JP" altLang="en-US" baseline="0" dirty="0" smtClean="0"/>
              <a:t>？）</a:t>
            </a:r>
            <a:endParaRPr kumimoji="1" lang="en-US" altLang="ja-JP" baseline="0" dirty="0" smtClean="0"/>
          </a:p>
          <a:p>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baseline="0" dirty="0" smtClean="0"/>
              <a:t>### snippet for row</a:t>
            </a:r>
          </a:p>
          <a:p>
            <a:endParaRPr kumimoji="1" lang="en-US" altLang="ja-JP" baseline="0" dirty="0" smtClean="0"/>
          </a:p>
          <a:p>
            <a:r>
              <a:rPr kumimoji="1" lang="ja-JP" altLang="en-US" baseline="0" dirty="0" smtClean="0"/>
              <a:t>各行は</a:t>
            </a:r>
            <a:r>
              <a:rPr kumimoji="1" lang="en-US" altLang="ja-JP" baseline="0" dirty="0" smtClean="0"/>
              <a:t>2</a:t>
            </a:r>
            <a:r>
              <a:rPr kumimoji="1" lang="ja-JP" altLang="en-US" baseline="0" dirty="0" smtClean="0"/>
              <a:t>つの値（日付と最高気温）を持っています。</a:t>
            </a:r>
            <a:endParaRPr kumimoji="1" lang="en-US" altLang="ja-JP" baseline="0" dirty="0" smtClean="0"/>
          </a:p>
          <a:p>
            <a:r>
              <a:rPr kumimoji="1" lang="en-US" altLang="ja-JP" baseline="0" dirty="0" smtClean="0"/>
              <a:t>XML</a:t>
            </a:r>
            <a:r>
              <a:rPr kumimoji="1" lang="ja-JP" altLang="en-US" baseline="0" dirty="0" smtClean="0"/>
              <a:t>変換の最後は閉じタグの出力です。</a:t>
            </a:r>
            <a:endParaRPr kumimoji="1" lang="en-US" altLang="ja-JP" baseline="0" dirty="0" smtClean="0"/>
          </a:p>
          <a:p>
            <a:endParaRPr kumimoji="1" lang="en-US" altLang="ja-JP" baseline="0" dirty="0" smtClean="0"/>
          </a:p>
          <a:p>
            <a:r>
              <a:rPr kumimoji="1" lang="en-US" altLang="ja-JP" baseline="0" dirty="0" smtClean="0"/>
              <a:t>### snippet print</a:t>
            </a:r>
          </a:p>
          <a:p>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14</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aseline="0" dirty="0" smtClean="0"/>
          </a:p>
          <a:p>
            <a:r>
              <a:rPr kumimoji="1" lang="ja-JP" altLang="en-US" baseline="0" dirty="0" smtClean="0"/>
              <a:t>ここで、</a:t>
            </a:r>
            <a:r>
              <a:rPr kumimoji="1" lang="en-US" altLang="ja-JP" baseline="0" dirty="0" smtClean="0"/>
              <a:t>2</a:t>
            </a:r>
            <a:r>
              <a:rPr kumimoji="1" lang="ja-JP" altLang="en-US" baseline="0" dirty="0" smtClean="0"/>
              <a:t>つの大事な事があります。</a:t>
            </a:r>
            <a:endParaRPr kumimoji="1" lang="en-US" altLang="ja-JP" baseline="0" dirty="0" smtClean="0"/>
          </a:p>
          <a:p>
            <a:r>
              <a:rPr kumimoji="1" lang="ja-JP" altLang="en-US" baseline="0" dirty="0" smtClean="0"/>
              <a:t>　</a:t>
            </a:r>
            <a:r>
              <a:rPr kumimoji="1" lang="en-US" altLang="ja-JP" baseline="0" dirty="0" smtClean="0"/>
              <a:t>1.</a:t>
            </a:r>
            <a:r>
              <a:rPr kumimoji="1" lang="ja-JP" altLang="en-US" baseline="0" dirty="0" smtClean="0"/>
              <a:t>データを読み込み</a:t>
            </a:r>
            <a:endParaRPr kumimoji="1" lang="en-US" altLang="ja-JP" baseline="0" dirty="0" smtClean="0"/>
          </a:p>
          <a:p>
            <a:r>
              <a:rPr kumimoji="1" lang="ja-JP" altLang="en-US" baseline="0" dirty="0" smtClean="0"/>
              <a:t>　</a:t>
            </a:r>
            <a:r>
              <a:rPr kumimoji="1" lang="en-US" altLang="ja-JP" baseline="0" dirty="0" smtClean="0"/>
              <a:t>2.</a:t>
            </a:r>
            <a:r>
              <a:rPr kumimoji="1" lang="ja-JP" altLang="en-US" baseline="0" dirty="0" smtClean="0"/>
              <a:t>各行のデータに対していくつかの変更を加えて繰り返します。</a:t>
            </a:r>
            <a:endParaRPr kumimoji="1" lang="en-US" altLang="ja-JP" baseline="0" dirty="0" smtClean="0"/>
          </a:p>
          <a:p>
            <a:r>
              <a:rPr kumimoji="1" lang="en-US" altLang="ja-JP" baseline="0" dirty="0" smtClean="0"/>
              <a:t>XML</a:t>
            </a:r>
            <a:r>
              <a:rPr kumimoji="1" lang="ja-JP" altLang="en-US" baseline="0" dirty="0" smtClean="0"/>
              <a:t>から</a:t>
            </a:r>
            <a:r>
              <a:rPr kumimoji="1" lang="en-US" altLang="ja-JP" baseline="0" dirty="0" smtClean="0"/>
              <a:t>CSV</a:t>
            </a:r>
            <a:r>
              <a:rPr kumimoji="1" lang="ja-JP" altLang="en-US" baseline="0" dirty="0" smtClean="0"/>
              <a:t>に変換するのも同様の処理になります。</a:t>
            </a:r>
            <a:endParaRPr kumimoji="1" lang="en-US" altLang="ja-JP" baseline="0" dirty="0" smtClean="0"/>
          </a:p>
          <a:p>
            <a:r>
              <a:rPr kumimoji="1" lang="ja-JP" altLang="en-US" baseline="0" dirty="0" smtClean="0"/>
              <a:t>次のコードは</a:t>
            </a:r>
            <a:r>
              <a:rPr kumimoji="1" lang="en-US" altLang="ja-JP" baseline="0" dirty="0" smtClean="0"/>
              <a:t>XML</a:t>
            </a:r>
            <a:r>
              <a:rPr kumimoji="1" lang="ja-JP" altLang="en-US" baseline="0" dirty="0" smtClean="0"/>
              <a:t>ファイルをパースするために先ほどとは異なるモジュールを利用しています。</a:t>
            </a:r>
            <a:endParaRPr kumimoji="1" lang="en-US" altLang="ja-JP" baseline="0" dirty="0" smtClean="0"/>
          </a:p>
          <a:p>
            <a:endParaRPr kumimoji="1" lang="en-US" altLang="ja-JP" baseline="0" dirty="0" smtClean="0"/>
          </a:p>
          <a:p>
            <a:r>
              <a:rPr kumimoji="1" lang="en-US" altLang="ja-JP" baseline="0" dirty="0" smtClean="0"/>
              <a:t>### snippet from </a:t>
            </a:r>
            <a:r>
              <a:rPr kumimoji="1" lang="en-US" altLang="ja-JP" baseline="0" dirty="0" err="1" smtClean="0"/>
              <a:t>BeautifulSoup</a:t>
            </a:r>
            <a:endParaRPr kumimoji="1" lang="en-US" altLang="ja-JP" baseline="0" dirty="0" smtClean="0"/>
          </a:p>
          <a:p>
            <a:endParaRPr kumimoji="1" lang="en-US" altLang="ja-JP" baseline="0" dirty="0" smtClean="0"/>
          </a:p>
          <a:p>
            <a:r>
              <a:rPr kumimoji="1" lang="ja-JP" altLang="en-US" baseline="0" dirty="0" smtClean="0"/>
              <a:t>コードは先ほどと異なっていますが、基本は一緒です。</a:t>
            </a:r>
            <a:endParaRPr kumimoji="1" lang="en-US" altLang="ja-JP" baseline="0" dirty="0" smtClean="0"/>
          </a:p>
          <a:p>
            <a:endParaRPr kumimoji="1" lang="en-US" altLang="ja-JP" baseline="0" dirty="0" smtClean="0"/>
          </a:p>
          <a:p>
            <a:r>
              <a:rPr kumimoji="1" lang="en-US" altLang="ja-JP" baseline="0" dirty="0" err="1" smtClean="0"/>
              <a:t>csv</a:t>
            </a:r>
            <a:r>
              <a:rPr kumimoji="1" lang="ja-JP" altLang="en-US" baseline="0" dirty="0" smtClean="0"/>
              <a:t>モジュールを</a:t>
            </a:r>
            <a:r>
              <a:rPr kumimoji="1" lang="en-US" altLang="ja-JP" baseline="0" dirty="0" smtClean="0"/>
              <a:t>import</a:t>
            </a:r>
            <a:r>
              <a:rPr kumimoji="1" lang="ja-JP" altLang="en-US" baseline="0" dirty="0" smtClean="0"/>
              <a:t>する代わりに</a:t>
            </a:r>
            <a:r>
              <a:rPr kumimoji="1" lang="en-US" altLang="ja-JP" baseline="0" dirty="0" err="1" smtClean="0"/>
              <a:t>BeautifulStoneSoup</a:t>
            </a:r>
            <a:r>
              <a:rPr kumimoji="1" lang="ja-JP" altLang="en-US" baseline="0" dirty="0" smtClean="0"/>
              <a:t>を</a:t>
            </a:r>
            <a:r>
              <a:rPr kumimoji="1" lang="en-US" altLang="ja-JP" baseline="0" dirty="0" err="1" smtClean="0"/>
              <a:t>BeautifulSoup</a:t>
            </a:r>
            <a:r>
              <a:rPr kumimoji="1" lang="ja-JP" altLang="en-US" baseline="0" dirty="0" smtClean="0"/>
              <a:t>から読み込んでいます。</a:t>
            </a:r>
            <a:endParaRPr kumimoji="1" lang="en-US" altLang="ja-JP" baseline="0" dirty="0" smtClean="0"/>
          </a:p>
          <a:p>
            <a:r>
              <a:rPr kumimoji="1" lang="en-US" altLang="ja-JP" baseline="0" dirty="0" err="1" smtClean="0"/>
              <a:t>BeautifulSoup</a:t>
            </a:r>
            <a:r>
              <a:rPr kumimoji="1" lang="ja-JP" altLang="en-US" baseline="0" dirty="0" smtClean="0"/>
              <a:t>は</a:t>
            </a:r>
            <a:r>
              <a:rPr kumimoji="1" lang="en-US" altLang="ja-JP" baseline="0" dirty="0" err="1" smtClean="0"/>
              <a:t>WeatherUnderground</a:t>
            </a:r>
            <a:r>
              <a:rPr kumimoji="1" lang="ja-JP" altLang="en-US" baseline="0" dirty="0" smtClean="0"/>
              <a:t>から</a:t>
            </a:r>
            <a:r>
              <a:rPr kumimoji="1" lang="en-US" altLang="ja-JP" baseline="0" dirty="0" smtClean="0"/>
              <a:t>HTML</a:t>
            </a:r>
            <a:r>
              <a:rPr kumimoji="1" lang="ja-JP" altLang="en-US" baseline="0" dirty="0" smtClean="0"/>
              <a:t>をパースするのに使ったのを覚えてますか。</a:t>
            </a:r>
            <a:endParaRPr kumimoji="1" lang="en-US" altLang="ja-JP" baseline="0" dirty="0" smtClean="0"/>
          </a:p>
          <a:p>
            <a:r>
              <a:rPr kumimoji="1" lang="en-US" altLang="ja-JP" baseline="0" dirty="0" err="1" smtClean="0"/>
              <a:t>BeautifulStoneSoup</a:t>
            </a:r>
            <a:r>
              <a:rPr kumimoji="1" lang="ja-JP" altLang="en-US" baseline="0" dirty="0" smtClean="0"/>
              <a:t>は</a:t>
            </a:r>
            <a:r>
              <a:rPr kumimoji="1" lang="en-US" altLang="ja-JP" baseline="0" dirty="0" smtClean="0"/>
              <a:t>XML</a:t>
            </a:r>
            <a:r>
              <a:rPr kumimoji="1" lang="ja-JP" altLang="en-US" baseline="0" dirty="0" smtClean="0"/>
              <a:t>をパースできます。</a:t>
            </a:r>
            <a:endParaRPr kumimoji="1" lang="en-US" altLang="ja-JP" baseline="0" dirty="0" smtClean="0"/>
          </a:p>
          <a:p>
            <a:endParaRPr kumimoji="1" lang="en-US" altLang="ja-JP" baseline="0" dirty="0" smtClean="0"/>
          </a:p>
          <a:p>
            <a:r>
              <a:rPr kumimoji="1" lang="en-US" altLang="ja-JP" baseline="0" dirty="0" smtClean="0"/>
              <a:t>XML</a:t>
            </a:r>
            <a:r>
              <a:rPr kumimoji="1" lang="ja-JP" altLang="en-US" baseline="0" dirty="0" smtClean="0"/>
              <a:t>ファイルを</a:t>
            </a:r>
            <a:r>
              <a:rPr kumimoji="1" lang="en-US" altLang="ja-JP" baseline="0" dirty="0" smtClean="0"/>
              <a:t>open()</a:t>
            </a:r>
            <a:r>
              <a:rPr kumimoji="1" lang="ja-JP" altLang="en-US" baseline="0" dirty="0" smtClean="0"/>
              <a:t>関数で読み込み、</a:t>
            </a:r>
            <a:r>
              <a:rPr kumimoji="1" lang="en-US" altLang="ja-JP" baseline="0" dirty="0" smtClean="0"/>
              <a:t>xml</a:t>
            </a:r>
            <a:r>
              <a:rPr kumimoji="1" lang="ja-JP" altLang="en-US" baseline="0" dirty="0" smtClean="0"/>
              <a:t>変数に</a:t>
            </a:r>
            <a:r>
              <a:rPr kumimoji="1" lang="en-US" altLang="ja-JP" baseline="0" dirty="0" smtClean="0"/>
              <a:t>XML</a:t>
            </a:r>
            <a:r>
              <a:rPr kumimoji="1" lang="ja-JP" altLang="en-US" baseline="0" dirty="0" smtClean="0"/>
              <a:t>の中身を割り当てます。</a:t>
            </a:r>
            <a:endParaRPr kumimoji="1" lang="en-US" altLang="ja-JP" baseline="0" dirty="0" smtClean="0"/>
          </a:p>
          <a:p>
            <a:r>
              <a:rPr kumimoji="1" lang="ja-JP" altLang="en-US" baseline="0" dirty="0" smtClean="0"/>
              <a:t>ここでポイントはコンテンツは文字列として保存されていることです。</a:t>
            </a:r>
            <a:endParaRPr kumimoji="1" lang="en-US" altLang="ja-JP" baseline="0" dirty="0" smtClean="0"/>
          </a:p>
          <a:p>
            <a:r>
              <a:rPr kumimoji="1" lang="ja-JP" altLang="en-US" baseline="0" dirty="0" smtClean="0"/>
              <a:t>パースするために、</a:t>
            </a:r>
            <a:r>
              <a:rPr kumimoji="1" lang="en-US" altLang="ja-JP" baseline="0" dirty="0" smtClean="0"/>
              <a:t>xml</a:t>
            </a:r>
            <a:r>
              <a:rPr kumimoji="1" lang="ja-JP" altLang="en-US" baseline="0" dirty="0" smtClean="0"/>
              <a:t>文字列を</a:t>
            </a:r>
            <a:r>
              <a:rPr kumimoji="1" lang="en-US" altLang="ja-JP" baseline="0" dirty="0" err="1" smtClean="0"/>
              <a:t>BeautifulStoneSoup</a:t>
            </a:r>
            <a:r>
              <a:rPr kumimoji="1" lang="ja-JP" altLang="en-US" baseline="0" dirty="0" smtClean="0"/>
              <a:t>を通します。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baseline="0" dirty="0" smtClean="0"/>
              <a:t>&lt;observation&gt;</a:t>
            </a:r>
            <a:r>
              <a:rPr kumimoji="1" lang="ja-JP" altLang="en-US" baseline="0" dirty="0" smtClean="0"/>
              <a:t>タグのリストが得られます。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このために、</a:t>
            </a:r>
            <a:r>
              <a:rPr kumimoji="1" lang="en-US" altLang="ja-JP" baseline="0" dirty="0" err="1" smtClean="0"/>
              <a:t>findAll</a:t>
            </a:r>
            <a:r>
              <a:rPr kumimoji="1" lang="ja-JP" altLang="en-US" baseline="0" dirty="0" smtClean="0"/>
              <a:t>（）を利用して、すべての</a:t>
            </a:r>
            <a:r>
              <a:rPr kumimoji="1" lang="en-US" altLang="ja-JP" baseline="0" dirty="0" smtClean="0"/>
              <a:t>&lt;observation&gt;</a:t>
            </a:r>
            <a:r>
              <a:rPr kumimoji="1" lang="ja-JP" altLang="en-US" baseline="0" dirty="0" smtClean="0"/>
              <a:t>タグをフェッチして、</a:t>
            </a:r>
            <a:r>
              <a:rPr kumimoji="1" lang="en-US" altLang="ja-JP" baseline="0" dirty="0" smtClean="0"/>
              <a:t>XML</a:t>
            </a:r>
            <a:r>
              <a:rPr kumimoji="1" lang="ja-JP" altLang="en-US" baseline="0" dirty="0" smtClean="0"/>
              <a:t>から</a:t>
            </a:r>
            <a:r>
              <a:rPr kumimoji="1" lang="en-US" altLang="ja-JP" baseline="0" dirty="0" smtClean="0"/>
              <a:t>CSV</a:t>
            </a:r>
            <a:r>
              <a:rPr kumimoji="1" lang="ja-JP" altLang="en-US" baseline="0" dirty="0" smtClean="0"/>
              <a:t>に変換します。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ループでは各</a:t>
            </a:r>
            <a:r>
              <a:rPr kumimoji="1" lang="en-US" altLang="ja-JP" baseline="0" dirty="0" smtClean="0"/>
              <a:t>&lt;observation&gt;</a:t>
            </a:r>
            <a:r>
              <a:rPr kumimoji="1" lang="ja-JP" altLang="en-US" baseline="0" dirty="0" smtClean="0"/>
              <a:t>タグを望んだ形で値を出力しています。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これで、最初の</a:t>
            </a:r>
            <a:r>
              <a:rPr kumimoji="1" lang="en-US" altLang="ja-JP" baseline="0" dirty="0" smtClean="0"/>
              <a:t>CSV</a:t>
            </a:r>
            <a:r>
              <a:rPr kumimoji="1" lang="ja-JP" altLang="en-US" baseline="0" dirty="0" smtClean="0"/>
              <a:t>データに戻ります。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論点を理解するために、</a:t>
            </a:r>
            <a:r>
              <a:rPr kumimoji="1" lang="en-US" altLang="ja-JP" baseline="0" dirty="0" smtClean="0"/>
              <a:t>CSV</a:t>
            </a:r>
            <a:r>
              <a:rPr kumimoji="1" lang="ja-JP" altLang="en-US" baseline="0" dirty="0" smtClean="0"/>
              <a:t>から</a:t>
            </a:r>
            <a:r>
              <a:rPr kumimoji="1" lang="en-US" altLang="ja-JP" baseline="0" dirty="0" smtClean="0"/>
              <a:t>JSON</a:t>
            </a:r>
            <a:r>
              <a:rPr kumimoji="1" lang="ja-JP" altLang="en-US" baseline="0" dirty="0" smtClean="0"/>
              <a:t>フォーマットに変換するコードを見てみましょう。</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似たようなロジックですが、異なる出力になります。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コードを実行すると次の</a:t>
            </a:r>
            <a:r>
              <a:rPr kumimoji="1" lang="en-US" altLang="ja-JP" baseline="0" dirty="0" smtClean="0"/>
              <a:t>JSON</a:t>
            </a:r>
            <a:r>
              <a:rPr kumimoji="1" lang="ja-JP" altLang="en-US" baseline="0" dirty="0" smtClean="0"/>
              <a:t>が出力されます。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同じデータですが、異なるフォーマットのデータでした。</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コンピュータは多様性を好みます。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15</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CSV</a:t>
            </a:r>
            <a:r>
              <a:rPr kumimoji="1" lang="ja-JP" altLang="en-US" baseline="0" dirty="0" smtClean="0"/>
              <a:t>ファイルを</a:t>
            </a:r>
            <a:r>
              <a:rPr kumimoji="1" lang="en-US" altLang="ja-JP" baseline="0" dirty="0" smtClean="0"/>
              <a:t>JSON</a:t>
            </a:r>
            <a:r>
              <a:rPr kumimoji="1" lang="ja-JP" altLang="en-US" baseline="0" dirty="0" smtClean="0"/>
              <a:t>に変換するコードを見た時に、</a:t>
            </a:r>
            <a:r>
              <a:rPr kumimoji="1" lang="en-US" altLang="ja-JP" baseline="0" dirty="0" smtClean="0"/>
              <a:t>for</a:t>
            </a:r>
            <a:r>
              <a:rPr kumimoji="1" lang="ja-JP" altLang="en-US" baseline="0" dirty="0" smtClean="0"/>
              <a:t>ループの</a:t>
            </a:r>
            <a:r>
              <a:rPr kumimoji="1" lang="en-US" altLang="ja-JP" baseline="0" dirty="0" smtClean="0"/>
              <a:t>if-else</a:t>
            </a:r>
            <a:r>
              <a:rPr kumimoji="1" lang="ja-JP" altLang="en-US" baseline="0" dirty="0" smtClean="0"/>
              <a:t>ステートメントとそのあと</a:t>
            </a:r>
            <a:r>
              <a:rPr kumimoji="1" lang="en-US" altLang="ja-JP" baseline="0" dirty="0" smtClean="0"/>
              <a:t>3</a:t>
            </a:r>
            <a:r>
              <a:rPr kumimoji="1" lang="ja-JP" altLang="en-US" baseline="0" dirty="0" smtClean="0"/>
              <a:t>つの</a:t>
            </a:r>
            <a:r>
              <a:rPr kumimoji="1" lang="en-US" altLang="ja-JP" baseline="0" dirty="0" smtClean="0"/>
              <a:t>print</a:t>
            </a:r>
            <a:r>
              <a:rPr kumimoji="1" lang="ja-JP" altLang="en-US" baseline="0" dirty="0" smtClean="0"/>
              <a:t>行に気づいたでしょう。</a:t>
            </a:r>
            <a:endParaRPr kumimoji="1" lang="en-US" altLang="ja-JP" baseline="0" dirty="0" smtClean="0"/>
          </a:p>
          <a:p>
            <a:r>
              <a:rPr kumimoji="1" lang="ja-JP" altLang="en-US" baseline="0" dirty="0" smtClean="0"/>
              <a:t>これは今のループのイテレーションが最終行のデータかどうかをチェックしています。</a:t>
            </a:r>
            <a:endParaRPr kumimoji="1" lang="en-US" altLang="ja-JP" baseline="0" dirty="0" smtClean="0"/>
          </a:p>
          <a:p>
            <a:r>
              <a:rPr kumimoji="1" lang="ja-JP" altLang="en-US" baseline="0" dirty="0" smtClean="0"/>
              <a:t>もし、最終行以外の場合は</a:t>
            </a:r>
            <a:r>
              <a:rPr kumimoji="1" lang="en-US" altLang="ja-JP" baseline="0" dirty="0" smtClean="0"/>
              <a:t>observation</a:t>
            </a:r>
            <a:r>
              <a:rPr kumimoji="1" lang="ja-JP" altLang="en-US" baseline="0" dirty="0" smtClean="0"/>
              <a:t>の最後にカンマを打つ必要があります。</a:t>
            </a:r>
            <a:endParaRPr kumimoji="1" lang="en-US" altLang="ja-JP" baseline="0" dirty="0" smtClean="0"/>
          </a:p>
          <a:p>
            <a:r>
              <a:rPr kumimoji="1" lang="ja-JP" altLang="en-US" baseline="0" dirty="0" smtClean="0"/>
              <a:t>最終行の場合は必要ありません。</a:t>
            </a:r>
            <a:endParaRPr kumimoji="1" lang="en-US" altLang="ja-JP" baseline="0" dirty="0" smtClean="0"/>
          </a:p>
          <a:p>
            <a:r>
              <a:rPr kumimoji="1" lang="ja-JP" altLang="en-US" baseline="0" dirty="0" smtClean="0"/>
              <a:t>これは</a:t>
            </a:r>
            <a:r>
              <a:rPr kumimoji="1" lang="en-US" altLang="ja-JP" baseline="0" dirty="0" smtClean="0"/>
              <a:t>JSON</a:t>
            </a:r>
            <a:r>
              <a:rPr kumimoji="1" lang="ja-JP" altLang="en-US" baseline="0" dirty="0" smtClean="0"/>
              <a:t>の仕様の一部です。</a:t>
            </a:r>
            <a:endParaRPr kumimoji="1" lang="en-US" altLang="ja-JP" baseline="0" dirty="0" smtClean="0"/>
          </a:p>
          <a:p>
            <a:endParaRPr kumimoji="1" lang="en-US" altLang="ja-JP" baseline="0" dirty="0" smtClean="0"/>
          </a:p>
          <a:p>
            <a:r>
              <a:rPr kumimoji="1" lang="ja-JP" altLang="en-US" baseline="0" dirty="0" smtClean="0"/>
              <a:t>もし、最高気温に対して、しきい値をチェックするロジックを追加すれば、</a:t>
            </a:r>
            <a:endParaRPr kumimoji="1" lang="en-US" altLang="ja-JP" baseline="0" dirty="0" smtClean="0"/>
          </a:p>
          <a:p>
            <a:r>
              <a:rPr kumimoji="1" lang="ja-JP" altLang="en-US" baseline="0" dirty="0" smtClean="0"/>
              <a:t>最高気温がしきい値よりも大きければ０、小さければ</a:t>
            </a:r>
            <a:r>
              <a:rPr kumimoji="1" lang="en-US" altLang="ja-JP" baseline="0" dirty="0" smtClean="0"/>
              <a:t>1</a:t>
            </a:r>
            <a:r>
              <a:rPr kumimoji="1" lang="ja-JP" altLang="en-US" baseline="0" dirty="0" smtClean="0"/>
              <a:t>という新しいフィールドを作れます。</a:t>
            </a:r>
            <a:endParaRPr kumimoji="1" lang="en-US" altLang="ja-JP" baseline="0" dirty="0" smtClean="0"/>
          </a:p>
          <a:p>
            <a:r>
              <a:rPr kumimoji="1" lang="ja-JP" altLang="en-US" baseline="0" dirty="0" smtClean="0"/>
              <a:t>カテゴリーや値のない日にフラグを付けることもできます。</a:t>
            </a:r>
            <a:endParaRPr kumimoji="1" lang="en-US" altLang="ja-JP" baseline="0" dirty="0" smtClean="0"/>
          </a:p>
          <a:p>
            <a:endParaRPr kumimoji="1" lang="en-US" altLang="ja-JP" baseline="0" dirty="0" smtClean="0"/>
          </a:p>
          <a:p>
            <a:r>
              <a:rPr kumimoji="1" lang="ja-JP" altLang="en-US" baseline="0" dirty="0" smtClean="0"/>
              <a:t>しきい値のチェックというロジックでなくてもいいです。</a:t>
            </a:r>
            <a:endParaRPr kumimoji="1" lang="en-US" altLang="ja-JP" baseline="0" dirty="0" smtClean="0"/>
          </a:p>
          <a:p>
            <a:r>
              <a:rPr kumimoji="1" lang="ja-JP" altLang="en-US" baseline="0" dirty="0" smtClean="0"/>
              <a:t>前日と当日の間の気温差や</a:t>
            </a:r>
            <a:r>
              <a:rPr kumimoji="1" lang="ja-JP" altLang="en-US" sz="1200" kern="1200" dirty="0" smtClean="0">
                <a:solidFill>
                  <a:schemeClr val="tx1"/>
                </a:solidFill>
                <a:latin typeface="+mn-lt"/>
                <a:ea typeface="+mn-ea"/>
                <a:cs typeface="+mn-cs"/>
              </a:rPr>
              <a:t>移動平均を計算することもできます。</a:t>
            </a:r>
            <a:endParaRPr kumimoji="1" lang="en-US" altLang="ja-JP" sz="1200" kern="1200" dirty="0" smtClean="0">
              <a:solidFill>
                <a:schemeClr val="tx1"/>
              </a:solidFill>
              <a:latin typeface="+mn-lt"/>
              <a:ea typeface="+mn-ea"/>
              <a:cs typeface="+mn-cs"/>
            </a:endParaRPr>
          </a:p>
          <a:p>
            <a:r>
              <a:rPr kumimoji="1" lang="ja-JP" altLang="en-US" sz="1200" kern="1200" baseline="0" dirty="0" smtClean="0">
                <a:solidFill>
                  <a:schemeClr val="tx1"/>
                </a:solidFill>
                <a:latin typeface="+mn-lt"/>
                <a:ea typeface="+mn-ea"/>
                <a:cs typeface="+mn-cs"/>
              </a:rPr>
              <a:t>また、</a:t>
            </a:r>
            <a:r>
              <a:rPr kumimoji="1" lang="en-US" altLang="ja-JP" sz="1200" kern="1200" baseline="0" dirty="0" smtClean="0">
                <a:solidFill>
                  <a:schemeClr val="tx1"/>
                </a:solidFill>
                <a:latin typeface="+mn-lt"/>
                <a:ea typeface="+mn-ea"/>
                <a:cs typeface="+mn-cs"/>
              </a:rPr>
              <a:t>raw</a:t>
            </a:r>
            <a:r>
              <a:rPr kumimoji="1" lang="ja-JP" altLang="en-US" sz="1200" kern="1200" baseline="0" dirty="0" smtClean="0">
                <a:solidFill>
                  <a:schemeClr val="tx1"/>
                </a:solidFill>
                <a:latin typeface="+mn-lt"/>
                <a:ea typeface="+mn-ea"/>
                <a:cs typeface="+mn-cs"/>
              </a:rPr>
              <a:t>データを増幅することもできます。</a:t>
            </a:r>
            <a:endParaRPr kumimoji="1" lang="en-US" altLang="ja-JP" sz="1200" kern="1200" baseline="0" dirty="0" smtClean="0">
              <a:solidFill>
                <a:schemeClr val="tx1"/>
              </a:solidFill>
              <a:latin typeface="+mn-lt"/>
              <a:ea typeface="+mn-ea"/>
              <a:cs typeface="+mn-cs"/>
            </a:endParaRPr>
          </a:p>
          <a:p>
            <a:r>
              <a:rPr kumimoji="1" lang="ja-JP" altLang="en-US" sz="1200" kern="1200" baseline="0" dirty="0" smtClean="0">
                <a:solidFill>
                  <a:schemeClr val="tx1"/>
                </a:solidFill>
                <a:latin typeface="+mn-lt"/>
                <a:ea typeface="+mn-ea"/>
                <a:cs typeface="+mn-cs"/>
              </a:rPr>
              <a:t>ここでは、すべてをカバーしませんが、簡単な変換から、高度な解析を行うことが可能です。</a:t>
            </a:r>
            <a:endParaRPr kumimoji="1" lang="en-US" altLang="ja-JP" sz="1200" kern="1200" baseline="0" dirty="0" smtClean="0">
              <a:solidFill>
                <a:schemeClr val="tx1"/>
              </a:solidFill>
              <a:latin typeface="+mn-lt"/>
              <a:ea typeface="+mn-ea"/>
              <a:cs typeface="+mn-cs"/>
            </a:endParaRPr>
          </a:p>
          <a:p>
            <a:r>
              <a:rPr kumimoji="1" lang="ja-JP" altLang="en-US" baseline="0" dirty="0" smtClean="0"/>
              <a:t>簡単な例だけ示します。</a:t>
            </a:r>
            <a:endParaRPr kumimoji="1" lang="en-US" altLang="ja-JP" baseline="0" dirty="0" smtClean="0"/>
          </a:p>
          <a:p>
            <a:r>
              <a:rPr kumimoji="1" lang="en-US" altLang="ja-JP" baseline="0" dirty="0" smtClean="0"/>
              <a:t>CSV</a:t>
            </a:r>
            <a:r>
              <a:rPr kumimoji="1" lang="ja-JP" altLang="en-US" baseline="0" dirty="0" smtClean="0"/>
              <a:t>ファイル（</a:t>
            </a:r>
            <a:r>
              <a:rPr kumimoji="1" lang="en-US" altLang="ja-JP" baseline="0" dirty="0" err="1" smtClean="0"/>
              <a:t>wunder-data.txt</a:t>
            </a:r>
            <a:r>
              <a:rPr kumimoji="1" lang="en-US" altLang="ja-JP" baseline="0" dirty="0" smtClean="0"/>
              <a:t>)</a:t>
            </a:r>
            <a:r>
              <a:rPr kumimoji="1" lang="ja-JP" altLang="en-US" baseline="0" dirty="0" smtClean="0"/>
              <a:t>に戻って、</a:t>
            </a:r>
            <a:r>
              <a:rPr kumimoji="1" lang="en-US" altLang="ja-JP" baseline="0" dirty="0" smtClean="0"/>
              <a:t>3</a:t>
            </a:r>
            <a:r>
              <a:rPr kumimoji="1" lang="ja-JP" altLang="en-US" baseline="0" dirty="0" smtClean="0"/>
              <a:t>つめの列として、最高気温が氷点下かどうかを表す列を追加しましょう。</a:t>
            </a:r>
            <a:endParaRPr kumimoji="1" lang="en-US" altLang="ja-JP" baseline="0" dirty="0" smtClean="0"/>
          </a:p>
          <a:p>
            <a:r>
              <a:rPr kumimoji="1" lang="en-US" altLang="ja-JP" baseline="0" dirty="0" smtClean="0"/>
              <a:t>1</a:t>
            </a:r>
            <a:r>
              <a:rPr kumimoji="1" lang="ja-JP" altLang="en-US" baseline="0" dirty="0" smtClean="0"/>
              <a:t>の場合、氷点下、</a:t>
            </a:r>
            <a:r>
              <a:rPr kumimoji="1" lang="en-US" altLang="ja-JP" baseline="0" dirty="0" smtClean="0"/>
              <a:t>0</a:t>
            </a:r>
            <a:r>
              <a:rPr kumimoji="1" lang="ja-JP" altLang="en-US" baseline="0" dirty="0" smtClean="0"/>
              <a:t>の場合は氷点下ではないとします。</a:t>
            </a:r>
            <a:endParaRPr kumimoji="1" lang="en-US" altLang="ja-JP" baseline="0" dirty="0" smtClean="0"/>
          </a:p>
          <a:p>
            <a:endParaRPr kumimoji="1" lang="en-US" altLang="ja-JP" baseline="0" dirty="0" smtClean="0"/>
          </a:p>
          <a:p>
            <a:r>
              <a:rPr kumimoji="1" lang="en-US" altLang="ja-JP" baseline="0" dirty="0" smtClean="0"/>
              <a:t>Python</a:t>
            </a:r>
            <a:r>
              <a:rPr kumimoji="1" lang="ja-JP" altLang="en-US" baseline="0" dirty="0" smtClean="0"/>
              <a:t>で</a:t>
            </a:r>
            <a:r>
              <a:rPr kumimoji="1" lang="en-US" altLang="ja-JP" baseline="0" dirty="0" smtClean="0"/>
              <a:t>CSV</a:t>
            </a:r>
            <a:r>
              <a:rPr kumimoji="1" lang="ja-JP" altLang="en-US" baseline="0" dirty="0" smtClean="0"/>
              <a:t>ファイルからデータを読み込む部分は前と一緒です。</a:t>
            </a:r>
            <a:endParaRPr kumimoji="1" lang="en-US" altLang="ja-JP" baseline="0" dirty="0" smtClean="0"/>
          </a:p>
          <a:p>
            <a:r>
              <a:rPr kumimoji="1" lang="ja-JP" altLang="en-US" baseline="0" dirty="0" smtClean="0"/>
              <a:t>各行をループするのも一緒です。</a:t>
            </a:r>
            <a:endParaRPr kumimoji="1" lang="en-US" altLang="ja-JP" baseline="0" dirty="0" smtClean="0"/>
          </a:p>
          <a:p>
            <a:r>
              <a:rPr kumimoji="1" lang="ja-JP" altLang="en-US" baseline="0" dirty="0" smtClean="0"/>
              <a:t>各日にちのデータに対してチェックをします。</a:t>
            </a:r>
            <a:endParaRPr kumimoji="1" lang="en-US" altLang="ja-JP" baseline="0" dirty="0" smtClean="0"/>
          </a:p>
          <a:p>
            <a:endParaRPr kumimoji="1" lang="en-US" altLang="ja-JP" baseline="0" dirty="0" smtClean="0"/>
          </a:p>
          <a:p>
            <a:r>
              <a:rPr kumimoji="1" lang="ja-JP" altLang="en-US" baseline="0" dirty="0" smtClean="0"/>
              <a:t>これは、簡単な例ですが、このロジックを拡張することで似たようなことがいろいろ出来ます。</a:t>
            </a:r>
            <a:endParaRPr kumimoji="1" lang="en-US" altLang="ja-JP" baseline="0" dirty="0" smtClean="0"/>
          </a:p>
          <a:p>
            <a:r>
              <a:rPr kumimoji="1" lang="en-US" altLang="ja-JP" baseline="0" dirty="0" smtClean="0"/>
              <a:t>3</a:t>
            </a:r>
            <a:r>
              <a:rPr kumimoji="1" lang="ja-JP" altLang="en-US" baseline="0" dirty="0" smtClean="0"/>
              <a:t>つの覚えておいてください。</a:t>
            </a:r>
            <a:endParaRPr kumimoji="1" lang="en-US" altLang="ja-JP" baseline="0" dirty="0" smtClean="0"/>
          </a:p>
          <a:p>
            <a:endParaRPr kumimoji="1" lang="en-US" altLang="ja-JP" baseline="0" dirty="0" smtClean="0"/>
          </a:p>
          <a:p>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16</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この章では、必要なデータを見つけて、どのように扱うかを見てきました。</a:t>
            </a:r>
            <a:endParaRPr kumimoji="1" lang="en-US" altLang="ja-JP" baseline="0" dirty="0" smtClean="0"/>
          </a:p>
          <a:p>
            <a:r>
              <a:rPr kumimoji="1" lang="en-US" altLang="ja-JP" baseline="0" dirty="0" smtClean="0"/>
              <a:t>Visualization</a:t>
            </a:r>
            <a:r>
              <a:rPr kumimoji="1" lang="ja-JP" altLang="en-US" baseline="0" dirty="0" smtClean="0"/>
              <a:t>のプロセスとして最重要ではないですが、重要なステップです。</a:t>
            </a:r>
            <a:endParaRPr kumimoji="1" lang="en-US" altLang="ja-JP" baseline="0" dirty="0" smtClean="0"/>
          </a:p>
          <a:p>
            <a:r>
              <a:rPr kumimoji="1" lang="ja-JP" altLang="en-US" baseline="0" dirty="0" smtClean="0"/>
              <a:t>データ描画は潜在的なデータに興味を持たせることです。</a:t>
            </a:r>
            <a:endParaRPr kumimoji="1" lang="en-US" altLang="ja-JP" baseline="0" dirty="0" smtClean="0"/>
          </a:p>
          <a:p>
            <a:r>
              <a:rPr kumimoji="1" lang="ja-JP" altLang="en-US" baseline="0" dirty="0" smtClean="0"/>
              <a:t>グラフィックをドレスアップすることができますが、データは材料です。</a:t>
            </a:r>
            <a:endParaRPr kumimoji="1" lang="en-US" altLang="ja-JP" baseline="0" dirty="0" smtClean="0"/>
          </a:p>
          <a:p>
            <a:r>
              <a:rPr kumimoji="1" lang="ja-JP" altLang="en-US" baseline="0" dirty="0" smtClean="0"/>
              <a:t>データをどのようにどこから習得するかが最初のステップです。</a:t>
            </a:r>
            <a:endParaRPr kumimoji="1" lang="en-US" altLang="ja-JP" baseline="0" dirty="0" smtClean="0"/>
          </a:p>
          <a:p>
            <a:endParaRPr kumimoji="1" lang="en-US" altLang="ja-JP" baseline="0" dirty="0" smtClean="0"/>
          </a:p>
          <a:p>
            <a:r>
              <a:rPr kumimoji="1" lang="ja-JP" altLang="en-US" baseline="0" dirty="0" smtClean="0"/>
              <a:t>また、プログラミングの初歩を見ることが出来ました。</a:t>
            </a:r>
            <a:endParaRPr kumimoji="1" lang="en-US" altLang="ja-JP" baseline="0" dirty="0" smtClean="0"/>
          </a:p>
          <a:p>
            <a:r>
              <a:rPr kumimoji="1" lang="ja-JP" altLang="en-US" baseline="0" dirty="0" smtClean="0"/>
              <a:t>ウェブサイトからデータをスクレイピングし、整形したり、変形したりする方法を学びました。</a:t>
            </a:r>
            <a:endParaRPr kumimoji="1" lang="en-US" altLang="ja-JP" baseline="0" dirty="0" smtClean="0"/>
          </a:p>
          <a:p>
            <a:r>
              <a:rPr kumimoji="1" lang="ja-JP" altLang="en-US" baseline="0" dirty="0" smtClean="0"/>
              <a:t>これはこのあとの章で役に立ちます。</a:t>
            </a:r>
            <a:endParaRPr kumimoji="1" lang="en-US" altLang="ja-JP" baseline="0" dirty="0" smtClean="0"/>
          </a:p>
          <a:p>
            <a:endParaRPr kumimoji="1" lang="en-US" altLang="ja-JP" baseline="0" dirty="0" smtClean="0"/>
          </a:p>
          <a:p>
            <a:r>
              <a:rPr kumimoji="1" lang="ja-JP" altLang="en-US" baseline="0" dirty="0" smtClean="0"/>
              <a:t>コードにおけるロジックも学びました。</a:t>
            </a:r>
            <a:endParaRPr kumimoji="1" lang="en-US" altLang="ja-JP" baseline="0" dirty="0" smtClean="0"/>
          </a:p>
          <a:p>
            <a:r>
              <a:rPr kumimoji="1" lang="en-US" altLang="ja-JP" baseline="0" dirty="0" smtClean="0"/>
              <a:t>Python</a:t>
            </a:r>
            <a:r>
              <a:rPr kumimoji="1" lang="ja-JP" altLang="en-US" baseline="0" dirty="0" smtClean="0"/>
              <a:t>を使えますが、他の言語でも似たような処理になるはずです。</a:t>
            </a:r>
            <a:endParaRPr kumimoji="1" lang="en-US" altLang="ja-JP" baseline="0" dirty="0" smtClean="0"/>
          </a:p>
          <a:p>
            <a:r>
              <a:rPr kumimoji="1" lang="ja-JP" altLang="en-US" baseline="0" dirty="0" smtClean="0"/>
              <a:t>一つの言語を学んでおけば、他の言語を学ぶのも簡単です。</a:t>
            </a:r>
            <a:endParaRPr kumimoji="1" lang="en-US" altLang="ja-JP" baseline="0" dirty="0" smtClean="0"/>
          </a:p>
          <a:p>
            <a:endParaRPr kumimoji="1" lang="en-US" altLang="ja-JP" baseline="0" dirty="0" smtClean="0"/>
          </a:p>
          <a:p>
            <a:r>
              <a:rPr kumimoji="1" lang="ja-JP" altLang="en-US" baseline="0" dirty="0" smtClean="0"/>
              <a:t>常にコードを書く必要はありません。</a:t>
            </a:r>
            <a:endParaRPr kumimoji="1" lang="en-US" altLang="ja-JP" baseline="0" dirty="0" smtClean="0"/>
          </a:p>
          <a:p>
            <a:r>
              <a:rPr kumimoji="1" lang="ja-JP" altLang="en-US" baseline="0" dirty="0" smtClean="0"/>
              <a:t>時にはクリックアンドドラッグなアプリケーションを利用して、簡単な仕事を終えることも可能で、</a:t>
            </a:r>
            <a:endParaRPr kumimoji="1" lang="en-US" altLang="ja-JP" baseline="0" dirty="0" smtClean="0"/>
          </a:p>
          <a:p>
            <a:r>
              <a:rPr kumimoji="1" lang="ja-JP" altLang="en-US" baseline="0" dirty="0" smtClean="0"/>
              <a:t>アドバンテージになるでしょう。</a:t>
            </a:r>
            <a:endParaRPr kumimoji="1" lang="en-US" altLang="ja-JP" baseline="0" dirty="0" smtClean="0"/>
          </a:p>
          <a:p>
            <a:r>
              <a:rPr kumimoji="1" lang="ja-JP" altLang="en-US" baseline="0" dirty="0" smtClean="0"/>
              <a:t>最後に、これらのツールをあなたの道具箱に持つことで、処理に集中することができます。</a:t>
            </a:r>
            <a:endParaRPr kumimoji="1" lang="en-US" altLang="ja-JP" baseline="0" dirty="0" smtClean="0"/>
          </a:p>
          <a:p>
            <a:endParaRPr kumimoji="1" lang="en-US" altLang="ja-JP" baseline="0" dirty="0" smtClean="0"/>
          </a:p>
          <a:p>
            <a:r>
              <a:rPr kumimoji="1" lang="ja-JP" altLang="en-US" baseline="0" dirty="0" smtClean="0"/>
              <a:t>オーケー。データを習得することが出来ました。次は</a:t>
            </a:r>
            <a:r>
              <a:rPr kumimoji="1" lang="en-US" altLang="ja-JP" baseline="0" dirty="0" smtClean="0"/>
              <a:t>visual</a:t>
            </a:r>
            <a:r>
              <a:rPr kumimoji="1" lang="ja-JP" altLang="en-US" baseline="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17</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最初に統計を学んだのは高校生でした。データはいつもきちんとした形式で提供されていました。</a:t>
            </a:r>
            <a:endParaRPr kumimoji="1" lang="en-US" altLang="ja-JP" dirty="0" smtClean="0"/>
          </a:p>
          <a:p>
            <a:r>
              <a:rPr kumimoji="1" lang="en-US" altLang="ja-JP" dirty="0" smtClean="0"/>
              <a:t>Excel</a:t>
            </a:r>
            <a:r>
              <a:rPr kumimoji="1" lang="ja-JP" altLang="en-US" dirty="0" smtClean="0"/>
              <a:t>や描画用の計算機に数字を登録していました。（実際にはテトリスで遊んでましたが。）</a:t>
            </a:r>
            <a:endParaRPr kumimoji="1" lang="en-US" altLang="ja-JP" dirty="0" smtClean="0"/>
          </a:p>
          <a:p>
            <a:r>
              <a:rPr kumimoji="1" lang="ja-JP" altLang="en-US" dirty="0" smtClean="0"/>
              <a:t>それが学部生の間にずっと行なっている方法でした。</a:t>
            </a:r>
            <a:endParaRPr kumimoji="1" lang="en-US" altLang="ja-JP" dirty="0" smtClean="0"/>
          </a:p>
          <a:p>
            <a:r>
              <a:rPr kumimoji="1" lang="ja-JP" altLang="en-US" dirty="0" smtClean="0"/>
              <a:t>私は解析のための技術や定理を学んでいたので、私の先生はいつも</a:t>
            </a:r>
            <a:r>
              <a:rPr kumimoji="1" lang="en-US" altLang="ja-JP" dirty="0" smtClean="0"/>
              <a:t>raw</a:t>
            </a:r>
            <a:r>
              <a:rPr kumimoji="1" lang="ja-JP" altLang="en-US" dirty="0" smtClean="0"/>
              <a:t>で前処理のデータを利用しませんでした。</a:t>
            </a:r>
            <a:endParaRPr kumimoji="1" lang="en-US" altLang="ja-JP" dirty="0" smtClean="0"/>
          </a:p>
          <a:p>
            <a:r>
              <a:rPr kumimoji="1" lang="ja-JP" altLang="en-US" dirty="0" smtClean="0"/>
              <a:t>データはいつも正しいフォーマットのものだけだと思ってました。</a:t>
            </a:r>
            <a:endParaRPr kumimoji="1" lang="en-US" altLang="ja-JP" dirty="0" smtClean="0"/>
          </a:p>
          <a:p>
            <a:endParaRPr kumimoji="1" lang="en-US" altLang="ja-JP" dirty="0" smtClean="0"/>
          </a:p>
          <a:p>
            <a:r>
              <a:rPr kumimoji="1" lang="ja-JP" altLang="en-US" dirty="0" smtClean="0"/>
              <a:t>これは、時間の制約があるためだと理解できました。</a:t>
            </a:r>
            <a:endParaRPr kumimoji="1" lang="en-US" altLang="ja-JP" dirty="0" smtClean="0"/>
          </a:p>
          <a:p>
            <a:r>
              <a:rPr kumimoji="1" lang="ja-JP" altLang="en-US" dirty="0" smtClean="0"/>
              <a:t>しかし、大学院で、実際のデータが決してそのようなフォーマットであるとは限らないと実感しました。</a:t>
            </a:r>
            <a:endParaRPr kumimoji="1" lang="en-US" altLang="ja-JP" dirty="0" smtClean="0"/>
          </a:p>
          <a:p>
            <a:r>
              <a:rPr kumimoji="1" lang="ja-JP" altLang="en-US" dirty="0" smtClean="0"/>
              <a:t>実際には、値が欠損していたり、ラベルが矛盾していたり、タイポだったりコンテキストのない値があったりします。</a:t>
            </a:r>
            <a:endParaRPr kumimoji="1" lang="en-US" altLang="ja-JP" dirty="0" smtClean="0"/>
          </a:p>
          <a:p>
            <a:r>
              <a:rPr kumimoji="1" lang="ja-JP" altLang="en-US" dirty="0" smtClean="0"/>
              <a:t>いくつかのテーブルに分割して登録されており、ユニークな</a:t>
            </a:r>
            <a:r>
              <a:rPr kumimoji="1" lang="en-US" altLang="ja-JP" dirty="0" smtClean="0"/>
              <a:t>ID</a:t>
            </a:r>
            <a:r>
              <a:rPr kumimoji="1" lang="ja-JP" altLang="en-US" dirty="0" smtClean="0"/>
              <a:t>でジョインしたりする必要があります。</a:t>
            </a:r>
            <a:endParaRPr kumimoji="1" lang="en-US" altLang="ja-JP" dirty="0" smtClean="0"/>
          </a:p>
          <a:p>
            <a:endParaRPr kumimoji="1" lang="en-US" altLang="ja-JP" dirty="0" smtClean="0"/>
          </a:p>
          <a:p>
            <a:r>
              <a:rPr kumimoji="1" lang="ja-JP" altLang="en-US" dirty="0" smtClean="0"/>
              <a:t>これが、私が</a:t>
            </a:r>
            <a:r>
              <a:rPr kumimoji="1" lang="en-US" altLang="ja-JP" dirty="0" smtClean="0"/>
              <a:t>Visualization</a:t>
            </a:r>
            <a:r>
              <a:rPr kumimoji="1" lang="ja-JP" altLang="en-US" dirty="0" smtClean="0"/>
              <a:t>を扱うようになった</a:t>
            </a:r>
            <a:endParaRPr kumimoji="1" lang="en-US" altLang="ja-JP" dirty="0" smtClean="0"/>
          </a:p>
          <a:p>
            <a:r>
              <a:rPr kumimoji="1" lang="en-US" altLang="ja-JP" dirty="0" smtClean="0"/>
              <a:t>Visualization</a:t>
            </a:r>
            <a:r>
              <a:rPr kumimoji="1" lang="ja-JP" altLang="en-US" dirty="0" smtClean="0"/>
              <a:t>はますます重要になっています。それは、データがより重要になっているからです。</a:t>
            </a:r>
            <a:endParaRPr kumimoji="1" lang="en-US" altLang="ja-JP" dirty="0" smtClean="0"/>
          </a:p>
          <a:p>
            <a:r>
              <a:rPr kumimoji="1" lang="ja-JP" altLang="en-US" dirty="0" smtClean="0"/>
              <a:t>いまでは、データを特定のフォーマットにして視覚化するのは一緒に行います。</a:t>
            </a:r>
            <a:endParaRPr kumimoji="1" lang="en-US" altLang="ja-JP" dirty="0" smtClean="0"/>
          </a:p>
          <a:p>
            <a:r>
              <a:rPr kumimoji="1" lang="ja-JP" altLang="en-US" dirty="0" smtClean="0"/>
              <a:t>時にはデータを入手するのが大半の時間になることもあります。</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これは最初は奇妙でしたが、</a:t>
            </a:r>
            <a:r>
              <a:rPr kumimoji="1" lang="ja-JP" altLang="en-US" dirty="0" smtClean="0"/>
              <a:t>きちんとまとまったデータが入手できると</a:t>
            </a:r>
            <a:endParaRPr kumimoji="1" lang="en-US" altLang="ja-JP" dirty="0" smtClean="0"/>
          </a:p>
          <a:p>
            <a:r>
              <a:rPr kumimoji="1" lang="ja-JP" altLang="en-US" dirty="0" smtClean="0"/>
              <a:t>データグラフィックスのデザインが簡単になるのがわかります。</a:t>
            </a:r>
            <a:endParaRPr kumimoji="1" lang="en-US" altLang="ja-JP" dirty="0" smtClean="0"/>
          </a:p>
          <a:p>
            <a:r>
              <a:rPr kumimoji="1" lang="ja-JP" altLang="en-US" smtClean="0"/>
              <a:t>それは、高校</a:t>
            </a:r>
            <a:r>
              <a:rPr kumimoji="1" lang="ja-JP" altLang="en-US" dirty="0" smtClean="0"/>
              <a:t>の統計コースの導入</a:t>
            </a:r>
            <a:r>
              <a:rPr kumimoji="1" lang="ja-JP" altLang="en-US" smtClean="0"/>
              <a:t>に戻った時のようです。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3</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多くの人は</a:t>
            </a:r>
            <a:r>
              <a:rPr kumimoji="1" lang="en-US" altLang="ja-JP" dirty="0" smtClean="0"/>
              <a:t>Excel</a:t>
            </a:r>
            <a:r>
              <a:rPr kumimoji="1" lang="ja-JP" altLang="en-US" dirty="0" smtClean="0"/>
              <a:t>でデータを扱います。</a:t>
            </a:r>
            <a:endParaRPr kumimoji="1" lang="en-US" altLang="ja-JP" dirty="0" smtClean="0"/>
          </a:p>
          <a:p>
            <a:r>
              <a:rPr kumimoji="1" lang="ja-JP" altLang="en-US" dirty="0" smtClean="0"/>
              <a:t>もし、プログラムで解析から</a:t>
            </a:r>
            <a:r>
              <a:rPr kumimoji="1" lang="en-US" altLang="ja-JP" dirty="0" smtClean="0"/>
              <a:t>Visualization</a:t>
            </a:r>
            <a:r>
              <a:rPr kumimoji="1" lang="ja-JP" altLang="en-US" dirty="0" smtClean="0"/>
              <a:t>まですべてを行う場合は申し分無いですが、</a:t>
            </a:r>
            <a:endParaRPr kumimoji="1" lang="en-US" altLang="ja-JP" dirty="0" smtClean="0"/>
          </a:p>
          <a:p>
            <a:r>
              <a:rPr kumimoji="1" lang="ja-JP" altLang="en-US" dirty="0" smtClean="0"/>
              <a:t>さらに先に踏み込む場合は、多のデータフォーマットを知る必要があります。</a:t>
            </a:r>
            <a:endParaRPr kumimoji="1" lang="en-US" altLang="ja-JP" dirty="0" smtClean="0"/>
          </a:p>
          <a:p>
            <a:r>
              <a:rPr kumimoji="1" lang="ja-JP" altLang="en-US" dirty="0" smtClean="0"/>
              <a:t>これらのフォーマットのポイントはマシンが読めることであり、言い換えるとコンピュータが理解できる構造化されたデータです。</a:t>
            </a:r>
            <a:endParaRPr kumimoji="1" lang="en-US" altLang="ja-JP" dirty="0" smtClean="0"/>
          </a:p>
          <a:p>
            <a:r>
              <a:rPr kumimoji="1" lang="en-US" altLang="ja-JP" dirty="0" smtClean="0"/>
              <a:t>Visualization</a:t>
            </a:r>
            <a:r>
              <a:rPr kumimoji="1" lang="ja-JP" altLang="en-US" dirty="0" smtClean="0"/>
              <a:t>ツールや目的によってデータフォーマットは変化がありますが、</a:t>
            </a:r>
            <a:endParaRPr kumimoji="1" lang="en-US" altLang="ja-JP" dirty="0" smtClean="0"/>
          </a:p>
          <a:p>
            <a:r>
              <a:rPr kumimoji="1" lang="ja-JP" altLang="en-US" dirty="0" smtClean="0"/>
              <a:t>次の</a:t>
            </a:r>
            <a:r>
              <a:rPr kumimoji="1" lang="en-US" altLang="ja-JP" dirty="0" smtClean="0"/>
              <a:t>3</a:t>
            </a:r>
            <a:r>
              <a:rPr kumimoji="1" lang="ja-JP" altLang="en-US" dirty="0" smtClean="0"/>
              <a:t>つのフォーマットは大体の部分をカバーすることができます。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4</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多くの人に馴染みがあるのが</a:t>
            </a:r>
            <a:r>
              <a:rPr kumimoji="1" lang="en-US" altLang="ja-JP" dirty="0" smtClean="0"/>
              <a:t>Delimited text</a:t>
            </a:r>
            <a:r>
              <a:rPr kumimoji="1" lang="ja-JP" altLang="en-US" dirty="0" smtClean="0"/>
              <a:t>です。</a:t>
            </a:r>
            <a:endParaRPr kumimoji="1" lang="en-US" altLang="ja-JP" dirty="0" smtClean="0"/>
          </a:p>
          <a:p>
            <a:r>
              <a:rPr kumimoji="1" lang="ja-JP" altLang="en-US" dirty="0" smtClean="0"/>
              <a:t>サンプルとしてカンマ区切りのテキストファイルスクレイピング例として出てきます。</a:t>
            </a:r>
            <a:endParaRPr kumimoji="1" lang="en-US" altLang="ja-JP" dirty="0" smtClean="0"/>
          </a:p>
          <a:p>
            <a:r>
              <a:rPr kumimoji="1" lang="ja-JP" altLang="en-US" baseline="0" dirty="0" smtClean="0"/>
              <a:t>もし、行列コンテキストのデータセットを考えているなら、カンマでカラムが区切られたテキストファイルにしなさい。</a:t>
            </a:r>
            <a:endParaRPr kumimoji="1" lang="en-US" altLang="ja-JP" baseline="0" dirty="0" smtClean="0"/>
          </a:p>
          <a:p>
            <a:r>
              <a:rPr kumimoji="1" lang="ja-JP" altLang="en-US" baseline="0" dirty="0" smtClean="0"/>
              <a:t>カンマやタブがあります。</a:t>
            </a:r>
            <a:endParaRPr kumimoji="1" lang="en-US" altLang="ja-JP" baseline="0" dirty="0" smtClean="0"/>
          </a:p>
          <a:p>
            <a:endParaRPr kumimoji="1" lang="en-US" altLang="ja-JP" baseline="0" dirty="0" smtClean="0"/>
          </a:p>
          <a:p>
            <a:r>
              <a:rPr kumimoji="1" lang="ja-JP" altLang="en-US" baseline="0" dirty="0" smtClean="0"/>
              <a:t>スペースやセミコロン、コロン、スラッシュなども利用可能ですが、タブとカンマが一般的です。</a:t>
            </a:r>
            <a:endParaRPr kumimoji="1" lang="en-US" altLang="ja-JP" baseline="0" dirty="0" smtClean="0"/>
          </a:p>
          <a:p>
            <a:endParaRPr kumimoji="1" lang="en-US" altLang="ja-JP" baseline="0" dirty="0" smtClean="0"/>
          </a:p>
          <a:p>
            <a:r>
              <a:rPr kumimoji="1" lang="en-US" altLang="ja-JP" baseline="0" dirty="0" smtClean="0"/>
              <a:t>Delimited text</a:t>
            </a:r>
            <a:r>
              <a:rPr kumimoji="1" lang="ja-JP" altLang="en-US" baseline="0" dirty="0" smtClean="0"/>
              <a:t>は多くの表計算プログラムで読み込みが可能です。</a:t>
            </a:r>
            <a:endParaRPr kumimoji="1" lang="en-US" altLang="ja-JP" baseline="0" dirty="0" smtClean="0"/>
          </a:p>
          <a:p>
            <a:r>
              <a:rPr kumimoji="1" lang="ja-JP" altLang="en-US" baseline="0" dirty="0" smtClean="0"/>
              <a:t>また、出力もできるで祖父。</a:t>
            </a:r>
            <a:endParaRPr kumimoji="1" lang="en-US" altLang="ja-JP" baseline="0" dirty="0" smtClean="0"/>
          </a:p>
          <a:p>
            <a:endParaRPr kumimoji="1" lang="en-US" altLang="ja-JP" baseline="0" dirty="0" smtClean="0"/>
          </a:p>
          <a:p>
            <a:r>
              <a:rPr kumimoji="1" lang="ja-JP" altLang="en-US" baseline="0" dirty="0" smtClean="0"/>
              <a:t>もし、複数のシートがワークブックにある場合は複数のファイルに出力するのがいいです。</a:t>
            </a:r>
            <a:endParaRPr kumimoji="1" lang="en-US" altLang="ja-JP" baseline="0" dirty="0" smtClean="0"/>
          </a:p>
          <a:p>
            <a:r>
              <a:rPr kumimoji="1" lang="ja-JP" altLang="en-US" baseline="0" dirty="0" smtClean="0"/>
              <a:t>特殊なプログラムに依存しないデータの共有に向いています。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5</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err="1" smtClean="0"/>
              <a:t>WebAPI</a:t>
            </a:r>
            <a:r>
              <a:rPr kumimoji="1" lang="ja-JP" altLang="en-US" baseline="0" dirty="0" smtClean="0"/>
              <a:t>でよく提供されるデータ形式。</a:t>
            </a:r>
            <a:endParaRPr kumimoji="1" lang="en-US" altLang="ja-JP" baseline="0" dirty="0" smtClean="0"/>
          </a:p>
          <a:p>
            <a:endParaRPr kumimoji="1" lang="en-US" altLang="ja-JP" baseline="0" dirty="0" smtClean="0"/>
          </a:p>
          <a:p>
            <a:r>
              <a:rPr kumimoji="1" lang="ja-JP" altLang="en-US" baseline="0" dirty="0" smtClean="0"/>
              <a:t>マシンと人間療法で読みやすい用にデザインされている。</a:t>
            </a:r>
            <a:endParaRPr kumimoji="1" lang="en-US" altLang="ja-JP" baseline="0" dirty="0" smtClean="0"/>
          </a:p>
          <a:p>
            <a:r>
              <a:rPr kumimoji="1" lang="ja-JP" altLang="en-US" baseline="0" dirty="0" smtClean="0"/>
              <a:t>とはいえ、長い間凝視するのは向いてない。</a:t>
            </a:r>
            <a:endParaRPr kumimoji="1" lang="en-US" altLang="ja-JP" baseline="0" dirty="0" smtClean="0"/>
          </a:p>
          <a:p>
            <a:endParaRPr kumimoji="1" lang="en-US" altLang="ja-JP" baseline="0" dirty="0" smtClean="0"/>
          </a:p>
          <a:p>
            <a:r>
              <a:rPr kumimoji="1" lang="en-US" altLang="ja-JP" baseline="0" dirty="0" smtClean="0"/>
              <a:t>JavaScript</a:t>
            </a:r>
            <a:r>
              <a:rPr kumimoji="1" lang="ja-JP" altLang="en-US" baseline="0" dirty="0" smtClean="0"/>
              <a:t>の表記法に則っていますが、言語には依存しません。</a:t>
            </a:r>
            <a:endParaRPr kumimoji="1" lang="en-US" altLang="ja-JP" baseline="0" dirty="0" smtClean="0"/>
          </a:p>
          <a:p>
            <a:r>
              <a:rPr kumimoji="1" lang="en-US" altLang="ja-JP" baseline="0" dirty="0" smtClean="0"/>
              <a:t>JSON</a:t>
            </a:r>
            <a:r>
              <a:rPr kumimoji="1" lang="ja-JP" altLang="en-US" baseline="0" dirty="0" smtClean="0"/>
              <a:t>のための私用は多くありますが、基本的なことだけ説明します。</a:t>
            </a:r>
            <a:endParaRPr kumimoji="1" lang="en-US" altLang="ja-JP" baseline="0" dirty="0" smtClean="0"/>
          </a:p>
          <a:p>
            <a:endParaRPr kumimoji="1" lang="en-US" altLang="ja-JP" baseline="0" dirty="0" smtClean="0"/>
          </a:p>
          <a:p>
            <a:r>
              <a:rPr kumimoji="1" lang="en-US" altLang="ja-JP" baseline="0" dirty="0" smtClean="0"/>
              <a:t>JSON</a:t>
            </a:r>
            <a:r>
              <a:rPr kumimoji="1" lang="ja-JP" altLang="en-US" baseline="0" dirty="0" smtClean="0"/>
              <a:t>はキー</a:t>
            </a:r>
            <a:r>
              <a:rPr kumimoji="1" lang="en-US" altLang="ja-JP" baseline="0" dirty="0" smtClean="0"/>
              <a:t>/</a:t>
            </a:r>
            <a:r>
              <a:rPr kumimoji="1" lang="ja-JP" altLang="en-US" baseline="0" dirty="0" smtClean="0"/>
              <a:t>バリューのペアでアイテムをオブジェクトのように扱えます。</a:t>
            </a:r>
            <a:endParaRPr kumimoji="1" lang="en-US" altLang="ja-JP" baseline="0" dirty="0" smtClean="0"/>
          </a:p>
          <a:p>
            <a:r>
              <a:rPr kumimoji="1" lang="en-US" altLang="ja-JP" baseline="0" dirty="0" smtClean="0"/>
              <a:t>JSON</a:t>
            </a:r>
            <a:r>
              <a:rPr kumimoji="1" lang="ja-JP" altLang="en-US" baseline="0" dirty="0" smtClean="0"/>
              <a:t>データを</a:t>
            </a:r>
            <a:r>
              <a:rPr kumimoji="1" lang="en-US" altLang="ja-JP" baseline="0" dirty="0" smtClean="0"/>
              <a:t>CSV</a:t>
            </a:r>
            <a:r>
              <a:rPr kumimoji="1" lang="ja-JP" altLang="en-US" baseline="0" dirty="0" smtClean="0"/>
              <a:t>にコンバートする場合、各オブジェクトごとを行にしましょう。</a:t>
            </a:r>
            <a:endParaRPr kumimoji="1" lang="en-US" altLang="ja-JP" baseline="0" dirty="0" smtClean="0"/>
          </a:p>
          <a:p>
            <a:endParaRPr kumimoji="1" lang="en-US" altLang="ja-JP" baseline="0" dirty="0" smtClean="0"/>
          </a:p>
          <a:p>
            <a:r>
              <a:rPr kumimoji="1" lang="ja-JP" altLang="en-US" baseline="0" dirty="0" smtClean="0"/>
              <a:t>この本の以降の章で</a:t>
            </a:r>
            <a:r>
              <a:rPr kumimoji="1" lang="en-US" altLang="ja-JP" baseline="0" dirty="0" smtClean="0"/>
              <a:t>JSON</a:t>
            </a:r>
            <a:r>
              <a:rPr kumimoji="1" lang="ja-JP" altLang="en-US" baseline="0" dirty="0" smtClean="0"/>
              <a:t>を入力にできるアプリケーション、言語、ライブラリを紹介します。</a:t>
            </a:r>
            <a:endParaRPr kumimoji="1" lang="en-US" altLang="ja-JP" baseline="0" dirty="0" smtClean="0"/>
          </a:p>
          <a:p>
            <a:r>
              <a:rPr kumimoji="1" lang="ja-JP" altLang="en-US" baseline="0" dirty="0" smtClean="0"/>
              <a:t>もし、</a:t>
            </a:r>
            <a:r>
              <a:rPr kumimoji="1" lang="en-US" altLang="ja-JP" baseline="0" dirty="0" smtClean="0"/>
              <a:t>Web</a:t>
            </a:r>
            <a:r>
              <a:rPr kumimoji="1" lang="ja-JP" altLang="en-US" baseline="0" dirty="0" smtClean="0"/>
              <a:t>でデータグラフィックスをデザインするなら、このフォーマットで実行できる形がいいでしょう。</a:t>
            </a:r>
            <a:endParaRPr kumimoji="1" lang="en-US" altLang="ja-JP" baseline="0" dirty="0" smtClean="0"/>
          </a:p>
          <a:p>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6</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Web</a:t>
            </a:r>
            <a:r>
              <a:rPr kumimoji="1" lang="ja-JP" altLang="en-US" baseline="0" dirty="0" smtClean="0"/>
              <a:t>でもう一つの一般的なフォーマットです。</a:t>
            </a:r>
            <a:r>
              <a:rPr kumimoji="1" lang="en-US" altLang="ja-JP" baseline="0" dirty="0" smtClean="0"/>
              <a:t>API</a:t>
            </a:r>
            <a:r>
              <a:rPr kumimoji="1" lang="ja-JP" altLang="en-US" baseline="0" dirty="0" smtClean="0"/>
              <a:t>経由でデータを転送するときに利用されます。</a:t>
            </a:r>
            <a:endParaRPr kumimoji="1" lang="en-US" altLang="ja-JP" baseline="0" dirty="0" smtClean="0"/>
          </a:p>
          <a:p>
            <a:r>
              <a:rPr kumimoji="1" lang="ja-JP" altLang="en-US" baseline="0" dirty="0" smtClean="0"/>
              <a:t>様々な異なるタイプと仕様が存在しますが、基本的な部分はタグによって囲まれた値を持ったテキストのドキュメントです。</a:t>
            </a:r>
            <a:endParaRPr kumimoji="1" lang="en-US" altLang="ja-JP" baseline="0" dirty="0" smtClean="0"/>
          </a:p>
          <a:p>
            <a:endParaRPr kumimoji="1" lang="en-US" altLang="ja-JP" baseline="0" dirty="0" smtClean="0"/>
          </a:p>
          <a:p>
            <a:r>
              <a:rPr kumimoji="1" lang="ja-JP" altLang="en-US" baseline="0" dirty="0" smtClean="0"/>
              <a:t>例えば、</a:t>
            </a:r>
            <a:r>
              <a:rPr kumimoji="1" lang="en-US" altLang="ja-JP" baseline="0" dirty="0" smtClean="0"/>
              <a:t>RSS</a:t>
            </a:r>
            <a:r>
              <a:rPr kumimoji="1" lang="ja-JP" altLang="en-US" baseline="0" dirty="0" smtClean="0"/>
              <a:t>。</a:t>
            </a:r>
            <a:endParaRPr kumimoji="1" lang="en-US" altLang="ja-JP" baseline="0" dirty="0" smtClean="0"/>
          </a:p>
          <a:p>
            <a:r>
              <a:rPr kumimoji="1" lang="en-US" altLang="ja-JP" baseline="0" dirty="0" err="1" smtClean="0"/>
              <a:t>FlowingData</a:t>
            </a:r>
            <a:r>
              <a:rPr kumimoji="1" lang="ja-JP" altLang="en-US" baseline="0" dirty="0" smtClean="0"/>
              <a:t>としてブログの情報を購読するのに利用します。</a:t>
            </a:r>
            <a:endParaRPr kumimoji="1" lang="en-US" altLang="ja-JP" baseline="0" dirty="0" smtClean="0"/>
          </a:p>
          <a:p>
            <a:r>
              <a:rPr kumimoji="1" lang="ja-JP" altLang="en-US" baseline="0" dirty="0" smtClean="0"/>
              <a:t>実際のあ</a:t>
            </a:r>
            <a:r>
              <a:rPr kumimoji="1" lang="en-US" altLang="ja-JP" baseline="0" dirty="0" smtClean="0"/>
              <a:t>XML</a:t>
            </a:r>
            <a:r>
              <a:rPr kumimoji="1" lang="ja-JP" altLang="en-US" baseline="0" dirty="0" smtClean="0"/>
              <a:t>ファイルは図</a:t>
            </a:r>
            <a:r>
              <a:rPr kumimoji="1" lang="en-US" altLang="ja-JP" baseline="0" dirty="0" smtClean="0"/>
              <a:t>2-7</a:t>
            </a:r>
            <a:r>
              <a:rPr kumimoji="1" lang="ja-JP" altLang="en-US" baseline="0" dirty="0" smtClean="0"/>
              <a:t>のようなものです。</a:t>
            </a:r>
            <a:endParaRPr kumimoji="1" lang="en-US" altLang="ja-JP" baseline="0" dirty="0" smtClean="0"/>
          </a:p>
          <a:p>
            <a:endParaRPr kumimoji="1" lang="en-US" altLang="ja-JP" baseline="0" dirty="0" smtClean="0"/>
          </a:p>
          <a:p>
            <a:r>
              <a:rPr kumimoji="1" lang="en-US" altLang="ja-JP" baseline="0" dirty="0" smtClean="0"/>
              <a:t>RSS</a:t>
            </a:r>
            <a:r>
              <a:rPr kumimoji="1" lang="ja-JP" altLang="en-US" baseline="0" dirty="0" smtClean="0"/>
              <a:t>は</a:t>
            </a:r>
            <a:r>
              <a:rPr kumimoji="1" lang="en-US" altLang="ja-JP" baseline="0" dirty="0" smtClean="0"/>
              <a:t>&lt;item&gt;</a:t>
            </a:r>
            <a:r>
              <a:rPr kumimoji="1" lang="ja-JP" altLang="en-US" baseline="0" dirty="0" smtClean="0"/>
              <a:t>タグで囲まれた直近に配信されたアイテムのリストです。</a:t>
            </a:r>
            <a:endParaRPr kumimoji="1" lang="en-US" altLang="ja-JP" baseline="0" dirty="0" smtClean="0"/>
          </a:p>
          <a:p>
            <a:r>
              <a:rPr kumimoji="1" lang="ja-JP" altLang="en-US" baseline="0" dirty="0" smtClean="0"/>
              <a:t>各アイテムは「</a:t>
            </a:r>
            <a:r>
              <a:rPr kumimoji="1" lang="en-US" altLang="ja-JP" baseline="0" dirty="0" smtClean="0"/>
              <a:t>title</a:t>
            </a:r>
            <a:r>
              <a:rPr kumimoji="1" lang="ja-JP" altLang="en-US" baseline="0" dirty="0" smtClean="0"/>
              <a:t>」「</a:t>
            </a:r>
            <a:r>
              <a:rPr kumimoji="1" lang="en-US" altLang="ja-JP" baseline="0" dirty="0" smtClean="0"/>
              <a:t>description</a:t>
            </a:r>
            <a:r>
              <a:rPr kumimoji="1" lang="ja-JP" altLang="en-US" baseline="0" dirty="0" smtClean="0"/>
              <a:t>」「</a:t>
            </a:r>
            <a:r>
              <a:rPr kumimoji="1" lang="en-US" altLang="ja-JP" baseline="0" dirty="0" smtClean="0"/>
              <a:t>author</a:t>
            </a:r>
            <a:r>
              <a:rPr kumimoji="1" lang="ja-JP" altLang="en-US" baseline="0" dirty="0" smtClean="0"/>
              <a:t>」「</a:t>
            </a:r>
            <a:r>
              <a:rPr kumimoji="1" lang="en-US" altLang="ja-JP" baseline="0" dirty="0" smtClean="0"/>
              <a:t>publish date</a:t>
            </a:r>
            <a:r>
              <a:rPr kumimoji="1" lang="ja-JP" altLang="en-US" baseline="0" dirty="0" smtClean="0"/>
              <a:t>」、その他の属性を持っています。</a:t>
            </a:r>
            <a:endParaRPr kumimoji="1" lang="en-US" altLang="ja-JP" baseline="0" dirty="0" smtClean="0"/>
          </a:p>
          <a:p>
            <a:endParaRPr kumimoji="1" lang="en-US" altLang="ja-JP" baseline="0" dirty="0" smtClean="0"/>
          </a:p>
          <a:p>
            <a:r>
              <a:rPr kumimoji="1" lang="en-US" altLang="ja-JP" baseline="0" dirty="0" smtClean="0"/>
              <a:t>XML</a:t>
            </a:r>
            <a:r>
              <a:rPr kumimoji="1" lang="ja-JP" altLang="en-US" baseline="0" dirty="0" smtClean="0"/>
              <a:t>は</a:t>
            </a:r>
            <a:r>
              <a:rPr kumimoji="1" lang="en-US" altLang="ja-JP" baseline="0" dirty="0" smtClean="0"/>
              <a:t>Python </a:t>
            </a:r>
            <a:r>
              <a:rPr kumimoji="1" lang="ja-JP" altLang="en-US" baseline="0" dirty="0" smtClean="0"/>
              <a:t>の</a:t>
            </a:r>
            <a:r>
              <a:rPr kumimoji="1" lang="en-US" altLang="ja-JP" baseline="0" dirty="0" smtClean="0"/>
              <a:t>Beautiful Soup</a:t>
            </a:r>
            <a:r>
              <a:rPr kumimoji="1" lang="ja-JP" altLang="en-US" baseline="0" dirty="0" smtClean="0"/>
              <a:t>のようなライブラリでパースすると比較的簡単に扱えます。</a:t>
            </a:r>
            <a:endParaRPr kumimoji="1" lang="en-US" altLang="ja-JP" baseline="0" dirty="0" smtClean="0"/>
          </a:p>
          <a:p>
            <a:r>
              <a:rPr kumimoji="1" lang="ja-JP" altLang="en-US" baseline="0" dirty="0" smtClean="0"/>
              <a:t>以降のセクションでは</a:t>
            </a:r>
            <a:r>
              <a:rPr kumimoji="1" lang="en-US" altLang="ja-JP" baseline="0" dirty="0" smtClean="0"/>
              <a:t>XML</a:t>
            </a:r>
            <a:r>
              <a:rPr kumimoji="1" lang="ja-JP" altLang="en-US" baseline="0" dirty="0" smtClean="0"/>
              <a:t>、</a:t>
            </a:r>
            <a:r>
              <a:rPr kumimoji="1" lang="en-US" altLang="ja-JP" baseline="0" dirty="0" smtClean="0"/>
              <a:t>CSV</a:t>
            </a:r>
            <a:r>
              <a:rPr kumimoji="1" lang="ja-JP" altLang="en-US" baseline="0" dirty="0" smtClean="0"/>
              <a:t>、</a:t>
            </a:r>
            <a:r>
              <a:rPr kumimoji="1" lang="en-US" altLang="ja-JP" baseline="0" dirty="0" smtClean="0"/>
              <a:t>JSON</a:t>
            </a:r>
            <a:r>
              <a:rPr kumimoji="1" lang="ja-JP" altLang="en-US" baseline="0" dirty="0" smtClean="0"/>
              <a:t>を触ってもらいます。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7</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数年前はデータを扱ったりフォーマットするのにスクリプトを利用していました。</a:t>
            </a:r>
            <a:endParaRPr kumimoji="1" lang="en-US" altLang="ja-JP" baseline="0" dirty="0" smtClean="0"/>
          </a:p>
          <a:p>
            <a:r>
              <a:rPr kumimoji="1" lang="ja-JP" altLang="en-US" baseline="0" dirty="0" smtClean="0"/>
              <a:t>ちょっとだけスクリプトを書いたあとに、ロジックにパターンが有ることに気づき始め、データセット独自のために新しいスクリプトを書くのが難しくはなくなったけど時間がかかります。</a:t>
            </a:r>
            <a:endParaRPr kumimoji="1" lang="en-US" altLang="ja-JP" baseline="0" dirty="0" smtClean="0"/>
          </a:p>
          <a:p>
            <a:r>
              <a:rPr kumimoji="1" lang="ja-JP" altLang="en-US" baseline="0" dirty="0" smtClean="0"/>
              <a:t>幸いにも、データのボリュームも成長してるが、定型的なルーチンを扱うためのツールも開発されています。</a:t>
            </a:r>
            <a:endParaRPr kumimoji="1" lang="en-US" altLang="ja-JP" baseline="0" dirty="0" smtClean="0"/>
          </a:p>
          <a:p>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8</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Google Refine</a:t>
            </a:r>
            <a:r>
              <a:rPr kumimoji="1" lang="ja-JP" altLang="en-US" baseline="0" dirty="0" smtClean="0"/>
              <a:t>は</a:t>
            </a:r>
            <a:r>
              <a:rPr kumimoji="1" lang="en-US" altLang="ja-JP" baseline="0" dirty="0" smtClean="0"/>
              <a:t>Freebase </a:t>
            </a:r>
            <a:r>
              <a:rPr kumimoji="1" lang="en-US" altLang="ja-JP" baseline="0" dirty="0" err="1" smtClean="0"/>
              <a:t>Gridworks</a:t>
            </a:r>
            <a:r>
              <a:rPr kumimoji="1" lang="ja-JP" altLang="en-US" baseline="0" dirty="0" smtClean="0"/>
              <a:t>の進化したものです。</a:t>
            </a:r>
            <a:endParaRPr kumimoji="1" lang="en-US" altLang="ja-JP" baseline="0" dirty="0" smtClean="0"/>
          </a:p>
          <a:p>
            <a:r>
              <a:rPr kumimoji="1" lang="en-US" altLang="ja-JP" baseline="0" dirty="0" err="1" smtClean="0"/>
              <a:t>Gridworks</a:t>
            </a:r>
            <a:r>
              <a:rPr kumimoji="1" lang="ja-JP" altLang="en-US" baseline="0" dirty="0" smtClean="0"/>
              <a:t>は</a:t>
            </a:r>
            <a:r>
              <a:rPr kumimoji="1" lang="en-US" altLang="ja-JP" baseline="0" dirty="0" smtClean="0"/>
              <a:t>Freebase</a:t>
            </a:r>
            <a:r>
              <a:rPr kumimoji="1" lang="ja-JP" altLang="en-US" baseline="0" dirty="0" smtClean="0"/>
              <a:t>でオープンデータプラットフォームに対するツールとして開発されました。</a:t>
            </a:r>
            <a:endParaRPr kumimoji="1" lang="en-US" altLang="ja-JP" baseline="0" dirty="0" smtClean="0"/>
          </a:p>
          <a:p>
            <a:r>
              <a:rPr kumimoji="1" lang="ja-JP" altLang="en-US" baseline="0" dirty="0" smtClean="0"/>
              <a:t>しかしながら、</a:t>
            </a:r>
            <a:r>
              <a:rPr kumimoji="1" lang="en-US" altLang="ja-JP" baseline="0" dirty="0" smtClean="0"/>
              <a:t>Freebase</a:t>
            </a:r>
            <a:r>
              <a:rPr kumimoji="1" lang="ja-JP" altLang="en-US" baseline="0" dirty="0" smtClean="0"/>
              <a:t>は</a:t>
            </a:r>
            <a:r>
              <a:rPr kumimoji="1" lang="en-US" altLang="ja-JP" baseline="0" dirty="0" smtClean="0"/>
              <a:t>Google</a:t>
            </a:r>
            <a:r>
              <a:rPr kumimoji="1" lang="ja-JP" altLang="en-US" baseline="0" dirty="0" smtClean="0"/>
              <a:t>に買収され、ツールの名前も新しくなりました。</a:t>
            </a:r>
            <a:endParaRPr kumimoji="1" lang="en-US" altLang="ja-JP" baseline="0" dirty="0" smtClean="0"/>
          </a:p>
          <a:p>
            <a:r>
              <a:rPr kumimoji="1" lang="en-US" altLang="ja-JP" baseline="0" dirty="0" smtClean="0"/>
              <a:t>Google Refine</a:t>
            </a:r>
            <a:r>
              <a:rPr kumimoji="1" lang="ja-JP" altLang="en-US" baseline="0" dirty="0" smtClean="0"/>
              <a:t>は多くの特徴と使いやすいインタフェースとしての</a:t>
            </a:r>
            <a:r>
              <a:rPr kumimoji="1" lang="en-US" altLang="ja-JP" baseline="0" dirty="0" smtClean="0"/>
              <a:t>Gridworks2.0</a:t>
            </a:r>
            <a:r>
              <a:rPr kumimoji="1" lang="ja-JP" altLang="en-US" baseline="0" dirty="0" smtClean="0"/>
              <a:t>です。（図</a:t>
            </a:r>
            <a:r>
              <a:rPr kumimoji="1" lang="en-US" altLang="ja-JP" baseline="0" dirty="0" smtClean="0"/>
              <a:t>2-8</a:t>
            </a:r>
            <a:r>
              <a:rPr kumimoji="1" lang="ja-JP" altLang="en-US" baseline="0" dirty="0" smtClean="0"/>
              <a:t>）</a:t>
            </a:r>
            <a:endParaRPr kumimoji="1" lang="en-US" altLang="ja-JP" baseline="0" dirty="0" smtClean="0"/>
          </a:p>
          <a:p>
            <a:endParaRPr kumimoji="1" lang="en-US" altLang="ja-JP" baseline="0" dirty="0" smtClean="0"/>
          </a:p>
          <a:p>
            <a:r>
              <a:rPr kumimoji="1" lang="ja-JP" altLang="en-US" baseline="0" dirty="0" smtClean="0"/>
              <a:t>デスクトップで実行してると</a:t>
            </a:r>
            <a:r>
              <a:rPr kumimoji="1" lang="en-US" altLang="ja-JP" baseline="0" dirty="0" smtClean="0"/>
              <a:t>Google</a:t>
            </a:r>
            <a:r>
              <a:rPr kumimoji="1" lang="ja-JP" altLang="en-US" baseline="0" dirty="0" smtClean="0"/>
              <a:t>のサーバにプライベートなデータをアップロードしなくてもいいです。</a:t>
            </a:r>
            <a:endParaRPr kumimoji="1" lang="en-US" altLang="ja-JP" baseline="0" dirty="0" smtClean="0"/>
          </a:p>
          <a:p>
            <a:r>
              <a:rPr kumimoji="1" lang="ja-JP" altLang="en-US" baseline="0" dirty="0" smtClean="0"/>
              <a:t>すべてのローカルで実行されます。</a:t>
            </a:r>
            <a:endParaRPr kumimoji="1" lang="en-US" altLang="ja-JP" baseline="0" dirty="0" smtClean="0"/>
          </a:p>
          <a:p>
            <a:r>
              <a:rPr kumimoji="1" lang="en-US" altLang="ja-JP" baseline="0" dirty="0" smtClean="0"/>
              <a:t>Refine</a:t>
            </a:r>
            <a:r>
              <a:rPr kumimoji="1" lang="ja-JP" altLang="en-US" baseline="0" dirty="0" smtClean="0"/>
              <a:t>はまた、オープンソースで、もし、意欲があれば、あなたが必要と思う拡張機能を提供することができます。</a:t>
            </a:r>
            <a:endParaRPr kumimoji="1" lang="en-US" altLang="ja-JP" baseline="0" dirty="0" smtClean="0"/>
          </a:p>
          <a:p>
            <a:endParaRPr kumimoji="1" lang="en-US" altLang="ja-JP" baseline="0" dirty="0" smtClean="0"/>
          </a:p>
          <a:p>
            <a:r>
              <a:rPr kumimoji="1" lang="en-US" altLang="ja-JP" baseline="0" dirty="0" smtClean="0"/>
              <a:t>Refine</a:t>
            </a:r>
            <a:r>
              <a:rPr kumimoji="1" lang="ja-JP" altLang="en-US" baseline="0" dirty="0" smtClean="0"/>
              <a:t>をオープンしたら、表計算のインタフェースが目に入ります。</a:t>
            </a:r>
            <a:endParaRPr kumimoji="1" lang="en-US" altLang="ja-JP" baseline="0" dirty="0" smtClean="0"/>
          </a:p>
          <a:p>
            <a:r>
              <a:rPr kumimoji="1" lang="ja-JP" altLang="en-US" baseline="0" dirty="0" smtClean="0"/>
              <a:t>簡単にフィールドでソートしたり、値を検索したりできます。</a:t>
            </a:r>
            <a:endParaRPr kumimoji="1" lang="en-US" altLang="ja-JP" baseline="0" dirty="0" smtClean="0"/>
          </a:p>
          <a:p>
            <a:r>
              <a:rPr kumimoji="1" lang="ja-JP" altLang="en-US" baseline="0" dirty="0" smtClean="0"/>
              <a:t>データの矛盾を見つけたり、比較的簡単にデータを整理可能です。</a:t>
            </a:r>
            <a:endParaRPr kumimoji="1" lang="en-US" altLang="ja-JP" baseline="0" dirty="0" smtClean="0"/>
          </a:p>
          <a:p>
            <a:endParaRPr kumimoji="1" lang="en-US" altLang="ja-JP" baseline="0" dirty="0" smtClean="0"/>
          </a:p>
          <a:p>
            <a:r>
              <a:rPr kumimoji="1" lang="ja-JP" altLang="en-US" baseline="0" dirty="0" smtClean="0"/>
              <a:t>例えば、キッチンの在庫品目の一覧を作ったりできます。</a:t>
            </a:r>
            <a:endParaRPr kumimoji="1" lang="en-US" altLang="ja-JP" baseline="0" dirty="0" smtClean="0"/>
          </a:p>
          <a:p>
            <a:r>
              <a:rPr kumimoji="1" lang="en-US" altLang="ja-JP" baseline="0" dirty="0" smtClean="0"/>
              <a:t>Refine</a:t>
            </a:r>
            <a:r>
              <a:rPr kumimoji="1" lang="ja-JP" altLang="en-US" baseline="0" dirty="0" smtClean="0"/>
              <a:t>にデータをロードでき、タイプミスのような矛盾や異なる分類をすぐに見つけることができます。</a:t>
            </a:r>
            <a:endParaRPr kumimoji="1" lang="en-US" altLang="ja-JP" baseline="0" dirty="0" smtClean="0"/>
          </a:p>
          <a:p>
            <a:r>
              <a:rPr kumimoji="1" lang="ja-JP" altLang="en-US" baseline="0" dirty="0" smtClean="0"/>
              <a:t>フォーク（</a:t>
            </a:r>
            <a:r>
              <a:rPr kumimoji="1" lang="en-US" altLang="ja-JP" baseline="0" dirty="0" smtClean="0"/>
              <a:t>fork</a:t>
            </a:r>
            <a:r>
              <a:rPr kumimoji="1" lang="ja-JP" altLang="en-US" baseline="0" dirty="0" smtClean="0"/>
              <a:t>）を「</a:t>
            </a:r>
            <a:r>
              <a:rPr kumimoji="1" lang="en-US" altLang="ja-JP" baseline="0" dirty="0" err="1" smtClean="0"/>
              <a:t>frk</a:t>
            </a:r>
            <a:r>
              <a:rPr kumimoji="1" lang="ja-JP" altLang="en-US" baseline="0" dirty="0" smtClean="0"/>
              <a:t>」としたミススペルや、フォーク、スープーんナイフの分るをしたりできます。</a:t>
            </a:r>
            <a:endParaRPr kumimoji="1" lang="en-US" altLang="ja-JP" baseline="0" dirty="0" smtClean="0"/>
          </a:p>
          <a:p>
            <a:r>
              <a:rPr kumimoji="1" lang="en-US" altLang="ja-JP" baseline="0" dirty="0" smtClean="0"/>
              <a:t>Refine</a:t>
            </a:r>
            <a:r>
              <a:rPr kumimoji="1" lang="ja-JP" altLang="en-US" baseline="0" dirty="0" smtClean="0"/>
              <a:t>でこれらを簡単に見つけたり、変更するのも可能です。</a:t>
            </a:r>
            <a:endParaRPr kumimoji="1" lang="en-US" altLang="ja-JP" baseline="0" dirty="0" smtClean="0"/>
          </a:p>
          <a:p>
            <a:r>
              <a:rPr kumimoji="1" lang="ja-JP" altLang="en-US" baseline="0" dirty="0" smtClean="0"/>
              <a:t>もし、失敗を見つけたら、古いデータを</a:t>
            </a:r>
            <a:r>
              <a:rPr kumimoji="1" lang="en-US" altLang="ja-JP" baseline="0" dirty="0" smtClean="0"/>
              <a:t>undo</a:t>
            </a:r>
            <a:r>
              <a:rPr kumimoji="1" lang="ja-JP" altLang="en-US" baseline="0" dirty="0" smtClean="0"/>
              <a:t>することが可能です。</a:t>
            </a:r>
            <a:endParaRPr kumimoji="1" lang="en-US" altLang="ja-JP" baseline="0" dirty="0" smtClean="0"/>
          </a:p>
          <a:p>
            <a:endParaRPr kumimoji="1" lang="en-US" altLang="ja-JP" baseline="0" dirty="0" smtClean="0"/>
          </a:p>
          <a:p>
            <a:r>
              <a:rPr kumimoji="1" lang="ja-JP" altLang="en-US" baseline="0" dirty="0" smtClean="0"/>
              <a:t>より進んだものとして、</a:t>
            </a:r>
            <a:r>
              <a:rPr kumimoji="1" lang="en-US" altLang="ja-JP" baseline="0" dirty="0" smtClean="0"/>
              <a:t>Freebase</a:t>
            </a:r>
            <a:r>
              <a:rPr kumimoji="1" lang="ja-JP" altLang="en-US" baseline="0" dirty="0" smtClean="0"/>
              <a:t>から提供されるよりリッチなデータセットを自分のデータソースとして利用できます。</a:t>
            </a:r>
            <a:endParaRPr kumimoji="1" lang="en-US" altLang="ja-JP" baseline="0" dirty="0" smtClean="0"/>
          </a:p>
          <a:p>
            <a:endParaRPr kumimoji="1" lang="en-US" altLang="ja-JP" baseline="0" dirty="0" smtClean="0"/>
          </a:p>
          <a:p>
            <a:r>
              <a:rPr kumimoji="1" lang="en-US" altLang="ja-JP" baseline="0" dirty="0" smtClean="0"/>
              <a:t>Google Refine</a:t>
            </a:r>
            <a:r>
              <a:rPr kumimoji="1" lang="ja-JP" altLang="en-US" baseline="0" dirty="0" smtClean="0"/>
              <a:t>は良いツールです。</a:t>
            </a:r>
            <a:endParaRPr kumimoji="1" lang="en-US" altLang="ja-JP" baseline="0" dirty="0" smtClean="0"/>
          </a:p>
          <a:p>
            <a:r>
              <a:rPr kumimoji="1" lang="ja-JP" altLang="en-US" baseline="0" dirty="0" smtClean="0"/>
              <a:t>パワフルでフリーでダウンロードでき、非常に有用なツールです。</a:t>
            </a:r>
            <a:endParaRPr kumimoji="1" lang="en-US" altLang="ja-JP" baseline="0" dirty="0" smtClean="0"/>
          </a:p>
          <a:p>
            <a:endParaRPr kumimoji="1" lang="en-US" altLang="ja-JP" baseline="0" dirty="0" smtClean="0"/>
          </a:p>
          <a:p>
            <a:endParaRPr kumimoji="1" lang="en-US" altLang="ja-JP" baseline="0" dirty="0" smtClean="0"/>
          </a:p>
          <a:p>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9</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Excel</a:t>
            </a:r>
            <a:r>
              <a:rPr kumimoji="1" lang="ja-JP" altLang="en-US" baseline="0" dirty="0" smtClean="0"/>
              <a:t>のデータを多のフォーマットに変換したい場合があります。</a:t>
            </a:r>
            <a:endParaRPr kumimoji="1" lang="en-US" altLang="ja-JP" baseline="0" dirty="0" smtClean="0"/>
          </a:p>
          <a:p>
            <a:r>
              <a:rPr kumimoji="1" lang="en-US" altLang="ja-JP" baseline="0" dirty="0" smtClean="0"/>
              <a:t>web</a:t>
            </a:r>
            <a:r>
              <a:rPr kumimoji="1" lang="ja-JP" altLang="en-US" baseline="0" dirty="0" smtClean="0"/>
              <a:t>のグラフィックを作成する場合などです。</a:t>
            </a:r>
            <a:endParaRPr kumimoji="1" lang="en-US" altLang="ja-JP" baseline="0" dirty="0" smtClean="0"/>
          </a:p>
          <a:p>
            <a:r>
              <a:rPr kumimoji="1" lang="en-US" altLang="ja-JP" baseline="0" dirty="0" smtClean="0"/>
              <a:t>Excel</a:t>
            </a:r>
            <a:r>
              <a:rPr kumimoji="1" lang="ja-JP" altLang="en-US" baseline="0" dirty="0" smtClean="0"/>
              <a:t>から</a:t>
            </a:r>
            <a:r>
              <a:rPr kumimoji="1" lang="en-US" altLang="ja-JP" baseline="0" dirty="0" smtClean="0"/>
              <a:t>CSV</a:t>
            </a:r>
            <a:r>
              <a:rPr kumimoji="1" lang="ja-JP" altLang="en-US" baseline="0" dirty="0" smtClean="0"/>
              <a:t>としてデータを出力することができますが、違うデータ形式が必要だったりしませんか？</a:t>
            </a:r>
            <a:endParaRPr kumimoji="1" lang="en-US" altLang="ja-JP" baseline="0" dirty="0" smtClean="0"/>
          </a:p>
          <a:p>
            <a:r>
              <a:rPr kumimoji="1" lang="ja-JP" altLang="en-US" baseline="0" dirty="0" smtClean="0"/>
              <a:t>こんな時に、</a:t>
            </a:r>
            <a:r>
              <a:rPr kumimoji="1" lang="en-US" altLang="ja-JP" baseline="0" dirty="0" smtClean="0"/>
              <a:t>Mr. Data Converter</a:t>
            </a:r>
            <a:r>
              <a:rPr kumimoji="1" lang="ja-JP" altLang="en-US" baseline="0" dirty="0" smtClean="0"/>
              <a:t>は役に立ちます。</a:t>
            </a:r>
            <a:endParaRPr kumimoji="1" lang="en-US" altLang="ja-JP" baseline="0" dirty="0" smtClean="0"/>
          </a:p>
          <a:p>
            <a:endParaRPr kumimoji="1" lang="en-US" altLang="ja-JP" baseline="0" dirty="0" smtClean="0"/>
          </a:p>
          <a:p>
            <a:r>
              <a:rPr kumimoji="1" lang="en-US" altLang="ja-JP" baseline="0" dirty="0" smtClean="0"/>
              <a:t>Mr. Data Converter</a:t>
            </a:r>
            <a:r>
              <a:rPr kumimoji="1" lang="ja-JP" altLang="en-US" baseline="0" dirty="0" smtClean="0"/>
              <a:t>はシンプルでフリーなツールです。</a:t>
            </a:r>
            <a:r>
              <a:rPr kumimoji="1" lang="en-US" altLang="ja-JP" baseline="0" dirty="0" smtClean="0"/>
              <a:t>Shan Carter</a:t>
            </a:r>
            <a:r>
              <a:rPr kumimoji="1" lang="ja-JP" altLang="en-US" baseline="0" dirty="0" smtClean="0"/>
              <a:t>によって作られました。彼は、</a:t>
            </a:r>
            <a:r>
              <a:rPr kumimoji="1" lang="en-US" altLang="ja-JP" baseline="0" dirty="0" err="1" smtClean="0"/>
              <a:t>NewYork</a:t>
            </a:r>
            <a:r>
              <a:rPr kumimoji="1" lang="ja-JP" altLang="en-US" baseline="0" dirty="0" smtClean="0"/>
              <a:t>タイムスのグラフィックスをエディットしました。</a:t>
            </a:r>
            <a:endParaRPr kumimoji="1" lang="en-US" altLang="ja-JP" baseline="0" dirty="0" smtClean="0"/>
          </a:p>
          <a:p>
            <a:r>
              <a:rPr kumimoji="1" lang="en-US" altLang="ja-JP" baseline="0" dirty="0" smtClean="0"/>
              <a:t>Carter</a:t>
            </a:r>
            <a:r>
              <a:rPr kumimoji="1" lang="ja-JP" altLang="en-US" baseline="0" dirty="0" smtClean="0"/>
              <a:t>はオンライン新聞のインタフェースグラフィックを仕事としてきました。</a:t>
            </a:r>
            <a:endParaRPr kumimoji="1" lang="en-US" altLang="ja-JP" baseline="0" dirty="0" smtClean="0"/>
          </a:p>
          <a:p>
            <a:r>
              <a:rPr kumimoji="1" lang="ja-JP" altLang="en-US" baseline="0" dirty="0" smtClean="0"/>
              <a:t>彼は、彼が利用するソフトに適したデータへの変換をおこなってましたが、効率化するためのツールを作ったのは驚くことではありません。</a:t>
            </a:r>
            <a:endParaRPr kumimoji="1" lang="en-US" altLang="ja-JP" baseline="0" dirty="0" smtClean="0"/>
          </a:p>
          <a:p>
            <a:endParaRPr kumimoji="1" lang="en-US" altLang="ja-JP" baseline="0" dirty="0" smtClean="0"/>
          </a:p>
          <a:p>
            <a:r>
              <a:rPr kumimoji="1" lang="ja-JP" altLang="en-US" baseline="0" dirty="0" smtClean="0"/>
              <a:t>利用は簡単です。図</a:t>
            </a:r>
            <a:r>
              <a:rPr kumimoji="1" lang="en-US" altLang="ja-JP" baseline="0" dirty="0" smtClean="0"/>
              <a:t>2-9</a:t>
            </a:r>
            <a:r>
              <a:rPr kumimoji="1" lang="ja-JP" altLang="en-US" baseline="0" dirty="0" smtClean="0"/>
              <a:t>に有るような簡単なインタフェースです。</a:t>
            </a:r>
            <a:endParaRPr kumimoji="1" lang="en-US" altLang="ja-JP" baseline="0" dirty="0" smtClean="0"/>
          </a:p>
          <a:p>
            <a:r>
              <a:rPr kumimoji="1" lang="en-US" altLang="ja-JP" baseline="0" dirty="0" smtClean="0"/>
              <a:t>Excel</a:t>
            </a:r>
            <a:r>
              <a:rPr kumimoji="1" lang="ja-JP" altLang="en-US" baseline="0" dirty="0" smtClean="0"/>
              <a:t>からのデータをコピペして、上の入力スペースにデータを入力し、出力フォーマットを選択すると、下半分の部分に指定した形式のデータが表示されます。</a:t>
            </a:r>
            <a:endParaRPr kumimoji="1" lang="en-US" altLang="ja-JP" baseline="0" dirty="0" smtClean="0"/>
          </a:p>
          <a:p>
            <a:r>
              <a:rPr kumimoji="1" lang="en-US" altLang="ja-JP" baseline="0" dirty="0" smtClean="0"/>
              <a:t>XML</a:t>
            </a:r>
            <a:r>
              <a:rPr kumimoji="1" lang="ja-JP" altLang="en-US" baseline="0" dirty="0" smtClean="0"/>
              <a:t>や</a:t>
            </a:r>
            <a:r>
              <a:rPr kumimoji="1" lang="en-US" altLang="ja-JP" baseline="0" dirty="0" smtClean="0"/>
              <a:t>JSON</a:t>
            </a:r>
            <a:r>
              <a:rPr kumimoji="1" lang="ja-JP" altLang="en-US" baseline="0" dirty="0" smtClean="0"/>
              <a:t>などいくつかの形式が選択可能です。</a:t>
            </a:r>
            <a:endParaRPr kumimoji="1" lang="en-US" altLang="ja-JP" baseline="0" dirty="0" smtClean="0"/>
          </a:p>
          <a:p>
            <a:r>
              <a:rPr kumimoji="1" lang="ja-JP" altLang="en-US" baseline="0" dirty="0" smtClean="0"/>
              <a:t>データ形式は簡単にスイッチできます。</a:t>
            </a:r>
            <a:endParaRPr kumimoji="1" lang="en-US" altLang="ja-JP" baseline="0" dirty="0" smtClean="0"/>
          </a:p>
          <a:p>
            <a:endParaRPr kumimoji="1" lang="en-US" altLang="ja-JP" baseline="0" dirty="0" smtClean="0"/>
          </a:p>
          <a:p>
            <a:r>
              <a:rPr kumimoji="1" lang="en-US" altLang="ja-JP" baseline="0" dirty="0" smtClean="0"/>
              <a:t>Mr. Data Converter</a:t>
            </a:r>
            <a:r>
              <a:rPr kumimoji="1" lang="ja-JP" altLang="en-US" baseline="0" dirty="0" smtClean="0"/>
              <a:t>は</a:t>
            </a:r>
            <a:r>
              <a:rPr kumimoji="1" lang="en-US" altLang="ja-JP" baseline="0" dirty="0" smtClean="0"/>
              <a:t>OSS</a:t>
            </a:r>
            <a:r>
              <a:rPr kumimoji="1" lang="ja-JP" altLang="en-US" baseline="0" dirty="0" smtClean="0"/>
              <a:t>なので、拡張することが可能です。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10</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図形グループ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マスター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29" name="日付プレースホルダー 28"/>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12/03/27</a:t>
            </a:fld>
            <a:endParaRPr kumimoji="1" lang="en-US"/>
          </a:p>
        </p:txBody>
      </p:sp>
      <p:sp>
        <p:nvSpPr>
          <p:cNvPr id="5" name="フッター プレースホルダー 4"/>
          <p:cNvSpPr>
            <a:spLocks noGrp="1"/>
          </p:cNvSpPr>
          <p:nvPr>
            <p:ph type="ftr" sz="quarter" idx="11"/>
          </p:nvPr>
        </p:nvSpPr>
        <p:spPr/>
        <p:txBody>
          <a:bodyPr/>
          <a:lstStyle/>
          <a:p>
            <a:endParaRPr kumimoji="0" lang="ja-JP" altLang="en-US"/>
          </a:p>
        </p:txBody>
      </p:sp>
      <p:sp>
        <p:nvSpPr>
          <p:cNvPr id="14" name="スライド番号プレースホルダー 13"/>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12/03/27</a:t>
            </a:fld>
            <a:endParaRPr kumimoji="1" lang="en-US"/>
          </a:p>
        </p:txBody>
      </p:sp>
      <p:sp>
        <p:nvSpPr>
          <p:cNvPr id="5" name="フッター プレースホルダー 4"/>
          <p:cNvSpPr>
            <a:spLocks noGrp="1"/>
          </p:cNvSpPr>
          <p:nvPr>
            <p:ph type="ftr" sz="quarter" idx="11"/>
          </p:nvPr>
        </p:nvSpPr>
        <p:spPr/>
        <p:txBody>
          <a:bodyPr/>
          <a:lstStyle/>
          <a:p>
            <a:endParaRPr kumimoji="0" lang="ja-JP" altLang="en-US"/>
          </a:p>
        </p:txBody>
      </p:sp>
      <p:sp>
        <p:nvSpPr>
          <p:cNvPr id="6" name="スライド番号プレースホルダー 5"/>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12/03/27</a:t>
            </a:fld>
            <a:endParaRPr kumimoji="1" lang="en-US"/>
          </a:p>
        </p:txBody>
      </p:sp>
      <p:sp>
        <p:nvSpPr>
          <p:cNvPr id="5" name="フッター プレースホルダー 4"/>
          <p:cNvSpPr>
            <a:spLocks noGrp="1"/>
          </p:cNvSpPr>
          <p:nvPr>
            <p:ph type="ftr" sz="quarter" idx="11"/>
          </p:nvPr>
        </p:nvSpPr>
        <p:spPr/>
        <p:txBody>
          <a:bodyPr/>
          <a:lstStyle/>
          <a:p>
            <a:endParaRPr kumimoji="0" lang="ja-JP" altLang="en-US"/>
          </a:p>
        </p:txBody>
      </p:sp>
      <p:sp>
        <p:nvSpPr>
          <p:cNvPr id="6" name="スライド番号プレースホルダー 5"/>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12/03/27</a:t>
            </a:fld>
            <a:endParaRPr kumimoji="1" lang="en-US"/>
          </a:p>
        </p:txBody>
      </p:sp>
      <p:sp>
        <p:nvSpPr>
          <p:cNvPr id="5" name="フッター プレースホルダー 4"/>
          <p:cNvSpPr>
            <a:spLocks noGrp="1"/>
          </p:cNvSpPr>
          <p:nvPr>
            <p:ph type="ftr" sz="quarter" idx="11"/>
          </p:nvPr>
        </p:nvSpPr>
        <p:spPr/>
        <p:txBody>
          <a:bodyPr/>
          <a:lstStyle/>
          <a:p>
            <a:endParaRPr kumimoji="0" lang="ja-JP" altLang="en-US"/>
          </a:p>
        </p:txBody>
      </p:sp>
      <p:sp>
        <p:nvSpPr>
          <p:cNvPr id="6" name="スライド番号プレースホルダー 5"/>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12/03/27</a:t>
            </a:fld>
            <a:endParaRPr kumimoji="1" lang="en-US"/>
          </a:p>
        </p:txBody>
      </p:sp>
      <p:sp>
        <p:nvSpPr>
          <p:cNvPr id="5" name="フッター プレースホルダー 4"/>
          <p:cNvSpPr>
            <a:spLocks noGrp="1"/>
          </p:cNvSpPr>
          <p:nvPr>
            <p:ph type="ftr" sz="quarter" idx="11"/>
          </p:nvPr>
        </p:nvSpPr>
        <p:spPr/>
        <p:txBody>
          <a:bodyPr/>
          <a:lstStyle/>
          <a:p>
            <a:endParaRPr kumimoji="0" lang="ja-JP" altLang="en-US"/>
          </a:p>
        </p:txBody>
      </p:sp>
      <p:sp>
        <p:nvSpPr>
          <p:cNvPr id="6" name="スライド番号プレースホルダー 5"/>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grpSp>
        <p:nvGrpSpPr>
          <p:cNvPr id="7" name="図形グループ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12/03/27</a:t>
            </a:fld>
            <a:endParaRPr kumimoji="1" lang="en-US"/>
          </a:p>
        </p:txBody>
      </p:sp>
      <p:sp>
        <p:nvSpPr>
          <p:cNvPr id="6" name="フッター プレースホルダー 5"/>
          <p:cNvSpPr>
            <a:spLocks noGrp="1"/>
          </p:cNvSpPr>
          <p:nvPr>
            <p:ph type="ftr" sz="quarter" idx="11"/>
          </p:nvPr>
        </p:nvSpPr>
        <p:spPr/>
        <p:txBody>
          <a:bodyPr/>
          <a:lstStyle/>
          <a:p>
            <a:endParaRPr kumimoji="0" lang="ja-JP" altLang="en-US"/>
          </a:p>
        </p:txBody>
      </p:sp>
      <p:sp>
        <p:nvSpPr>
          <p:cNvPr id="7" name="スライド番号プレースホルダー 6"/>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12/03/27</a:t>
            </a:fld>
            <a:endParaRPr kumimoji="1" lang="en-US"/>
          </a:p>
        </p:txBody>
      </p:sp>
      <p:sp>
        <p:nvSpPr>
          <p:cNvPr id="8" name="フッター プレースホルダー 7"/>
          <p:cNvSpPr>
            <a:spLocks noGrp="1"/>
          </p:cNvSpPr>
          <p:nvPr>
            <p:ph type="ftr" sz="quarter" idx="11"/>
          </p:nvPr>
        </p:nvSpPr>
        <p:spPr/>
        <p:txBody>
          <a:bodyPr/>
          <a:lstStyle/>
          <a:p>
            <a:endParaRPr kumimoji="0" lang="ja-JP" altLang="en-US"/>
          </a:p>
        </p:txBody>
      </p:sp>
      <p:sp>
        <p:nvSpPr>
          <p:cNvPr id="9" name="スライド番号プレースホルダー 8"/>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12/03/27</a:t>
            </a:fld>
            <a:endParaRPr kumimoji="1" lang="en-US"/>
          </a:p>
        </p:txBody>
      </p:sp>
      <p:sp>
        <p:nvSpPr>
          <p:cNvPr id="4" name="フッター プレースホルダー 3"/>
          <p:cNvSpPr>
            <a:spLocks noGrp="1"/>
          </p:cNvSpPr>
          <p:nvPr>
            <p:ph type="ftr" sz="quarter" idx="11"/>
          </p:nvPr>
        </p:nvSpPr>
        <p:spPr/>
        <p:txBody>
          <a:bodyPr/>
          <a:lstStyle/>
          <a:p>
            <a:endParaRPr kumimoji="0" lang="ja-JP" altLang="en-US"/>
          </a:p>
        </p:txBody>
      </p:sp>
      <p:sp>
        <p:nvSpPr>
          <p:cNvPr id="5" name="スライド番号プレースホルダー 4"/>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12/03/27</a:t>
            </a:fld>
            <a:endParaRPr kumimoji="1" lang="en-US"/>
          </a:p>
        </p:txBody>
      </p:sp>
      <p:sp>
        <p:nvSpPr>
          <p:cNvPr id="3" name="フッター プレースホルダー 2"/>
          <p:cNvSpPr>
            <a:spLocks noGrp="1"/>
          </p:cNvSpPr>
          <p:nvPr>
            <p:ph type="ftr" sz="quarter" idx="11"/>
          </p:nvPr>
        </p:nvSpPr>
        <p:spPr/>
        <p:txBody>
          <a:bodyPr/>
          <a:lstStyle/>
          <a:p>
            <a:endParaRPr kumimoji="0" lang="ja-JP" altLang="en-US"/>
          </a:p>
        </p:txBody>
      </p:sp>
      <p:sp>
        <p:nvSpPr>
          <p:cNvPr id="4" name="スライド番号プレースホルダー 3"/>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12/03/27</a:t>
            </a:fld>
            <a:endParaRPr kumimoji="1" lang="en-US"/>
          </a:p>
        </p:txBody>
      </p:sp>
      <p:sp>
        <p:nvSpPr>
          <p:cNvPr id="6" name="フッター プレースホルダー 5"/>
          <p:cNvSpPr>
            <a:spLocks noGrp="1"/>
          </p:cNvSpPr>
          <p:nvPr>
            <p:ph type="ftr" sz="quarter" idx="11"/>
          </p:nvPr>
        </p:nvSpPr>
        <p:spPr/>
        <p:txBody>
          <a:bodyPr/>
          <a:lstStyle/>
          <a:p>
            <a:endParaRPr kumimoji="0" lang="ja-JP" altLang="en-US"/>
          </a:p>
        </p:txBody>
      </p:sp>
      <p:sp>
        <p:nvSpPr>
          <p:cNvPr id="7" name="スライド番号プレースホルダー 6"/>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プレースホルダーまでドラッグするかアイコンをクリックして図を追加</a:t>
            </a:r>
            <a:endParaRPr kumimoji="0" lang="en-US"/>
          </a:p>
        </p:txBody>
      </p:sp>
      <p:sp>
        <p:nvSpPr>
          <p:cNvPr id="4" name="テキスト プレースホルダー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12/03/27</a:t>
            </a:fld>
            <a:endParaRPr kumimoji="1" lang="en-US"/>
          </a:p>
        </p:txBody>
      </p:sp>
      <p:sp>
        <p:nvSpPr>
          <p:cNvPr id="6" name="フッター プレースホルダー 5"/>
          <p:cNvSpPr>
            <a:spLocks noGrp="1"/>
          </p:cNvSpPr>
          <p:nvPr>
            <p:ph type="ftr" sz="quarter" idx="11"/>
          </p:nvPr>
        </p:nvSpPr>
        <p:spPr/>
        <p:txBody>
          <a:bodyPr/>
          <a:lstStyle/>
          <a:p>
            <a:endParaRPr kumimoji="0" lang="ja-JP" altLang="en-US"/>
          </a:p>
        </p:txBody>
      </p:sp>
      <p:sp>
        <p:nvSpPr>
          <p:cNvPr id="7" name="スライド番号プレースホルダー 6"/>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ー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ー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pPr eaLnBrk="1" latinLnBrk="0" hangingPunct="1"/>
            <a:fld id="{2CD1DBD8-A67D-41E5-86AA-61E77FDD4AFC}" type="datetimeFigureOut">
              <a:rPr kumimoji="1" lang="en-US" smtClean="0"/>
              <a:pPr eaLnBrk="1" latinLnBrk="0" hangingPunct="1"/>
              <a:t>12/03/27</a:t>
            </a:fld>
            <a:endParaRPr kumimoji="1" 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2"/>
                </a:solidFill>
              </a:defRPr>
            </a:lvl1pPr>
          </a:lstStyle>
          <a:p>
            <a:endParaRPr kumimoji="0" lang="ja-JP" altLang="en-US"/>
          </a:p>
        </p:txBody>
      </p:sp>
      <p:sp>
        <p:nvSpPr>
          <p:cNvPr id="12" name="スライド番号プレースホルダー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CBF14F85-A994-48A2-9419-7B6980C315A3}" type="slidenum">
              <a:rPr kumimoji="0" lang="ja-JP" altLang="en-US" smtClean="0"/>
              <a:pPr eaLnBrk="1" latinLnBrk="0" hangingPunct="1"/>
              <a:t>‹#›</a:t>
            </a:fld>
            <a:endParaRPr kumimoji="0" lang="ja-JP"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dirty="0" smtClean="0"/>
              <a:t>Chapter2 </a:t>
            </a:r>
            <a:br>
              <a:rPr kumimoji="1" lang="en-US" altLang="ja-JP" dirty="0" smtClean="0"/>
            </a:br>
            <a:r>
              <a:rPr kumimoji="1" lang="en-US" altLang="ja-JP" dirty="0" smtClean="0"/>
              <a:t>Formatting Data</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2012/03/27</a:t>
            </a:r>
          </a:p>
          <a:p>
            <a:r>
              <a:rPr kumimoji="1" lang="en-US" altLang="ja-JP" dirty="0" err="1" smtClean="0"/>
              <a:t>johtani</a:t>
            </a:r>
            <a:endParaRPr kumimoji="1" lang="ja-JP" altLang="en-US" dirty="0"/>
          </a:p>
        </p:txBody>
      </p:sp>
    </p:spTree>
    <p:extLst>
      <p:ext uri="{BB962C8B-B14F-4D97-AF65-F5344CB8AC3E}">
        <p14:creationId xmlns:p14="http://schemas.microsoft.com/office/powerpoint/2010/main" val="413979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Formatting Tools</a:t>
            </a:r>
            <a:r>
              <a:rPr kumimoji="1" lang="ja-JP" altLang="en-US" sz="3200" dirty="0" smtClean="0"/>
              <a:t>（</a:t>
            </a:r>
            <a:r>
              <a:rPr kumimoji="1" lang="en-US" altLang="ja-JP" sz="3200" dirty="0" smtClean="0"/>
              <a:t>Mr. Data Converter</a:t>
            </a:r>
            <a:r>
              <a:rPr kumimoji="1" lang="ja-JP" altLang="en-US" sz="3200" dirty="0" smtClean="0"/>
              <a:t>）</a:t>
            </a:r>
            <a:endParaRPr kumimoji="1" lang="ja-JP" altLang="en-US" sz="3200" dirty="0"/>
          </a:p>
        </p:txBody>
      </p:sp>
      <p:sp>
        <p:nvSpPr>
          <p:cNvPr id="3" name="コンテンツ プレースホルダー 2"/>
          <p:cNvSpPr>
            <a:spLocks noGrp="1"/>
          </p:cNvSpPr>
          <p:nvPr>
            <p:ph idx="1"/>
          </p:nvPr>
        </p:nvSpPr>
        <p:spPr/>
        <p:txBody>
          <a:bodyPr>
            <a:normAutofit/>
          </a:bodyPr>
          <a:lstStyle/>
          <a:p>
            <a:r>
              <a:rPr lang="en-US" altLang="ja-JP" sz="2000" dirty="0" smtClean="0"/>
              <a:t>CSV</a:t>
            </a:r>
            <a:r>
              <a:rPr lang="ja-JP" altLang="en-US" sz="2000" dirty="0" smtClean="0"/>
              <a:t>、</a:t>
            </a:r>
            <a:r>
              <a:rPr lang="en-US" altLang="ja-JP" sz="2000" dirty="0" smtClean="0"/>
              <a:t>TSV</a:t>
            </a:r>
            <a:r>
              <a:rPr lang="ja-JP" altLang="en-US" sz="2000" dirty="0" smtClean="0"/>
              <a:t>データを他のフォーマットに変換するオンラインツール</a:t>
            </a:r>
            <a:endParaRPr lang="en-US" altLang="ja-JP" sz="2000" dirty="0" smtClean="0"/>
          </a:p>
          <a:p>
            <a:endParaRPr lang="en-US" altLang="ja-JP" sz="2000" dirty="0" smtClean="0"/>
          </a:p>
          <a:p>
            <a:r>
              <a:rPr lang="en-US" altLang="ja-JP" sz="2000" dirty="0" err="1" smtClean="0"/>
              <a:t>github</a:t>
            </a:r>
            <a:r>
              <a:rPr lang="ja-JP" altLang="en-US" sz="2000" dirty="0" smtClean="0"/>
              <a:t>で</a:t>
            </a:r>
            <a:r>
              <a:rPr lang="en-US" altLang="ja-JP" sz="2000" dirty="0" smtClean="0"/>
              <a:t>OSS</a:t>
            </a:r>
            <a:r>
              <a:rPr lang="ja-JP" altLang="en-US" sz="2000" dirty="0" smtClean="0"/>
              <a:t>として公開（</a:t>
            </a:r>
            <a:r>
              <a:rPr lang="en-US" altLang="ja-JP" sz="2000" dirty="0" smtClean="0"/>
              <a:t>HTML</a:t>
            </a:r>
            <a:r>
              <a:rPr lang="ja-JP" altLang="en-US" sz="2000" dirty="0" smtClean="0"/>
              <a:t>＋</a:t>
            </a:r>
            <a:r>
              <a:rPr lang="en-US" altLang="ja-JP" sz="2000" dirty="0" smtClean="0"/>
              <a:t>CSS</a:t>
            </a:r>
            <a:r>
              <a:rPr lang="ja-JP" altLang="en-US" sz="2000" dirty="0" smtClean="0"/>
              <a:t>＋</a:t>
            </a:r>
            <a:r>
              <a:rPr lang="en-US" altLang="ja-JP" sz="2000" dirty="0" smtClean="0"/>
              <a:t>JavaScript</a:t>
            </a:r>
            <a:r>
              <a:rPr lang="ja-JP" altLang="en-US" sz="2000" dirty="0" smtClean="0"/>
              <a:t>）</a:t>
            </a:r>
            <a:endParaRPr lang="en-US" altLang="ja-JP" sz="2000" dirty="0"/>
          </a:p>
          <a:p>
            <a:endParaRPr lang="en-US" altLang="ja-JP" sz="2000" dirty="0"/>
          </a:p>
          <a:p>
            <a:r>
              <a:rPr lang="ja-JP" altLang="en-US" sz="2000" dirty="0" smtClean="0"/>
              <a:t>様々な形式に対応</a:t>
            </a:r>
            <a:r>
              <a:rPr lang="en-US" altLang="ja-JP" sz="2000" dirty="0" smtClean="0"/>
              <a:t/>
            </a:r>
            <a:br>
              <a:rPr lang="en-US" altLang="ja-JP" sz="2000" dirty="0" smtClean="0"/>
            </a:br>
            <a:r>
              <a:rPr lang="en-US" altLang="ja-JP" sz="2000" dirty="0" err="1" smtClean="0"/>
              <a:t>ActionScript</a:t>
            </a:r>
            <a:r>
              <a:rPr lang="ja-JP" altLang="en-US" sz="2000" dirty="0" smtClean="0"/>
              <a:t>、</a:t>
            </a:r>
            <a:r>
              <a:rPr lang="en-US" altLang="ja-JP" sz="2000" dirty="0" smtClean="0"/>
              <a:t>ASP/VBScript</a:t>
            </a:r>
            <a:r>
              <a:rPr lang="ja-JP" altLang="en-US" sz="2000" dirty="0" smtClean="0"/>
              <a:t>、</a:t>
            </a:r>
            <a:r>
              <a:rPr lang="en-US" altLang="ja-JP" sz="2000" dirty="0" smtClean="0"/>
              <a:t>HTML</a:t>
            </a:r>
            <a:r>
              <a:rPr lang="ja-JP" altLang="en-US" sz="2000" dirty="0" smtClean="0"/>
              <a:t>、</a:t>
            </a:r>
            <a:r>
              <a:rPr lang="en-US" altLang="ja-JP" sz="2000" dirty="0" smtClean="0"/>
              <a:t>JSON</a:t>
            </a:r>
            <a:r>
              <a:rPr lang="ja-JP" altLang="en-US" sz="2000" dirty="0" smtClean="0"/>
              <a:t>、</a:t>
            </a:r>
            <a:r>
              <a:rPr lang="en-US" altLang="ja-JP" sz="2000" dirty="0" smtClean="0"/>
              <a:t>MySQL</a:t>
            </a:r>
            <a:r>
              <a:rPr lang="ja-JP" altLang="en-US" sz="2000" dirty="0" smtClean="0"/>
              <a:t>、</a:t>
            </a:r>
            <a:r>
              <a:rPr lang="en-US" altLang="ja-JP" sz="2000" dirty="0" smtClean="0"/>
              <a:t>PHP</a:t>
            </a:r>
            <a:r>
              <a:rPr lang="ja-JP" altLang="en-US" sz="2000" dirty="0" smtClean="0"/>
              <a:t>、</a:t>
            </a:r>
            <a:r>
              <a:rPr lang="en-US" altLang="ja-JP" sz="2000" dirty="0" smtClean="0"/>
              <a:t>Python</a:t>
            </a:r>
            <a:r>
              <a:rPr lang="ja-JP" altLang="en-US" sz="2000" dirty="0" smtClean="0"/>
              <a:t>の</a:t>
            </a:r>
            <a:r>
              <a:rPr lang="en-US" altLang="ja-JP" sz="2000" dirty="0" err="1" smtClean="0"/>
              <a:t>Dict</a:t>
            </a:r>
            <a:r>
              <a:rPr lang="ja-JP" altLang="en-US" sz="2000" dirty="0" smtClean="0"/>
              <a:t>、</a:t>
            </a:r>
            <a:r>
              <a:rPr lang="en-US" altLang="ja-JP" sz="2000" dirty="0" smtClean="0"/>
              <a:t>Ruby</a:t>
            </a:r>
            <a:r>
              <a:rPr lang="ja-JP" altLang="en-US" sz="2000" dirty="0" smtClean="0"/>
              <a:t>、</a:t>
            </a:r>
            <a:r>
              <a:rPr lang="en-US" altLang="ja-JP" sz="2000" dirty="0" smtClean="0"/>
              <a:t>XML</a:t>
            </a:r>
            <a:r>
              <a:rPr lang="ja-JP" altLang="en-US" sz="2000" dirty="0" smtClean="0"/>
              <a:t>など</a:t>
            </a:r>
            <a:endParaRPr lang="en-US" altLang="ja-JP" sz="2000" dirty="0" smtClean="0"/>
          </a:p>
          <a:p>
            <a:endParaRPr lang="en-US" altLang="ja-JP" sz="2000" dirty="0"/>
          </a:p>
          <a:p>
            <a:r>
              <a:rPr lang="ja-JP" altLang="en-US" sz="2000" dirty="0" smtClean="0"/>
              <a:t>参考</a:t>
            </a:r>
            <a:r>
              <a:rPr lang="en-US" altLang="ja-JP" sz="2000" dirty="0"/>
              <a:t>URL</a:t>
            </a:r>
            <a:br>
              <a:rPr lang="en-US" altLang="ja-JP" sz="2000" dirty="0"/>
            </a:br>
            <a:r>
              <a:rPr lang="ja-JP" altLang="en-US" sz="2000" dirty="0" smtClean="0"/>
              <a:t>オンライン</a:t>
            </a:r>
            <a:r>
              <a:rPr lang="en-US" altLang="ja-JP" sz="2000" dirty="0" smtClean="0"/>
              <a:t/>
            </a:r>
            <a:br>
              <a:rPr lang="en-US" altLang="ja-JP" sz="2000" dirty="0" smtClean="0"/>
            </a:br>
            <a:r>
              <a:rPr lang="en-US" altLang="ja-JP" sz="2000" dirty="0" smtClean="0"/>
              <a:t>http</a:t>
            </a:r>
            <a:r>
              <a:rPr lang="en-US" altLang="ja-JP" sz="2000" dirty="0"/>
              <a:t>://</a:t>
            </a:r>
            <a:r>
              <a:rPr lang="en-US" altLang="ja-JP" sz="2000" dirty="0" err="1"/>
              <a:t>shancarter.com</a:t>
            </a:r>
            <a:r>
              <a:rPr lang="en-US" altLang="ja-JP" sz="2000" dirty="0"/>
              <a:t>/</a:t>
            </a:r>
            <a:r>
              <a:rPr lang="en-US" altLang="ja-JP" sz="2000" dirty="0" err="1"/>
              <a:t>data_converter</a:t>
            </a:r>
            <a:r>
              <a:rPr lang="en-US" altLang="ja-JP" sz="2000" dirty="0" smtClean="0"/>
              <a:t>/</a:t>
            </a:r>
            <a:br>
              <a:rPr lang="en-US" altLang="ja-JP" sz="2000" dirty="0" smtClean="0"/>
            </a:br>
            <a:r>
              <a:rPr lang="ja-JP" altLang="en-US" sz="2000" dirty="0" smtClean="0"/>
              <a:t>ソース</a:t>
            </a:r>
            <a:r>
              <a:rPr lang="en-US" altLang="ja-JP" sz="2000" dirty="0"/>
              <a:t/>
            </a:r>
            <a:br>
              <a:rPr lang="en-US" altLang="ja-JP" sz="2000" dirty="0"/>
            </a:br>
            <a:r>
              <a:rPr lang="en-US" altLang="ja-JP" sz="2000" dirty="0"/>
              <a:t>https://</a:t>
            </a:r>
            <a:r>
              <a:rPr lang="en-US" altLang="ja-JP" sz="2000" dirty="0" err="1"/>
              <a:t>github.com</a:t>
            </a:r>
            <a:r>
              <a:rPr lang="en-US" altLang="ja-JP" sz="2000" dirty="0"/>
              <a:t>/</a:t>
            </a:r>
            <a:r>
              <a:rPr lang="en-US" altLang="ja-JP" sz="2000" dirty="0" err="1"/>
              <a:t>shancarter</a:t>
            </a:r>
            <a:r>
              <a:rPr lang="en-US" altLang="ja-JP" sz="2000" dirty="0"/>
              <a:t>/</a:t>
            </a:r>
            <a:r>
              <a:rPr lang="en-US" altLang="ja-JP" sz="2000" dirty="0" err="1"/>
              <a:t>Mr</a:t>
            </a:r>
            <a:r>
              <a:rPr lang="en-US" altLang="ja-JP" sz="2000" dirty="0"/>
              <a:t>-Data-Converter</a:t>
            </a:r>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84429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Formatting Tools</a:t>
            </a:r>
            <a:r>
              <a:rPr kumimoji="1" lang="ja-JP" altLang="en-US" sz="3200" dirty="0" smtClean="0"/>
              <a:t>（</a:t>
            </a:r>
            <a:r>
              <a:rPr kumimoji="1" lang="en-US" altLang="ja-JP" sz="3200" dirty="0" smtClean="0"/>
              <a:t>Mr. People</a:t>
            </a:r>
            <a:r>
              <a:rPr kumimoji="1" lang="ja-JP" altLang="en-US" sz="3200" dirty="0" smtClean="0"/>
              <a:t>）</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人名リストをパースするためのオンラインツール</a:t>
            </a:r>
            <a:endParaRPr lang="en-US" altLang="ja-JP" sz="2000" dirty="0" smtClean="0"/>
          </a:p>
          <a:p>
            <a:endParaRPr lang="en-US" altLang="ja-JP" sz="2000" dirty="0"/>
          </a:p>
          <a:p>
            <a:r>
              <a:rPr lang="en-US" altLang="ja-JP" sz="2000" dirty="0" err="1" smtClean="0"/>
              <a:t>github</a:t>
            </a:r>
            <a:r>
              <a:rPr lang="ja-JP" altLang="en-US" sz="2000" dirty="0"/>
              <a:t>で</a:t>
            </a:r>
            <a:r>
              <a:rPr lang="en-US" altLang="ja-JP" sz="2000" dirty="0"/>
              <a:t>OSS</a:t>
            </a:r>
            <a:r>
              <a:rPr lang="ja-JP" altLang="en-US" sz="2000" dirty="0"/>
              <a:t>として公開</a:t>
            </a:r>
            <a:r>
              <a:rPr lang="ja-JP" altLang="en-US" sz="2000" dirty="0" smtClean="0"/>
              <a:t>（</a:t>
            </a:r>
            <a:r>
              <a:rPr lang="en-US" altLang="ja-JP" sz="2000" dirty="0" smtClean="0"/>
              <a:t>Ruby</a:t>
            </a:r>
            <a:r>
              <a:rPr lang="ja-JP" altLang="en-US" sz="2000" dirty="0" smtClean="0"/>
              <a:t>製パーサー部分）</a:t>
            </a:r>
            <a:r>
              <a:rPr lang="en-US" altLang="ja-JP" sz="2000" dirty="0"/>
              <a:t/>
            </a:r>
            <a:br>
              <a:rPr lang="en-US" altLang="ja-JP" sz="2000" dirty="0"/>
            </a:br>
            <a:r>
              <a:rPr lang="en-US" altLang="ja-JP" sz="2000" dirty="0"/>
              <a:t>Lingua-EN-</a:t>
            </a:r>
            <a:r>
              <a:rPr lang="en-US" altLang="ja-JP" sz="2000" dirty="0" err="1" smtClean="0"/>
              <a:t>NameParser</a:t>
            </a:r>
            <a:r>
              <a:rPr lang="ja-JP" altLang="en-US" sz="2000" dirty="0" smtClean="0"/>
              <a:t>という</a:t>
            </a:r>
            <a:r>
              <a:rPr lang="en-US" altLang="ja-JP" sz="2000" dirty="0" smtClean="0"/>
              <a:t>Perl</a:t>
            </a:r>
            <a:r>
              <a:rPr lang="ja-JP" altLang="en-US" sz="2000" dirty="0" smtClean="0"/>
              <a:t>モジュールが元</a:t>
            </a:r>
            <a:endParaRPr lang="en-US" altLang="ja-JP" sz="2000" dirty="0" smtClean="0"/>
          </a:p>
          <a:p>
            <a:endParaRPr lang="en-US" altLang="ja-JP" sz="2000" dirty="0"/>
          </a:p>
          <a:p>
            <a:r>
              <a:rPr lang="ja-JP" altLang="en-US" sz="2000" dirty="0" smtClean="0"/>
              <a:t>参考</a:t>
            </a:r>
            <a:r>
              <a:rPr lang="en-US" altLang="ja-JP" sz="2000" dirty="0" smtClean="0"/>
              <a:t>URL</a:t>
            </a:r>
            <a:br>
              <a:rPr lang="en-US" altLang="ja-JP" sz="2000" dirty="0" smtClean="0"/>
            </a:br>
            <a:r>
              <a:rPr lang="ja-JP" altLang="en-US" sz="2000" dirty="0" smtClean="0"/>
              <a:t>オンライン</a:t>
            </a:r>
            <a:r>
              <a:rPr lang="en-US" altLang="ja-JP" sz="2000" dirty="0" smtClean="0"/>
              <a:t/>
            </a:r>
            <a:br>
              <a:rPr lang="en-US" altLang="ja-JP" sz="2000" dirty="0" smtClean="0"/>
            </a:br>
            <a:r>
              <a:rPr lang="en-US" altLang="ja-JP" sz="2000" dirty="0" smtClean="0"/>
              <a:t>http</a:t>
            </a:r>
            <a:r>
              <a:rPr lang="en-US" altLang="ja-JP" sz="2000" dirty="0"/>
              <a:t>://</a:t>
            </a:r>
            <a:r>
              <a:rPr lang="en-US" altLang="ja-JP" sz="2000" dirty="0" err="1"/>
              <a:t>people.ericson.net</a:t>
            </a:r>
            <a:r>
              <a:rPr lang="en-US" altLang="ja-JP" sz="2000" dirty="0" smtClean="0"/>
              <a:t>/</a:t>
            </a:r>
            <a:br>
              <a:rPr lang="en-US" altLang="ja-JP" sz="2000" dirty="0" smtClean="0"/>
            </a:br>
            <a:r>
              <a:rPr lang="ja-JP" altLang="en-US" sz="2000" dirty="0" smtClean="0"/>
              <a:t>ソース</a:t>
            </a:r>
            <a:r>
              <a:rPr lang="en-US" altLang="ja-JP" sz="2000" dirty="0"/>
              <a:t/>
            </a:r>
            <a:br>
              <a:rPr lang="en-US" altLang="ja-JP" sz="2000" dirty="0"/>
            </a:br>
            <a:r>
              <a:rPr lang="en-US" altLang="ja-JP" sz="2000" dirty="0"/>
              <a:t>https://</a:t>
            </a:r>
            <a:r>
              <a:rPr lang="en-US" altLang="ja-JP" sz="2000" dirty="0" err="1"/>
              <a:t>github.com</a:t>
            </a:r>
            <a:r>
              <a:rPr lang="en-US" altLang="ja-JP" sz="2000" dirty="0"/>
              <a:t>/</a:t>
            </a:r>
            <a:r>
              <a:rPr lang="en-US" altLang="ja-JP" sz="2000" dirty="0" err="1"/>
              <a:t>mericson</a:t>
            </a:r>
            <a:r>
              <a:rPr lang="en-US" altLang="ja-JP" sz="2000" dirty="0"/>
              <a:t>/people</a:t>
            </a:r>
            <a:endParaRPr lang="en-US" altLang="ja-JP" sz="2000" dirty="0" smtClean="0"/>
          </a:p>
          <a:p>
            <a:endParaRPr lang="en-US" altLang="ja-JP" sz="2000" dirty="0" smtClean="0"/>
          </a:p>
          <a:p>
            <a:endParaRPr lang="en-US" altLang="ja-JP" sz="2000" dirty="0" smtClean="0"/>
          </a:p>
          <a:p>
            <a:endParaRPr lang="en-US" altLang="ja-JP" sz="2000" dirty="0"/>
          </a:p>
          <a:p>
            <a:endParaRPr lang="en-US" altLang="ja-JP" sz="12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844294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Formatting Tools</a:t>
            </a:r>
            <a:br>
              <a:rPr kumimoji="1" lang="en-US" altLang="ja-JP" sz="3200" dirty="0" smtClean="0"/>
            </a:br>
            <a:r>
              <a:rPr kumimoji="1" lang="ja-JP" altLang="en-US" sz="3200" dirty="0" smtClean="0"/>
              <a:t>（</a:t>
            </a:r>
            <a:r>
              <a:rPr kumimoji="1" lang="en-US" altLang="ja-JP" sz="3200" dirty="0" smtClean="0"/>
              <a:t>Spreadsheet Software</a:t>
            </a:r>
            <a:r>
              <a:rPr kumimoji="1" lang="ja-JP" altLang="en-US" sz="3200" dirty="0" smtClean="0"/>
              <a:t>）</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小さなデータ集合に対してなら表計算ソフトで</a:t>
            </a:r>
            <a:r>
              <a:rPr lang="en-US" altLang="ja-JP" sz="2000" dirty="0" smtClean="0"/>
              <a:t>OK</a:t>
            </a:r>
          </a:p>
          <a:p>
            <a:endParaRPr lang="en-US" altLang="ja-JP" sz="2000" dirty="0"/>
          </a:p>
          <a:p>
            <a:r>
              <a:rPr lang="ja-JP" altLang="en-US" sz="2000" dirty="0" smtClean="0"/>
              <a:t>簡単なソートやちょっとした変更など</a:t>
            </a:r>
            <a:endParaRPr lang="en-US" altLang="ja-JP" sz="2000" dirty="0" smtClean="0"/>
          </a:p>
          <a:p>
            <a:endParaRPr lang="en-US" altLang="ja-JP" sz="2000" dirty="0"/>
          </a:p>
          <a:p>
            <a:r>
              <a:rPr lang="ja-JP" altLang="en-US" sz="2000" dirty="0" smtClean="0"/>
              <a:t>大きなデータについて</a:t>
            </a:r>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844294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Formatting with Code</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巨大なデータを扱う場合はこれまで紹介したソフトだと不向き</a:t>
            </a:r>
            <a:r>
              <a:rPr lang="en-US" altLang="ja-JP" sz="2000" dirty="0" smtClean="0"/>
              <a:t/>
            </a:r>
            <a:br>
              <a:rPr lang="en-US" altLang="ja-JP" sz="2000" dirty="0" smtClean="0"/>
            </a:br>
            <a:r>
              <a:rPr lang="ja-JP" altLang="en-US" sz="2000" dirty="0" smtClean="0"/>
              <a:t>遅かったり、クラッシュしたり</a:t>
            </a:r>
            <a:endParaRPr lang="en-US" altLang="ja-JP" sz="2000" dirty="0" smtClean="0"/>
          </a:p>
          <a:p>
            <a:endParaRPr lang="en-US" altLang="ja-JP" sz="2000" dirty="0"/>
          </a:p>
          <a:p>
            <a:r>
              <a:rPr lang="ja-JP" altLang="en-US" sz="2000" dirty="0" smtClean="0"/>
              <a:t>以降ではあるフォーマットを別のフォーマットに変換する例を紹介</a:t>
            </a:r>
            <a:endParaRPr lang="en-US" altLang="ja-JP" sz="2000" dirty="0" smtClean="0"/>
          </a:p>
          <a:p>
            <a:endParaRPr lang="en-US" altLang="ja-JP" sz="2000" dirty="0"/>
          </a:p>
          <a:p>
            <a:r>
              <a:rPr lang="ja-JP" altLang="en-US" sz="2000" dirty="0" smtClean="0"/>
              <a:t>例では</a:t>
            </a:r>
            <a:r>
              <a:rPr lang="en-US" altLang="ja-JP" sz="2000" dirty="0"/>
              <a:t>Python</a:t>
            </a:r>
            <a:r>
              <a:rPr lang="ja-JP" altLang="en-US" sz="2000" dirty="0"/>
              <a:t>を利用</a:t>
            </a:r>
            <a:endParaRPr lang="en-US" altLang="ja-JP" sz="2000" dirty="0"/>
          </a:p>
          <a:p>
            <a:endParaRPr lang="en-US" altLang="ja-JP" sz="2000" dirty="0" smtClean="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120320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Example: Switch Between Data Formats</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巨大なデータを扱う場合はこれまで紹介したソフトだと不向き</a:t>
            </a:r>
            <a:r>
              <a:rPr lang="en-US" altLang="ja-JP" sz="2000" dirty="0" smtClean="0"/>
              <a:t/>
            </a:r>
            <a:br>
              <a:rPr lang="en-US" altLang="ja-JP" sz="2000" dirty="0" smtClean="0"/>
            </a:br>
            <a:r>
              <a:rPr lang="ja-JP" altLang="en-US" sz="2000" dirty="0" smtClean="0"/>
              <a:t>遅かったり、クラッシュしたり</a:t>
            </a:r>
            <a:endParaRPr lang="en-US" altLang="ja-JP" sz="2000" dirty="0" smtClean="0"/>
          </a:p>
          <a:p>
            <a:endParaRPr lang="en-US" altLang="ja-JP" sz="2000" dirty="0"/>
          </a:p>
          <a:p>
            <a:r>
              <a:rPr lang="ja-JP" altLang="en-US" sz="2000" dirty="0" smtClean="0"/>
              <a:t>以降では２つのフォーマットを変換するサンプルを紹介</a:t>
            </a:r>
            <a:endParaRPr lang="en-US" altLang="ja-JP" sz="2000" dirty="0" smtClean="0"/>
          </a:p>
          <a:p>
            <a:endParaRPr lang="en-US" altLang="ja-JP" sz="2000" dirty="0"/>
          </a:p>
          <a:p>
            <a:r>
              <a:rPr lang="ja-JP" altLang="en-US" sz="2000" dirty="0" smtClean="0"/>
              <a:t>サンプルでは</a:t>
            </a:r>
            <a:r>
              <a:rPr lang="en-US" altLang="ja-JP" sz="2000" dirty="0" smtClean="0"/>
              <a:t>Python</a:t>
            </a:r>
            <a:r>
              <a:rPr lang="ja-JP" altLang="en-US" sz="2000" dirty="0" smtClean="0"/>
              <a:t>を利用</a:t>
            </a:r>
            <a:endParaRPr lang="en-US" altLang="ja-JP" sz="2000" dirty="0" smtClean="0"/>
          </a:p>
          <a:p>
            <a:endParaRPr lang="en-US" altLang="ja-JP" sz="2000" dirty="0"/>
          </a:p>
          <a:p>
            <a:r>
              <a:rPr lang="ja-JP" altLang="en-US" sz="2000" dirty="0" smtClean="0"/>
              <a:t>最初は</a:t>
            </a:r>
            <a:r>
              <a:rPr lang="en-US" altLang="ja-JP" sz="2000" dirty="0" smtClean="0"/>
              <a:t>CSV</a:t>
            </a:r>
            <a:r>
              <a:rPr lang="ja-JP" altLang="en-US" sz="2000" dirty="0" smtClean="0"/>
              <a:t>から</a:t>
            </a:r>
            <a:r>
              <a:rPr lang="en-US" altLang="ja-JP" sz="2000" dirty="0" smtClean="0"/>
              <a:t>XML</a:t>
            </a:r>
            <a:r>
              <a:rPr lang="ja-JP" altLang="en-US" sz="2000" dirty="0" smtClean="0"/>
              <a:t>への変換</a:t>
            </a:r>
            <a:endParaRPr lang="en-US" altLang="ja-JP" sz="2000" dirty="0" smtClean="0"/>
          </a:p>
          <a:p>
            <a:endParaRPr lang="en-US" altLang="ja-JP" sz="2000" dirty="0"/>
          </a:p>
          <a:p>
            <a:r>
              <a:rPr lang="ja-JP" altLang="en-US" sz="2000" dirty="0" smtClean="0"/>
              <a:t>次は</a:t>
            </a:r>
            <a:r>
              <a:rPr lang="en-US" altLang="ja-JP" sz="2000" dirty="0" smtClean="0"/>
              <a:t>XML</a:t>
            </a:r>
            <a:r>
              <a:rPr lang="ja-JP" altLang="en-US" sz="2000" dirty="0" smtClean="0"/>
              <a:t>から</a:t>
            </a:r>
            <a:r>
              <a:rPr lang="en-US" altLang="ja-JP" sz="2000" dirty="0" smtClean="0"/>
              <a:t>CSV</a:t>
            </a:r>
            <a:r>
              <a:rPr lang="ja-JP" altLang="en-US" sz="2000" dirty="0" smtClean="0"/>
              <a:t>への変換（</a:t>
            </a:r>
            <a:r>
              <a:rPr lang="en-US" altLang="ja-JP" sz="2000" dirty="0" smtClean="0"/>
              <a:t>XML</a:t>
            </a:r>
            <a:r>
              <a:rPr lang="ja-JP" altLang="en-US" sz="2000" dirty="0" smtClean="0"/>
              <a:t>パースに</a:t>
            </a:r>
            <a:r>
              <a:rPr lang="en-US" altLang="ja-JP" sz="2000" dirty="0" smtClean="0"/>
              <a:t>Beautiful Soup</a:t>
            </a:r>
            <a:r>
              <a:rPr lang="ja-JP" altLang="en-US" sz="2000" dirty="0" smtClean="0"/>
              <a:t>を利用）</a:t>
            </a:r>
            <a:endParaRPr lang="en-US" altLang="ja-JP" sz="2000" dirty="0" smtClean="0"/>
          </a:p>
          <a:p>
            <a:endParaRPr lang="en-US" altLang="ja-JP" sz="2000" dirty="0"/>
          </a:p>
          <a:p>
            <a:r>
              <a:rPr lang="ja-JP" altLang="en-US" sz="2000" dirty="0" smtClean="0"/>
              <a:t>最後は</a:t>
            </a:r>
            <a:r>
              <a:rPr lang="en-US" altLang="ja-JP" sz="2000" dirty="0" smtClean="0"/>
              <a:t>CSV</a:t>
            </a:r>
            <a:r>
              <a:rPr lang="ja-JP" altLang="en-US" sz="2000" dirty="0" smtClean="0"/>
              <a:t>から</a:t>
            </a:r>
            <a:r>
              <a:rPr lang="en-US" altLang="ja-JP" sz="2000" dirty="0" smtClean="0"/>
              <a:t>JSON</a:t>
            </a:r>
            <a:r>
              <a:rPr lang="ja-JP" altLang="en-US" sz="2000" dirty="0" smtClean="0"/>
              <a:t>への変換</a:t>
            </a:r>
            <a:endParaRPr lang="en-US" altLang="ja-JP" sz="2000" dirty="0" smtClean="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160707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Example: Switch Between Data Formats</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変換処理の２つの大事な事柄</a:t>
            </a:r>
            <a:endParaRPr lang="en-US" altLang="ja-JP" sz="2000" dirty="0" smtClean="0"/>
          </a:p>
          <a:p>
            <a:pPr lvl="1"/>
            <a:r>
              <a:rPr lang="ja-JP" altLang="en-US" sz="1600" dirty="0" smtClean="0"/>
              <a:t>データの読み込み</a:t>
            </a:r>
            <a:endParaRPr lang="en-US" altLang="ja-JP" sz="1600" dirty="0" smtClean="0"/>
          </a:p>
          <a:p>
            <a:pPr lvl="1"/>
            <a:r>
              <a:rPr lang="ja-JP" altLang="en-US" sz="1600" dirty="0" smtClean="0"/>
              <a:t>各行に対して変更処理を繰り返し適用</a:t>
            </a:r>
            <a:endParaRPr lang="en-US" altLang="ja-JP" sz="1600" dirty="0" smtClean="0"/>
          </a:p>
          <a:p>
            <a:pPr lvl="1"/>
            <a:endParaRPr lang="en-US" altLang="ja-JP" sz="1600" dirty="0"/>
          </a:p>
          <a:p>
            <a:pPr lvl="1"/>
            <a:endParaRPr lang="en-US" altLang="ja-JP" sz="1600" dirty="0" smtClean="0"/>
          </a:p>
          <a:p>
            <a:r>
              <a:rPr lang="ja-JP" altLang="en-US" sz="2000" dirty="0" smtClean="0"/>
              <a:t>論点をわかりやすくするために、似たようなコードをサンプルとしている</a:t>
            </a:r>
            <a:endParaRPr lang="en-US" altLang="ja-JP" sz="2000" dirty="0" smtClean="0"/>
          </a:p>
          <a:p>
            <a:pPr marL="0" indent="0">
              <a:buNone/>
            </a:pPr>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321789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Put Logic in the Loop</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ループの中で処理を行うことで、いろいろなことが可能</a:t>
            </a:r>
            <a:endParaRPr lang="en-US" altLang="ja-JP" sz="2000" dirty="0" smtClean="0"/>
          </a:p>
          <a:p>
            <a:endParaRPr lang="en-US" altLang="ja-JP" sz="2000" dirty="0"/>
          </a:p>
          <a:p>
            <a:r>
              <a:rPr lang="ja-JP" altLang="en-US" sz="2000" dirty="0" smtClean="0"/>
              <a:t>しきい値のチェックや移動平均、前日との気温差の計算なども可能。</a:t>
            </a:r>
            <a:endParaRPr lang="en-US" altLang="ja-JP" sz="2000" dirty="0" smtClean="0"/>
          </a:p>
          <a:p>
            <a:endParaRPr lang="en-US" altLang="ja-JP" sz="2000" dirty="0"/>
          </a:p>
          <a:p>
            <a:r>
              <a:rPr lang="ja-JP" altLang="en-US" sz="2000" dirty="0" smtClean="0"/>
              <a:t>サンプルとして、氷点下かどうかの列を追加したコードのサンプルを記載</a:t>
            </a:r>
            <a:endParaRPr lang="en-US" altLang="ja-JP" sz="2000" dirty="0" smtClean="0"/>
          </a:p>
          <a:p>
            <a:endParaRPr lang="en-US" altLang="ja-JP" sz="2000" dirty="0"/>
          </a:p>
          <a:p>
            <a:r>
              <a:rPr lang="ja-JP" altLang="en-US" sz="2000" dirty="0" smtClean="0"/>
              <a:t>重要なのは以下の</a:t>
            </a:r>
            <a:r>
              <a:rPr lang="en-US" altLang="ja-JP" sz="2000" dirty="0" smtClean="0"/>
              <a:t>3</a:t>
            </a:r>
            <a:r>
              <a:rPr lang="ja-JP" altLang="en-US" sz="2000" dirty="0" smtClean="0"/>
              <a:t>点</a:t>
            </a:r>
            <a:endParaRPr lang="en-US" altLang="ja-JP" sz="2000" dirty="0"/>
          </a:p>
          <a:p>
            <a:pPr lvl="1"/>
            <a:r>
              <a:rPr lang="en-US" altLang="ja-JP" sz="1600" dirty="0" smtClean="0"/>
              <a:t>load</a:t>
            </a:r>
            <a:r>
              <a:rPr lang="ja-JP" altLang="en-US" sz="1600" dirty="0" smtClean="0"/>
              <a:t>　：　読み込み</a:t>
            </a:r>
            <a:endParaRPr lang="en-US" altLang="ja-JP" sz="1600" dirty="0" smtClean="0"/>
          </a:p>
          <a:p>
            <a:pPr lvl="1"/>
            <a:r>
              <a:rPr lang="en-US" altLang="ja-JP" sz="1600" dirty="0" smtClean="0"/>
              <a:t>loop</a:t>
            </a:r>
            <a:r>
              <a:rPr lang="ja-JP" altLang="en-US" sz="1600" dirty="0" smtClean="0"/>
              <a:t>　：　ループ</a:t>
            </a:r>
            <a:endParaRPr lang="en-US" altLang="ja-JP" sz="1600" dirty="0" smtClean="0"/>
          </a:p>
          <a:p>
            <a:pPr lvl="1"/>
            <a:r>
              <a:rPr lang="en-US" altLang="ja-JP" sz="1600" dirty="0" smtClean="0"/>
              <a:t>process</a:t>
            </a:r>
            <a:r>
              <a:rPr lang="ja-JP" altLang="en-US" sz="1600" dirty="0" smtClean="0"/>
              <a:t>　：　処理</a:t>
            </a:r>
            <a:endParaRPr lang="en-US" altLang="ja-JP" sz="1600" dirty="0" smtClean="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410610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Chapter2</a:t>
            </a:r>
            <a:r>
              <a:rPr kumimoji="1" lang="ja-JP" altLang="en-US" sz="3200" dirty="0" smtClean="0"/>
              <a:t>のまとめ</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データを取得する方法（どこから、どのように）を学びました</a:t>
            </a:r>
            <a:endParaRPr lang="en-US" altLang="ja-JP" sz="2000" dirty="0" smtClean="0"/>
          </a:p>
          <a:p>
            <a:endParaRPr lang="en-US" altLang="ja-JP" sz="2000" dirty="0"/>
          </a:p>
          <a:p>
            <a:r>
              <a:rPr lang="ja-JP" altLang="en-US" sz="2000" dirty="0" smtClean="0"/>
              <a:t>データを整形したり、変換したりする方法を学びました。</a:t>
            </a:r>
            <a:endParaRPr lang="en-US" altLang="ja-JP" sz="2000" dirty="0" smtClean="0"/>
          </a:p>
          <a:p>
            <a:endParaRPr lang="en-US" altLang="ja-JP" sz="2000" dirty="0"/>
          </a:p>
          <a:p>
            <a:r>
              <a:rPr lang="ja-JP" altLang="en-US" sz="2000" dirty="0" smtClean="0"/>
              <a:t>プログラミングによるデータの処理も学びました。</a:t>
            </a:r>
            <a:endParaRPr lang="en-US" altLang="ja-JP" sz="2000" dirty="0" smtClean="0"/>
          </a:p>
          <a:p>
            <a:endParaRPr lang="en-US" altLang="ja-JP" sz="2000" dirty="0"/>
          </a:p>
          <a:p>
            <a:r>
              <a:rPr lang="ja-JP" altLang="en-US" sz="2000" smtClean="0"/>
              <a:t>簡単に利用できるツールについても学びました。</a:t>
            </a:r>
            <a:endParaRPr lang="en-US" altLang="ja-JP" sz="2000" dirty="0" smtClean="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337026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err="1" smtClean="0"/>
              <a:t>Formmating</a:t>
            </a:r>
            <a:r>
              <a:rPr kumimoji="1" lang="en-US" altLang="ja-JP" sz="3200" dirty="0" smtClean="0"/>
              <a:t> Data</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400" dirty="0" smtClean="0"/>
              <a:t>データフォーマットを変換するツールは解析や</a:t>
            </a:r>
            <a:r>
              <a:rPr lang="en-US" altLang="ja-JP" sz="2400" dirty="0" smtClean="0"/>
              <a:t>Visualization</a:t>
            </a:r>
            <a:r>
              <a:rPr lang="ja-JP" altLang="en-US" sz="2400" dirty="0" smtClean="0"/>
              <a:t>を行うのに重要</a:t>
            </a:r>
            <a:endParaRPr lang="en-US" altLang="ja-JP" sz="2400" dirty="0" smtClean="0"/>
          </a:p>
          <a:p>
            <a:endParaRPr kumimoji="1" lang="en-US" altLang="ja-JP" sz="2400" dirty="0" smtClean="0"/>
          </a:p>
          <a:p>
            <a:r>
              <a:rPr lang="ja-JP" altLang="en-US" sz="2400" dirty="0" smtClean="0"/>
              <a:t>データフォーマットを扱うツールやデータフォーマット自体を知っておいたほうがいろいろ役に立つ</a:t>
            </a:r>
            <a:endParaRPr kumimoji="1" lang="en-US" altLang="ja-JP" sz="2400" dirty="0" smtClean="0"/>
          </a:p>
          <a:p>
            <a:endParaRPr kumimoji="1" lang="en-US" altLang="ja-JP" sz="2400" dirty="0" smtClean="0"/>
          </a:p>
          <a:p>
            <a:r>
              <a:rPr kumimoji="1" lang="ja-JP" altLang="en-US" sz="2400" dirty="0" smtClean="0"/>
              <a:t>以降ではデータフォーマット、ツール、プログラミングについて紹介する</a:t>
            </a:r>
            <a:endParaRPr kumimoji="1" lang="ja-JP" altLang="en-US" sz="2400" dirty="0"/>
          </a:p>
        </p:txBody>
      </p:sp>
    </p:spTree>
    <p:extLst>
      <p:ext uri="{BB962C8B-B14F-4D97-AF65-F5344CB8AC3E}">
        <p14:creationId xmlns:p14="http://schemas.microsoft.com/office/powerpoint/2010/main" val="143731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コラム：</a:t>
            </a:r>
            <a:r>
              <a:rPr lang="en-US" altLang="ja-JP" sz="3200" dirty="0" smtClean="0"/>
              <a:t>What I Learned about Formatting</a:t>
            </a:r>
            <a:endParaRPr kumimoji="1" lang="ja-JP" altLang="en-US" sz="3200" dirty="0"/>
          </a:p>
        </p:txBody>
      </p:sp>
      <p:sp>
        <p:nvSpPr>
          <p:cNvPr id="3" name="コンテンツ プレースホルダー 2"/>
          <p:cNvSpPr>
            <a:spLocks noGrp="1"/>
          </p:cNvSpPr>
          <p:nvPr>
            <p:ph idx="1"/>
          </p:nvPr>
        </p:nvSpPr>
        <p:spPr/>
        <p:txBody>
          <a:bodyPr>
            <a:normAutofit/>
          </a:bodyPr>
          <a:lstStyle/>
          <a:p>
            <a:r>
              <a:rPr kumimoji="1" lang="ja-JP" altLang="en-US" sz="2400" dirty="0" smtClean="0"/>
              <a:t>高校の時はフォーマット済みデータを与えられてた。学部生時代も同様</a:t>
            </a:r>
            <a:endParaRPr kumimoji="1" lang="en-US" altLang="ja-JP" sz="2400" dirty="0" smtClean="0"/>
          </a:p>
          <a:p>
            <a:endParaRPr lang="en-US" altLang="ja-JP" sz="2400" dirty="0"/>
          </a:p>
          <a:p>
            <a:r>
              <a:rPr kumimoji="1" lang="ja-JP" altLang="en-US" sz="2400" dirty="0" smtClean="0"/>
              <a:t>大学院の時に、実データは整形されてないと知る</a:t>
            </a:r>
            <a:endParaRPr kumimoji="1" lang="en-US" altLang="ja-JP" sz="2400" dirty="0" smtClean="0"/>
          </a:p>
          <a:p>
            <a:endParaRPr lang="en-US" altLang="ja-JP" sz="2400" dirty="0"/>
          </a:p>
          <a:p>
            <a:r>
              <a:rPr kumimoji="1" lang="ja-JP" altLang="en-US" sz="2400" dirty="0" smtClean="0"/>
              <a:t>今ではデータの整形と視覚化を一緒に行うのが普通</a:t>
            </a:r>
            <a:endParaRPr kumimoji="1" lang="en-US" altLang="ja-JP" sz="2400" dirty="0" smtClean="0"/>
          </a:p>
          <a:p>
            <a:endParaRPr lang="en-US" altLang="ja-JP" sz="2400" dirty="0"/>
          </a:p>
          <a:p>
            <a:r>
              <a:rPr kumimoji="1" lang="ja-JP" altLang="en-US" sz="2400" dirty="0" smtClean="0"/>
              <a:t>データをきちんと</a:t>
            </a:r>
            <a:r>
              <a:rPr kumimoji="1" lang="ja-JP" altLang="en-US" sz="2400" smtClean="0"/>
              <a:t>まとめると</a:t>
            </a:r>
            <a:r>
              <a:rPr lang="ja-JP" altLang="en-US" sz="2400" smtClean="0"/>
              <a:t>視覚化がより簡単におこなえる</a:t>
            </a:r>
            <a:endParaRPr kumimoji="1" lang="ja-JP" altLang="en-US" sz="2400" dirty="0"/>
          </a:p>
        </p:txBody>
      </p:sp>
    </p:spTree>
    <p:extLst>
      <p:ext uri="{BB962C8B-B14F-4D97-AF65-F5344CB8AC3E}">
        <p14:creationId xmlns:p14="http://schemas.microsoft.com/office/powerpoint/2010/main" val="4040246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Data Formats</a:t>
            </a:r>
            <a:endParaRPr kumimoji="1" lang="ja-JP" altLang="en-US" sz="3200" dirty="0"/>
          </a:p>
        </p:txBody>
      </p:sp>
      <p:sp>
        <p:nvSpPr>
          <p:cNvPr id="3" name="コンテンツ プレースホルダー 2"/>
          <p:cNvSpPr>
            <a:spLocks noGrp="1"/>
          </p:cNvSpPr>
          <p:nvPr>
            <p:ph idx="1"/>
          </p:nvPr>
        </p:nvSpPr>
        <p:spPr/>
        <p:txBody>
          <a:bodyPr>
            <a:normAutofit/>
          </a:bodyPr>
          <a:lstStyle/>
          <a:p>
            <a:r>
              <a:rPr kumimoji="1" lang="ja-JP" altLang="en-US" sz="2400" dirty="0" smtClean="0"/>
              <a:t>構造化されたデータが重要。</a:t>
            </a:r>
            <a:endParaRPr kumimoji="1" lang="en-US" altLang="ja-JP" sz="2400" dirty="0" smtClean="0"/>
          </a:p>
          <a:p>
            <a:endParaRPr kumimoji="1" lang="en-US" altLang="ja-JP" sz="2400" dirty="0" smtClean="0"/>
          </a:p>
          <a:p>
            <a:r>
              <a:rPr kumimoji="1" lang="ja-JP" altLang="en-US" sz="2400" dirty="0" smtClean="0"/>
              <a:t>ここで紹介されているデータフォーマットで大体カバーできる</a:t>
            </a:r>
            <a:endParaRPr kumimoji="1" lang="en-US" altLang="ja-JP" sz="2400" dirty="0" smtClean="0"/>
          </a:p>
          <a:p>
            <a:endParaRPr kumimoji="1" lang="en-US" altLang="ja-JP" sz="2400" dirty="0" smtClean="0"/>
          </a:p>
          <a:p>
            <a:pPr lvl="1"/>
            <a:r>
              <a:rPr kumimoji="1" lang="en-US" altLang="ja-JP" sz="2000" dirty="0" smtClean="0"/>
              <a:t>CSV</a:t>
            </a:r>
            <a:r>
              <a:rPr kumimoji="1" lang="ja-JP" altLang="en-US" sz="2000" dirty="0" smtClean="0"/>
              <a:t>、</a:t>
            </a:r>
            <a:r>
              <a:rPr kumimoji="1" lang="en-US" altLang="ja-JP" sz="2000" dirty="0" smtClean="0"/>
              <a:t>TSV</a:t>
            </a:r>
            <a:r>
              <a:rPr kumimoji="1" lang="ja-JP" altLang="en-US" sz="2000" dirty="0" smtClean="0"/>
              <a:t>のような</a:t>
            </a:r>
            <a:r>
              <a:rPr lang="en-US" altLang="ja-JP" sz="2000" dirty="0" smtClean="0"/>
              <a:t>Delimited Text</a:t>
            </a:r>
          </a:p>
          <a:p>
            <a:endParaRPr kumimoji="1" lang="en-US" altLang="ja-JP" sz="2400" dirty="0"/>
          </a:p>
          <a:p>
            <a:pPr lvl="1"/>
            <a:r>
              <a:rPr lang="en-US" altLang="ja-JP" sz="2000" dirty="0" smtClean="0"/>
              <a:t>JSON</a:t>
            </a:r>
            <a:r>
              <a:rPr lang="ja-JP" altLang="en-US" sz="2000" dirty="0" smtClean="0"/>
              <a:t>（</a:t>
            </a:r>
            <a:r>
              <a:rPr lang="en-US" altLang="ja-JP" sz="2000" dirty="0" smtClean="0"/>
              <a:t>JavaScript Object Notation</a:t>
            </a:r>
            <a:r>
              <a:rPr lang="ja-JP" altLang="en-US" sz="2000" dirty="0" smtClean="0"/>
              <a:t>）</a:t>
            </a:r>
            <a:endParaRPr lang="en-US" altLang="ja-JP" sz="2000" dirty="0" smtClean="0"/>
          </a:p>
          <a:p>
            <a:pPr lvl="1"/>
            <a:endParaRPr kumimoji="1" lang="en-US" altLang="ja-JP" sz="2000" dirty="0"/>
          </a:p>
          <a:p>
            <a:pPr lvl="1"/>
            <a:r>
              <a:rPr lang="en-US" altLang="ja-JP" sz="2000" dirty="0" smtClean="0"/>
              <a:t>XML</a:t>
            </a:r>
            <a:r>
              <a:rPr lang="ja-JP" altLang="en-US" sz="2000" dirty="0" smtClean="0"/>
              <a:t>（</a:t>
            </a:r>
            <a:r>
              <a:rPr lang="en-US" altLang="ja-JP" sz="2000" dirty="0" smtClean="0"/>
              <a:t>Extensible Markup Language</a:t>
            </a:r>
            <a:r>
              <a:rPr lang="ja-JP" altLang="en-US" sz="2000" dirty="0" smtClean="0"/>
              <a:t>）</a:t>
            </a:r>
            <a:endParaRPr kumimoji="1" lang="ja-JP" altLang="en-US" sz="2000" dirty="0"/>
          </a:p>
        </p:txBody>
      </p:sp>
    </p:spTree>
    <p:extLst>
      <p:ext uri="{BB962C8B-B14F-4D97-AF65-F5344CB8AC3E}">
        <p14:creationId xmlns:p14="http://schemas.microsoft.com/office/powerpoint/2010/main" val="200110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Data Formats</a:t>
            </a:r>
            <a:r>
              <a:rPr kumimoji="1" lang="ja-JP" altLang="en-US" sz="3200" dirty="0" smtClean="0"/>
              <a:t>（</a:t>
            </a:r>
            <a:r>
              <a:rPr kumimoji="1" lang="en-US" altLang="ja-JP" sz="3200" dirty="0" smtClean="0"/>
              <a:t>Delimited Text</a:t>
            </a:r>
            <a:r>
              <a:rPr kumimoji="1" lang="ja-JP" altLang="en-US" sz="3200" dirty="0" smtClean="0"/>
              <a:t>）</a:t>
            </a:r>
            <a:endParaRPr kumimoji="1" lang="ja-JP" altLang="en-US" sz="3200" dirty="0"/>
          </a:p>
        </p:txBody>
      </p:sp>
      <p:sp>
        <p:nvSpPr>
          <p:cNvPr id="3" name="コンテンツ プレースホルダー 2"/>
          <p:cNvSpPr>
            <a:spLocks noGrp="1"/>
          </p:cNvSpPr>
          <p:nvPr>
            <p:ph idx="1"/>
          </p:nvPr>
        </p:nvSpPr>
        <p:spPr/>
        <p:txBody>
          <a:bodyPr>
            <a:normAutofit/>
          </a:bodyPr>
          <a:lstStyle/>
          <a:p>
            <a:r>
              <a:rPr kumimoji="1" lang="ja-JP" altLang="en-US" sz="2000" dirty="0" smtClean="0"/>
              <a:t>カンマ、タブで区切られたテキストファイル</a:t>
            </a:r>
            <a:endParaRPr kumimoji="1" lang="en-US" altLang="ja-JP" sz="2000" dirty="0" smtClean="0"/>
          </a:p>
          <a:p>
            <a:endParaRPr lang="en-US" altLang="ja-JP" sz="2000" dirty="0"/>
          </a:p>
          <a:p>
            <a:r>
              <a:rPr kumimoji="1" lang="ja-JP" altLang="en-US" sz="2000" dirty="0" smtClean="0"/>
              <a:t>列を区切り文字（カンマ、タブなど）で区切ったファイル</a:t>
            </a:r>
            <a:endParaRPr kumimoji="1" lang="en-US" altLang="ja-JP" sz="2000" dirty="0" smtClean="0"/>
          </a:p>
          <a:p>
            <a:endParaRPr lang="en-US" altLang="ja-JP" sz="2000" dirty="0"/>
          </a:p>
          <a:p>
            <a:r>
              <a:rPr lang="en-US" altLang="ja-JP" sz="2000" dirty="0" smtClean="0"/>
              <a:t>Excel</a:t>
            </a:r>
            <a:r>
              <a:rPr lang="ja-JP" altLang="en-US" sz="2000" dirty="0" smtClean="0"/>
              <a:t>や</a:t>
            </a:r>
            <a:r>
              <a:rPr lang="en-US" altLang="ja-JP" sz="2000" dirty="0" err="1" smtClean="0"/>
              <a:t>GoogleDocs</a:t>
            </a:r>
            <a:r>
              <a:rPr lang="ja-JP" altLang="en-US" sz="2000" dirty="0" smtClean="0"/>
              <a:t>などの表計算プログラムで利用可能</a:t>
            </a:r>
            <a:endParaRPr lang="en-US" altLang="ja-JP" sz="2000" dirty="0" smtClean="0"/>
          </a:p>
          <a:p>
            <a:endParaRPr lang="en-US" altLang="ja-JP" sz="2000" dirty="0"/>
          </a:p>
          <a:p>
            <a:r>
              <a:rPr lang="ja-JP" altLang="en-US" sz="2000" dirty="0" smtClean="0"/>
              <a:t>データを共有するのに有効（特定のプログラムに依存してないから）</a:t>
            </a:r>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331843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Data Formats</a:t>
            </a:r>
            <a:r>
              <a:rPr kumimoji="1" lang="ja-JP" altLang="en-US" sz="3200" dirty="0" smtClean="0"/>
              <a:t>（</a:t>
            </a:r>
            <a:r>
              <a:rPr kumimoji="1" lang="en-US" altLang="ja-JP" sz="3200" dirty="0" smtClean="0"/>
              <a:t>JSON</a:t>
            </a:r>
            <a:r>
              <a:rPr kumimoji="1" lang="ja-JP" altLang="en-US" sz="3200" dirty="0" smtClean="0"/>
              <a:t>）</a:t>
            </a:r>
            <a:endParaRPr kumimoji="1" lang="ja-JP" altLang="en-US" sz="3200" dirty="0"/>
          </a:p>
        </p:txBody>
      </p:sp>
      <p:sp>
        <p:nvSpPr>
          <p:cNvPr id="3" name="コンテンツ プレースホルダー 2"/>
          <p:cNvSpPr>
            <a:spLocks noGrp="1"/>
          </p:cNvSpPr>
          <p:nvPr>
            <p:ph idx="1"/>
          </p:nvPr>
        </p:nvSpPr>
        <p:spPr/>
        <p:txBody>
          <a:bodyPr>
            <a:normAutofit/>
          </a:bodyPr>
          <a:lstStyle/>
          <a:p>
            <a:r>
              <a:rPr lang="en-US" altLang="ja-JP" sz="2000" dirty="0" err="1" smtClean="0"/>
              <a:t>WebAPI</a:t>
            </a:r>
            <a:r>
              <a:rPr lang="ja-JP" altLang="en-US" sz="2000" dirty="0" smtClean="0"/>
              <a:t>でよく利用されるデータ形式</a:t>
            </a:r>
            <a:endParaRPr lang="en-US" altLang="ja-JP" sz="2000" dirty="0" smtClean="0"/>
          </a:p>
          <a:p>
            <a:endParaRPr lang="en-US" altLang="ja-JP" sz="2000" dirty="0"/>
          </a:p>
          <a:p>
            <a:r>
              <a:rPr lang="en-US" altLang="ja-JP" sz="2000" dirty="0" smtClean="0"/>
              <a:t>JavaScript</a:t>
            </a:r>
            <a:r>
              <a:rPr lang="ja-JP" altLang="en-US" sz="2000" dirty="0" smtClean="0"/>
              <a:t>の表記法</a:t>
            </a:r>
            <a:endParaRPr lang="en-US" altLang="ja-JP" sz="2000" dirty="0" smtClean="0"/>
          </a:p>
          <a:p>
            <a:endParaRPr lang="en-US" altLang="ja-JP" sz="2000" dirty="0"/>
          </a:p>
          <a:p>
            <a:r>
              <a:rPr lang="ja-JP" altLang="en-US" sz="2000" dirty="0" smtClean="0"/>
              <a:t>キー・バリューのペアで構成</a:t>
            </a:r>
            <a:endParaRPr lang="en-US" altLang="ja-JP" sz="2000" dirty="0" smtClean="0"/>
          </a:p>
          <a:p>
            <a:endParaRPr lang="en-US" altLang="ja-JP" sz="2000" dirty="0"/>
          </a:p>
          <a:p>
            <a:r>
              <a:rPr lang="ja-JP" altLang="en-US" sz="2000" dirty="0" smtClean="0"/>
              <a:t>オブジェクトを扱うことも可能</a:t>
            </a:r>
            <a:endParaRPr lang="en-US" altLang="ja-JP" sz="2000" dirty="0"/>
          </a:p>
          <a:p>
            <a:endParaRPr lang="en-US" altLang="ja-JP" sz="2000" dirty="0" smtClean="0"/>
          </a:p>
          <a:p>
            <a:r>
              <a:rPr lang="ja-JP" altLang="en-US" sz="2000" dirty="0" smtClean="0"/>
              <a:t>参考：</a:t>
            </a:r>
            <a:r>
              <a:rPr lang="en-US" altLang="ja-JP" sz="2000" dirty="0" smtClean="0"/>
              <a:t/>
            </a:r>
            <a:br>
              <a:rPr lang="en-US" altLang="ja-JP" sz="2000" dirty="0" smtClean="0"/>
            </a:br>
            <a:r>
              <a:rPr lang="en-US" altLang="ja-JP" sz="2000" dirty="0" smtClean="0"/>
              <a:t>JSON</a:t>
            </a:r>
            <a:r>
              <a:rPr lang="ja-JP" altLang="en-US" sz="2000" dirty="0" smtClean="0"/>
              <a:t>の仕様については以下を参照</a:t>
            </a:r>
            <a:r>
              <a:rPr lang="en-US" altLang="ja-JP" sz="2000" dirty="0"/>
              <a:t/>
            </a:r>
            <a:br>
              <a:rPr lang="en-US" altLang="ja-JP" sz="2000" dirty="0"/>
            </a:br>
            <a:r>
              <a:rPr lang="en-US" altLang="ja-JP" sz="2000" dirty="0" smtClean="0"/>
              <a:t>http://</a:t>
            </a:r>
            <a:r>
              <a:rPr lang="en-US" altLang="ja-JP" sz="2000" dirty="0" err="1" smtClean="0"/>
              <a:t>json.org</a:t>
            </a:r>
            <a:endParaRPr lang="en-US" altLang="ja-JP" sz="16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372332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Data Formats</a:t>
            </a:r>
            <a:r>
              <a:rPr kumimoji="1" lang="ja-JP" altLang="en-US" sz="3200" dirty="0" smtClean="0"/>
              <a:t>（</a:t>
            </a:r>
            <a:r>
              <a:rPr kumimoji="1" lang="en-US" altLang="ja-JP" sz="3200" dirty="0" smtClean="0"/>
              <a:t>XML</a:t>
            </a:r>
            <a:r>
              <a:rPr kumimoji="1" lang="ja-JP" altLang="en-US" sz="3200" dirty="0" smtClean="0"/>
              <a:t>）</a:t>
            </a:r>
            <a:endParaRPr kumimoji="1" lang="ja-JP" altLang="en-US" sz="3200" dirty="0"/>
          </a:p>
        </p:txBody>
      </p:sp>
      <p:sp>
        <p:nvSpPr>
          <p:cNvPr id="3" name="コンテンツ プレースホルダー 2"/>
          <p:cNvSpPr>
            <a:spLocks noGrp="1"/>
          </p:cNvSpPr>
          <p:nvPr>
            <p:ph idx="1"/>
          </p:nvPr>
        </p:nvSpPr>
        <p:spPr/>
        <p:txBody>
          <a:bodyPr>
            <a:normAutofit/>
          </a:bodyPr>
          <a:lstStyle/>
          <a:p>
            <a:r>
              <a:rPr lang="en-US" altLang="ja-JP" sz="2000" dirty="0" smtClean="0"/>
              <a:t>API</a:t>
            </a:r>
            <a:r>
              <a:rPr lang="ja-JP" altLang="en-US" sz="2000" dirty="0" smtClean="0"/>
              <a:t>でデータ転送に利用されるデータ形式</a:t>
            </a:r>
            <a:endParaRPr lang="en-US" altLang="ja-JP" sz="2000" dirty="0" smtClean="0"/>
          </a:p>
          <a:p>
            <a:endParaRPr lang="en-US" altLang="ja-JP" sz="2000" dirty="0"/>
          </a:p>
          <a:p>
            <a:r>
              <a:rPr lang="ja-JP" altLang="en-US" sz="2000" dirty="0" smtClean="0"/>
              <a:t>タグで囲まれた値を持つテキストドキュメント</a:t>
            </a:r>
            <a:endParaRPr lang="en-US" altLang="ja-JP" sz="2000" dirty="0" smtClean="0"/>
          </a:p>
          <a:p>
            <a:endParaRPr lang="en-US" altLang="ja-JP" sz="2000" dirty="0"/>
          </a:p>
          <a:p>
            <a:r>
              <a:rPr lang="ja-JP" altLang="en-US" sz="2000" dirty="0" smtClean="0"/>
              <a:t>例：</a:t>
            </a:r>
            <a:r>
              <a:rPr lang="en-US" altLang="ja-JP" sz="2000" dirty="0" smtClean="0"/>
              <a:t>RSS</a:t>
            </a:r>
            <a:r>
              <a:rPr lang="ja-JP" altLang="en-US" sz="2000" dirty="0" smtClean="0"/>
              <a:t>（</a:t>
            </a:r>
            <a:r>
              <a:rPr lang="en-US" altLang="ja-JP" sz="2000" dirty="0" smtClean="0"/>
              <a:t>Really </a:t>
            </a:r>
            <a:r>
              <a:rPr lang="en-US" altLang="ja-JP" sz="2000" dirty="0" err="1" smtClean="0"/>
              <a:t>Siple</a:t>
            </a:r>
            <a:r>
              <a:rPr lang="en-US" altLang="ja-JP" sz="2000" dirty="0" smtClean="0"/>
              <a:t> Syndication</a:t>
            </a:r>
            <a:r>
              <a:rPr lang="ja-JP" altLang="en-US" sz="2000" dirty="0" smtClean="0"/>
              <a:t>）</a:t>
            </a:r>
            <a:endParaRPr lang="en-US" altLang="ja-JP" sz="16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352717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Formatting Tools</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データを簡単に扱ったりフォーマットするためのツール</a:t>
            </a:r>
            <a:r>
              <a:rPr lang="en-US" altLang="ja-JP" sz="2000" dirty="0" smtClean="0"/>
              <a:t/>
            </a:r>
            <a:br>
              <a:rPr lang="en-US" altLang="ja-JP" sz="2000" dirty="0" smtClean="0"/>
            </a:br>
            <a:r>
              <a:rPr lang="ja-JP" altLang="en-US" sz="2000" dirty="0" smtClean="0"/>
              <a:t>データ量も増えてきたが、ツールも増えてきてる。</a:t>
            </a:r>
            <a:endParaRPr lang="en-US" altLang="ja-JP" sz="2000" dirty="0" smtClean="0"/>
          </a:p>
          <a:p>
            <a:endParaRPr lang="en-US" altLang="ja-JP" sz="2000" dirty="0"/>
          </a:p>
          <a:p>
            <a:pPr lvl="1"/>
            <a:r>
              <a:rPr lang="en-US" altLang="ja-JP" sz="1600" dirty="0" smtClean="0"/>
              <a:t>Google Refine</a:t>
            </a:r>
          </a:p>
          <a:p>
            <a:pPr lvl="1"/>
            <a:endParaRPr lang="en-US" altLang="ja-JP" sz="1600" dirty="0"/>
          </a:p>
          <a:p>
            <a:pPr lvl="1"/>
            <a:r>
              <a:rPr lang="en-US" altLang="ja-JP" sz="1600" dirty="0" err="1" smtClean="0"/>
              <a:t>Mr.Data</a:t>
            </a:r>
            <a:r>
              <a:rPr lang="en-US" altLang="ja-JP" sz="1600" dirty="0" smtClean="0"/>
              <a:t> Converter</a:t>
            </a:r>
          </a:p>
          <a:p>
            <a:pPr lvl="1"/>
            <a:endParaRPr lang="en-US" altLang="ja-JP" sz="1600" dirty="0"/>
          </a:p>
          <a:p>
            <a:pPr lvl="1"/>
            <a:r>
              <a:rPr lang="en-US" altLang="ja-JP" sz="1600" dirty="0" smtClean="0"/>
              <a:t>Mr. People</a:t>
            </a:r>
          </a:p>
          <a:p>
            <a:pPr lvl="1"/>
            <a:endParaRPr lang="en-US" altLang="ja-JP" sz="1600" dirty="0"/>
          </a:p>
          <a:p>
            <a:pPr lvl="1"/>
            <a:r>
              <a:rPr lang="en-US" altLang="ja-JP" sz="1600" dirty="0" smtClean="0"/>
              <a:t>Spreadsheet Software</a:t>
            </a:r>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134092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Formatting Tools</a:t>
            </a:r>
            <a:r>
              <a:rPr kumimoji="1" lang="ja-JP" altLang="en-US" sz="3200" dirty="0" smtClean="0"/>
              <a:t>（</a:t>
            </a:r>
            <a:r>
              <a:rPr kumimoji="1" lang="en-US" altLang="ja-JP" sz="3200" dirty="0" smtClean="0"/>
              <a:t>Google Refine</a:t>
            </a:r>
            <a:r>
              <a:rPr kumimoji="1" lang="ja-JP" altLang="en-US" sz="3200" dirty="0" smtClean="0"/>
              <a:t>）</a:t>
            </a:r>
            <a:endParaRPr kumimoji="1" lang="ja-JP" altLang="en-US" sz="3200" dirty="0"/>
          </a:p>
        </p:txBody>
      </p:sp>
      <p:sp>
        <p:nvSpPr>
          <p:cNvPr id="3" name="コンテンツ プレースホルダー 2"/>
          <p:cNvSpPr>
            <a:spLocks noGrp="1"/>
          </p:cNvSpPr>
          <p:nvPr>
            <p:ph idx="1"/>
          </p:nvPr>
        </p:nvSpPr>
        <p:spPr>
          <a:xfrm>
            <a:off x="457200" y="1500174"/>
            <a:ext cx="8229600" cy="5023957"/>
          </a:xfrm>
        </p:spPr>
        <p:txBody>
          <a:bodyPr>
            <a:noAutofit/>
          </a:bodyPr>
          <a:lstStyle/>
          <a:p>
            <a:r>
              <a:rPr lang="en-US" altLang="ja-JP" sz="2000" dirty="0" smtClean="0">
                <a:latin typeface="+mn-ea"/>
              </a:rPr>
              <a:t>Freebase</a:t>
            </a:r>
            <a:r>
              <a:rPr lang="ja-JP" altLang="en-US" sz="2000" dirty="0" smtClean="0">
                <a:latin typeface="+mn-ea"/>
              </a:rPr>
              <a:t>社の</a:t>
            </a:r>
            <a:r>
              <a:rPr lang="en-US" altLang="ja-JP" sz="2000" dirty="0" err="1" smtClean="0">
                <a:latin typeface="+mn-ea"/>
              </a:rPr>
              <a:t>Gridworks</a:t>
            </a:r>
            <a:r>
              <a:rPr lang="ja-JP" altLang="en-US" sz="2000" dirty="0" smtClean="0">
                <a:latin typeface="+mn-ea"/>
              </a:rPr>
              <a:t>の進化版（</a:t>
            </a:r>
            <a:r>
              <a:rPr lang="en-US" altLang="ja-JP" sz="2000" dirty="0" smtClean="0">
                <a:latin typeface="+mn-ea"/>
              </a:rPr>
              <a:t>Freebase</a:t>
            </a:r>
            <a:r>
              <a:rPr lang="ja-JP" altLang="en-US" sz="2000" dirty="0" smtClean="0">
                <a:latin typeface="+mn-ea"/>
              </a:rPr>
              <a:t>社を</a:t>
            </a:r>
            <a:r>
              <a:rPr lang="en-US" altLang="ja-JP" sz="2000" dirty="0" smtClean="0">
                <a:latin typeface="+mn-ea"/>
              </a:rPr>
              <a:t>Google</a:t>
            </a:r>
            <a:r>
              <a:rPr lang="ja-JP" altLang="en-US" sz="2000" dirty="0" smtClean="0">
                <a:latin typeface="+mn-ea"/>
              </a:rPr>
              <a:t>が買収して提供）</a:t>
            </a:r>
            <a:endParaRPr lang="en-US" altLang="ja-JP" sz="2000" dirty="0" smtClean="0">
              <a:latin typeface="+mn-ea"/>
            </a:endParaRPr>
          </a:p>
          <a:p>
            <a:endParaRPr lang="en-US" altLang="ja-JP" sz="2000" dirty="0" smtClean="0">
              <a:latin typeface="+mn-ea"/>
            </a:endParaRPr>
          </a:p>
          <a:p>
            <a:r>
              <a:rPr lang="ja-JP" altLang="en-US" sz="2000" dirty="0" smtClean="0">
                <a:latin typeface="+mn-ea"/>
              </a:rPr>
              <a:t>ローカル環境にて実行可能（＝プライベートなデータをアップロードしなくていい）</a:t>
            </a:r>
            <a:endParaRPr lang="en-US" altLang="ja-JP" sz="2000" dirty="0" smtClean="0">
              <a:latin typeface="+mn-ea"/>
            </a:endParaRPr>
          </a:p>
          <a:p>
            <a:endParaRPr lang="en-US" altLang="ja-JP" sz="2000" dirty="0" smtClean="0">
              <a:latin typeface="+mn-ea"/>
            </a:endParaRPr>
          </a:p>
          <a:p>
            <a:r>
              <a:rPr lang="ja-JP" altLang="en-US" sz="2000" dirty="0" smtClean="0">
                <a:latin typeface="+mn-ea"/>
              </a:rPr>
              <a:t>オープンソース（</a:t>
            </a:r>
            <a:r>
              <a:rPr lang="en-US" altLang="ja-JP" sz="2000" dirty="0" smtClean="0">
                <a:latin typeface="+mn-ea"/>
              </a:rPr>
              <a:t>http://</a:t>
            </a:r>
            <a:r>
              <a:rPr lang="en-US" altLang="ja-JP" sz="2000" dirty="0" err="1" smtClean="0">
                <a:latin typeface="+mn-ea"/>
              </a:rPr>
              <a:t>code.google.com</a:t>
            </a:r>
            <a:r>
              <a:rPr lang="en-US" altLang="ja-JP" sz="2000" dirty="0" smtClean="0">
                <a:latin typeface="+mn-ea"/>
              </a:rPr>
              <a:t>/p/</a:t>
            </a:r>
            <a:r>
              <a:rPr lang="en-US" altLang="ja-JP" sz="2000" dirty="0" err="1" smtClean="0">
                <a:latin typeface="+mn-ea"/>
              </a:rPr>
              <a:t>google</a:t>
            </a:r>
            <a:r>
              <a:rPr lang="en-US" altLang="ja-JP" sz="2000" dirty="0" smtClean="0">
                <a:latin typeface="+mn-ea"/>
              </a:rPr>
              <a:t>-refine</a:t>
            </a:r>
            <a:r>
              <a:rPr lang="ja-JP" altLang="en-US" sz="2000" dirty="0" smtClean="0">
                <a:latin typeface="+mn-ea"/>
              </a:rPr>
              <a:t>）</a:t>
            </a:r>
            <a:endParaRPr lang="en-US" altLang="ja-JP" sz="2000" dirty="0" smtClean="0">
              <a:latin typeface="+mn-ea"/>
            </a:endParaRPr>
          </a:p>
          <a:p>
            <a:endParaRPr lang="en-US" altLang="ja-JP" sz="2000" dirty="0" smtClean="0">
              <a:latin typeface="+mn-ea"/>
            </a:endParaRPr>
          </a:p>
          <a:p>
            <a:r>
              <a:rPr lang="ja-JP" altLang="en-US" sz="2000" dirty="0" smtClean="0">
                <a:latin typeface="+mn-ea"/>
              </a:rPr>
              <a:t>データの</a:t>
            </a:r>
            <a:endParaRPr lang="en-US" altLang="ja-JP" sz="2000" dirty="0" smtClean="0">
              <a:latin typeface="+mn-ea"/>
            </a:endParaRPr>
          </a:p>
          <a:p>
            <a:endParaRPr lang="en-US" altLang="ja-JP" sz="2000" dirty="0" smtClean="0">
              <a:latin typeface="+mn-ea"/>
            </a:endParaRPr>
          </a:p>
          <a:p>
            <a:r>
              <a:rPr lang="ja-JP" altLang="en-US" sz="2000" dirty="0" smtClean="0">
                <a:latin typeface="+mn-ea"/>
              </a:rPr>
              <a:t>参考</a:t>
            </a:r>
            <a:r>
              <a:rPr lang="en-US" altLang="ja-JP" sz="2000" dirty="0" smtClean="0">
                <a:latin typeface="+mn-ea"/>
              </a:rPr>
              <a:t>URL</a:t>
            </a:r>
            <a:r>
              <a:rPr lang="ja-JP" altLang="en-US" sz="2000" dirty="0" smtClean="0">
                <a:latin typeface="+mn-ea"/>
              </a:rPr>
              <a:t>：</a:t>
            </a:r>
            <a:r>
              <a:rPr lang="en-US" altLang="ja-JP" sz="2000" dirty="0" smtClean="0">
                <a:latin typeface="+mn-ea"/>
              </a:rPr>
              <a:t/>
            </a:r>
            <a:br>
              <a:rPr lang="en-US" altLang="ja-JP" sz="2000" dirty="0" smtClean="0">
                <a:latin typeface="+mn-ea"/>
              </a:rPr>
            </a:br>
            <a:r>
              <a:rPr lang="en-US" altLang="ja-JP" sz="2000" dirty="0" smtClean="0">
                <a:latin typeface="+mn-ea"/>
              </a:rPr>
              <a:t>Freebase</a:t>
            </a:r>
            <a:br>
              <a:rPr lang="en-US" altLang="ja-JP" sz="2000" dirty="0" smtClean="0">
                <a:latin typeface="+mn-ea"/>
              </a:rPr>
            </a:br>
            <a:r>
              <a:rPr lang="en-US" altLang="ja-JP" sz="2000" dirty="0" smtClean="0">
                <a:latin typeface="+mn-ea"/>
              </a:rPr>
              <a:t>http://</a:t>
            </a:r>
            <a:r>
              <a:rPr lang="en-US" altLang="ja-JP" sz="2000" dirty="0" err="1" smtClean="0">
                <a:latin typeface="+mn-ea"/>
              </a:rPr>
              <a:t>www.freebase.com</a:t>
            </a:r>
            <a:r>
              <a:rPr lang="en-US" altLang="ja-JP" sz="2000" dirty="0" smtClean="0">
                <a:latin typeface="+mn-ea"/>
              </a:rPr>
              <a:t>/</a:t>
            </a:r>
            <a:br>
              <a:rPr lang="en-US" altLang="ja-JP" sz="2000" dirty="0" smtClean="0">
                <a:latin typeface="+mn-ea"/>
              </a:rPr>
            </a:br>
            <a:r>
              <a:rPr lang="ja-JP" altLang="en-US" sz="2000" dirty="0" smtClean="0">
                <a:latin typeface="+mn-ea"/>
              </a:rPr>
              <a:t>使い方</a:t>
            </a:r>
            <a:r>
              <a:rPr lang="en-US" altLang="ja-JP" sz="2000" dirty="0" smtClean="0">
                <a:latin typeface="+mn-ea"/>
              </a:rPr>
              <a:t/>
            </a:r>
            <a:br>
              <a:rPr lang="en-US" altLang="ja-JP" sz="2000" dirty="0" smtClean="0">
                <a:latin typeface="+mn-ea"/>
              </a:rPr>
            </a:br>
            <a:r>
              <a:rPr lang="en-US" altLang="ja-JP" sz="2000" dirty="0" smtClean="0">
                <a:latin typeface="+mn-ea"/>
              </a:rPr>
              <a:t>http://</a:t>
            </a:r>
            <a:r>
              <a:rPr lang="en-US" altLang="ja-JP" sz="2000" dirty="0" err="1" smtClean="0">
                <a:latin typeface="+mn-ea"/>
              </a:rPr>
              <a:t>wiki.kazusa.or.jp</a:t>
            </a:r>
            <a:r>
              <a:rPr lang="en-US" altLang="ja-JP" sz="2000" dirty="0" smtClean="0">
                <a:latin typeface="+mn-ea"/>
              </a:rPr>
              <a:t>/</a:t>
            </a:r>
            <a:r>
              <a:rPr lang="en-US" altLang="ja-JP" sz="2000" dirty="0" err="1" smtClean="0">
                <a:latin typeface="+mn-ea"/>
              </a:rPr>
              <a:t>Google_Refine</a:t>
            </a:r>
            <a:r>
              <a:rPr lang="ja-JP" altLang="en-US" sz="2000" dirty="0" smtClean="0">
                <a:latin typeface="+mn-ea"/>
              </a:rPr>
              <a:t>の使い方</a:t>
            </a:r>
            <a:endParaRPr lang="en-US" altLang="ja-JP" sz="2000" dirty="0" smtClean="0">
              <a:latin typeface="+mn-ea"/>
            </a:endParaRPr>
          </a:p>
          <a:p>
            <a:endParaRPr lang="en-US" altLang="ja-JP" sz="2000" dirty="0" smtClean="0">
              <a:latin typeface="+mn-ea"/>
            </a:endParaRPr>
          </a:p>
          <a:p>
            <a:endParaRPr lang="en-US" altLang="ja-JP" sz="2000" dirty="0" smtClean="0">
              <a:latin typeface="+mn-ea"/>
            </a:endParaRPr>
          </a:p>
          <a:p>
            <a:endParaRPr lang="en-US" altLang="ja-JP" sz="2000" dirty="0" smtClean="0">
              <a:latin typeface="+mn-ea"/>
            </a:endParaRPr>
          </a:p>
          <a:p>
            <a:endParaRPr lang="en-US" altLang="ja-JP" sz="2000" dirty="0" smtClean="0">
              <a:latin typeface="+mn-ea"/>
            </a:endParaRPr>
          </a:p>
          <a:p>
            <a:endParaRPr lang="en-US" altLang="ja-JP" sz="2000" dirty="0" smtClean="0">
              <a:latin typeface="+mn-ea"/>
            </a:endParaRPr>
          </a:p>
          <a:p>
            <a:endParaRPr lang="en-US" altLang="ja-JP" sz="2000" dirty="0" smtClean="0">
              <a:latin typeface="+mn-ea"/>
            </a:endParaRPr>
          </a:p>
          <a:p>
            <a:endParaRPr lang="en-US" altLang="ja-JP" sz="2000" dirty="0" smtClean="0">
              <a:latin typeface="+mn-ea"/>
            </a:endParaRPr>
          </a:p>
          <a:p>
            <a:endParaRPr lang="en-US" altLang="ja-JP" sz="2000" dirty="0" smtClean="0">
              <a:latin typeface="+mn-ea"/>
            </a:endParaRPr>
          </a:p>
          <a:p>
            <a:endParaRPr kumimoji="1" lang="en-US" altLang="ja-JP" sz="2000" dirty="0" smtClean="0">
              <a:latin typeface="+mn-ea"/>
            </a:endParaRPr>
          </a:p>
          <a:p>
            <a:endParaRPr kumimoji="1" lang="ja-JP" altLang="en-US" sz="2000" dirty="0">
              <a:latin typeface="+mn-ea"/>
            </a:endParaRPr>
          </a:p>
        </p:txBody>
      </p:sp>
    </p:spTree>
    <p:extLst>
      <p:ext uri="{BB962C8B-B14F-4D97-AF65-F5344CB8AC3E}">
        <p14:creationId xmlns:p14="http://schemas.microsoft.com/office/powerpoint/2010/main" val="844294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雪藤">
  <a:themeElements>
    <a:clrScheme name="Wistaria">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Wistaria">
      <a:majorFont>
        <a:latin typeface="Bookman Old Style"/>
        <a:ea typeface=""/>
        <a:cs typeface=""/>
        <a:font script="Jpan" typeface="ＭＳ Ｐ明朝"/>
        <a:font script="Hang" typeface="돋움"/>
        <a:font script="Hans" typeface="黑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istaria">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雪藤.thmx</Template>
  <TotalTime>1922</TotalTime>
  <Words>3494</Words>
  <Application>Microsoft Macintosh PowerPoint</Application>
  <PresentationFormat>画面に合わせる (4:3)</PresentationFormat>
  <Paragraphs>517</Paragraphs>
  <Slides>17</Slides>
  <Notes>16</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雪藤</vt:lpstr>
      <vt:lpstr>Chapter2  Formatting Data</vt:lpstr>
      <vt:lpstr>Formmating Data</vt:lpstr>
      <vt:lpstr>コラム：What I Learned about Formatting</vt:lpstr>
      <vt:lpstr>Data Formats</vt:lpstr>
      <vt:lpstr>Data Formats（Delimited Text）</vt:lpstr>
      <vt:lpstr>Data Formats（JSON）</vt:lpstr>
      <vt:lpstr>Data Formats（XML）</vt:lpstr>
      <vt:lpstr>Formatting Tools</vt:lpstr>
      <vt:lpstr>Formatting Tools（Google Refine）</vt:lpstr>
      <vt:lpstr>Formatting Tools（Mr. Data Converter）</vt:lpstr>
      <vt:lpstr>Formatting Tools（Mr. People）</vt:lpstr>
      <vt:lpstr>Formatting Tools （Spreadsheet Software）</vt:lpstr>
      <vt:lpstr>Formatting with Code</vt:lpstr>
      <vt:lpstr>Example: Switch Between Data Formats</vt:lpstr>
      <vt:lpstr>Example: Switch Between Data Formats</vt:lpstr>
      <vt:lpstr>Put Logic in the Loop</vt:lpstr>
      <vt:lpstr>Chapter2のまとめ</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大谷 純</dc:creator>
  <cp:lastModifiedBy>大谷 純</cp:lastModifiedBy>
  <cp:revision>43</cp:revision>
  <dcterms:created xsi:type="dcterms:W3CDTF">2012-03-12T10:55:01Z</dcterms:created>
  <dcterms:modified xsi:type="dcterms:W3CDTF">2012-03-26T18:28:17Z</dcterms:modified>
</cp:coreProperties>
</file>