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6" r:id="rId5"/>
    <p:sldId id="258" r:id="rId6"/>
    <p:sldId id="259" r:id="rId7"/>
    <p:sldId id="260" r:id="rId8"/>
    <p:sldId id="263" r:id="rId9"/>
    <p:sldId id="261" r:id="rId10"/>
    <p:sldId id="262" r:id="rId11"/>
    <p:sldId id="265" r:id="rId12"/>
    <p:sldId id="264" r:id="rId13"/>
    <p:sldId id="267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D3BD-262B-387F-23C2-849928325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56877-4284-A902-70C5-789ADF896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4071-778F-0779-B1A6-11F928B8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404C-924C-BEA9-3625-8AB16CB2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22EC-9BE0-14E3-E121-A7AF932F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923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EC9-62FC-4991-6240-80A7F0B0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8CA84-65DE-7FD4-4312-3135504F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EA35-57EF-0135-8CDD-34A7EA1D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6819-E6FB-7925-50FE-CB71C83B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4D3F-4388-D4AB-7B17-9D417587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765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F7BE-C911-B489-ACD8-D2A750091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B7E8-E18A-2D1F-F31B-8B3A4D12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B62B-A054-1B02-69BC-D0BBF45B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F5B2-A907-3E20-27F7-4698CA39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64E5-2677-2CC5-EBEF-B919FB38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455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5000-E1D4-7746-6712-516BBD33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29BE-E95F-BB26-FC85-E02EE4CE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B66F-A537-7824-00D4-3C518F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467D-1D11-039A-3B95-13713472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2C08-6E25-1507-BDFF-5471632C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767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30D3-715E-E607-2170-A1E7AA60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A44C9-D79D-C690-8AE7-6A145A8B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D8B4-D1D4-967B-E0BE-6C3FE432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EFD5D-2D68-8FC0-3CDE-2EE0AB9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2564-DE15-B31E-C83A-8115B54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121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24D6-B2FA-37FC-BDAB-C359003D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F2D2-8233-8FDC-D4CB-96E6DC992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FC80E-14CD-EE66-BEB4-4F817480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452A0-0C19-02FF-482E-50B2F277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CFE9-1514-7BF3-51A6-8C2D2808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12DE9-00E5-D7E8-C878-49E9F103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677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1EB8-2116-67A4-2B30-E351CB6A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13621-2BE6-38E1-474C-821C4CE4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10797-A63D-6684-6F24-5C0F7A2D6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29B8C-0F79-9BF1-ECE5-D7C65367C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DE2F6-2C71-FC87-3939-65B838E7F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053EE-A4D5-52EA-1A1C-6EDCD356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CF465-15C0-0B16-D2F5-F400FBD0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2729C-82CE-36EC-C68E-3373196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215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FCD7-1E6C-2B7F-B299-991552E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D6C8F-656B-7E9B-6A83-00EFE950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9596D-3D53-5C0C-A891-DC774CDB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7E777-00CC-29F7-CF30-AD90A69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37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B4FF1-4489-D603-3F57-FD3AC63A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1F8EC-C377-52D7-8473-8CF2C12C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7AC63-B6FD-39A5-E62D-4CB3097F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3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3C38-7736-2C74-2857-2D900AC7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D3F2-37D7-825C-3F05-35B4C995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96C8-0D19-F305-DE9E-E66E09F32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9CB85-A7D7-3750-A713-50228F0B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E7CF8-5A77-222F-0544-4E24A02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FD7DA-5A72-6B33-592C-2C13CA7E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345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C438-7B66-4245-E0F1-994A7900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D34B3-99E6-564A-9A53-D77EA5E1B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3D262-2067-543F-0B19-CC4270565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41C9-711C-721F-2B81-6AA08D77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C2FF1-0461-614B-05F4-B3454E70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C86F-54E8-351B-408C-5C347D1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884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0AEF0-5329-6E3A-EC54-2C689576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F9FF4-F225-7F61-A000-7CCA9888A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7A8D-1AE0-527E-11CE-4E2FC8FD1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6B04F-3A40-4AD6-8615-28E49A05E424}" type="datetimeFigureOut">
              <a:rPr lang="en-DE" smtClean="0"/>
              <a:t>29/12/2024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320F-EB53-6318-F61E-2C7463269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1035-BDF0-7E32-AE96-39BC982D0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EE812-D6E5-4AF8-AF28-BE8A92E248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856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C35E-9862-3B2B-12C0-73158185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EinOps</a:t>
            </a:r>
            <a:r>
              <a:rPr lang="en-GB" dirty="0"/>
              <a:t> </a:t>
            </a:r>
            <a:r>
              <a:rPr lang="en-GB" dirty="0" err="1"/>
              <a:t>Whoopsydoopsy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E5E86-7610-5465-5E06-1353A271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5" y="2076451"/>
            <a:ext cx="5099903" cy="4077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D37DA-00E0-E17C-7810-D85D6CAF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0725"/>
            <a:ext cx="5562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67C-3EB2-5823-57E6-2B0E0321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Norm– how this gets calculated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69D7D-21C4-0640-63A8-8ECAF531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3" y="2838450"/>
            <a:ext cx="4207623" cy="10763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8ADE2A-61DB-FFF5-3AE0-D61DF40CE6A8}"/>
              </a:ext>
            </a:extLst>
          </p:cNvPr>
          <p:cNvCxnSpPr>
            <a:cxnSpLocks/>
          </p:cNvCxnSpPr>
          <p:nvPr/>
        </p:nvCxnSpPr>
        <p:spPr>
          <a:xfrm flipH="1">
            <a:off x="6096000" y="2238375"/>
            <a:ext cx="161925" cy="781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AE1242-6841-8FFA-EBCF-C5A0F40FC267}"/>
              </a:ext>
            </a:extLst>
          </p:cNvPr>
          <p:cNvCxnSpPr>
            <a:cxnSpLocks/>
          </p:cNvCxnSpPr>
          <p:nvPr/>
        </p:nvCxnSpPr>
        <p:spPr>
          <a:xfrm flipH="1">
            <a:off x="6696075" y="2238375"/>
            <a:ext cx="76200" cy="80486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7AE71C-7BD4-0B09-EC9F-6BB946BC3799}"/>
              </a:ext>
            </a:extLst>
          </p:cNvPr>
          <p:cNvSpPr txBox="1"/>
          <p:nvPr/>
        </p:nvSpPr>
        <p:spPr>
          <a:xfrm flipH="1">
            <a:off x="5219699" y="1621780"/>
            <a:ext cx="310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Learnable parameters</a:t>
            </a:r>
            <a:endParaRPr lang="en-DE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C3986-A100-8530-4D34-73EBF10C0453}"/>
              </a:ext>
            </a:extLst>
          </p:cNvPr>
          <p:cNvCxnSpPr>
            <a:cxnSpLocks/>
          </p:cNvCxnSpPr>
          <p:nvPr/>
        </p:nvCxnSpPr>
        <p:spPr>
          <a:xfrm flipH="1" flipV="1">
            <a:off x="4462377" y="3762375"/>
            <a:ext cx="166773" cy="638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A83DF-3037-A052-07C1-BDDEFECA5F58}"/>
              </a:ext>
            </a:extLst>
          </p:cNvPr>
          <p:cNvCxnSpPr>
            <a:cxnSpLocks/>
          </p:cNvCxnSpPr>
          <p:nvPr/>
        </p:nvCxnSpPr>
        <p:spPr>
          <a:xfrm flipH="1" flipV="1">
            <a:off x="5086350" y="3276600"/>
            <a:ext cx="95248" cy="1171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2BD417-40C8-3A61-CDC2-F7D25C6C7E3F}"/>
              </a:ext>
            </a:extLst>
          </p:cNvPr>
          <p:cNvSpPr txBox="1"/>
          <p:nvPr/>
        </p:nvSpPr>
        <p:spPr>
          <a:xfrm flipH="1">
            <a:off x="4462376" y="4438303"/>
            <a:ext cx="5710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Training: Updated as a rolling average</a:t>
            </a:r>
          </a:p>
          <a:p>
            <a:r>
              <a:rPr lang="en-GB" sz="2400" dirty="0"/>
              <a:t>In Deployment: Frozen</a:t>
            </a:r>
            <a:endParaRPr lang="en-DE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33189C-2E27-67CE-F91C-852A2475AD8A}"/>
              </a:ext>
            </a:extLst>
          </p:cNvPr>
          <p:cNvCxnSpPr>
            <a:cxnSpLocks/>
          </p:cNvCxnSpPr>
          <p:nvPr/>
        </p:nvCxnSpPr>
        <p:spPr>
          <a:xfrm flipV="1">
            <a:off x="2645698" y="3695700"/>
            <a:ext cx="2164428" cy="18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6128BA-4427-AB44-CDDF-C525EE387178}"/>
              </a:ext>
            </a:extLst>
          </p:cNvPr>
          <p:cNvSpPr txBox="1"/>
          <p:nvPr/>
        </p:nvSpPr>
        <p:spPr>
          <a:xfrm flipH="1">
            <a:off x="385676" y="5835668"/>
            <a:ext cx="1108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Activations: For taking activation statistics, all activations from the same channel are taken as draws from the same distribution (independent of location in picture)</a:t>
            </a:r>
            <a:endParaRPr lang="en-DE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6666-55DD-8D9E-A48D-2D18CF32A182}"/>
              </a:ext>
            </a:extLst>
          </p:cNvPr>
          <p:cNvCxnSpPr>
            <a:cxnSpLocks/>
          </p:cNvCxnSpPr>
          <p:nvPr/>
        </p:nvCxnSpPr>
        <p:spPr>
          <a:xfrm flipV="1">
            <a:off x="2019300" y="3219450"/>
            <a:ext cx="3067050" cy="25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57133-E603-66A8-64CA-9A8537B5B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376C-7CE7-BE08-1B07-D6AA52C7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MaxPooling</a:t>
            </a:r>
            <a:r>
              <a:rPr lang="en-GB" dirty="0"/>
              <a:t> (2d)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B94B-AB2A-D73D-27F5-E18C7F893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Reduce the size of the resulting Image</a:t>
            </a:r>
          </a:p>
          <a:p>
            <a:r>
              <a:rPr lang="en-GB" dirty="0"/>
              <a:t>Taking the maximum of each kernel window</a:t>
            </a:r>
          </a:p>
          <a:p>
            <a:r>
              <a:rPr lang="en-GB" dirty="0"/>
              <a:t>Example: Object detection in a part of the image</a:t>
            </a:r>
            <a:endParaRPr lang="en-DE" dirty="0"/>
          </a:p>
        </p:txBody>
      </p:sp>
      <p:pic>
        <p:nvPicPr>
          <p:cNvPr id="5" name="Picture 4" descr="A black arrow pointing to a number&#10;&#10;Description automatically generated">
            <a:extLst>
              <a:ext uri="{FF2B5EF4-FFF2-40B4-BE49-F238E27FC236}">
                <a16:creationId xmlns:a16="http://schemas.microsoft.com/office/drawing/2014/main" id="{C5B22F1E-291E-BB39-4810-B7A088BA1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65" y="3529013"/>
            <a:ext cx="6934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3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5ACA4-2CC4-057C-DB71-534D08E2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B167-CD72-008B-C90A-92C647CB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AveragePool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2854-F097-E78C-7BB5-CA99C34A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Reduce resulting image to a single number</a:t>
            </a:r>
          </a:p>
          <a:p>
            <a:r>
              <a:rPr lang="en-GB" dirty="0"/>
              <a:t>Example: classifying an image with a single </a:t>
            </a:r>
            <a:r>
              <a:rPr lang="en-GB" dirty="0" err="1"/>
              <a:t>lable</a:t>
            </a:r>
            <a:endParaRPr lang="en-GB" dirty="0"/>
          </a:p>
          <a:p>
            <a:r>
              <a:rPr lang="en-GB" dirty="0"/>
              <a:t>Average over space dimensions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469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4059-F399-2AB2-731C-965B9388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ResNet</a:t>
            </a:r>
            <a:r>
              <a:rPr lang="en-GB" dirty="0"/>
              <a:t> 34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1079C-A8D9-52DD-519D-B38B9E30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810" y="346200"/>
            <a:ext cx="6161190" cy="614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E1B192-946F-2A2D-3D84-BF70CA41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90" y="3429000"/>
            <a:ext cx="586661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B83B-2540-F8AC-AC67-2E328E419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Implementing your own Neural Network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E5BC6-FC15-31EE-4B4A-54BFB80B2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Explanation of building blocks</a:t>
            </a:r>
            <a:endParaRPr lang="en-DE" dirty="0"/>
          </a:p>
        </p:txBody>
      </p:sp>
      <p:pic>
        <p:nvPicPr>
          <p:cNvPr id="1026" name="Picture 2" descr="Architecture of ResNet34 [29]. | Download Scientific Diagram">
            <a:extLst>
              <a:ext uri="{FF2B5EF4-FFF2-40B4-BE49-F238E27FC236}">
                <a16:creationId xmlns:a16="http://schemas.microsoft.com/office/drawing/2014/main" id="{129A36DA-300F-7EA6-68E7-0EAB8F54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167187"/>
            <a:ext cx="80962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3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CBC4-DF72-4ED4-4D79-BFA3CDED8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19074"/>
            <a:ext cx="9182100" cy="59578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err="1"/>
              <a:t>nn.Module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/>
              <a:t>- The base class for all neural network components</a:t>
            </a:r>
          </a:p>
          <a:p>
            <a:pPr marL="0" indent="0">
              <a:buNone/>
            </a:pPr>
            <a:r>
              <a:rPr lang="en-GB" dirty="0"/>
              <a:t> - Allows you to organize layers and their parameters modularly</a:t>
            </a:r>
          </a:p>
          <a:p>
            <a:pPr marL="0" indent="0">
              <a:buNone/>
            </a:pPr>
            <a:r>
              <a:rPr lang="en-GB" dirty="0"/>
              <a:t>- Automatically tracks all parameters for optimization</a:t>
            </a:r>
          </a:p>
          <a:p>
            <a:pPr marL="0" indent="0">
              <a:buNone/>
            </a:pPr>
            <a:r>
              <a:rPr lang="en-GB" dirty="0"/>
              <a:t>- Must implement forward() method defining computation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nn.Parameter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- Special tensor that gets automatically tracked</a:t>
            </a:r>
          </a:p>
          <a:p>
            <a:pPr marL="0" indent="0">
              <a:buNone/>
            </a:pPr>
            <a:r>
              <a:rPr lang="en-GB" dirty="0"/>
              <a:t>- Used for learnable weights and biases</a:t>
            </a:r>
          </a:p>
          <a:p>
            <a:pPr marL="0" indent="0">
              <a:buNone/>
            </a:pPr>
            <a:r>
              <a:rPr lang="en-GB" dirty="0"/>
              <a:t>- Will be updated during backpropagation</a:t>
            </a:r>
          </a:p>
          <a:p>
            <a:pPr>
              <a:buFontTx/>
              <a:buChar char="-"/>
            </a:pPr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GB" b="1" dirty="0"/>
              <a:t>Buffers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-tracked by the model, part of </a:t>
            </a:r>
            <a:r>
              <a:rPr lang="en-GB" dirty="0" err="1"/>
              <a:t>statedict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-not updated by the optimizer</a:t>
            </a:r>
          </a:p>
          <a:p>
            <a:pPr marL="0" indent="0">
              <a:buNone/>
            </a:pPr>
            <a:r>
              <a:rPr lang="en-GB" dirty="0"/>
              <a:t>-Example: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nn.Sequential</a:t>
            </a:r>
            <a:endParaRPr lang="en-GB" b="1" dirty="0"/>
          </a:p>
          <a:p>
            <a:pPr>
              <a:buFontTx/>
              <a:buChar char="-"/>
            </a:pPr>
            <a:r>
              <a:rPr lang="en-GB" dirty="0"/>
              <a:t>Container to stack modules in sequence</a:t>
            </a:r>
          </a:p>
          <a:p>
            <a:pPr marL="0" indent="0">
              <a:buNone/>
            </a:pPr>
            <a:r>
              <a:rPr lang="en-GB" dirty="0"/>
              <a:t> - Automatically chains forward() calls</a:t>
            </a:r>
          </a:p>
          <a:p>
            <a:pPr marL="0" indent="0">
              <a:buNone/>
            </a:pPr>
            <a:r>
              <a:rPr lang="en-GB" dirty="0"/>
              <a:t> - Useful for linear architectures</a:t>
            </a:r>
          </a:p>
          <a:p>
            <a:pPr marL="0" indent="0">
              <a:buNone/>
            </a:pPr>
            <a:r>
              <a:rPr lang="en-GB" dirty="0"/>
              <a:t>- Example: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C611D-8F48-222B-8354-4FC168B8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54" y="2836049"/>
            <a:ext cx="4692674" cy="361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2EAAAF-0D5E-EA4E-8897-70E79F8C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04" y="5524345"/>
            <a:ext cx="1733792" cy="1114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4DE4A8-C69A-8FBE-8471-74015D43D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31" y="3946785"/>
            <a:ext cx="4991797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640CF-292B-EADE-5CB2-C24F6EEDB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331" y="4279204"/>
            <a:ext cx="7056453" cy="2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A395-5AE8-20C8-9F36-A24D997F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Multyilayer</a:t>
            </a:r>
            <a:r>
              <a:rPr lang="en-GB" dirty="0"/>
              <a:t> Perceptron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88FE-CB2C-DA96-483B-B91D50BC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73496" cy="4351338"/>
          </a:xfrm>
        </p:spPr>
        <p:txBody>
          <a:bodyPr/>
          <a:lstStyle/>
          <a:p>
            <a:r>
              <a:rPr lang="en-GB" dirty="0"/>
              <a:t>The classic simplest neural network</a:t>
            </a:r>
          </a:p>
          <a:p>
            <a:r>
              <a:rPr lang="en-GB" dirty="0"/>
              <a:t>A stack of fully connected layers with activation functions</a:t>
            </a:r>
          </a:p>
          <a:p>
            <a:r>
              <a:rPr lang="en-GB" dirty="0"/>
              <a:t>No sense of space in the neural network structure</a:t>
            </a:r>
          </a:p>
          <a:p>
            <a:r>
              <a:rPr lang="en-GB" dirty="0"/>
              <a:t>Works with any kind of data</a:t>
            </a:r>
          </a:p>
          <a:p>
            <a:r>
              <a:rPr lang="en-GB" dirty="0"/>
              <a:t>Also, still part of Transformer architecture</a:t>
            </a:r>
            <a:endParaRPr lang="en-DE" dirty="0"/>
          </a:p>
        </p:txBody>
      </p:sp>
      <p:pic>
        <p:nvPicPr>
          <p:cNvPr id="5122" name="Picture 2" descr="Multilayer Perceptron - an overview | ScienceDirect Topics">
            <a:extLst>
              <a:ext uri="{FF2B5EF4-FFF2-40B4-BE49-F238E27FC236}">
                <a16:creationId xmlns:a16="http://schemas.microsoft.com/office/drawing/2014/main" id="{9BAE74AC-F809-D32C-32C1-A6FA3953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941" y="2471833"/>
            <a:ext cx="4268534" cy="30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9804-129A-783C-CEAA-B7BB3544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482" y="666294"/>
            <a:ext cx="131463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46AA-91F3-1D2F-EC75-3F1A09D7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083B-6D04-F645-A2DA-5BF8EB4B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make use of the “local” structure of the image</a:t>
            </a:r>
          </a:p>
          <a:p>
            <a:r>
              <a:rPr lang="en-GB" dirty="0"/>
              <a:t>An “edge detector” (for example)acts the same on parts of the image</a:t>
            </a:r>
            <a:endParaRPr lang="en-DE" dirty="0"/>
          </a:p>
        </p:txBody>
      </p:sp>
      <p:pic>
        <p:nvPicPr>
          <p:cNvPr id="5" name="Picture 4" descr="A diagram of a grid&#10;&#10;Description automatically generated">
            <a:extLst>
              <a:ext uri="{FF2B5EF4-FFF2-40B4-BE49-F238E27FC236}">
                <a16:creationId xmlns:a16="http://schemas.microsoft.com/office/drawing/2014/main" id="{B4DFCFD1-51B5-59BD-E827-68AF60312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3190875"/>
            <a:ext cx="8305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4DC4-4D92-2E24-3D53-5F7BE659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- stride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1CFD-3C0C-5956-28A3-B0548278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give the image, as it passes through the network, lower resolution, by skipping steps</a:t>
            </a:r>
          </a:p>
          <a:p>
            <a:r>
              <a:rPr lang="en-GB" dirty="0"/>
              <a:t>Here, no pixel gets completely lost</a:t>
            </a:r>
            <a:endParaRPr lang="en-DE" dirty="0"/>
          </a:p>
        </p:txBody>
      </p:sp>
      <p:pic>
        <p:nvPicPr>
          <p:cNvPr id="5" name="Picture 4" descr="A diagram of a grid&#10;&#10;Description automatically generated">
            <a:extLst>
              <a:ext uri="{FF2B5EF4-FFF2-40B4-BE49-F238E27FC236}">
                <a16:creationId xmlns:a16="http://schemas.microsoft.com/office/drawing/2014/main" id="{D2EE411C-B440-3695-68C1-3A481C1B1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3248025"/>
            <a:ext cx="8305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1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3F6B-EA13-9C42-97A1-4BA713C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- padding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51B9-7B61-BFF5-ADAF-F225CD0B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Pixels on the border of the image get viewed only once, image gets smaller</a:t>
            </a:r>
          </a:p>
          <a:p>
            <a:r>
              <a:rPr lang="en-GB" dirty="0"/>
              <a:t>Image gets smaller without stride</a:t>
            </a:r>
          </a:p>
          <a:p>
            <a:r>
              <a:rPr lang="en-GB" dirty="0"/>
              <a:t>Add “empty” pixels outside the image to cancel this effect</a:t>
            </a:r>
            <a:endParaRPr lang="en-DE" dirty="0"/>
          </a:p>
        </p:txBody>
      </p:sp>
      <p:pic>
        <p:nvPicPr>
          <p:cNvPr id="5" name="Picture 4" descr="A diagram of a grid&#10;&#10;Description automatically generated">
            <a:extLst>
              <a:ext uri="{FF2B5EF4-FFF2-40B4-BE49-F238E27FC236}">
                <a16:creationId xmlns:a16="http://schemas.microsoft.com/office/drawing/2014/main" id="{B7FC3341-7088-5422-DB19-E8D0CC124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810437"/>
            <a:ext cx="7143750" cy="30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CD3-97F2-339E-1059-CB2914B0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- channels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B99-8895-FB7E-E7C6-6F05BE9D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5325" cy="4351338"/>
          </a:xfrm>
        </p:spPr>
        <p:txBody>
          <a:bodyPr/>
          <a:lstStyle/>
          <a:p>
            <a:r>
              <a:rPr lang="en-GB" dirty="0"/>
              <a:t>Typically, you have more then one convolution kernel active at once</a:t>
            </a:r>
          </a:p>
          <a:p>
            <a:r>
              <a:rPr lang="en-GB" dirty="0"/>
              <a:t>This leads to an additional output dimension per picture: channel</a:t>
            </a:r>
          </a:p>
          <a:p>
            <a:r>
              <a:rPr lang="en-GB" dirty="0"/>
              <a:t>Example: Colour or different features like different edges/objects</a:t>
            </a:r>
            <a:endParaRPr lang="en-DE" dirty="0"/>
          </a:p>
        </p:txBody>
      </p:sp>
      <p:pic>
        <p:nvPicPr>
          <p:cNvPr id="4098" name="Picture 2" descr="Convolution layers in Convolutional Neural Network – IndianTechWarrior">
            <a:extLst>
              <a:ext uri="{FF2B5EF4-FFF2-40B4-BE49-F238E27FC236}">
                <a16:creationId xmlns:a16="http://schemas.microsoft.com/office/drawing/2014/main" id="{DAEC6823-2941-2940-1701-3DE88163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556473"/>
            <a:ext cx="5583675" cy="462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7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C95E-7CA1-98AF-AFB8-DB1F1042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Norm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97E9-2970-9D82-AB3B-8938E835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value of the activation is less important then its relative size </a:t>
            </a:r>
          </a:p>
          <a:p>
            <a:r>
              <a:rPr lang="en-GB" dirty="0"/>
              <a:t>Example: brightness in an image / across images </a:t>
            </a:r>
          </a:p>
          <a:p>
            <a:r>
              <a:rPr lang="en-GB" dirty="0"/>
              <a:t>Normalize distribution</a:t>
            </a:r>
            <a:endParaRPr lang="en-DE" dirty="0"/>
          </a:p>
        </p:txBody>
      </p:sp>
      <p:pic>
        <p:nvPicPr>
          <p:cNvPr id="3074" name="Picture 2" descr="Ways to Improve Your Deep Learning Model - Batch Normalization and Adam">
            <a:extLst>
              <a:ext uri="{FF2B5EF4-FFF2-40B4-BE49-F238E27FC236}">
                <a16:creationId xmlns:a16="http://schemas.microsoft.com/office/drawing/2014/main" id="{DCBCA665-1BBB-556C-8EC1-B9564D36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280982"/>
            <a:ext cx="6927162" cy="32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5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414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EinOps Whoopsydoopsy</vt:lpstr>
      <vt:lpstr>Implementing your own Neural Network</vt:lpstr>
      <vt:lpstr>PowerPoint Presentation</vt:lpstr>
      <vt:lpstr>Multyilayer Perceptron</vt:lpstr>
      <vt:lpstr>Convolution</vt:lpstr>
      <vt:lpstr>Convolution - stride</vt:lpstr>
      <vt:lpstr>Convolution - padding</vt:lpstr>
      <vt:lpstr>Convolution - channels</vt:lpstr>
      <vt:lpstr>Batch Norm</vt:lpstr>
      <vt:lpstr>Batch Norm– how this gets calculated</vt:lpstr>
      <vt:lpstr>MaxPooling (2d)</vt:lpstr>
      <vt:lpstr>AveragePool</vt:lpstr>
      <vt:lpstr>ResNet 34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wuschel schulz</dc:creator>
  <cp:lastModifiedBy>wuschel schulz</cp:lastModifiedBy>
  <cp:revision>4</cp:revision>
  <dcterms:created xsi:type="dcterms:W3CDTF">2024-12-27T11:21:53Z</dcterms:created>
  <dcterms:modified xsi:type="dcterms:W3CDTF">2024-12-29T14:04:15Z</dcterms:modified>
</cp:coreProperties>
</file>