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League Spartan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LeagueSpartan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eagueSpartan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github/EffiSciencesResearch/ML4G-2.0/blob/master/workshops/hyperparameters/hyperparameters.ipynb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Comment on the premise of what is going on, looking briefly at the training curves.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Explain the hyperparameter sweep plot, and point out how big of a difference the hyperparameters can make (resulting in either complete failure or strong success).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Look at the hyperparameter importance estimations.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22ec9d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222ec9d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examples like: number of epochs, size of the model, batch size.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f6da70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1f6da70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To talk about what we will be doing in the workshop, we will essentially be coding up a barebones version of this.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We can see here that, with the default settings of this network and training process, the model does not come close to capturing even the training data well.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[Explain the colors and other aspects of the interface.]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[Make some modifications and start to show the different knobs available to turn even in this very simple problem.]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Regularisierung </a:t>
            </a:r>
            <a:r>
              <a:rPr lang="en"/>
              <a:t>to avoid overfitting. Man hat praktisch einen Punish Term auf Quadrate der Gewichte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https://arxiv.org/abs/2001.08361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PF-days sind Tage wie compute days, wie lange man laufen lässt.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Source: The Bitter Lesson (2019)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Source: https://arxiv.org/abs/2203.15556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Source: https://arxiv.org/abs/2203.03466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Sometimes when I ask theory people what is an example of impactful deep learning theory, they point to this.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Notice the dollar signs.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Notebook: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https://colab.research.google.com/github/EffiSciencesResearch/ML4G-2.0/blob/master/workshops/hyperparameters/hyperparameters.ipynb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can also show the result of trying to get the playground network to fit the spiral: https://playground.tensorflow.org/#activation=relu&amp;batchSize=14&amp;dataset=spiral&amp;regDataset=reg-plane&amp;learningRate=0.01&amp;regularizationRate=0&amp;noise=15&amp;networkShape=8,8,8,8,8,6&amp;seed=0.94601&amp;showTestData=false&amp;discretize=false&amp;percTrainData=50&amp;x=true&amp;y=true&amp;xTimesY=true&amp;xSquared=true&amp;ySquared=true&amp;cosX=false&amp;sinX=true&amp;cosY=false&amp;sinY=true&amp;collectStats=false&amp;problem=classification&amp;initZero=false&amp;hideText=false&amp;discretize_hide=fal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wandb.ai/example-team/sweep-demo/reports/Hyperparameter-optimization-with-W-B--Vmlldzo1NTYwO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playground.tensorflow.or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0" y="441662"/>
            <a:ext cx="85206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Hyperparameters</a:t>
            </a:r>
            <a:endParaRPr b="1" sz="5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06" name="Google Shape;106;p26"/>
          <p:cNvCxnSpPr/>
          <p:nvPr/>
        </p:nvCxnSpPr>
        <p:spPr>
          <a:xfrm>
            <a:off x="1764600" y="2552100"/>
            <a:ext cx="5614800" cy="0"/>
          </a:xfrm>
          <a:prstGeom prst="straightConnector1">
            <a:avLst/>
          </a:prstGeom>
          <a:noFill/>
          <a:ln cap="flat" cmpd="sng" w="19050">
            <a:solidFill>
              <a:srgbClr val="209E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6"/>
          <p:cNvSpPr txBox="1"/>
          <p:nvPr/>
        </p:nvSpPr>
        <p:spPr>
          <a:xfrm>
            <a:off x="1764600" y="2747538"/>
            <a:ext cx="5614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209EA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Emma, WinterAka Hälfte 1</a:t>
            </a:r>
            <a:endParaRPr b="0" i="0" sz="2000" u="none" cap="none" strike="noStrike">
              <a:solidFill>
                <a:srgbClr val="209EA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1764600" y="3266838"/>
            <a:ext cx="5614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Credits: </a:t>
            </a:r>
            <a:r>
              <a:rPr b="0" i="0" lang="en" sz="2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ML4Good Germany 2024, Devon</a:t>
            </a:r>
            <a:endParaRPr b="0" i="0" sz="2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hyperparameters </a:t>
            </a: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have we seen before</a:t>
            </a: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835200" y="192525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 rate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835200" y="27513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Number of epochs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835200" y="3577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/>
        </p:nvSpPr>
        <p:spPr>
          <a:xfrm>
            <a:off x="835200" y="21575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(there could also have been others)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835200" y="14762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Usually… search!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835200" y="2315800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strategies we won’t get into…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a lot of it is guess and check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3" name="Google Shape;193;p39"/>
          <p:cNvSpPr txBox="1"/>
          <p:nvPr/>
        </p:nvSpPr>
        <p:spPr>
          <a:xfrm>
            <a:off x="835200" y="14762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Usually… search!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835200" y="2315800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strategies we won’t get into…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a lot of it is guess and check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835200" y="361702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(Although there is some theory here)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note about hyperparameters…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835200" y="15276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note about hyperparameters…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835200" y="15276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835200" y="30151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So: every loop of a typical hyperparameter search involves a whole training run!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835200" y="2054175"/>
            <a:ext cx="74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1: They often matter a lot in ML, and they frequently make the difference between success and failure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37" y="86675"/>
            <a:ext cx="8643125" cy="487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3"/>
          <p:cNvSpPr txBox="1"/>
          <p:nvPr/>
        </p:nvSpPr>
        <p:spPr>
          <a:xfrm>
            <a:off x="839825" y="206525"/>
            <a:ext cx="151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sng" cap="none" strike="noStrike">
                <a:solidFill>
                  <a:schemeClr val="hlink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/>
              </a:rPr>
              <a:t>Link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/>
        </p:nvSpPr>
        <p:spPr>
          <a:xfrm>
            <a:off x="835200" y="1179088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 that we don’t just care about which hyperparameters get the best accuracy / loss!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Notebooks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835200" y="1179088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 that we don’t just care about which hyperparameters get the best accuracy / loss!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835200" y="2856213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Some choices will also be more expensive to train or to run later on.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835200" y="2054175"/>
            <a:ext cx="747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2: Getting them right is a significant (and expensive) part of what AI companies work on (and a significant part of their Intellectual Property)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(We will come back to this)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" y="363025"/>
            <a:ext cx="8150400" cy="4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8"/>
          <p:cNvSpPr txBox="1"/>
          <p:nvPr/>
        </p:nvSpPr>
        <p:spPr>
          <a:xfrm>
            <a:off x="4808225" y="3799225"/>
            <a:ext cx="151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sng" cap="none" strike="noStrike">
                <a:solidFill>
                  <a:schemeClr val="hlink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/>
              </a:rPr>
              <a:t>Link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54" name="Google Shape;254;p49"/>
          <p:cNvSpPr txBox="1"/>
          <p:nvPr/>
        </p:nvSpPr>
        <p:spPr>
          <a:xfrm>
            <a:off x="835200" y="2054175"/>
            <a:ext cx="74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2: Getting them right is a significant (and expensive) part of what AI companies work on (and a significant part of their IP)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13" y="422950"/>
            <a:ext cx="7036374" cy="4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00" y="938604"/>
            <a:ext cx="8475600" cy="27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 txBox="1"/>
          <p:nvPr/>
        </p:nvSpPr>
        <p:spPr>
          <a:xfrm>
            <a:off x="516000" y="4296625"/>
            <a:ext cx="81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Kaplan, J., McCandlish, S., Henighan, T., Brown, T. B., Chess, B., Child, R., Gray, S., Radford, A., Wu, J., &amp; Amodei, D. (2020). Scaling laws for neural language models [Technical report]. OpenAI.</a:t>
            </a:r>
            <a:endParaRPr b="0" i="0" sz="1400" u="none" cap="none" strike="noStrike">
              <a:solidFill>
                <a:srgbClr val="85858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624" y="0"/>
            <a:ext cx="51433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/>
          <p:nvPr/>
        </p:nvSpPr>
        <p:spPr>
          <a:xfrm>
            <a:off x="4000575" y="0"/>
            <a:ext cx="5143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501625" y="1094100"/>
            <a:ext cx="3957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only thing that matters in the long run is the </a:t>
            </a:r>
            <a:r>
              <a:rPr b="1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leveraging of computation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Rich Sutton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00" y="938604"/>
            <a:ext cx="8475600" cy="27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3"/>
          <p:cNvSpPr txBox="1"/>
          <p:nvPr/>
        </p:nvSpPr>
        <p:spPr>
          <a:xfrm>
            <a:off x="516000" y="4296625"/>
            <a:ext cx="81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Kaplan, J., McCandlish, S., Henighan, T., Brown, T. B., Chess, B., Child, R., Gray, S., Radford, A., Wu, J., &amp; Amodei, D. (2020). Scaling laws for neural language models [Technical report]. OpenAI.</a:t>
            </a:r>
            <a:endParaRPr b="0" i="0" sz="1400" u="none" cap="none" strike="noStrike">
              <a:solidFill>
                <a:srgbClr val="85858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99" y="1072475"/>
            <a:ext cx="8246625" cy="28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/>
        </p:nvSpPr>
        <p:spPr>
          <a:xfrm>
            <a:off x="515988" y="4348250"/>
            <a:ext cx="81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Hoffmann et al. (2022). Training compute-optimal large language models [Technical report]. DeepMind.</a:t>
            </a:r>
            <a:endParaRPr b="0" i="0" sz="14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89" name="Google Shape;28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022" y="259900"/>
            <a:ext cx="7265954" cy="39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914425"/>
            <a:ext cx="7334251" cy="32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612" y="220000"/>
            <a:ext cx="5142775" cy="36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7"/>
          <p:cNvSpPr txBox="1"/>
          <p:nvPr/>
        </p:nvSpPr>
        <p:spPr>
          <a:xfrm>
            <a:off x="508950" y="4169150"/>
            <a:ext cx="81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Yang et al. (2022). Tensor Programs V: Tuning large neural networks via zero-shot hyperparameter transfer [Technical report]. Microsoft, OpenAI.</a:t>
            </a:r>
            <a:endParaRPr b="0" i="0" sz="14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612" y="220000"/>
            <a:ext cx="5142775" cy="36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8"/>
          <p:cNvSpPr txBox="1"/>
          <p:nvPr/>
        </p:nvSpPr>
        <p:spPr>
          <a:xfrm>
            <a:off x="508950" y="4169150"/>
            <a:ext cx="81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Yang et al. (2022). Tensor Programs V: Tuning large neural networks via zero-shot hyperparameter transfer [Technical report]. Microsoft, OpenAI.</a:t>
            </a:r>
            <a:endParaRPr b="0" i="0" sz="14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07" name="Google Shape;307;p58"/>
          <p:cNvSpPr/>
          <p:nvPr/>
        </p:nvSpPr>
        <p:spPr>
          <a:xfrm>
            <a:off x="4601800" y="2524600"/>
            <a:ext cx="4569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8"/>
          <p:cNvSpPr/>
          <p:nvPr/>
        </p:nvSpPr>
        <p:spPr>
          <a:xfrm>
            <a:off x="4293925" y="280000"/>
            <a:ext cx="8577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[Notebook with pair programming]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[Show solutions notebook and W&amp;B visuals]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835200" y="189442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regular parameter is 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optimized during the training process</a:t>
            </a: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e.g. during gradient descent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35200" y="189442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regular parameter is </a:t>
            </a:r>
            <a:r>
              <a:rPr b="0" i="1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optimized during the training process</a:t>
            </a:r>
            <a:r>
              <a:rPr b="0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e.g. during gradient descent</a:t>
            </a:r>
            <a:endParaRPr b="0" i="0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835200" y="32421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b="0" i="1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b="0" i="0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31"/>
          <p:cNvSpPr txBox="1"/>
          <p:nvPr/>
        </p:nvSpPr>
        <p:spPr>
          <a:xfrm>
            <a:off x="1054350" y="3648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(the equation for gradient descent)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44" name="Google Shape;1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32"/>
          <p:cNvSpPr txBox="1"/>
          <p:nvPr/>
        </p:nvSpPr>
        <p:spPr>
          <a:xfrm>
            <a:off x="1054350" y="3648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Here, parameters are what we differentiate the loss with respect to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5052625" y="2186175"/>
            <a:ext cx="3081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5927525" y="2055125"/>
            <a:ext cx="653100" cy="5166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2"/>
          <p:cNvCxnSpPr>
            <a:stCxn id="147" idx="3"/>
            <a:endCxn id="145" idx="0"/>
          </p:cNvCxnSpPr>
          <p:nvPr/>
        </p:nvCxnSpPr>
        <p:spPr>
          <a:xfrm flipH="1">
            <a:off x="4572125" y="2313425"/>
            <a:ext cx="2008500" cy="1335600"/>
          </a:xfrm>
          <a:prstGeom prst="bentConnector4">
            <a:avLst>
              <a:gd fmla="val -43567" name="adj1"/>
              <a:gd fmla="val 59664" name="adj2"/>
            </a:avLst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 u="none" cap="none" strike="noStrike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33"/>
          <p:cNvSpPr txBox="1"/>
          <p:nvPr/>
        </p:nvSpPr>
        <p:spPr>
          <a:xfrm>
            <a:off x="1054350" y="3648875"/>
            <a:ext cx="738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we could not differentiate the loss w.r.t. hyperparameters like the learning rate</a:t>
            </a:r>
            <a:endParaRPr b="0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4288550" y="2086275"/>
            <a:ext cx="492900" cy="4521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3"/>
          <p:cNvCxnSpPr>
            <a:stCxn id="156" idx="1"/>
            <a:endCxn id="155" idx="1"/>
          </p:cNvCxnSpPr>
          <p:nvPr/>
        </p:nvCxnSpPr>
        <p:spPr>
          <a:xfrm flipH="1">
            <a:off x="1054250" y="2312325"/>
            <a:ext cx="3234300" cy="1890600"/>
          </a:xfrm>
          <a:prstGeom prst="bentConnector3">
            <a:avLst>
              <a:gd fmla="val 107359" name="adj1"/>
            </a:avLst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hyperparameters </a:t>
            </a: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have we seen before</a:t>
            </a:r>
            <a:r>
              <a:rPr b="1" i="0" lang="en" sz="3000" u="none" cap="none" strike="noStrike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  <a:endParaRPr b="1" i="1" sz="3000" u="none" cap="none" strike="noStrike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