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0" roundtripDataSignature="AMtx7mjka3MIVtJzJJK3woyviNnRiWRH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244a7066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244a7066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244a7066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244a7066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244a7066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244a7066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244a7066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244a7066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244a7066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244a7066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244a7066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244a7066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244a7066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244a7066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244a7066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244a7066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244a7066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244a7066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244a7066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244a7066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244a706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2244a706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244a7066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32244a7066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23cc1ae3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3223cc1ae3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244a706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32244a706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244a7066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2244a7066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244a7066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2244a7066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244a7066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244a7066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244a706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244a706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244a7066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244a7066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244a7066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244a7066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23cc1ae3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3223cc1ae3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244a706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244a706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244a7066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244a7066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hyperlink" Target="https://huggingface.co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Large Language Models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244a7066b_0_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</a:t>
            </a:r>
            <a:r>
              <a:rPr lang="en"/>
              <a:t>Fine Tuning</a:t>
            </a:r>
            <a:endParaRPr/>
          </a:p>
        </p:txBody>
      </p:sp>
      <p:sp>
        <p:nvSpPr>
          <p:cNvPr id="116" name="Google Shape;116;g32244a7066b_0_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Startpunkt ist trainiertes Modell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Trainingsdatensatz</a:t>
            </a:r>
            <a:r>
              <a:rPr lang="en"/>
              <a:t>: hochqualitative Konversationen Q und A. </a:t>
            </a:r>
            <a:r>
              <a:rPr b="1" lang="en"/>
              <a:t>Supervised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Beispiel: </a:t>
            </a:r>
            <a:r>
              <a:rPr i="1" lang="en"/>
              <a:t>Input: "Erkläre einem Kind, wie Photosynthese funktioniert" Output: "Stell dir Pflanzen wie kleine Sonnenkraftwerke vor..."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Modell predicted output mit dem Ziel Loss zu minimieren.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Wie berechnen wir diesen Loss?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244a7066b_0_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Fine Tuning</a:t>
            </a:r>
            <a:endParaRPr/>
          </a:p>
        </p:txBody>
      </p:sp>
      <p:sp>
        <p:nvSpPr>
          <p:cNvPr id="122" name="Google Shape;122;g32244a7066b_0_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Wie berechnen wir diesen Loss?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Für jedes Token in der Antwort: [“Stell”,”dir”, ”Pflanzen”,...]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Modell generiert Wahrscheinlichkeitsverteilung über gesamtes Vokabular für dieses Token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Loss ist negative log likelihood des gold label tokens</a:t>
            </a:r>
            <a:endParaRPr/>
          </a:p>
        </p:txBody>
      </p:sp>
      <p:pic>
        <p:nvPicPr>
          <p:cNvPr id="123" name="Google Shape;123;g32244a7066b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098" y="3504525"/>
            <a:ext cx="4582875" cy="15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244a7066b_0_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Fine Tuning</a:t>
            </a:r>
            <a:endParaRPr/>
          </a:p>
        </p:txBody>
      </p:sp>
      <p:sp>
        <p:nvSpPr>
          <p:cNvPr id="129" name="Google Shape;129;g32244a7066b_0_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SFT hat aber ein paar Probleme: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244a7066b_0_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Fine Tuning</a:t>
            </a:r>
            <a:endParaRPr/>
          </a:p>
        </p:txBody>
      </p:sp>
      <p:sp>
        <p:nvSpPr>
          <p:cNvPr id="135" name="Google Shape;135;g32244a7066b_0_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SFT hat aber ein paar Probleme: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One right answer problem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Lernt nur, was es tun soll, und nur indirekt, was es NICHT tun soll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244a7066b_0_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Fine Tuning</a:t>
            </a:r>
            <a:endParaRPr/>
          </a:p>
        </p:txBody>
      </p:sp>
      <p:sp>
        <p:nvSpPr>
          <p:cNvPr id="141" name="Google Shape;141;g32244a7066b_0_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SFT hat aber ein paar Probleme: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One right answer problem (sehr geringer space)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Lernt nur, was es tun soll, und nur indirekt, was es NICHT tun soll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-&gt; RLHF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244a7066b_0_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 from Human Feedback (RLHF)</a:t>
            </a:r>
            <a:endParaRPr/>
          </a:p>
        </p:txBody>
      </p:sp>
      <p:sp>
        <p:nvSpPr>
          <p:cNvPr id="147" name="Google Shape;147;g32244a7066b_0_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Manche Dinge sind sehr schwierig durch Loss Funktionen zu definieren. 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Was macht einen Text stilistisch “gut”?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Welcher Moral sollte ein Bot folgen?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…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Reward Modell auf Basis von menschlichen feedback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Mit Reinforcement Learning lernt das LLM auf Basis vom Reward Model richtige Antworten (Reward Model gibt numerisches feedback zurück, wie gut die Antwort des LLM war)</a:t>
            </a:r>
            <a:endParaRPr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244a7066b_0_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Model</a:t>
            </a:r>
            <a:endParaRPr/>
          </a:p>
        </p:txBody>
      </p:sp>
      <p:sp>
        <p:nvSpPr>
          <p:cNvPr id="153" name="Google Shape;153;g32244a7066b_0_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g32244a7066b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800" y="578125"/>
            <a:ext cx="5771750" cy="43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244a7066b_0_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</a:t>
            </a:r>
            <a:endParaRPr/>
          </a:p>
        </p:txBody>
      </p:sp>
      <p:sp>
        <p:nvSpPr>
          <p:cNvPr id="160" name="Google Shape;160;g32244a7066b_0_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g32244a7066b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050" y="182875"/>
            <a:ext cx="5653475" cy="477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244a7066b_0_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</a:t>
            </a:r>
            <a:endParaRPr/>
          </a:p>
        </p:txBody>
      </p:sp>
      <p:sp>
        <p:nvSpPr>
          <p:cNvPr id="167" name="Google Shape;167;g32244a7066b_0_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g32244a7066b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750" y="411289"/>
            <a:ext cx="5747000" cy="432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244a7066b_0_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</a:t>
            </a:r>
            <a:endParaRPr/>
          </a:p>
        </p:txBody>
      </p:sp>
      <p:sp>
        <p:nvSpPr>
          <p:cNvPr id="174" name="Google Shape;174;g32244a7066b_0_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g32244a7066b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100" y="667500"/>
            <a:ext cx="6363201" cy="36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244a7066b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 contest</a:t>
            </a:r>
            <a:endParaRPr/>
          </a:p>
        </p:txBody>
      </p:sp>
      <p:sp>
        <p:nvSpPr>
          <p:cNvPr id="60" name="Google Shape;60;g32244a7066b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(haha)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244a7066b_0_29"/>
          <p:cNvSpPr txBox="1"/>
          <p:nvPr>
            <p:ph type="title"/>
          </p:nvPr>
        </p:nvSpPr>
        <p:spPr>
          <a:xfrm>
            <a:off x="311700" y="472450"/>
            <a:ext cx="8520600" cy="5727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Mit LLMs arbeiten:</a:t>
            </a:r>
            <a:endParaRPr/>
          </a:p>
        </p:txBody>
      </p:sp>
      <p:sp>
        <p:nvSpPr>
          <p:cNvPr id="181" name="Google Shape;181;g32244a7066b_0_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 gibt mehr LLMs als ChatGPT: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g32244a7066b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400" y="1640025"/>
            <a:ext cx="6688274" cy="2042575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3" name="Google Shape;183;g32244a7066b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400" y="3682597"/>
            <a:ext cx="6688274" cy="13654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g32244a7066b_0_29"/>
          <p:cNvCxnSpPr/>
          <p:nvPr/>
        </p:nvCxnSpPr>
        <p:spPr>
          <a:xfrm>
            <a:off x="1170425" y="2231125"/>
            <a:ext cx="7269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23cc1ae3a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APIs</a:t>
            </a:r>
            <a:endParaRPr/>
          </a:p>
        </p:txBody>
      </p:sp>
      <p:sp>
        <p:nvSpPr>
          <p:cNvPr id="190" name="Google Shape;190;g3223cc1ae3a_0_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Sie sind sehr gut, nutzt sie z. B. über KISSKI kostenlos! (oft aber kostenpflichtig)</a:t>
            </a:r>
            <a:endParaRPr sz="4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1" name="Google Shape;191;g3223cc1ae3a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923" y="1604975"/>
            <a:ext cx="5271275" cy="35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244a7066b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Prompting</a:t>
            </a:r>
            <a:endParaRPr/>
          </a:p>
        </p:txBody>
      </p:sp>
      <p:sp>
        <p:nvSpPr>
          <p:cNvPr id="197" name="Google Shape;197;g32244a7066b_0_0"/>
          <p:cNvSpPr txBox="1"/>
          <p:nvPr>
            <p:ph idx="1" type="body"/>
          </p:nvPr>
        </p:nvSpPr>
        <p:spPr>
          <a:xfrm>
            <a:off x="311700" y="1083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Promptdesign kann sehr großen Effekt auf den Outcome haben. 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Ein paar Schlagworte, wenn ihr euch prompting mehr angucken wollt: </a:t>
            </a:r>
            <a:endParaRPr sz="2400"/>
          </a:p>
          <a:p>
            <a:pPr indent="-36956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Chain of thought, system prompts und user prompts, seeds, Output templates, Wo positioniert man am besten den Task (Antwort: Anfang oder Ende)?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2244a7066b_0_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Wie arbeite ich mit einem trainierten Modell?</a:t>
            </a:r>
            <a:endParaRPr/>
          </a:p>
        </p:txBody>
      </p:sp>
      <p:sp>
        <p:nvSpPr>
          <p:cNvPr id="203" name="Google Shape;203;g32244a7066b_0_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g32244a7066b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313" y="1017723"/>
            <a:ext cx="4977375" cy="320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32244a7066b_0_86"/>
          <p:cNvSpPr txBox="1"/>
          <p:nvPr/>
        </p:nvSpPr>
        <p:spPr>
          <a:xfrm>
            <a:off x="635500" y="1421900"/>
            <a:ext cx="17421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Hugging Face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244a7066b_0_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Fragen?</a:t>
            </a:r>
            <a:endParaRPr/>
          </a:p>
        </p:txBody>
      </p:sp>
      <p:sp>
        <p:nvSpPr>
          <p:cNvPr id="211" name="Google Shape;211;g32244a7066b_0_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244a7066b_0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32244a7066b_0_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g32244a7066b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244a7066b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32244a7066b_0_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g32244a7066b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875" y="500238"/>
            <a:ext cx="4238249" cy="414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244a7066b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Winner</a:t>
            </a:r>
            <a:endParaRPr/>
          </a:p>
        </p:txBody>
      </p:sp>
      <p:sp>
        <p:nvSpPr>
          <p:cNvPr id="80" name="Google Shape;80;g32244a7066b_0_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g32244a7066b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698" y="1122850"/>
            <a:ext cx="7114601" cy="34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244a7066b_0_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</a:t>
            </a:r>
            <a:endParaRPr/>
          </a:p>
        </p:txBody>
      </p:sp>
      <p:sp>
        <p:nvSpPr>
          <p:cNvPr id="87" name="Google Shape;87;g32244a7066b_0_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Heute letzter Input dieses Kurses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Morgen Projekt + Rotation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Optionen für die Projektschiene: 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Eigenes Projekt (KLs haben Ideen)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Notebooks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Wiederholung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Rotation/Doku vorbereiten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23cc1ae3a_0_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Vom Transformer zum Chatbot</a:t>
            </a:r>
            <a:endParaRPr/>
          </a:p>
        </p:txBody>
      </p:sp>
      <p:sp>
        <p:nvSpPr>
          <p:cNvPr id="93" name="Google Shape;93;g3223cc1ae3a_0_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Wir haben einen Transformer (yay!)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Was fehlt zu einem Chatbot?</a:t>
            </a:r>
            <a:endParaRPr sz="25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SFT -&gt; Anweisungen verstehen und befolgen</a:t>
            </a:r>
            <a:endParaRPr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RLHF -&gt; bessere Qualität und Sicherheit der Antworten</a:t>
            </a:r>
            <a:endParaRPr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Noch mehr Dinge z.B. constitutional AI, Chain of Thought während dem Training,...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244a7066b_0_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</a:t>
            </a:r>
            <a:r>
              <a:rPr lang="en"/>
              <a:t>Fine Tuning</a:t>
            </a:r>
            <a:endParaRPr/>
          </a:p>
        </p:txBody>
      </p:sp>
      <p:sp>
        <p:nvSpPr>
          <p:cNvPr id="99" name="Google Shape;99;g32244a7066b_0_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Warum SFT?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g32244a7066b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03073"/>
            <a:ext cx="8520601" cy="206827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32244a7066b_0_60"/>
          <p:cNvSpPr/>
          <p:nvPr/>
        </p:nvSpPr>
        <p:spPr>
          <a:xfrm>
            <a:off x="5710425" y="640075"/>
            <a:ext cx="1824300" cy="1001400"/>
          </a:xfrm>
          <a:prstGeom prst="mathMultiply">
            <a:avLst>
              <a:gd fmla="val 23520" name="adj1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244a7066b_0_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</a:t>
            </a:r>
            <a:r>
              <a:rPr lang="en"/>
              <a:t>Fine Tuning</a:t>
            </a:r>
            <a:endParaRPr/>
          </a:p>
        </p:txBody>
      </p:sp>
      <p:sp>
        <p:nvSpPr>
          <p:cNvPr id="107" name="Google Shape;107;g32244a7066b_0_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Warum SFT?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g32244a7066b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500" y="1094625"/>
            <a:ext cx="6488801" cy="37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32244a7066b_0_65"/>
          <p:cNvSpPr/>
          <p:nvPr/>
        </p:nvSpPr>
        <p:spPr>
          <a:xfrm>
            <a:off x="6560825" y="4096500"/>
            <a:ext cx="1714500" cy="288000"/>
          </a:xfrm>
          <a:prstGeom prst="foldedCorner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2244a7066b_0_65"/>
          <p:cNvSpPr/>
          <p:nvPr/>
        </p:nvSpPr>
        <p:spPr>
          <a:xfrm rot="2527150">
            <a:off x="5984673" y="420681"/>
            <a:ext cx="1152273" cy="891665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