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8" roundtripDataSignature="AMtx7miLafCS6mxK6hEyFqeH4lVm+qjio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Paul de Terrasson de Montleau"/>
  <p:cmAuthor clrIdx="1" id="1" initials="" lastIdx="2" name="Lovkush Agarwal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customschemas.google.com/relationships/presentationmetadata" Target="metadata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9-29T08:24:13.927">
    <p:pos x="919" y="31"/>
    <p:text>Thanks. For my future reference here is where I found the Arena notebook from which it comes from:
https://arena-ch1-transformers.streamlit.app/#option-2-colab
→ “Google Drive Folder” 
https://drive.google.com/drive/folders/1N5BbZVh5_pZ3sH1lv4krp-2_wJrB-Ahg
→ File “part1 Transformer from Scratch (training section).ipynb”
https://colab.research.google.com/drive/1z0aMOrdMG-r8jAILOf588y7uWrp6oPPp#scrollTo=o_WZWukYm4R-
→ The figure is in Section “2️⃣ Clean Transformer Implementation”, subsection “Attention”
https://raw.githubusercontent.com/callummcdougall/computational-thread-art/master/example_images/misc/transformer-attn-21.png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aaK-nLM"/>
      </p:ext>
    </p:extLst>
  </p:cm>
  <p:cm authorId="1" idx="1" dt="2024-09-26T15:56:30.120">
    <p:pos x="919" y="31"/>
    <p:text>It is from the notebook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aaK-nLU"/>
      </p:ext>
    </p:extLst>
  </p:cm>
  <p:cm authorId="0" idx="2" dt="2024-09-29T21:35:40.305">
    <p:pos x="919" y="31"/>
    <p:text>I think you mentioned it already but where can I find the slides/resources from where this image was extracted?
I think this approach will actually be easier to understand for me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aaK-nLI"/>
      </p:ext>
    </p:extLst>
  </p:cm>
  <p:cm authorId="1" idx="2" dt="2024-09-29T21:35:40.305">
    <p:pos x="919" y="31"/>
    <p:text>Thanks fornthe details!  One other detail: diagrams are drawn in Excalidraw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aaK-nLQ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First black box in split into three pieces. We are going to work our way from the outside inwards.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stress the lack of time and not able to spend time here. Avoid answering questions beyond understanding what is on the slide. Token ids are made up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Often we are lazy and do not clearly distinguish between token and token id. Not a big deal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stress the lack of time and not able to spend time here. Avoid answering questions beyond understanding what is on the slide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Say that they should be able to use previous information to answer this. Give enough time for *everyone*  to think through previous slides! Don’t just let first person answer for everyone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Answer is on the next slide!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Mention how this is unexpected! Based on previous slides, expect only one set of logits, not many.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Residual Strem (Skip Connections), damit nicht Gradienten vanishen bei tiefen neuronalen Netzwerken.  Input2 = Transformerd(input) + Input. Im Notfall kann der Gradient immer zurück durch die residual connection.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D_model= “Merkzettel mit Informationen” für jedes Token (gramm, sem.,...)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Repeat that we are working from outside in.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Check word embedding knowledge? -&gt; explain distributional hypothesis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223cc1ae3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223cc1ae3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Unembed: turn transformer representations into a score for each word in the vocabulary. “Translator from Transformer space to vocabulary space”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Sind immer gleiche weight und bias, damit die Translation immer consistent ist across the model.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OOV words, durch sub word tokenization verstanden.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W_U </a:t>
            </a:r>
            <a:r>
              <a:rPr lang="en"/>
              <a:t>is a matrix of shape (vocab_size × d_model), so (50,000 × 512) eine prototypische Repräsentation edes Vocabs. Wenn eine Sache im Transformerprodukt dme ähnlihc sieht (hohes Skalar) dann meint probably gleiches Konzept.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b_u </a:t>
            </a:r>
            <a:r>
              <a:rPr lang="en"/>
              <a:t>is a bias vector of length vocab_size (50,000) Grundwahrscheinlichkeiten für jedes Token, unabhängig com Input.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223cc1ae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3223cc1ae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Residual stream, d_model, amount of tokens, token_ids, lookup table, logits, weights und bias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Introduce a “motto” for each k,q,v here: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Key: What I am looking for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Query: What I can offer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Value: The actual information that token has to be passer around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Source is Arena’s notebook: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https://www.google.com/url?q=https://colab.research.google.com/drive/1z0aMOrdMG-r8jAILOf588y7uWrp6oPPp%23scrollTo%3Do_WZWukYm4R-&amp;sa=D&amp;source=editors&amp;ust=1727601853930991&amp;usg=AOvVaw0s_E1irCyTF_0dGu9uLvcC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223cc1ae3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223cc1ae3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for next three slides: https://prvnsmpth.github.io/animated-transformer/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223cc1ae3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223cc1ae3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223cc1ae3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223cc1ae3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223cc1ae3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223cc1ae3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223cc1ae3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223cc1ae3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23cc1ae3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3223cc1ae3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223cc1ae3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223cc1ae3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223cc1ae3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223cc1ae3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Inside MLP: linear, activation, linear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MLP lässt durch die Aktivierungsfunktion NichtLinearität lernen und komplexere Zusammenhänge somit.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Matrixmultiplikation ist nur linear, aber MLP nicht. GELU sorgt dafür, dass kleine INputs fast keine Effekt haben, aber große verstärkt werden, das zB Nonlinearity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Linear Layer bringt einfach Einträge von d_model in ne andere Dimension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Layer Norm, einfach damit Outputs in ner ähnlichen Größenordnung sind. Normalisiert halt. 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We get back to d_model </a:t>
            </a:r>
            <a:r>
              <a:rPr lang="en"/>
              <a:t>using</a:t>
            </a:r>
            <a:r>
              <a:rPr lang="en"/>
              <a:t> weights and biases again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Task: 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223cc1ae3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223cc1ae3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23cc1ae3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3223cc1ae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223cc1ae3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223cc1ae3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223cc1ae3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223cc1ae3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23cc1ae3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23cc1ae3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23cc1ae3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23cc1ae3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23cc1ae3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23cc1ae3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23cc1ae3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23cc1ae3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comments" Target="../comments/comment1.xml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Transformers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Disclaimers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311700" y="1000075"/>
            <a:ext cx="8520600" cy="3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details skipped.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in notebook, either explained directly or in code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terminology notes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‘length of vector’ means number of entries of vector. Not length in geometric sense.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‘d’ means ‘dimension’, for example ‘d_model’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mention of batches. It is not conceptually difficult or interesting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it does add cognitive load in the code!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mention of arrays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Arrays are not conceptually the correct object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Arrays package the information for efficient compute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a 2d-array means three different things in transformers:</a:t>
            </a:r>
            <a:br>
              <a:rPr lang="en"/>
            </a:br>
            <a:r>
              <a:rPr lang="en"/>
              <a:t>a list of vectors, a map between vectors, grid of all possible dot products.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Few mathematical formulae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you’re the kind of person who likes formulae, then optional exercise is to write the formulae.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/>
        </p:nvSpPr>
        <p:spPr>
          <a:xfrm>
            <a:off x="3303450" y="4453725"/>
            <a:ext cx="2537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“The cat sat on the”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4482300" y="4183750"/>
            <a:ext cx="179400" cy="358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4482300" y="945300"/>
            <a:ext cx="179400" cy="358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3303450" y="482125"/>
            <a:ext cx="2537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“ mat”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7283625" y="1219000"/>
            <a:ext cx="18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3096450" y="1428625"/>
            <a:ext cx="29511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Sampler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3303450" y="2395675"/>
            <a:ext cx="2537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Transformer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3096450" y="3647225"/>
            <a:ext cx="29511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Tokenizer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3096450" y="1890325"/>
            <a:ext cx="2951100" cy="17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Transformer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Tokenizer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3303450" y="4453725"/>
            <a:ext cx="2537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“The cat sat on the”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4482300" y="4363000"/>
            <a:ext cx="179400" cy="17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3303450" y="3616475"/>
            <a:ext cx="2537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Tokenizer part 1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2754300" y="3160225"/>
            <a:ext cx="3635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[“The”, “ cat”, “ sat”, “ on”, “ the”]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 txBox="1"/>
          <p:nvPr>
            <p:ph idx="1" type="body"/>
          </p:nvPr>
        </p:nvSpPr>
        <p:spPr>
          <a:xfrm>
            <a:off x="311700" y="1152475"/>
            <a:ext cx="85206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Input: string. Output: list of integers.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notebook for more information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7" name="Google Shape;137;p6"/>
          <p:cNvSpPr txBox="1"/>
          <p:nvPr/>
        </p:nvSpPr>
        <p:spPr>
          <a:xfrm>
            <a:off x="3096450" y="3875825"/>
            <a:ext cx="29511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Tokenizer 1st half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4482300" y="3580525"/>
            <a:ext cx="179400" cy="17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4475750" y="3083575"/>
            <a:ext cx="179400" cy="17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3296900" y="2337050"/>
            <a:ext cx="2537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Tokenizer part 1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2595350" y="1880800"/>
            <a:ext cx="40257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[“180”, “876”, “ 1212”, “195”, “ 215”]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3089900" y="2596400"/>
            <a:ext cx="29511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Tokenizer 2nd half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4475750" y="2301100"/>
            <a:ext cx="179400" cy="17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Sampler</a:t>
            </a:r>
            <a:endParaRPr/>
          </a:p>
        </p:txBody>
      </p:sp>
      <p:sp>
        <p:nvSpPr>
          <p:cNvPr id="149" name="Google Shape;149;p7"/>
          <p:cNvSpPr txBox="1"/>
          <p:nvPr/>
        </p:nvSpPr>
        <p:spPr>
          <a:xfrm>
            <a:off x="1651675" y="4453725"/>
            <a:ext cx="5906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[-2.1, -4.2,...,1.7,..., -0.3,...,]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4482300" y="4363000"/>
            <a:ext cx="179400" cy="17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3303450" y="3616475"/>
            <a:ext cx="2537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Tokenizer part 1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2754300" y="3160225"/>
            <a:ext cx="3635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[0.018, 0.0002,..., 0.8,..., 0.1,...,]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7"/>
          <p:cNvSpPr txBox="1"/>
          <p:nvPr>
            <p:ph idx="1" type="body"/>
          </p:nvPr>
        </p:nvSpPr>
        <p:spPr>
          <a:xfrm>
            <a:off x="311700" y="847675"/>
            <a:ext cx="85206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Input: list of floats. Output: token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of floats is logits. One logit per token in the vocabulary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possibilities. E.g. pick most likely, sample according to probabilities,…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4" name="Google Shape;154;p7"/>
          <p:cNvSpPr txBox="1"/>
          <p:nvPr/>
        </p:nvSpPr>
        <p:spPr>
          <a:xfrm>
            <a:off x="3096450" y="3875825"/>
            <a:ext cx="29511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 max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4482300" y="3580525"/>
            <a:ext cx="179400" cy="17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4475750" y="3083575"/>
            <a:ext cx="179400" cy="17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3296900" y="2337050"/>
            <a:ext cx="2537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Tokenizer part 1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"/>
          <p:cNvSpPr txBox="1"/>
          <p:nvPr/>
        </p:nvSpPr>
        <p:spPr>
          <a:xfrm>
            <a:off x="2595350" y="1880800"/>
            <a:ext cx="40257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“ mat”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"/>
          <p:cNvSpPr txBox="1"/>
          <p:nvPr/>
        </p:nvSpPr>
        <p:spPr>
          <a:xfrm>
            <a:off x="3089900" y="2596400"/>
            <a:ext cx="29511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4475750" y="2301100"/>
            <a:ext cx="179400" cy="17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/>
          <p:nvPr/>
        </p:nvSpPr>
        <p:spPr>
          <a:xfrm>
            <a:off x="3303450" y="4453725"/>
            <a:ext cx="2537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“The cat sat on the”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4482300" y="4183750"/>
            <a:ext cx="179400" cy="358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4482300" y="945300"/>
            <a:ext cx="179400" cy="358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3303450" y="482125"/>
            <a:ext cx="2537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“ mat”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7283625" y="1219000"/>
            <a:ext cx="18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 txBox="1"/>
          <p:nvPr/>
        </p:nvSpPr>
        <p:spPr>
          <a:xfrm>
            <a:off x="3096450" y="1428625"/>
            <a:ext cx="29511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Sampler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3303450" y="2395675"/>
            <a:ext cx="2537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Transformer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"/>
          <p:cNvSpPr txBox="1"/>
          <p:nvPr/>
        </p:nvSpPr>
        <p:spPr>
          <a:xfrm>
            <a:off x="3096450" y="3647225"/>
            <a:ext cx="29511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Tokenizer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3096450" y="1890325"/>
            <a:ext cx="2951100" cy="17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Transformer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472300" y="2028175"/>
            <a:ext cx="21786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Question: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do you think is the input and output of the transformer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950" y="235450"/>
            <a:ext cx="2962000" cy="467261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9"/>
          <p:cNvSpPr txBox="1"/>
          <p:nvPr/>
        </p:nvSpPr>
        <p:spPr>
          <a:xfrm>
            <a:off x="4429925" y="235450"/>
            <a:ext cx="40947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Input: list of tokens / token ids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Output: One set of logits </a:t>
            </a:r>
            <a:r>
              <a:rPr b="1" i="0" lang="en" sz="1800" u="none" cap="none" strike="noStrike">
                <a:solidFill>
                  <a:schemeClr val="lt2"/>
                </a:solidFill>
              </a:rPr>
              <a:t>per input token!</a:t>
            </a:r>
            <a:endParaRPr b="1" i="0" sz="1800" u="none" cap="none" strike="noStrike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E.g. logits for “ on” gives predicted next token for “The cat sat on”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 inference: only final token’s logits are used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 training: all logits used! A single sequence is actually len(sequence) many training points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THIS IS A BIG DEAL!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5077300" y="391625"/>
            <a:ext cx="409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/>
          <p:nvPr/>
        </p:nvSpPr>
        <p:spPr>
          <a:xfrm>
            <a:off x="4429925" y="235450"/>
            <a:ext cx="40947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Vertical line of x’s called ‘residual stream’.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x_i is list of vectors, one vector per input token.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Length of vectors is d_model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Have n_layer many transformer blocks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Transformer block = attention layer then MLP layer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Attention: move information between tokens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(also some processing)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MLP: Process information within each token independently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396375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/>
          <p:nvPr/>
        </p:nvSpPr>
        <p:spPr>
          <a:xfrm>
            <a:off x="4429925" y="235450"/>
            <a:ext cx="40947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Embedding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Input: list of ints. The token ids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Output: x_0, list of vectors. One vector per input token. Each vector has length d_model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How?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Just a lookup table! Each token is associated with a particular vector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Tokens with similar meanings should have similar vectors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(Omitted detail: Positional embedding)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11"/>
          <p:cNvPicPr preferRelativeResize="0"/>
          <p:nvPr/>
        </p:nvPicPr>
        <p:blipFill rotWithShape="1">
          <a:blip r:embed="rId3">
            <a:alphaModFix/>
          </a:blip>
          <a:srcRect b="0" l="0" r="0" t="69911"/>
          <a:stretch/>
        </p:blipFill>
        <p:spPr>
          <a:xfrm>
            <a:off x="121150" y="1798737"/>
            <a:ext cx="3963750" cy="1455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223cc1ae3a_0_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Embeddings background</a:t>
            </a:r>
            <a:endParaRPr/>
          </a:p>
        </p:txBody>
      </p:sp>
      <p:sp>
        <p:nvSpPr>
          <p:cNvPr id="199" name="Google Shape;199;g3223cc1ae3a_0_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Wortbedeutung als Vektoren darstellen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Ähnliche Wörter ähnliche Richtung und Länge des Vektors.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-&gt; Flipchart</a:t>
            </a:r>
            <a:endParaRPr sz="2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/>
          <p:nvPr/>
        </p:nvSpPr>
        <p:spPr>
          <a:xfrm>
            <a:off x="4429925" y="235450"/>
            <a:ext cx="40947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Unembed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Despite the name, *not* the opposite of embedding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Input: list of vectors. One vector per input token. Each vector has length d_model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Output: list of logits. One set of logits per token.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How?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W_U, b_u. Weight and bias to get output in desired shape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Important: Same W and b used for each token position.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logits[i] = W_U * x[i] + b_u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12"/>
          <p:cNvPicPr preferRelativeResize="0"/>
          <p:nvPr/>
        </p:nvPicPr>
        <p:blipFill rotWithShape="1">
          <a:blip r:embed="rId3">
            <a:alphaModFix/>
          </a:blip>
          <a:srcRect b="73977" l="0" r="0" t="0"/>
          <a:stretch/>
        </p:blipFill>
        <p:spPr>
          <a:xfrm>
            <a:off x="244225" y="1897113"/>
            <a:ext cx="3963750" cy="1259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223cc1ae3a_0_5"/>
          <p:cNvSpPr txBox="1"/>
          <p:nvPr>
            <p:ph idx="1" type="body"/>
          </p:nvPr>
        </p:nvSpPr>
        <p:spPr>
          <a:xfrm>
            <a:off x="311700" y="1000075"/>
            <a:ext cx="8520600" cy="3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Grundlagen von basically allen LLMs (Large Language Models)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Chat</a:t>
            </a:r>
            <a:r>
              <a:rPr b="1" lang="en"/>
              <a:t>GPT -&gt; Generalized Pretrained Transformer</a:t>
            </a:r>
            <a:endParaRPr/>
          </a:p>
        </p:txBody>
      </p:sp>
      <p:sp>
        <p:nvSpPr>
          <p:cNvPr id="60" name="Google Shape;60;g3223cc1ae3a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Transformer?</a:t>
            </a:r>
            <a:endParaRPr/>
          </a:p>
        </p:txBody>
      </p:sp>
      <p:pic>
        <p:nvPicPr>
          <p:cNvPr id="61" name="Google Shape;61;g3223cc1ae3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4950" y="1782700"/>
            <a:ext cx="49149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/>
          <p:nvPr/>
        </p:nvSpPr>
        <p:spPr>
          <a:xfrm>
            <a:off x="4429925" y="235450"/>
            <a:ext cx="40947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Recap: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is name of vertical line of x’s?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is length of vectors in the x’s?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How many vectors are there in each x_i?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is the input for embed?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How does embed turn its input into vectors?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is the output of unembed?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How does unembed convert vectors to logits?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396375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 txBox="1"/>
          <p:nvPr/>
        </p:nvSpPr>
        <p:spPr>
          <a:xfrm>
            <a:off x="4429925" y="235450"/>
            <a:ext cx="40947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Attention layer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Input: list of vectors. One vector per token. Length of vector is d_model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Output: list of vectors. One vector per token. Length of vector is d_model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Each h_i is an ‘attention head’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Attention heads all independent of each other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All their outputs added to input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Number of heads is n_head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(Detail omitted. LayerNorm)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17"/>
          <p:cNvPicPr preferRelativeResize="0"/>
          <p:nvPr/>
        </p:nvPicPr>
        <p:blipFill rotWithShape="1">
          <a:blip r:embed="rId3">
            <a:alphaModFix/>
          </a:blip>
          <a:srcRect b="30734" l="1750" r="33641" t="50000"/>
          <a:stretch/>
        </p:blipFill>
        <p:spPr>
          <a:xfrm>
            <a:off x="303738" y="854100"/>
            <a:ext cx="4039299" cy="1470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7"/>
          <p:cNvPicPr preferRelativeResize="0"/>
          <p:nvPr/>
        </p:nvPicPr>
        <p:blipFill rotWithShape="1">
          <a:blip r:embed="rId4">
            <a:alphaModFix/>
          </a:blip>
          <a:srcRect b="8032" l="3982" r="5476" t="10414"/>
          <a:stretch/>
        </p:blipFill>
        <p:spPr>
          <a:xfrm>
            <a:off x="543313" y="2778350"/>
            <a:ext cx="3560150" cy="11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9750" y="49675"/>
            <a:ext cx="6143616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/>
          <p:nvPr/>
        </p:nvSpPr>
        <p:spPr>
          <a:xfrm>
            <a:off x="830700" y="235450"/>
            <a:ext cx="79827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Attention layer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Focus on one head. Call it h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steps inside h are: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Start with one vector per input token. Length is d_model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Create *three* vectors per token.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Length of these are d_head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Called ‘key’, ‘query’ and ‘value’ vectors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Use K[i] to indicate the key vector for token i. Similar for Q and V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Done using weights and biases. W_K, b_K, W_Q, b_Q, W_V, b_V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Do bunch of calculations (in next slides)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Get one vector per token. Called z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Length of these are still d_head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Go back to residual stream.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So one vector per input token, length of these are d_model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Done using weights and biases. W_o, b_o 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/>
          <p:nvPr/>
        </p:nvSpPr>
        <p:spPr>
          <a:xfrm>
            <a:off x="830700" y="235450"/>
            <a:ext cx="76938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Attention layer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Focus on one head. Call it h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Focus on output for one token position, say token position 3.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final d_head vector for this token: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Z[3] = A[3,0] V[0] + A[3,1] V[1] + A[3,2] V[2] + A[3,3] V[3] 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It is weighted-sum of previous tokens’ value vectors</a:t>
            </a:r>
            <a:endParaRPr b="1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A[3,0] is how much attention token 3 puts on token 0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A[3,0] + … + A[3,3] = 1, and these A’s are all positive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■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So a probability distribution. What function creates these…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Question. How would this look for a generic token i, not token 3?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Mottos: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Values are information sent from one token to another</a:t>
            </a:r>
            <a:endParaRPr b="1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A[i,j] is how much ‘attention’ token i is paying to token j</a:t>
            </a:r>
            <a:endParaRPr b="1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223cc1ae3a_0_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Key, Query und Value berechnen</a:t>
            </a:r>
            <a:endParaRPr/>
          </a:p>
        </p:txBody>
      </p:sp>
      <p:sp>
        <p:nvSpPr>
          <p:cNvPr id="239" name="Google Shape;239;g3223cc1ae3a_0_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g3223cc1ae3a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103" y="1152475"/>
            <a:ext cx="6097072" cy="36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223cc1ae3a_0_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into heads</a:t>
            </a:r>
            <a:endParaRPr/>
          </a:p>
        </p:txBody>
      </p:sp>
      <p:sp>
        <p:nvSpPr>
          <p:cNvPr id="246" name="Google Shape;246;g3223cc1ae3a_0_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g3223cc1ae3a_0_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450" y="937425"/>
            <a:ext cx="6306199" cy="407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223cc1ae3a_0_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Multiply Key and Query (Dot Product)</a:t>
            </a:r>
            <a:endParaRPr/>
          </a:p>
        </p:txBody>
      </p:sp>
      <p:sp>
        <p:nvSpPr>
          <p:cNvPr id="253" name="Google Shape;253;g3223cc1ae3a_0_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g3223cc1ae3a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063" y="1017725"/>
            <a:ext cx="6757874" cy="37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223cc1ae3a_0_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Scores: Multiply Key and Query (Dot Product)</a:t>
            </a:r>
            <a:endParaRPr/>
          </a:p>
        </p:txBody>
      </p:sp>
      <p:sp>
        <p:nvSpPr>
          <p:cNvPr id="260" name="Google Shape;260;g3223cc1ae3a_0_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g3223cc1ae3a_0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110" y="900050"/>
            <a:ext cx="6097776" cy="392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223cc1ae3a_0_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Grid and mask</a:t>
            </a:r>
            <a:endParaRPr/>
          </a:p>
        </p:txBody>
      </p:sp>
      <p:sp>
        <p:nvSpPr>
          <p:cNvPr id="267" name="Google Shape;267;g3223cc1ae3a_0_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g3223cc1ae3a_0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835" y="1093500"/>
            <a:ext cx="7190331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23cc1ae3a_0_11"/>
          <p:cNvSpPr txBox="1"/>
          <p:nvPr>
            <p:ph idx="1" type="body"/>
          </p:nvPr>
        </p:nvSpPr>
        <p:spPr>
          <a:xfrm>
            <a:off x="311700" y="1000075"/>
            <a:ext cx="8520600" cy="3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Chatbots früher waren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ziemlich crap.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Sprache ist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schwierig.</a:t>
            </a:r>
            <a:endParaRPr/>
          </a:p>
        </p:txBody>
      </p:sp>
      <p:sp>
        <p:nvSpPr>
          <p:cNvPr id="67" name="Google Shape;67;g3223cc1ae3a_0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Large Language Models</a:t>
            </a:r>
            <a:endParaRPr/>
          </a:p>
        </p:txBody>
      </p:sp>
      <p:pic>
        <p:nvPicPr>
          <p:cNvPr id="68" name="Google Shape;68;g3223cc1ae3a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425" y="1000075"/>
            <a:ext cx="5496880" cy="35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223cc1ae3a_0_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Scores: Multiply Key and Query (Dot Product)</a:t>
            </a:r>
            <a:endParaRPr/>
          </a:p>
        </p:txBody>
      </p:sp>
      <p:sp>
        <p:nvSpPr>
          <p:cNvPr id="274" name="Google Shape;274;g3223cc1ae3a_0_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g3223cc1ae3a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110" y="900050"/>
            <a:ext cx="6097776" cy="392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223cc1ae3a_0_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Multiply Values and Attention Scores and pass back to residual stream</a:t>
            </a:r>
            <a:endParaRPr/>
          </a:p>
        </p:txBody>
      </p:sp>
      <p:sp>
        <p:nvSpPr>
          <p:cNvPr id="281" name="Google Shape;281;g3223cc1ae3a_0_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g3223cc1ae3a_0_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697" y="1377425"/>
            <a:ext cx="6176600" cy="36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"/>
          <p:cNvSpPr txBox="1"/>
          <p:nvPr/>
        </p:nvSpPr>
        <p:spPr>
          <a:xfrm>
            <a:off x="4429925" y="235450"/>
            <a:ext cx="40947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Recap: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is name of vertical line of x’s?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is length of vectors in the x’s?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How many vectors are there in each x_i?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How does embed turn its input into vectors?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How does unembed convert vectors to logits?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does + symbol in residual stream indicate?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396375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"/>
          <p:cNvSpPr txBox="1"/>
          <p:nvPr/>
        </p:nvSpPr>
        <p:spPr>
          <a:xfrm>
            <a:off x="4429925" y="235450"/>
            <a:ext cx="40947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MLP Layer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Input: list of vectors. One vector per input token. Length of vector is d_model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Output: list of vectors. One vector per input token. Length of vector is d_model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x_{i+2} is NOT the output of m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output of m is added onto the input. Indicated by + symbol.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Known as a ‘residual connection’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25" y="1586723"/>
            <a:ext cx="4094701" cy="1231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5225" y="3220764"/>
            <a:ext cx="331470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"/>
          <p:cNvSpPr txBox="1"/>
          <p:nvPr/>
        </p:nvSpPr>
        <p:spPr>
          <a:xfrm>
            <a:off x="4429925" y="235450"/>
            <a:ext cx="40947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MLP Layer ctd.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Have one vector per input token.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Length of vector changes from d_model to d_mlp then back to d_model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Same as in unembed, tokens are independent throughout these calculations.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(Detail omitted. LayerNorm.)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300" y="152400"/>
            <a:ext cx="316073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1"/>
          <p:cNvSpPr txBox="1"/>
          <p:nvPr/>
        </p:nvSpPr>
        <p:spPr>
          <a:xfrm>
            <a:off x="830700" y="235450"/>
            <a:ext cx="76938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Attention layer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Focus on one head. Call it h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Recap the steps so far inside h: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Key fact: each token gets *three* vectors, not just one. Can deduce a lot of structure from this.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are the three vectors called?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How do we get from the d_model vector to these three vectors?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How do we get back to d_model?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For the 5th token, what does z vector look like?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2"/>
          <p:cNvSpPr txBox="1"/>
          <p:nvPr/>
        </p:nvSpPr>
        <p:spPr>
          <a:xfrm>
            <a:off x="830700" y="235450"/>
            <a:ext cx="76938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Only thing left is calculating A. And we haven’t used K or Q yet…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Key idea: Q[3] dot product K[0] is logit of A[3,0]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Calculate all dot products. Get square grid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‘Causal mask’. Ensure tokens do not pay attention to future tokens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Apply softmax, to get probabilities</a:t>
            </a:r>
            <a:endParaRPr sz="18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Mottos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Query is question that token wants answer to.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Key is question that token has the answer to.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So if Q[3] dot K[0] is large, then 0th token can answer the question 3rd token is asking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And then 0th token passes V[0], ‘the answer’, to 3rd token.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/>
          <p:cNvSpPr txBox="1"/>
          <p:nvPr/>
        </p:nvSpPr>
        <p:spPr>
          <a:xfrm>
            <a:off x="830700" y="235450"/>
            <a:ext cx="76938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Attention layer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Focus on one head. Call it h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Recap inside h: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is first step for h?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is motto for values?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is motto for A?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is motto for keys?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is motto for queries?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Key idea for calculating A[i,j] is…?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Z[3] equals what? (In terms of A and V)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How do we get from z to d_model vectors?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Detail: We have separate W_o for each head, but only one b_o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125" y="152400"/>
            <a:ext cx="396375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223cc1ae3a_0_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Transformer to Chatbot</a:t>
            </a:r>
            <a:endParaRPr/>
          </a:p>
        </p:txBody>
      </p:sp>
      <p:sp>
        <p:nvSpPr>
          <p:cNvPr id="327" name="Google Shape;327;g3223cc1ae3a_0_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</a:t>
            </a:r>
            <a:r>
              <a:rPr lang="en"/>
              <a:t> Fine Tuning -&gt; Chatanfragen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 from Human Feedback -&gt; Freundlichkeit und Sicherheit  </a:t>
            </a:r>
            <a:endParaRPr/>
          </a:p>
        </p:txBody>
      </p:sp>
      <p:pic>
        <p:nvPicPr>
          <p:cNvPr id="328" name="Google Shape;328;g3223cc1ae3a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45376"/>
            <a:ext cx="8520601" cy="2021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23cc1ae3a_0_18"/>
          <p:cNvSpPr txBox="1"/>
          <p:nvPr>
            <p:ph idx="1" type="body"/>
          </p:nvPr>
        </p:nvSpPr>
        <p:spPr>
          <a:xfrm>
            <a:off x="311700" y="1000075"/>
            <a:ext cx="8520600" cy="3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Warum LLMs?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Chatbots davor waren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ziemlich crap.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Umfassendes Sprachverständnis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Zero-Shot Learning (Warum ist das so krass?)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Hohe Anwendbarkeit in vielen Bereichen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3223cc1ae3a_0_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Large Language Models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223cc1ae3a_0_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Fragen?</a:t>
            </a:r>
            <a:endParaRPr/>
          </a:p>
        </p:txBody>
      </p:sp>
      <p:sp>
        <p:nvSpPr>
          <p:cNvPr id="334" name="Google Shape;334;g3223cc1ae3a_0_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223cc1ae3a_0_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Notebook </a:t>
            </a:r>
            <a:endParaRPr/>
          </a:p>
        </p:txBody>
      </p:sp>
      <p:sp>
        <p:nvSpPr>
          <p:cNvPr id="340" name="Google Shape;340;g3223cc1ae3a_0_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Transformer.ipynb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from Scratch Implementieren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23cc1ae3a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Wie generieren Transformer text?</a:t>
            </a:r>
            <a:endParaRPr/>
          </a:p>
        </p:txBody>
      </p:sp>
      <p:sp>
        <p:nvSpPr>
          <p:cNvPr id="80" name="Google Shape;80;g3223cc1ae3a_0_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Transformer predicten das nächste Wort einer Sequenz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The cat sat on the  _____ 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23cc1ae3a_0_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Wie generieren Transformer text?</a:t>
            </a:r>
            <a:endParaRPr/>
          </a:p>
        </p:txBody>
      </p:sp>
      <p:sp>
        <p:nvSpPr>
          <p:cNvPr id="86" name="Google Shape;86;g3223cc1ae3a_0_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Transformer predicten das nächste Wort einer Sequenz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Wenn wir das wieder und wieder machen, erhalten wir Text: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The cat sat on the mat ____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23cc1ae3a_0_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Wie generieren Transformer text?</a:t>
            </a:r>
            <a:endParaRPr/>
          </a:p>
        </p:txBody>
      </p:sp>
      <p:sp>
        <p:nvSpPr>
          <p:cNvPr id="92" name="Google Shape;92;g3223cc1ae3a_0_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Transformer predicten das nächste Wort einer Sequenz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Wenn wir das wieder und wieder machen, erhalten wir Text: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The cat sat on the mat and 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23cc1ae3a_0_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Wie generieren Transformer text?</a:t>
            </a:r>
            <a:endParaRPr/>
          </a:p>
        </p:txBody>
      </p:sp>
      <p:sp>
        <p:nvSpPr>
          <p:cNvPr id="98" name="Google Shape;98;g3223cc1ae3a_0_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Transformer predicten das nächste Wort einer Sequenz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Wenn wir das wieder und wieder machen, erhalten wir Text: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The cat sat on the mat and yawned.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/>
        </p:nvSpPr>
        <p:spPr>
          <a:xfrm>
            <a:off x="3303450" y="4453725"/>
            <a:ext cx="2537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“The cat sat on the”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4482300" y="4183750"/>
            <a:ext cx="179400" cy="358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4482300" y="945300"/>
            <a:ext cx="179400" cy="358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3303450" y="482125"/>
            <a:ext cx="2537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“ mat”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3096450" y="1378625"/>
            <a:ext cx="2951100" cy="27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Aim to understand this box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