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4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5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6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6" r:id="rId2"/>
    <p:sldId id="280" r:id="rId3"/>
    <p:sldId id="310" r:id="rId4"/>
    <p:sldId id="319" r:id="rId5"/>
    <p:sldId id="312" r:id="rId6"/>
    <p:sldId id="297" r:id="rId7"/>
    <p:sldId id="282" r:id="rId8"/>
    <p:sldId id="313" r:id="rId9"/>
    <p:sldId id="314" r:id="rId10"/>
    <p:sldId id="315" r:id="rId11"/>
    <p:sldId id="284" r:id="rId12"/>
    <p:sldId id="317" r:id="rId13"/>
    <p:sldId id="318" r:id="rId14"/>
    <p:sldId id="294" r:id="rId15"/>
    <p:sldId id="288" r:id="rId16"/>
    <p:sldId id="320" r:id="rId17"/>
    <p:sldId id="293" r:id="rId18"/>
    <p:sldId id="307" r:id="rId19"/>
    <p:sldId id="324" r:id="rId20"/>
    <p:sldId id="322" r:id="rId21"/>
    <p:sldId id="323" r:id="rId2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3741"/>
    <a:srgbClr val="E64682"/>
    <a:srgbClr val="FFD264"/>
    <a:srgbClr val="46BEAA"/>
    <a:srgbClr val="C1CB7B"/>
    <a:srgbClr val="BDCB7D"/>
    <a:srgbClr val="CACC78"/>
    <a:srgbClr val="D7CE73"/>
    <a:srgbClr val="E5CF6E"/>
    <a:srgbClr val="F2D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73"/>
    <p:restoredTop sz="94649"/>
  </p:normalViewPr>
  <p:slideViewPr>
    <p:cSldViewPr snapToGrid="0" snapToObjects="1">
      <p:cViewPr varScale="1">
        <p:scale>
          <a:sx n="74" d="100"/>
          <a:sy n="74" d="100"/>
        </p:scale>
        <p:origin x="84" y="5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9" d="100"/>
          <a:sy n="169" d="100"/>
        </p:scale>
        <p:origin x="6608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regneark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CBEF0"/>
            </a:solidFill>
            <a:ln>
              <a:noFill/>
            </a:ln>
            <a:effectLst>
              <a:softEdge rad="0"/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D26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45F5-2546-BB1D-4EEA247B1CDD}"/>
              </c:ext>
            </c:extLst>
          </c:dPt>
          <c:dPt>
            <c:idx val="2"/>
            <c:invertIfNegative val="0"/>
            <c:bubble3D val="0"/>
            <c:spPr>
              <a:solidFill>
                <a:srgbClr val="F2D169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45F5-2546-BB1D-4EEA247B1CDD}"/>
              </c:ext>
            </c:extLst>
          </c:dPt>
          <c:dPt>
            <c:idx val="3"/>
            <c:invertIfNegative val="0"/>
            <c:bubble3D val="0"/>
            <c:spPr>
              <a:solidFill>
                <a:srgbClr val="E5CF6E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45F5-2546-BB1D-4EEA247B1CDD}"/>
              </c:ext>
            </c:extLst>
          </c:dPt>
          <c:dPt>
            <c:idx val="4"/>
            <c:invertIfNegative val="0"/>
            <c:bubble3D val="0"/>
            <c:spPr>
              <a:solidFill>
                <a:srgbClr val="D7CE73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45F5-2546-BB1D-4EEA247B1CDD}"/>
              </c:ext>
            </c:extLst>
          </c:dPt>
          <c:dPt>
            <c:idx val="5"/>
            <c:invertIfNegative val="0"/>
            <c:bubble3D val="0"/>
            <c:spPr>
              <a:solidFill>
                <a:srgbClr val="CACC7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9-45F5-2546-BB1D-4EEA247B1CDD}"/>
              </c:ext>
            </c:extLst>
          </c:dPt>
          <c:dPt>
            <c:idx val="6"/>
            <c:invertIfNegative val="0"/>
            <c:bubble3D val="0"/>
            <c:spPr>
              <a:solidFill>
                <a:srgbClr val="BDCB7D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B-45F5-2546-BB1D-4EEA247B1CDD}"/>
              </c:ext>
            </c:extLst>
          </c:dPt>
          <c:dPt>
            <c:idx val="7"/>
            <c:invertIfNegative val="0"/>
            <c:bubble3D val="0"/>
            <c:spPr>
              <a:solidFill>
                <a:srgbClr val="B0C98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D-45F5-2546-BB1D-4EEA247B1CDD}"/>
              </c:ext>
            </c:extLst>
          </c:dPt>
          <c:dPt>
            <c:idx val="8"/>
            <c:invertIfNegative val="0"/>
            <c:bubble3D val="0"/>
            <c:spPr>
              <a:solidFill>
                <a:srgbClr val="A3C887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F-45F5-2546-BB1D-4EEA247B1CDD}"/>
              </c:ext>
            </c:extLst>
          </c:dPt>
          <c:dPt>
            <c:idx val="9"/>
            <c:invertIfNegative val="0"/>
            <c:bubble3D val="0"/>
            <c:spPr>
              <a:solidFill>
                <a:srgbClr val="95C78C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1-45F5-2546-BB1D-4EEA247B1CDD}"/>
              </c:ext>
            </c:extLst>
          </c:dPt>
          <c:dPt>
            <c:idx val="10"/>
            <c:invertIfNegative val="0"/>
            <c:bubble3D val="0"/>
            <c:spPr>
              <a:solidFill>
                <a:srgbClr val="88C591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3-45F5-2546-BB1D-4EEA247B1CDD}"/>
              </c:ext>
            </c:extLst>
          </c:dPt>
          <c:dPt>
            <c:idx val="11"/>
            <c:invertIfNegative val="0"/>
            <c:bubble3D val="0"/>
            <c:spPr>
              <a:solidFill>
                <a:srgbClr val="7BC49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5-45F5-2546-BB1D-4EEA247B1CDD}"/>
              </c:ext>
            </c:extLst>
          </c:dPt>
          <c:dPt>
            <c:idx val="12"/>
            <c:invertIfNegative val="0"/>
            <c:bubble3D val="0"/>
            <c:spPr>
              <a:solidFill>
                <a:srgbClr val="6EC29B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7-45F5-2546-BB1D-4EEA247B1CDD}"/>
              </c:ext>
            </c:extLst>
          </c:dPt>
          <c:dPt>
            <c:idx val="13"/>
            <c:invertIfNegative val="0"/>
            <c:bubble3D val="0"/>
            <c:spPr>
              <a:solidFill>
                <a:srgbClr val="60C1A0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9-45F5-2546-BB1D-4EEA247B1CDD}"/>
              </c:ext>
            </c:extLst>
          </c:dPt>
          <c:dPt>
            <c:idx val="14"/>
            <c:invertIfNegative val="0"/>
            <c:bubble3D val="0"/>
            <c:spPr>
              <a:solidFill>
                <a:srgbClr val="53BFA5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B-45F5-2546-BB1D-4EEA247B1CDD}"/>
              </c:ext>
            </c:extLst>
          </c:dPt>
          <c:dPt>
            <c:idx val="15"/>
            <c:invertIfNegative val="0"/>
            <c:bubble3D val="0"/>
            <c:spPr>
              <a:solidFill>
                <a:srgbClr val="46BEAA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D-45F5-2546-BB1D-4EEA247B1CDD}"/>
              </c:ext>
            </c:extLst>
          </c:dPt>
          <c:dPt>
            <c:idx val="16"/>
            <c:invertIfNegative val="0"/>
            <c:bubble3D val="0"/>
            <c:spPr>
              <a:solidFill>
                <a:srgbClr val="44BEB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F-45F5-2546-BB1D-4EEA247B1CDD}"/>
              </c:ext>
            </c:extLst>
          </c:dPt>
          <c:dPt>
            <c:idx val="17"/>
            <c:invertIfNegative val="0"/>
            <c:bubble3D val="0"/>
            <c:spPr>
              <a:solidFill>
                <a:srgbClr val="42BEC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1-45F5-2546-BB1D-4EEA247B1CDD}"/>
              </c:ext>
            </c:extLst>
          </c:dPt>
          <c:dPt>
            <c:idx val="18"/>
            <c:invertIfNegative val="0"/>
            <c:bubble3D val="0"/>
            <c:spPr>
              <a:solidFill>
                <a:srgbClr val="40BED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3-45F5-2546-BB1D-4EEA247B1CDD}"/>
              </c:ext>
            </c:extLst>
          </c:dPt>
          <c:dPt>
            <c:idx val="19"/>
            <c:invertIfNegative val="0"/>
            <c:bubble3D val="0"/>
            <c:spPr>
              <a:solidFill>
                <a:srgbClr val="3EBEE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5-45F5-2546-BB1D-4EEA247B1CDD}"/>
              </c:ext>
            </c:extLst>
          </c:dPt>
          <c:cat>
            <c:strRef>
              <c:f>Sheet1!$B$2:$B$23</c:f>
              <c:strCache>
                <c:ptCount val="21"/>
                <c:pt idx="1">
                  <c:v>kjøretøy</c:v>
                </c:pt>
                <c:pt idx="2">
                  <c:v>ssb</c:v>
                </c:pt>
                <c:pt idx="3">
                  <c:v>adresse</c:v>
                </c:pt>
                <c:pt idx="4">
                  <c:v>samboer</c:v>
                </c:pt>
                <c:pt idx="5">
                  <c:v>regnskap</c:v>
                </c:pt>
                <c:pt idx="6">
                  <c:v>kommunenummer</c:v>
                </c:pt>
                <c:pt idx="7">
                  <c:v>skatt</c:v>
                </c:pt>
                <c:pt idx="8">
                  <c:v>sak</c:v>
                </c:pt>
                <c:pt idx="9">
                  <c:v>felles datakatalog</c:v>
                </c:pt>
                <c:pt idx="10">
                  <c:v>løsøre</c:v>
                </c:pt>
                <c:pt idx="11">
                  <c:v>lånekassen</c:v>
                </c:pt>
                <c:pt idx="12">
                  <c:v>nav</c:v>
                </c:pt>
                <c:pt idx="13">
                  <c:v>skattegrunnlag</c:v>
                </c:pt>
                <c:pt idx="14">
                  <c:v>skatteetaten</c:v>
                </c:pt>
                <c:pt idx="15">
                  <c:v>enhet</c:v>
                </c:pt>
                <c:pt idx="16">
                  <c:v>arkivverket</c:v>
                </c:pt>
                <c:pt idx="17">
                  <c:v>inntekt</c:v>
                </c:pt>
                <c:pt idx="18">
                  <c:v>arkiv</c:v>
                </c:pt>
                <c:pt idx="19">
                  <c:v>enhetsregisteret</c:v>
                </c:pt>
                <c:pt idx="20">
                  <c:v>fs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1">
                  <c:v>17</c:v>
                </c:pt>
                <c:pt idx="2">
                  <c:v>18</c:v>
                </c:pt>
                <c:pt idx="3">
                  <c:v>20</c:v>
                </c:pt>
                <c:pt idx="4">
                  <c:v>21</c:v>
                </c:pt>
                <c:pt idx="5">
                  <c:v>21</c:v>
                </c:pt>
                <c:pt idx="6">
                  <c:v>21</c:v>
                </c:pt>
                <c:pt idx="7">
                  <c:v>22</c:v>
                </c:pt>
                <c:pt idx="8">
                  <c:v>23</c:v>
                </c:pt>
                <c:pt idx="9">
                  <c:v>24</c:v>
                </c:pt>
                <c:pt idx="10">
                  <c:v>27</c:v>
                </c:pt>
                <c:pt idx="11">
                  <c:v>29</c:v>
                </c:pt>
                <c:pt idx="12">
                  <c:v>33</c:v>
                </c:pt>
                <c:pt idx="13">
                  <c:v>39</c:v>
                </c:pt>
                <c:pt idx="14">
                  <c:v>40</c:v>
                </c:pt>
                <c:pt idx="15">
                  <c:v>42</c:v>
                </c:pt>
                <c:pt idx="16">
                  <c:v>45</c:v>
                </c:pt>
                <c:pt idx="17">
                  <c:v>46</c:v>
                </c:pt>
                <c:pt idx="18">
                  <c:v>50</c:v>
                </c:pt>
                <c:pt idx="19">
                  <c:v>60</c:v>
                </c:pt>
                <c:pt idx="20">
                  <c:v>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45F5-2546-BB1D-4EEA247B1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821697119"/>
        <c:axId val="821697919"/>
      </c:barChart>
      <c:catAx>
        <c:axId val="821697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919"/>
        <c:crosses val="autoZero"/>
        <c:auto val="1"/>
        <c:lblAlgn val="ctr"/>
        <c:lblOffset val="100"/>
        <c:noMultiLvlLbl val="0"/>
      </c:catAx>
      <c:valAx>
        <c:axId val="821697919"/>
        <c:scaling>
          <c:orientation val="minMax"/>
          <c:max val="200"/>
        </c:scaling>
        <c:delete val="0"/>
        <c:axPos val="b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119"/>
        <c:crosses val="autoZero"/>
        <c:crossBetween val="midCat"/>
        <c:majorUnit val="50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Direkte</c:v>
                </c:pt>
                <c:pt idx="1">
                  <c:v>Organsik søk</c:v>
                </c:pt>
                <c:pt idx="2">
                  <c:v>Referral</c:v>
                </c:pt>
                <c:pt idx="3">
                  <c:v>Sosiale medier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244</c:v>
                </c:pt>
                <c:pt idx="1">
                  <c:v>281</c:v>
                </c:pt>
                <c:pt idx="2">
                  <c:v>109</c:v>
                </c:pt>
                <c:pt idx="3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Geonorge</c:v>
                </c:pt>
                <c:pt idx="1">
                  <c:v>data.norge.no</c:v>
                </c:pt>
                <c:pt idx="2">
                  <c:v>FDK</c:v>
                </c:pt>
                <c:pt idx="3">
                  <c:v>Vegvesenet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41</c:v>
                </c:pt>
                <c:pt idx="1">
                  <c:v>47</c:v>
                </c:pt>
                <c:pt idx="2">
                  <c:v>9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9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62</c:v>
                </c:pt>
                <c:pt idx="1">
                  <c:v>29</c:v>
                </c:pt>
                <c:pt idx="2">
                  <c:v>9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31</c:v>
                </c:pt>
                <c:pt idx="1">
                  <c:v>61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E64682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chemeClr val="bg1">
                  <a:lumMod val="65000"/>
                  <a:alpha val="50000"/>
                </a:schemeClr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Offentlige</c:v>
                </c:pt>
                <c:pt idx="1">
                  <c:v>Begrensede</c:v>
                </c:pt>
                <c:pt idx="2">
                  <c:v>Unntatt offentlighet</c:v>
                </c:pt>
                <c:pt idx="3">
                  <c:v>Ukjent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98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CBEF0"/>
            </a:solidFill>
            <a:ln>
              <a:noFill/>
            </a:ln>
            <a:effectLst>
              <a:softEdge rad="0"/>
            </a:effectLst>
          </c:spPr>
          <c:invertIfNegative val="0"/>
          <c:dPt>
            <c:idx val="1"/>
            <c:invertIfNegative val="0"/>
            <c:bubble3D val="0"/>
            <c:spPr>
              <a:solidFill>
                <a:srgbClr val="FFD26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45F5-2546-BB1D-4EEA247B1CDD}"/>
              </c:ext>
            </c:extLst>
          </c:dPt>
          <c:dPt>
            <c:idx val="2"/>
            <c:invertIfNegative val="0"/>
            <c:bubble3D val="0"/>
            <c:spPr>
              <a:solidFill>
                <a:srgbClr val="F2D169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45F5-2546-BB1D-4EEA247B1CDD}"/>
              </c:ext>
            </c:extLst>
          </c:dPt>
          <c:dPt>
            <c:idx val="3"/>
            <c:invertIfNegative val="0"/>
            <c:bubble3D val="0"/>
            <c:spPr>
              <a:solidFill>
                <a:srgbClr val="E5CF6E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45F5-2546-BB1D-4EEA247B1CDD}"/>
              </c:ext>
            </c:extLst>
          </c:dPt>
          <c:dPt>
            <c:idx val="4"/>
            <c:invertIfNegative val="0"/>
            <c:bubble3D val="0"/>
            <c:spPr>
              <a:solidFill>
                <a:srgbClr val="D7CE73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45F5-2546-BB1D-4EEA247B1CDD}"/>
              </c:ext>
            </c:extLst>
          </c:dPt>
          <c:dPt>
            <c:idx val="5"/>
            <c:invertIfNegative val="0"/>
            <c:bubble3D val="0"/>
            <c:spPr>
              <a:solidFill>
                <a:srgbClr val="CACC7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9-45F5-2546-BB1D-4EEA247B1CDD}"/>
              </c:ext>
            </c:extLst>
          </c:dPt>
          <c:dPt>
            <c:idx val="6"/>
            <c:invertIfNegative val="0"/>
            <c:bubble3D val="0"/>
            <c:spPr>
              <a:solidFill>
                <a:srgbClr val="BDCB7D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B-45F5-2546-BB1D-4EEA247B1CDD}"/>
              </c:ext>
            </c:extLst>
          </c:dPt>
          <c:dPt>
            <c:idx val="7"/>
            <c:invertIfNegative val="0"/>
            <c:bubble3D val="0"/>
            <c:spPr>
              <a:solidFill>
                <a:srgbClr val="B0C98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D-45F5-2546-BB1D-4EEA247B1CDD}"/>
              </c:ext>
            </c:extLst>
          </c:dPt>
          <c:dPt>
            <c:idx val="8"/>
            <c:invertIfNegative val="0"/>
            <c:bubble3D val="0"/>
            <c:spPr>
              <a:solidFill>
                <a:srgbClr val="A3C887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F-45F5-2546-BB1D-4EEA247B1CDD}"/>
              </c:ext>
            </c:extLst>
          </c:dPt>
          <c:dPt>
            <c:idx val="9"/>
            <c:invertIfNegative val="0"/>
            <c:bubble3D val="0"/>
            <c:spPr>
              <a:solidFill>
                <a:srgbClr val="95C78C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1-45F5-2546-BB1D-4EEA247B1CDD}"/>
              </c:ext>
            </c:extLst>
          </c:dPt>
          <c:dPt>
            <c:idx val="10"/>
            <c:invertIfNegative val="0"/>
            <c:bubble3D val="0"/>
            <c:spPr>
              <a:solidFill>
                <a:srgbClr val="88C591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3-45F5-2546-BB1D-4EEA247B1CDD}"/>
              </c:ext>
            </c:extLst>
          </c:dPt>
          <c:dPt>
            <c:idx val="11"/>
            <c:invertIfNegative val="0"/>
            <c:bubble3D val="0"/>
            <c:spPr>
              <a:solidFill>
                <a:srgbClr val="7BC49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5-45F5-2546-BB1D-4EEA247B1CDD}"/>
              </c:ext>
            </c:extLst>
          </c:dPt>
          <c:dPt>
            <c:idx val="12"/>
            <c:invertIfNegative val="0"/>
            <c:bubble3D val="0"/>
            <c:spPr>
              <a:solidFill>
                <a:srgbClr val="6EC29B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7-45F5-2546-BB1D-4EEA247B1CDD}"/>
              </c:ext>
            </c:extLst>
          </c:dPt>
          <c:dPt>
            <c:idx val="13"/>
            <c:invertIfNegative val="0"/>
            <c:bubble3D val="0"/>
            <c:spPr>
              <a:solidFill>
                <a:srgbClr val="60C1A0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9-45F5-2546-BB1D-4EEA247B1CDD}"/>
              </c:ext>
            </c:extLst>
          </c:dPt>
          <c:dPt>
            <c:idx val="14"/>
            <c:invertIfNegative val="0"/>
            <c:bubble3D val="0"/>
            <c:spPr>
              <a:solidFill>
                <a:srgbClr val="53BFA5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B-45F5-2546-BB1D-4EEA247B1CDD}"/>
              </c:ext>
            </c:extLst>
          </c:dPt>
          <c:dPt>
            <c:idx val="15"/>
            <c:invertIfNegative val="0"/>
            <c:bubble3D val="0"/>
            <c:spPr>
              <a:solidFill>
                <a:srgbClr val="46BEAA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D-45F5-2546-BB1D-4EEA247B1CDD}"/>
              </c:ext>
            </c:extLst>
          </c:dPt>
          <c:dPt>
            <c:idx val="16"/>
            <c:invertIfNegative val="0"/>
            <c:bubble3D val="0"/>
            <c:spPr>
              <a:solidFill>
                <a:srgbClr val="44BEB8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1F-45F5-2546-BB1D-4EEA247B1CDD}"/>
              </c:ext>
            </c:extLst>
          </c:dPt>
          <c:dPt>
            <c:idx val="17"/>
            <c:invertIfNegative val="0"/>
            <c:bubble3D val="0"/>
            <c:spPr>
              <a:solidFill>
                <a:srgbClr val="42BEC6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1-45F5-2546-BB1D-4EEA247B1CDD}"/>
              </c:ext>
            </c:extLst>
          </c:dPt>
          <c:dPt>
            <c:idx val="18"/>
            <c:invertIfNegative val="0"/>
            <c:bubble3D val="0"/>
            <c:spPr>
              <a:solidFill>
                <a:srgbClr val="40BED4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3-45F5-2546-BB1D-4EEA247B1CDD}"/>
              </c:ext>
            </c:extLst>
          </c:dPt>
          <c:dPt>
            <c:idx val="19"/>
            <c:invertIfNegative val="0"/>
            <c:bubble3D val="0"/>
            <c:spPr>
              <a:solidFill>
                <a:srgbClr val="3EBEE2"/>
              </a:solidFill>
              <a:ln>
                <a:noFill/>
              </a:ln>
              <a:effectLst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25-45F5-2546-BB1D-4EEA247B1CDD}"/>
              </c:ext>
            </c:extLst>
          </c:dPt>
          <c:cat>
            <c:strRef>
              <c:f>Sheet1!$B$2:$B$23</c:f>
              <c:strCache>
                <c:ptCount val="21"/>
                <c:pt idx="1">
                  <c:v>begrepskatalog</c:v>
                </c:pt>
                <c:pt idx="2">
                  <c:v>Avtale</c:v>
                </c:pt>
                <c:pt idx="3">
                  <c:v>arkiv</c:v>
                </c:pt>
                <c:pt idx="4">
                  <c:v>Arbeidstid</c:v>
                </c:pt>
                <c:pt idx="5">
                  <c:v>virksomhet</c:v>
                </c:pt>
                <c:pt idx="6">
                  <c:v>person</c:v>
                </c:pt>
                <c:pt idx="7">
                  <c:v>NAV</c:v>
                </c:pt>
                <c:pt idx="8">
                  <c:v>kart</c:v>
                </c:pt>
                <c:pt idx="9">
                  <c:v>bufdir</c:v>
                </c:pt>
                <c:pt idx="10">
                  <c:v>BUF</c:v>
                </c:pt>
                <c:pt idx="11">
                  <c:v>barn</c:v>
                </c:pt>
                <c:pt idx="12">
                  <c:v>administrative enheter</c:v>
                </c:pt>
                <c:pt idx="13">
                  <c:v>skattegrunnlag</c:v>
                </c:pt>
                <c:pt idx="14">
                  <c:v>samboer</c:v>
                </c:pt>
                <c:pt idx="15">
                  <c:v>kartverket</c:v>
                </c:pt>
                <c:pt idx="16">
                  <c:v>arkivverket</c:v>
                </c:pt>
                <c:pt idx="17">
                  <c:v>skatt</c:v>
                </c:pt>
                <c:pt idx="18">
                  <c:v>kjøretøy</c:v>
                </c:pt>
                <c:pt idx="19">
                  <c:v>skatteetaten</c:v>
                </c:pt>
                <c:pt idx="20">
                  <c:v>inntekt</c:v>
                </c:pt>
              </c:strCache>
            </c:strRef>
          </c:cat>
          <c:val>
            <c:numRef>
              <c:f>Sheet1!$C$2:$C$23</c:f>
              <c:numCache>
                <c:formatCode>General</c:formatCode>
                <c:ptCount val="22"/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3</c:v>
                </c:pt>
                <c:pt idx="12">
                  <c:v>3</c:v>
                </c:pt>
                <c:pt idx="13">
                  <c:v>4</c:v>
                </c:pt>
                <c:pt idx="14">
                  <c:v>4</c:v>
                </c:pt>
                <c:pt idx="15">
                  <c:v>4</c:v>
                </c:pt>
                <c:pt idx="16">
                  <c:v>4</c:v>
                </c:pt>
                <c:pt idx="17">
                  <c:v>5</c:v>
                </c:pt>
                <c:pt idx="18">
                  <c:v>5</c:v>
                </c:pt>
                <c:pt idx="19">
                  <c:v>6</c:v>
                </c:pt>
                <c:pt idx="20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6-45F5-2546-BB1D-4EEA247B1C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821697119"/>
        <c:axId val="821697919"/>
      </c:barChart>
      <c:catAx>
        <c:axId val="8216971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919"/>
        <c:crosses val="autoZero"/>
        <c:auto val="1"/>
        <c:lblAlgn val="ctr"/>
        <c:lblOffset val="100"/>
        <c:noMultiLvlLbl val="0"/>
      </c:catAx>
      <c:valAx>
        <c:axId val="821697919"/>
        <c:scaling>
          <c:orientation val="minMax"/>
          <c:max val="6"/>
          <c:min val="0"/>
        </c:scaling>
        <c:delete val="0"/>
        <c:axPos val="b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b" anchorCtr="0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21697119"/>
        <c:crosses val="autoZero"/>
        <c:crossBetween val="midCat"/>
        <c:majorUnit val="1"/>
        <c:minorUnit val="1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Akkumulert offentlige</c:v>
                </c:pt>
              </c:strCache>
            </c:strRef>
          </c:tx>
          <c:spPr>
            <a:solidFill>
              <a:srgbClr val="46BEAA"/>
            </a:solidFill>
            <a:ln>
              <a:noFill/>
            </a:ln>
            <a:effectLst/>
          </c:spPr>
          <c:invertIfNegative val="0"/>
          <c:cat>
            <c:numRef>
              <c:f>Sheet1!$A$2:$A$18</c:f>
              <c:numCache>
                <c:formatCode>[$-414]mmmm\ yyyy;@</c:formatCode>
                <c:ptCount val="17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</c:numCache>
            </c:num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753</c:v>
                </c:pt>
                <c:pt idx="1">
                  <c:v>758</c:v>
                </c:pt>
                <c:pt idx="2">
                  <c:v>812</c:v>
                </c:pt>
                <c:pt idx="3">
                  <c:v>929</c:v>
                </c:pt>
                <c:pt idx="4">
                  <c:v>931</c:v>
                </c:pt>
                <c:pt idx="5">
                  <c:v>942</c:v>
                </c:pt>
                <c:pt idx="6">
                  <c:v>942</c:v>
                </c:pt>
                <c:pt idx="7">
                  <c:v>946</c:v>
                </c:pt>
                <c:pt idx="8">
                  <c:v>949</c:v>
                </c:pt>
                <c:pt idx="9">
                  <c:v>954</c:v>
                </c:pt>
                <c:pt idx="10">
                  <c:v>970</c:v>
                </c:pt>
                <c:pt idx="11">
                  <c:v>973</c:v>
                </c:pt>
                <c:pt idx="12">
                  <c:v>975</c:v>
                </c:pt>
                <c:pt idx="13">
                  <c:v>976</c:v>
                </c:pt>
                <c:pt idx="14">
                  <c:v>1112</c:v>
                </c:pt>
                <c:pt idx="15">
                  <c:v>1114</c:v>
                </c:pt>
                <c:pt idx="16">
                  <c:v>1118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1C-A84B-866C-4296EA4BE4F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Akkumulert begrensede</c:v>
                </c:pt>
              </c:strCache>
            </c:strRef>
          </c:tx>
          <c:spPr>
            <a:solidFill>
              <a:srgbClr val="FFD264"/>
            </a:solidFill>
            <a:ln>
              <a:noFill/>
            </a:ln>
            <a:effectLst/>
          </c:spPr>
          <c:invertIfNegative val="0"/>
          <c:cat>
            <c:numRef>
              <c:f>Sheet1!$A$2:$A$18</c:f>
              <c:numCache>
                <c:formatCode>[$-414]mmmm\ yyyy;@</c:formatCode>
                <c:ptCount val="17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</c:numCache>
            </c:numRef>
          </c:cat>
          <c:val>
            <c:numRef>
              <c:f>Sheet1!$C$2:$C$18</c:f>
              <c:numCache>
                <c:formatCode>General</c:formatCode>
                <c:ptCount val="17"/>
                <c:pt idx="0">
                  <c:v>44</c:v>
                </c:pt>
                <c:pt idx="1">
                  <c:v>44</c:v>
                </c:pt>
                <c:pt idx="2">
                  <c:v>45</c:v>
                </c:pt>
                <c:pt idx="3">
                  <c:v>60</c:v>
                </c:pt>
                <c:pt idx="4">
                  <c:v>60</c:v>
                </c:pt>
                <c:pt idx="5">
                  <c:v>60</c:v>
                </c:pt>
                <c:pt idx="6">
                  <c:v>60</c:v>
                </c:pt>
                <c:pt idx="7">
                  <c:v>61</c:v>
                </c:pt>
                <c:pt idx="8">
                  <c:v>63</c:v>
                </c:pt>
                <c:pt idx="9">
                  <c:v>63</c:v>
                </c:pt>
                <c:pt idx="10">
                  <c:v>64</c:v>
                </c:pt>
                <c:pt idx="11">
                  <c:v>65</c:v>
                </c:pt>
                <c:pt idx="12">
                  <c:v>66</c:v>
                </c:pt>
                <c:pt idx="13">
                  <c:v>66</c:v>
                </c:pt>
                <c:pt idx="14">
                  <c:v>109</c:v>
                </c:pt>
                <c:pt idx="15">
                  <c:v>111</c:v>
                </c:pt>
                <c:pt idx="16">
                  <c:v>116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1C-A84B-866C-4296EA4BE4F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Akkumulert untatt offentlighet</c:v>
                </c:pt>
              </c:strCache>
            </c:strRef>
          </c:tx>
          <c:spPr>
            <a:solidFill>
              <a:srgbClr val="E64682"/>
            </a:solidFill>
            <a:ln>
              <a:noFill/>
            </a:ln>
            <a:effectLst/>
          </c:spPr>
          <c:invertIfNegative val="0"/>
          <c:cat>
            <c:numRef>
              <c:f>Sheet1!$A$2:$A$18</c:f>
              <c:numCache>
                <c:formatCode>[$-414]mmmm\ yyyy;@</c:formatCode>
                <c:ptCount val="17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</c:numCache>
            </c:numRef>
          </c:cat>
          <c:val>
            <c:numRef>
              <c:f>Sheet1!$D$2:$D$18</c:f>
              <c:numCache>
                <c:formatCode>General</c:formatCode>
                <c:ptCount val="17"/>
                <c:pt idx="0">
                  <c:v>0</c:v>
                </c:pt>
                <c:pt idx="1">
                  <c:v>0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3</c:v>
                </c:pt>
                <c:pt idx="12">
                  <c:v>3</c:v>
                </c:pt>
                <c:pt idx="13">
                  <c:v>3</c:v>
                </c:pt>
                <c:pt idx="14">
                  <c:v>6</c:v>
                </c:pt>
                <c:pt idx="15">
                  <c:v>8</c:v>
                </c:pt>
                <c:pt idx="1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1C-A84B-866C-4296EA4BE4F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Akkumulert ukjent</c:v>
                </c:pt>
              </c:strCache>
            </c:strRef>
          </c:tx>
          <c:spPr>
            <a:solidFill>
              <a:schemeClr val="bg1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Sheet1!$A$2:$A$18</c:f>
              <c:numCache>
                <c:formatCode>[$-414]mmmm\ yyyy;@</c:formatCode>
                <c:ptCount val="17"/>
                <c:pt idx="0">
                  <c:v>43070</c:v>
                </c:pt>
                <c:pt idx="1">
                  <c:v>43101</c:v>
                </c:pt>
                <c:pt idx="2">
                  <c:v>43132</c:v>
                </c:pt>
                <c:pt idx="3">
                  <c:v>43160</c:v>
                </c:pt>
                <c:pt idx="4">
                  <c:v>43191</c:v>
                </c:pt>
                <c:pt idx="5">
                  <c:v>43221</c:v>
                </c:pt>
                <c:pt idx="6">
                  <c:v>43252</c:v>
                </c:pt>
                <c:pt idx="7">
                  <c:v>43282</c:v>
                </c:pt>
                <c:pt idx="8">
                  <c:v>43313</c:v>
                </c:pt>
                <c:pt idx="9">
                  <c:v>43344</c:v>
                </c:pt>
                <c:pt idx="10">
                  <c:v>43374</c:v>
                </c:pt>
                <c:pt idx="11">
                  <c:v>43405</c:v>
                </c:pt>
                <c:pt idx="12">
                  <c:v>43435</c:v>
                </c:pt>
                <c:pt idx="13">
                  <c:v>43466</c:v>
                </c:pt>
                <c:pt idx="14">
                  <c:v>43497</c:v>
                </c:pt>
                <c:pt idx="15">
                  <c:v>43525</c:v>
                </c:pt>
                <c:pt idx="16">
                  <c:v>43556</c:v>
                </c:pt>
              </c:numCache>
            </c:numRef>
          </c:cat>
          <c:val>
            <c:numRef>
              <c:f>Sheet1!$E$2:$E$18</c:f>
              <c:numCache>
                <c:formatCode>General</c:formatCode>
                <c:ptCount val="17"/>
                <c:pt idx="0">
                  <c:v>3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3</c:v>
                </c:pt>
                <c:pt idx="5">
                  <c:v>3</c:v>
                </c:pt>
                <c:pt idx="6">
                  <c:v>3</c:v>
                </c:pt>
                <c:pt idx="7">
                  <c:v>3</c:v>
                </c:pt>
                <c:pt idx="8">
                  <c:v>3</c:v>
                </c:pt>
                <c:pt idx="9">
                  <c:v>3</c:v>
                </c:pt>
                <c:pt idx="10">
                  <c:v>3</c:v>
                </c:pt>
                <c:pt idx="11">
                  <c:v>8</c:v>
                </c:pt>
                <c:pt idx="12">
                  <c:v>8</c:v>
                </c:pt>
                <c:pt idx="13">
                  <c:v>8</c:v>
                </c:pt>
                <c:pt idx="14">
                  <c:v>6</c:v>
                </c:pt>
                <c:pt idx="15">
                  <c:v>8</c:v>
                </c:pt>
                <c:pt idx="16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1C-A84B-866C-4296EA4BE4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619658175"/>
        <c:axId val="519264479"/>
      </c:barChart>
      <c:dateAx>
        <c:axId val="619658175"/>
        <c:scaling>
          <c:orientation val="minMax"/>
        </c:scaling>
        <c:delete val="0"/>
        <c:axPos val="b"/>
        <c:numFmt formatCode="[$-414]mmmm\ yyyy;@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519264479"/>
        <c:crosses val="autoZero"/>
        <c:auto val="1"/>
        <c:lblOffset val="100"/>
        <c:baseTimeUnit val="months"/>
      </c:dateAx>
      <c:valAx>
        <c:axId val="519264479"/>
        <c:scaling>
          <c:orientation val="minMax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6196581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rgbClr val="AAEBD7"/>
            </a:solidFill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46BEAA">
                  <a:alpha val="25000"/>
                </a:srgbClr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0C-2F45-92A6-21DFE78DA077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10C-2F45-92A6-21DFE78DA077}"/>
              </c:ext>
            </c:extLst>
          </c:dPt>
          <c:dPt>
            <c:idx val="2"/>
            <c:bubble3D val="0"/>
            <c:spPr>
              <a:solidFill>
                <a:srgbClr val="AAEBD7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10C-2F45-92A6-21DFE78DA077}"/>
              </c:ext>
            </c:extLst>
          </c:dPt>
          <c:dPt>
            <c:idx val="3"/>
            <c:bubble3D val="0"/>
            <c:spPr>
              <a:solidFill>
                <a:srgbClr val="AAEBD7"/>
              </a:solidFill>
              <a:ln w="1905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10C-2F45-92A6-21DFE78DA077}"/>
              </c:ext>
            </c:extLst>
          </c:dPt>
          <c:cat>
            <c:strRef>
              <c:f>Sheet1!$A$2:$A$5</c:f>
              <c:strCache>
                <c:ptCount val="2"/>
                <c:pt idx="0">
                  <c:v>Ikke åpne datasett</c:v>
                </c:pt>
                <c:pt idx="1">
                  <c:v>Åpne datasett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1132</c:v>
                </c:pt>
                <c:pt idx="1">
                  <c:v>579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10C-2F45-92A6-21DFE78DA0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Sheet1!$A$2:$A$18</c:f>
              <c:strCache>
                <c:ptCount val="17"/>
                <c:pt idx="0">
                  <c:v>des 17</c:v>
                </c:pt>
                <c:pt idx="1">
                  <c:v>jan 18</c:v>
                </c:pt>
                <c:pt idx="2">
                  <c:v>feb 18</c:v>
                </c:pt>
                <c:pt idx="3">
                  <c:v>mar 18</c:v>
                </c:pt>
                <c:pt idx="4">
                  <c:v>apr 18</c:v>
                </c:pt>
                <c:pt idx="5">
                  <c:v>mai 18</c:v>
                </c:pt>
                <c:pt idx="6">
                  <c:v>jun 18</c:v>
                </c:pt>
                <c:pt idx="7">
                  <c:v>jul 18</c:v>
                </c:pt>
                <c:pt idx="8">
                  <c:v>aug 18</c:v>
                </c:pt>
                <c:pt idx="9">
                  <c:v>sep 18</c:v>
                </c:pt>
                <c:pt idx="10">
                  <c:v>okt 18</c:v>
                </c:pt>
                <c:pt idx="11">
                  <c:v>nov 18</c:v>
                </c:pt>
                <c:pt idx="12">
                  <c:v>des 18</c:v>
                </c:pt>
                <c:pt idx="13">
                  <c:v>jan 19</c:v>
                </c:pt>
                <c:pt idx="14">
                  <c:v>feb 19</c:v>
                </c:pt>
                <c:pt idx="15">
                  <c:v>mar 19</c:v>
                </c:pt>
                <c:pt idx="16">
                  <c:v>apr 19</c:v>
                </c:pt>
              </c:strCache>
            </c:strRef>
          </c:cat>
          <c:val>
            <c:numRef>
              <c:f>Sheet1!$B$2:$B$18</c:f>
              <c:numCache>
                <c:formatCode>General</c:formatCode>
                <c:ptCount val="17"/>
                <c:pt idx="0">
                  <c:v>866</c:v>
                </c:pt>
                <c:pt idx="1">
                  <c:v>872</c:v>
                </c:pt>
                <c:pt idx="2">
                  <c:v>957</c:v>
                </c:pt>
                <c:pt idx="3">
                  <c:v>1094</c:v>
                </c:pt>
                <c:pt idx="4">
                  <c:v>1096</c:v>
                </c:pt>
                <c:pt idx="5">
                  <c:v>1107</c:v>
                </c:pt>
                <c:pt idx="6">
                  <c:v>1114</c:v>
                </c:pt>
                <c:pt idx="7">
                  <c:v>1115</c:v>
                </c:pt>
                <c:pt idx="8">
                  <c:v>1118</c:v>
                </c:pt>
                <c:pt idx="9">
                  <c:v>1131</c:v>
                </c:pt>
                <c:pt idx="10">
                  <c:v>1139</c:v>
                </c:pt>
                <c:pt idx="11">
                  <c:v>978</c:v>
                </c:pt>
                <c:pt idx="12">
                  <c:v>980</c:v>
                </c:pt>
                <c:pt idx="13">
                  <c:v>981</c:v>
                </c:pt>
                <c:pt idx="14">
                  <c:v>1242</c:v>
                </c:pt>
                <c:pt idx="15">
                  <c:v>1243</c:v>
                </c:pt>
                <c:pt idx="16">
                  <c:v>1249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1300"/>
          <c:min val="80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3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desember 2018</c:v>
                </c:pt>
                <c:pt idx="1">
                  <c:v>januar 2019</c:v>
                </c:pt>
                <c:pt idx="2">
                  <c:v>februar 2019</c:v>
                </c:pt>
                <c:pt idx="3">
                  <c:v>mars 2019</c:v>
                </c:pt>
                <c:pt idx="4">
                  <c:v>april 2019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</c:v>
                </c:pt>
                <c:pt idx="1">
                  <c:v>8</c:v>
                </c:pt>
                <c:pt idx="2">
                  <c:v>8</c:v>
                </c:pt>
                <c:pt idx="3">
                  <c:v>10</c:v>
                </c:pt>
                <c:pt idx="4">
                  <c:v>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2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inorUnit val="5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mars 2019</c:v>
                </c:pt>
                <c:pt idx="1">
                  <c:v>april 2019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177</c:v>
                </c:pt>
                <c:pt idx="1">
                  <c:v>3316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400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Antall datasett totalt</c:v>
                </c:pt>
              </c:strCache>
            </c:strRef>
          </c:tx>
          <c:spPr>
            <a:ln w="76200" cap="rnd">
              <a:gradFill>
                <a:gsLst>
                  <a:gs pos="0">
                    <a:srgbClr val="3CBEF0"/>
                  </a:gs>
                  <a:gs pos="50000">
                    <a:srgbClr val="46EFA5"/>
                  </a:gs>
                  <a:gs pos="100000">
                    <a:srgbClr val="EAE77D"/>
                  </a:gs>
                </a:gsLst>
                <a:lin ang="5400000" scaled="0"/>
              </a:gradFill>
              <a:round/>
            </a:ln>
            <a:effectLst/>
          </c:spPr>
          <c:marker>
            <c:symbol val="none"/>
          </c:marker>
          <c:cat>
            <c:strRef>
              <c:f>Sheet1!$A$2:$A$3</c:f>
              <c:strCache>
                <c:ptCount val="2"/>
                <c:pt idx="0">
                  <c:v>mars 2019</c:v>
                </c:pt>
                <c:pt idx="1">
                  <c:v>april 2019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</c:v>
                </c:pt>
                <c:pt idx="1">
                  <c:v>543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54A-A540-B126-E0205A6840C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79334511"/>
        <c:axId val="879311391"/>
      </c:lineChart>
      <c:catAx>
        <c:axId val="87933451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rgbClr val="2D3741">
                  <a:alpha val="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2D3741"/>
                </a:solidFill>
                <a:latin typeface="Helvetica Light" panose="020B0403020202020204" pitchFamily="34" charset="0"/>
                <a:ea typeface="+mn-ea"/>
                <a:cs typeface="+mn-cs"/>
              </a:defRPr>
            </a:pPr>
            <a:endParaRPr lang="nb-NO"/>
          </a:p>
        </c:txPr>
        <c:crossAx val="879311391"/>
        <c:crosses val="autoZero"/>
        <c:auto val="1"/>
        <c:lblAlgn val="ctr"/>
        <c:lblOffset val="100"/>
        <c:noMultiLvlLbl val="0"/>
      </c:catAx>
      <c:valAx>
        <c:axId val="879311391"/>
        <c:scaling>
          <c:orientation val="minMax"/>
          <c:max val="600"/>
          <c:min val="0"/>
        </c:scaling>
        <c:delete val="0"/>
        <c:axPos val="l"/>
        <c:majorGridlines>
          <c:spPr>
            <a:ln w="12700" cap="flat" cmpd="sng" algn="ctr">
              <a:solidFill>
                <a:srgbClr val="2D3741">
                  <a:alpha val="10000"/>
                </a:srgb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rgbClr val="2D3741">
                <a:alpha val="10000"/>
              </a:srgb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rgbClr val="2D3741">
                    <a:alpha val="25000"/>
                  </a:srgbClr>
                </a:solidFill>
                <a:latin typeface="Helvetica Light" panose="020B0403020202020204" pitchFamily="34" charset="0"/>
                <a:ea typeface="+mn-ea"/>
                <a:cs typeface="Calibri" panose="020F0502020204030204" pitchFamily="34" charset="0"/>
              </a:defRPr>
            </a:pPr>
            <a:endParaRPr lang="nb-NO"/>
          </a:p>
        </c:txPr>
        <c:crossAx val="879334511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nb-N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rgbClr val="3CBEF0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EE-574F-8543-62A98F1BF4E5}"/>
              </c:ext>
            </c:extLst>
          </c:dPt>
          <c:dPt>
            <c:idx val="1"/>
            <c:bubble3D val="0"/>
            <c:spPr>
              <a:solidFill>
                <a:srgbClr val="46BEAA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EE-574F-8543-62A98F1BF4E5}"/>
              </c:ext>
            </c:extLst>
          </c:dPt>
          <c:dPt>
            <c:idx val="2"/>
            <c:bubble3D val="0"/>
            <c:spPr>
              <a:solidFill>
                <a:srgbClr val="C1CB7B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EE-574F-8543-62A98F1BF4E5}"/>
              </c:ext>
            </c:extLst>
          </c:dPt>
          <c:dPt>
            <c:idx val="3"/>
            <c:bubble3D val="0"/>
            <c:spPr>
              <a:solidFill>
                <a:srgbClr val="FFD264"/>
              </a:solidFill>
              <a:ln w="12700"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7EE-574F-8543-62A98F1BF4E5}"/>
              </c:ext>
            </c:extLst>
          </c:dPt>
          <c:cat>
            <c:strRef>
              <c:f>Sheet1!$A$2:$A$5</c:f>
              <c:strCache>
                <c:ptCount val="4"/>
                <c:pt idx="0">
                  <c:v>Direkte</c:v>
                </c:pt>
                <c:pt idx="1">
                  <c:v>Organsik søk</c:v>
                </c:pt>
                <c:pt idx="2">
                  <c:v>Referral</c:v>
                </c:pt>
                <c:pt idx="3">
                  <c:v>Sosiale medier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3493</c:v>
                </c:pt>
                <c:pt idx="1">
                  <c:v>2855</c:v>
                </c:pt>
                <c:pt idx="2">
                  <c:v>1186</c:v>
                </c:pt>
                <c:pt idx="3">
                  <c:v>328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7EE-574F-8543-62A98F1BF4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nb-N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05ACF4-03FF-3A4D-96B4-F013F25D9F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16C72-6476-4445-A7B0-17196FF8DC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8BC413-6AE8-C943-B1BE-82B606F60F34}" type="datetimeFigureOut">
              <a:t>13.05.2019</a:t>
            </a:fld>
            <a:endParaRPr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3DF775-F984-AA4B-B9FF-BF094E89ED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B6CD6-EBDC-9149-A73C-0B68FC2362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87317-358B-7849-A58F-7EDC3AC4EDC7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05325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87246-B6E5-D942-8E87-8FDB3489D5F2}" type="datetimeFigureOut">
              <a:t>13.05.2019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18006D-A7DE-B046-BDFE-88F9E034BC4B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45952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8139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3750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6204284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96117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7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70472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18006D-A7DE-B046-BDFE-88F9E034BC4B}" type="slidenum">
              <a:rPr lang="nb-NO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27008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0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4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rts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40BC37-E912-DD4A-8DA9-AFF64200C7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70531" y="4427951"/>
            <a:ext cx="2050937" cy="7639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E9F639-78E1-C740-BE73-044606AE4A99}"/>
              </a:ext>
            </a:extLst>
          </p:cNvPr>
          <p:cNvSpPr txBox="1"/>
          <p:nvPr userDrawn="1"/>
        </p:nvSpPr>
        <p:spPr>
          <a:xfrm>
            <a:off x="0" y="2197893"/>
            <a:ext cx="1219199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2000">
                <a:solidFill>
                  <a:srgbClr val="3CBEF0"/>
                </a:solidFill>
                <a:latin typeface="Helvetica Light" panose="020B0403020202020204" pitchFamily="34" charset="0"/>
              </a:rPr>
              <a:t>Statistikk for</a:t>
            </a:r>
            <a:endParaRPr sz="20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B27B35-5048-234C-B706-C7868EE1EFE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670536"/>
            <a:ext cx="9144000" cy="624373"/>
          </a:xfrm>
        </p:spPr>
        <p:txBody>
          <a:bodyPr lIns="0" tIns="0" rIns="0" bIns="0" anchor="t" anchorCtr="0">
            <a:noAutofit/>
          </a:bodyPr>
          <a:lstStyle>
            <a:lvl1pPr algn="ctr">
              <a:defRPr sz="5000" b="1" i="0" spc="10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r>
              <a:rPr lang="en-US"/>
              <a:t>MÅNED OG ÅR</a:t>
            </a:r>
          </a:p>
        </p:txBody>
      </p:sp>
    </p:spTree>
    <p:extLst>
      <p:ext uri="{BB962C8B-B14F-4D97-AF65-F5344CB8AC3E}">
        <p14:creationId xmlns:p14="http://schemas.microsoft.com/office/powerpoint/2010/main" val="185528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ndels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304EA31-59E1-BE45-A404-5470409EB9BA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522800" y="2700000"/>
            <a:ext cx="9144000" cy="288000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lnSpc>
                <a:spcPct val="114000"/>
              </a:lnSpc>
              <a:spcBef>
                <a:spcPts val="0"/>
              </a:spcBef>
              <a:buNone/>
              <a:defRPr sz="1000" b="0" i="0">
                <a:solidFill>
                  <a:srgbClr val="2D3741">
                    <a:alpha val="50000"/>
                  </a:srgbClr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45849A6-C9FE-E242-B6A1-79F62EC2E3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7A740DF-467B-0245-97A2-D38A4D677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0AB337-9263-0C4B-9326-AF23D6BB25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69853" y="1404000"/>
            <a:ext cx="1264294" cy="126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4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tat (blå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883596"/>
            <a:ext cx="10414800" cy="5090400"/>
          </a:xfrm>
        </p:spPr>
        <p:txBody>
          <a:bodyPr lIns="1080000" tIns="0" rIns="1080000" bIns="720000" anchor="ctr" anchorCtr="0">
            <a:normAutofit/>
          </a:bodyPr>
          <a:lstStyle>
            <a:lvl1pPr marL="0" indent="0" algn="l">
              <a:lnSpc>
                <a:spcPct val="114000"/>
              </a:lnSpc>
              <a:buNone/>
              <a:defRPr sz="32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040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+ undertitte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ED64A8A-C2F8-9548-BD2E-F7974642C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9AAC4D6-3C54-9347-B441-69C360D72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8177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1712890"/>
            <a:ext cx="10414800" cy="4261106"/>
          </a:xfrm>
        </p:spPr>
        <p:txBody>
          <a:bodyPr lIns="1080000" tIns="0" rIns="1080000" bIns="720000" anchor="t" anchorCtr="0">
            <a:normAutofit/>
          </a:bodyPr>
          <a:lstStyle>
            <a:lvl1pPr marL="0" indent="0" algn="l">
              <a:lnSpc>
                <a:spcPct val="114000"/>
              </a:lnSpc>
              <a:buNone/>
              <a:defRPr sz="16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326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kkeltall (statisk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D49DD-46D5-1A4B-A4D4-1B6A031C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0F1B0-424F-1C4D-9D1F-571B6281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1999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89EA8-F5BC-914D-A0A3-8DCAFB645A62}"/>
              </a:ext>
            </a:extLst>
          </p:cNvPr>
          <p:cNvSpPr txBox="1"/>
          <p:nvPr userDrawn="1"/>
        </p:nvSpPr>
        <p:spPr>
          <a:xfrm>
            <a:off x="1166108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unike brukre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E2885-613E-494D-AEC2-7C09D72FA977}"/>
              </a:ext>
            </a:extLst>
          </p:cNvPr>
          <p:cNvSpPr txBox="1"/>
          <p:nvPr userDrawn="1"/>
        </p:nvSpPr>
        <p:spPr>
          <a:xfrm>
            <a:off x="3786956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sidevisninger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5C7E3-9230-144A-9636-344D1D353A4C}"/>
              </a:ext>
            </a:extLst>
          </p:cNvPr>
          <p:cNvSpPr txBox="1"/>
          <p:nvPr userDrawn="1"/>
        </p:nvSpPr>
        <p:spPr>
          <a:xfrm>
            <a:off x="6428937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minutter per sesjon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18C5E-05EA-2240-A5D8-B1D1CB145EDC}"/>
              </a:ext>
            </a:extLst>
          </p:cNvPr>
          <p:cNvSpPr txBox="1"/>
          <p:nvPr userDrawn="1"/>
        </p:nvSpPr>
        <p:spPr>
          <a:xfrm>
            <a:off x="9035185" y="4390904"/>
            <a:ext cx="194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tilbakevendende brukere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6108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6956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583DE67B-A97C-7644-97F1-455FCFA86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8851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tid</a:t>
            </a:r>
            <a:endParaRPr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E688D4B2-C501-A449-9325-7B8F3A056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47977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8E2240-681D-734B-8807-2733627A08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508108" y="2108709"/>
            <a:ext cx="1260000" cy="126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B56092-2E8C-5148-8B08-CE12D5D93E2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128956" y="2108709"/>
            <a:ext cx="1260000" cy="12600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031F5D-4106-AE4F-BB5B-815AF712606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770851" y="2108709"/>
            <a:ext cx="1260000" cy="12600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CB57E1C-FCD1-2342-A6EC-E65F76A204BC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377185" y="2108709"/>
            <a:ext cx="1260000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økkeltall (animert)">
    <p:bg>
      <p:bgPr>
        <a:solidFill>
          <a:srgbClr val="EEF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ey figures 1">
            <a:hlinkClick r:id="" action="ppaction://media"/>
            <a:extLst>
              <a:ext uri="{FF2B5EF4-FFF2-40B4-BE49-F238E27FC236}">
                <a16:creationId xmlns:a16="http://schemas.microsoft.com/office/drawing/2014/main" id="{3EF5E8FE-8E52-F64E-835C-6652EDE6950B}"/>
              </a:ext>
            </a:extLst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8D49DD-46D5-1A4B-A4D4-1B6A031C9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4000"/>
            <a:ext cx="9144000" cy="288000"/>
          </a:xfrm>
        </p:spPr>
        <p:txBody>
          <a:bodyPr lIns="0" tIns="0" rIns="0" anchor="t" anchorCtr="0">
            <a:noAutofit/>
          </a:bodyPr>
          <a:lstStyle>
            <a:lvl1pPr algn="ctr">
              <a:defRPr sz="20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30F1B0-424F-1C4D-9D1F-571B62816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52000"/>
            <a:ext cx="9144000" cy="180000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2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89EA8-F5BC-914D-A0A3-8DCAFB645A62}"/>
              </a:ext>
            </a:extLst>
          </p:cNvPr>
          <p:cNvSpPr txBox="1"/>
          <p:nvPr userDrawn="1"/>
        </p:nvSpPr>
        <p:spPr>
          <a:xfrm>
            <a:off x="1166108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unike brukre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BE2885-613E-494D-AEC2-7C09D72FA977}"/>
              </a:ext>
            </a:extLst>
          </p:cNvPr>
          <p:cNvSpPr txBox="1"/>
          <p:nvPr userDrawn="1"/>
        </p:nvSpPr>
        <p:spPr>
          <a:xfrm>
            <a:off x="3786956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sidevisninger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F5C7E3-9230-144A-9636-344D1D353A4C}"/>
              </a:ext>
            </a:extLst>
          </p:cNvPr>
          <p:cNvSpPr txBox="1"/>
          <p:nvPr userDrawn="1"/>
        </p:nvSpPr>
        <p:spPr>
          <a:xfrm>
            <a:off x="6428937" y="4390904"/>
            <a:ext cx="194400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minutter per sesjon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C18C5E-05EA-2240-A5D8-B1D1CB145EDC}"/>
              </a:ext>
            </a:extLst>
          </p:cNvPr>
          <p:cNvSpPr txBox="1"/>
          <p:nvPr userDrawn="1"/>
        </p:nvSpPr>
        <p:spPr>
          <a:xfrm>
            <a:off x="9035185" y="4390904"/>
            <a:ext cx="19440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nb-NO" sz="1400">
                <a:solidFill>
                  <a:srgbClr val="0069A5"/>
                </a:solidFill>
                <a:latin typeface="Helvetica Light" panose="020B0403020202020204" pitchFamily="34" charset="0"/>
              </a:rPr>
              <a:t>tilbakevendende brukere</a:t>
            </a:r>
            <a:endParaRPr sz="1400">
              <a:solidFill>
                <a:srgbClr val="0069A5"/>
              </a:solidFill>
              <a:latin typeface="Helvetica Light" panose="020B0403020202020204" pitchFamily="34" charset="0"/>
            </a:endParaRP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66108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786956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tall</a:t>
            </a:r>
            <a:endParaRPr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583DE67B-A97C-7644-97F1-455FCFA8689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28851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tid</a:t>
            </a:r>
            <a:endParaRPr/>
          </a:p>
        </p:txBody>
      </p:sp>
      <p:sp>
        <p:nvSpPr>
          <p:cNvPr id="29" name="Text Placeholder 23">
            <a:extLst>
              <a:ext uri="{FF2B5EF4-FFF2-40B4-BE49-F238E27FC236}">
                <a16:creationId xmlns:a16="http://schemas.microsoft.com/office/drawing/2014/main" id="{E688D4B2-C501-A449-9325-7B8F3A05694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047977" y="35809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90095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heter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EBD77D-AC1E-C042-A866-5346708468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83EB2E-82F9-8A42-9163-164161CAE0A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917087" y="46096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D3357B01-8147-A347-BC5F-29DE0C8A9AB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21707" y="4609604"/>
            <a:ext cx="1944000" cy="810000"/>
          </a:xfrm>
        </p:spPr>
        <p:txBody>
          <a:bodyPr lIns="0" tIns="0" rIns="0" bIns="0" anchor="b" anchorCtr="0">
            <a:noAutofit/>
          </a:bodyPr>
          <a:lstStyle>
            <a:lvl1pPr marL="0" indent="0" algn="ctr">
              <a:buNone/>
              <a:defRPr sz="4000" b="1" i="0">
                <a:solidFill>
                  <a:srgbClr val="0069A5"/>
                </a:solidFill>
                <a:latin typeface="Helvetica" pitchFamily="2" charset="0"/>
              </a:defRPr>
            </a:lvl1pPr>
            <a:lvl2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2pPr>
            <a:lvl3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3pPr>
            <a:lvl4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4pPr>
            <a:lvl5pPr algn="ctr">
              <a:defRPr sz="5000" b="1" i="0">
                <a:solidFill>
                  <a:srgbClr val="2D3741"/>
                </a:solidFill>
                <a:latin typeface="Helvetica" pitchFamily="2" charset="0"/>
              </a:defRPr>
            </a:lvl5pPr>
          </a:lstStyle>
          <a:p>
            <a:pPr lvl="0"/>
            <a:r>
              <a:rPr lang="en-US"/>
              <a:t>%</a:t>
            </a:r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1389EBE-7336-C24C-BF03-1612737229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CA780E3B-8405-7747-9BBA-FCF9EBB97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000" y="1080000"/>
            <a:ext cx="10404000" cy="251999"/>
          </a:xfrm>
        </p:spPr>
        <p:txBody>
          <a:bodyPr lIns="0" tIns="36000" rIns="0" bIns="0">
            <a:norm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5959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ytt fra kommunikasj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03CF740-1EC5-BA4C-912D-17D8B0B0A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9336" y="2844000"/>
            <a:ext cx="10414800" cy="3121032"/>
          </a:xfrm>
        </p:spPr>
        <p:txBody>
          <a:bodyPr lIns="1080000" tIns="0" rIns="1080000" bIns="720000" anchor="t" anchorCtr="0">
            <a:normAutofit/>
          </a:bodyPr>
          <a:lstStyle>
            <a:lvl1pPr marL="285750" indent="-285750" algn="l">
              <a:lnSpc>
                <a:spcPct val="114000"/>
              </a:lnSpc>
              <a:buFontTx/>
              <a:buBlip>
                <a:blip r:embed="rId3"/>
              </a:buBlip>
              <a:defRPr sz="16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A6A4CE-BB37-C142-BFEB-7561DDC6EFB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26000" y="1404000"/>
            <a:ext cx="1152000" cy="11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2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ring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FE5AB1B3-9FE9-A748-AF63-6FE20A0D7D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000" y="756000"/>
            <a:ext cx="10404000" cy="324000"/>
          </a:xfrm>
        </p:spPr>
        <p:txBody>
          <a:bodyPr lIns="0" tIns="0" rIns="0" bIns="0" anchor="t" anchorCtr="0">
            <a:noAutofit/>
          </a:bodyPr>
          <a:lstStyle>
            <a:lvl1pPr algn="ctr">
              <a:defRPr sz="2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0019D62-C40A-244F-A7F4-1EBB0CCB116F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900000" y="1080000"/>
            <a:ext cx="10404000" cy="252000"/>
          </a:xfrm>
        </p:spPr>
        <p:txBody>
          <a:bodyPr lIns="0" tIns="36000" rIns="0" bIns="0">
            <a:noAutofit/>
          </a:bodyPr>
          <a:lstStyle>
            <a:lvl1pPr marL="0" indent="0" algn="ctr">
              <a:buNone/>
              <a:defRPr sz="1400" b="0" i="0">
                <a:solidFill>
                  <a:srgbClr val="3CBEF0"/>
                </a:solidFill>
                <a:latin typeface="Helvetica Light" panose="020B04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6A145F4-7CFA-C14F-A0A8-9E96E17ECF5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736536" y="1856645"/>
            <a:ext cx="609600" cy="609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41395E-1FC1-A544-889B-7A2A61845A5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444018" y="1856645"/>
            <a:ext cx="609600" cy="609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81BC4EA-9D38-FE48-9191-8202766D3CE2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7137214" y="1856645"/>
            <a:ext cx="609600" cy="609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B6B73BC-BB3D-4F4C-880C-5C3C73774056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837550" y="1856645"/>
            <a:ext cx="609600" cy="609600"/>
          </a:xfrm>
          <a:prstGeom prst="rect">
            <a:avLst/>
          </a:prstGeom>
        </p:spPr>
      </p:pic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96698326-978D-1E43-9D09-37162C66A771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879550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72DFAD06-4654-9D45-9913-9FFCE50C3887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3596818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86179E8-8019-B943-B928-CE6B79472A10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6314086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34F430BE-D8DD-7F4F-8F29-C24B4A1939AF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8990350" y="2700000"/>
            <a:ext cx="2304000" cy="323999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14000"/>
              </a:lnSpc>
              <a:spcBef>
                <a:spcPts val="0"/>
              </a:spcBef>
              <a:spcAft>
                <a:spcPts val="1400"/>
              </a:spcAft>
              <a:buFontTx/>
              <a:buNone/>
              <a:defRPr sz="1400" b="0" i="0">
                <a:solidFill>
                  <a:srgbClr val="2D3741"/>
                </a:solidFill>
                <a:latin typeface="Helvetica Light" panose="020B0403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2847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24EE40-8C4B-5247-9A4E-FFF8477E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CB218-A284-E846-850D-0FACB409E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1DB03-7BEA-EC40-8F52-D510C6D313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7C956-70BF-0544-A25F-CE89D85CBC32}" type="datetimeFigureOut">
              <a:t>13.05.2019</a:t>
            </a:fld>
            <a:endParaRPr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45868-7DCE-BD42-951F-26CF985C3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0730-B750-6241-B685-9F0558C97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630478-5432-1648-B9D4-31AD2F942FA2}" type="slidenum">
              <a:rPr lang="nb-NO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259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71" r:id="rId2"/>
    <p:sldLayoutId id="2147483664" r:id="rId3"/>
    <p:sldLayoutId id="2147483669" r:id="rId4"/>
    <p:sldLayoutId id="2147483661" r:id="rId5"/>
    <p:sldLayoutId id="2147483670" r:id="rId6"/>
    <p:sldLayoutId id="2147483663" r:id="rId7"/>
    <p:sldLayoutId id="2147483672" r:id="rId8"/>
    <p:sldLayoutId id="2147483673" r:id="rId9"/>
    <p:sldLayoutId id="214748366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15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FA39-498F-1645-9670-2C5198DAD8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APRIL 2019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075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informasjonsmodeller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/>
              <a:t>siden lansering</a:t>
            </a: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748612"/>
              </p:ext>
            </p:extLst>
          </p:nvPr>
        </p:nvGraphicFramePr>
        <p:xfrm>
          <a:off x="805695" y="1710137"/>
          <a:ext cx="10641755" cy="438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62968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Trafikk inn til siden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7693782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1515581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>
                <a:solidFill>
                  <a:srgbClr val="3CBEF0"/>
                </a:solidFill>
                <a:latin typeface="Helvetica Light" panose="020B0403020202020204" pitchFamily="34" charset="0"/>
              </a:rPr>
              <a:t>Direkte besøk</a:t>
            </a:r>
            <a:endParaRPr sz="14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1072649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1072649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1515581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46BEAA"/>
                </a:solidFill>
                <a:latin typeface="Helvetica Light" panose="020B0403020202020204" pitchFamily="34" charset="0"/>
              </a:rPr>
              <a:t>Organisk søk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1072649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1515581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C1CB7B"/>
                </a:solidFill>
                <a:latin typeface="Helvetica Light" panose="020B0403020202020204" pitchFamily="34" charset="0"/>
              </a:rPr>
              <a:t>Referral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1072649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1515581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Sosiale medier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727F5DA-672F-FD4C-A416-DD9EE1729CD4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03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Trafikk inn til siden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april 2019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1631777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1515581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>
                <a:solidFill>
                  <a:srgbClr val="3CBEF0"/>
                </a:solidFill>
                <a:latin typeface="Helvetica Light" panose="020B0403020202020204" pitchFamily="34" charset="0"/>
              </a:rPr>
              <a:t>Direkte besøk</a:t>
            </a:r>
            <a:endParaRPr sz="140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1072649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1072649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1515581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46BEAA"/>
                </a:solidFill>
                <a:latin typeface="Helvetica Light" panose="020B0403020202020204" pitchFamily="34" charset="0"/>
              </a:rPr>
              <a:t>Organisk søk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1072649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1515581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C1CB7B"/>
                </a:solidFill>
                <a:latin typeface="Helvetica Light" panose="020B0403020202020204" pitchFamily="34" charset="0"/>
              </a:rPr>
              <a:t>Referral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1072649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1515581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Sosiale medier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A7C1C20-D17D-344B-BEF9-1C8E5B47E71D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72042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Fordeling datasett</a:t>
            </a:r>
            <a:endParaRPr dirty="0"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4F1C73C3-51F7-E141-81FC-478041E5C0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samlet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501902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85774B5-7D2B-3A45-A789-1F4F4CE23A89}"/>
              </a:ext>
            </a:extLst>
          </p:cNvPr>
          <p:cNvSpPr txBox="1"/>
          <p:nvPr/>
        </p:nvSpPr>
        <p:spPr>
          <a:xfrm>
            <a:off x="9926764" y="28981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3CBEF0"/>
                </a:solidFill>
                <a:latin typeface="Helvetica Light" panose="020B0403020202020204" pitchFamily="34" charset="0"/>
              </a:rPr>
              <a:t>Geonorge</a:t>
            </a:r>
            <a:endParaRPr sz="1400" dirty="0">
              <a:solidFill>
                <a:srgbClr val="3CBEF0"/>
              </a:solidFill>
              <a:latin typeface="Helvetica Light" panose="020B0403020202020204" pitchFamily="34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0C34733-19A4-C548-9DB0-63BA612DDC39}"/>
              </a:ext>
            </a:extLst>
          </p:cNvPr>
          <p:cNvSpPr/>
          <p:nvPr/>
        </p:nvSpPr>
        <p:spPr>
          <a:xfrm>
            <a:off x="9483832" y="3268071"/>
            <a:ext cx="324000" cy="324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59C162B-D242-A94C-9B50-663CD8A8B59C}"/>
              </a:ext>
            </a:extLst>
          </p:cNvPr>
          <p:cNvSpPr/>
          <p:nvPr/>
        </p:nvSpPr>
        <p:spPr>
          <a:xfrm>
            <a:off x="9483832" y="2843863"/>
            <a:ext cx="324000" cy="324000"/>
          </a:xfrm>
          <a:prstGeom prst="roundRect">
            <a:avLst>
              <a:gd name="adj" fmla="val 7732"/>
            </a:avLst>
          </a:prstGeom>
          <a:solidFill>
            <a:srgbClr val="3CBE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53B04E-C72A-6F4A-825F-8B8BA1C1D842}"/>
              </a:ext>
            </a:extLst>
          </p:cNvPr>
          <p:cNvSpPr txBox="1"/>
          <p:nvPr/>
        </p:nvSpPr>
        <p:spPr>
          <a:xfrm>
            <a:off x="9926764" y="3321278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 err="1">
                <a:solidFill>
                  <a:srgbClr val="46BEAA"/>
                </a:solidFill>
                <a:latin typeface="Helvetica Light" panose="020B0403020202020204" pitchFamily="34" charset="0"/>
              </a:rPr>
              <a:t>data.norge.no</a:t>
            </a:r>
            <a:endParaRPr sz="14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BB207E57-63C7-3442-A852-83BB60E6B985}"/>
              </a:ext>
            </a:extLst>
          </p:cNvPr>
          <p:cNvSpPr/>
          <p:nvPr/>
        </p:nvSpPr>
        <p:spPr>
          <a:xfrm>
            <a:off x="9483832" y="369227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C1CB7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C80E-F144-AF47-9D97-3F75FB70689F}"/>
              </a:ext>
            </a:extLst>
          </p:cNvPr>
          <p:cNvSpPr txBox="1"/>
          <p:nvPr/>
        </p:nvSpPr>
        <p:spPr>
          <a:xfrm>
            <a:off x="9926764" y="3744415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C1CB7B"/>
                </a:solidFill>
                <a:latin typeface="Helvetica Light" panose="020B0403020202020204" pitchFamily="34" charset="0"/>
              </a:rPr>
              <a:t>FDK</a:t>
            </a:r>
            <a:endParaRPr sz="1400" dirty="0">
              <a:solidFill>
                <a:srgbClr val="C1CB7B"/>
              </a:solidFill>
              <a:latin typeface="Helvetica Light" panose="020B0403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EA3D46A-DDB8-734A-9622-01E08A6266D0}"/>
              </a:ext>
            </a:extLst>
          </p:cNvPr>
          <p:cNvSpPr/>
          <p:nvPr/>
        </p:nvSpPr>
        <p:spPr>
          <a:xfrm>
            <a:off x="9483832" y="4110669"/>
            <a:ext cx="324000" cy="324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F651A6-4171-EB4A-AC00-6B1A34F1EF15}"/>
              </a:ext>
            </a:extLst>
          </p:cNvPr>
          <p:cNvSpPr txBox="1"/>
          <p:nvPr/>
        </p:nvSpPr>
        <p:spPr>
          <a:xfrm>
            <a:off x="9926764" y="4167552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400" dirty="0">
                <a:solidFill>
                  <a:srgbClr val="FFD264"/>
                </a:solidFill>
                <a:latin typeface="Helvetica Light" panose="020B0403020202020204" pitchFamily="34" charset="0"/>
              </a:rPr>
              <a:t>Vegvesenet</a:t>
            </a:r>
            <a:endParaRPr sz="14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791E7A4-FDAC-AB40-B3DB-9A2A27D9FA2F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37960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80722-1065-D34D-9F54-52E82A96C7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Fordeling datasett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17B04-B99B-D04C-9C6C-5B31F46713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kilde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A11C429-2D24-FF42-A48F-E5299485DF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14022"/>
              </p:ext>
            </p:extLst>
          </p:nvPr>
        </p:nvGraphicFramePr>
        <p:xfrm>
          <a:off x="749654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6727F5DA-672F-FD4C-A416-DD9EE1729CD4}"/>
              </a:ext>
            </a:extLst>
          </p:cNvPr>
          <p:cNvSpPr/>
          <p:nvPr/>
        </p:nvSpPr>
        <p:spPr>
          <a:xfrm>
            <a:off x="1474014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17D85D-11CD-4147-87CB-A017E1AF77B5}"/>
              </a:ext>
            </a:extLst>
          </p:cNvPr>
          <p:cNvSpPr txBox="1"/>
          <p:nvPr/>
        </p:nvSpPr>
        <p:spPr>
          <a:xfrm>
            <a:off x="4172090" y="5434154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46BEAA"/>
                </a:solidFill>
                <a:latin typeface="Helvetica Light" panose="020B0403020202020204" pitchFamily="34" charset="0"/>
              </a:rPr>
              <a:t>Offentlige</a:t>
            </a:r>
            <a:endParaRPr sz="1000" dirty="0">
              <a:solidFill>
                <a:srgbClr val="46BEAA"/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FC8D1242-EB89-314C-AE98-C70742102A71}"/>
              </a:ext>
            </a:extLst>
          </p:cNvPr>
          <p:cNvSpPr/>
          <p:nvPr/>
        </p:nvSpPr>
        <p:spPr>
          <a:xfrm>
            <a:off x="3943008" y="5412598"/>
            <a:ext cx="180000" cy="180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EA5B6A-95E2-6848-9FA5-428F15A3B293}"/>
              </a:ext>
            </a:extLst>
          </p:cNvPr>
          <p:cNvSpPr txBox="1"/>
          <p:nvPr/>
        </p:nvSpPr>
        <p:spPr>
          <a:xfrm>
            <a:off x="5182840" y="5426628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FFD264"/>
                </a:solidFill>
                <a:latin typeface="Helvetica Light" panose="020B0403020202020204" pitchFamily="34" charset="0"/>
              </a:rPr>
              <a:t>Begrensede</a:t>
            </a:r>
            <a:endParaRPr sz="10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BB1CF-E421-7843-A2DE-39AE514806CA}"/>
              </a:ext>
            </a:extLst>
          </p:cNvPr>
          <p:cNvSpPr txBox="1"/>
          <p:nvPr/>
        </p:nvSpPr>
        <p:spPr>
          <a:xfrm>
            <a:off x="6350822" y="5429665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E64682"/>
                </a:solidFill>
                <a:latin typeface="Helvetica Light" panose="020B0403020202020204" pitchFamily="34" charset="0"/>
              </a:rPr>
              <a:t>Unntatt offentlighet</a:t>
            </a:r>
            <a:endParaRPr sz="1000" dirty="0">
              <a:solidFill>
                <a:srgbClr val="E64682"/>
              </a:solidFill>
              <a:latin typeface="Helvetica Light" panose="020B0403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36751-C101-8E4A-88EA-178F69120AA9}"/>
              </a:ext>
            </a:extLst>
          </p:cNvPr>
          <p:cNvSpPr txBox="1"/>
          <p:nvPr/>
        </p:nvSpPr>
        <p:spPr>
          <a:xfrm>
            <a:off x="7870049" y="5430307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chemeClr val="bg1">
                    <a:lumMod val="50000"/>
                    <a:alpha val="50000"/>
                  </a:schemeClr>
                </a:solidFill>
                <a:latin typeface="Helvetica Light" panose="020B0403020202020204" pitchFamily="34" charset="0"/>
              </a:rPr>
              <a:t>Ukjent</a:t>
            </a:r>
            <a:endParaRPr sz="1000" dirty="0">
              <a:solidFill>
                <a:schemeClr val="bg1">
                  <a:lumMod val="50000"/>
                  <a:alpha val="50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B5BC72F-B87F-004A-88A7-B3975C763734}"/>
              </a:ext>
            </a:extLst>
          </p:cNvPr>
          <p:cNvSpPr/>
          <p:nvPr/>
        </p:nvSpPr>
        <p:spPr>
          <a:xfrm>
            <a:off x="4941058" y="5414672"/>
            <a:ext cx="180000" cy="180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0269970-C738-B644-9295-9C51D1D5A340}"/>
              </a:ext>
            </a:extLst>
          </p:cNvPr>
          <p:cNvSpPr/>
          <p:nvPr/>
        </p:nvSpPr>
        <p:spPr>
          <a:xfrm>
            <a:off x="6109040" y="5412598"/>
            <a:ext cx="180000" cy="180000"/>
          </a:xfrm>
          <a:prstGeom prst="roundRect">
            <a:avLst>
              <a:gd name="adj" fmla="val 7732"/>
            </a:avLst>
          </a:prstGeom>
          <a:solidFill>
            <a:srgbClr val="E6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CD76938C-5B70-8A4C-B37F-A312A1FEC4BB}"/>
              </a:ext>
            </a:extLst>
          </p:cNvPr>
          <p:cNvSpPr/>
          <p:nvPr/>
        </p:nvSpPr>
        <p:spPr>
          <a:xfrm>
            <a:off x="7628267" y="5406866"/>
            <a:ext cx="180000" cy="180000"/>
          </a:xfrm>
          <a:prstGeom prst="roundRect">
            <a:avLst>
              <a:gd name="adj" fmla="val 7732"/>
            </a:avLst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A1AF849-B5BB-7D4F-A9EB-E631B4461C71}"/>
              </a:ext>
            </a:extLst>
          </p:cNvPr>
          <p:cNvSpPr txBox="1"/>
          <p:nvPr/>
        </p:nvSpPr>
        <p:spPr>
          <a:xfrm>
            <a:off x="1130964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Geonorge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1" name="Chart 30">
            <a:extLst>
              <a:ext uri="{FF2B5EF4-FFF2-40B4-BE49-F238E27FC236}">
                <a16:creationId xmlns:a16="http://schemas.microsoft.com/office/drawing/2014/main" id="{E87F82F2-8533-F14C-AA9C-64C7386069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072564"/>
              </p:ext>
            </p:extLst>
          </p:nvPr>
        </p:nvGraphicFramePr>
        <p:xfrm>
          <a:off x="3480154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2" name="Oval 31">
            <a:extLst>
              <a:ext uri="{FF2B5EF4-FFF2-40B4-BE49-F238E27FC236}">
                <a16:creationId xmlns:a16="http://schemas.microsoft.com/office/drawing/2014/main" id="{8D97D0F9-A557-A043-95F2-93E961B47F5E}"/>
              </a:ext>
            </a:extLst>
          </p:cNvPr>
          <p:cNvSpPr/>
          <p:nvPr/>
        </p:nvSpPr>
        <p:spPr>
          <a:xfrm>
            <a:off x="4204514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50C8CF6-EB4A-4E41-A66B-01DE6F45D7E3}"/>
              </a:ext>
            </a:extLst>
          </p:cNvPr>
          <p:cNvSpPr txBox="1"/>
          <p:nvPr/>
        </p:nvSpPr>
        <p:spPr>
          <a:xfrm>
            <a:off x="3861464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data.norge.no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4" name="Chart 33">
            <a:extLst>
              <a:ext uri="{FF2B5EF4-FFF2-40B4-BE49-F238E27FC236}">
                <a16:creationId xmlns:a16="http://schemas.microsoft.com/office/drawing/2014/main" id="{8292D6D1-F7B6-634A-807B-E7A38B9BA2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7129235"/>
              </p:ext>
            </p:extLst>
          </p:nvPr>
        </p:nvGraphicFramePr>
        <p:xfrm>
          <a:off x="6328127" y="208792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5" name="Oval 34">
            <a:extLst>
              <a:ext uri="{FF2B5EF4-FFF2-40B4-BE49-F238E27FC236}">
                <a16:creationId xmlns:a16="http://schemas.microsoft.com/office/drawing/2014/main" id="{C35F5703-B7E6-E846-BCA9-8D4B4B7ABF17}"/>
              </a:ext>
            </a:extLst>
          </p:cNvPr>
          <p:cNvSpPr/>
          <p:nvPr/>
        </p:nvSpPr>
        <p:spPr>
          <a:xfrm>
            <a:off x="7052487" y="282041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C2941B-A30D-6C4D-B8D9-2350FD63D12E}"/>
              </a:ext>
            </a:extLst>
          </p:cNvPr>
          <p:cNvSpPr txBox="1"/>
          <p:nvPr/>
        </p:nvSpPr>
        <p:spPr>
          <a:xfrm>
            <a:off x="6709437" y="430369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FDK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graphicFrame>
        <p:nvGraphicFramePr>
          <p:cNvPr id="37" name="Chart 36">
            <a:extLst>
              <a:ext uri="{FF2B5EF4-FFF2-40B4-BE49-F238E27FC236}">
                <a16:creationId xmlns:a16="http://schemas.microsoft.com/office/drawing/2014/main" id="{DF889FAE-B0A8-E344-A02A-882C18856F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321279"/>
              </p:ext>
            </p:extLst>
          </p:nvPr>
        </p:nvGraphicFramePr>
        <p:xfrm>
          <a:off x="9207854" y="2081579"/>
          <a:ext cx="2236982" cy="22532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38" name="Oval 37">
            <a:extLst>
              <a:ext uri="{FF2B5EF4-FFF2-40B4-BE49-F238E27FC236}">
                <a16:creationId xmlns:a16="http://schemas.microsoft.com/office/drawing/2014/main" id="{77EEAC65-7266-7C47-ADD3-5BDD9AD173C2}"/>
              </a:ext>
            </a:extLst>
          </p:cNvPr>
          <p:cNvSpPr/>
          <p:nvPr/>
        </p:nvSpPr>
        <p:spPr>
          <a:xfrm>
            <a:off x="9932214" y="2814063"/>
            <a:ext cx="788261" cy="78826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0F4BE0-0A5D-D94E-92C4-7515A0A66B77}"/>
              </a:ext>
            </a:extLst>
          </p:cNvPr>
          <p:cNvSpPr txBox="1"/>
          <p:nvPr/>
        </p:nvSpPr>
        <p:spPr>
          <a:xfrm>
            <a:off x="9589164" y="4297341"/>
            <a:ext cx="1474359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Vegvesenet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41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C539-9093-1443-A2A5-88F9C954F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Brukerne</a:t>
            </a:r>
            <a:endParaRPr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6BAF582-11D4-E04F-9CF0-4FA9DE2B5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siden oppstart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FF460-C532-1442-9499-9AE32027A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7 365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15EDD-17FA-084D-9465-E77AABAFF4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/>
              <a:t>132 474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A54F5-E419-714E-8FEB-5D852FB920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/>
              <a:t>13:11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40B0CA-8087-864A-9843-9037C340E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/>
              <a:t>19%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9896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BC539-9093-1443-A2A5-88F9C954F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Brukerne</a:t>
            </a:r>
            <a:endParaRPr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6BAF582-11D4-E04F-9CF0-4FA9DE2B57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/>
              <a:t>april 2019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FF460-C532-1442-9499-9AE32027AB8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731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B15EDD-17FA-084D-9465-E77AABAFF4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/>
              <a:t>4 873</a:t>
            </a:r>
            <a:endParaRPr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A54F5-E419-714E-8FEB-5D852FB9204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/>
              <a:t>02:56</a:t>
            </a:r>
            <a:endParaRPr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40B0CA-8087-864A-9843-9037C340E2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b-NO" dirty="0"/>
              <a:t>19%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1030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BE0B3-CE11-CB42-87F3-8770E3543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83%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FB41F-9391-B54B-8DA5-68D4979A34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/>
              <a:t>17%</a:t>
            </a: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B46F90-9833-464C-BAC0-405638D93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Enheter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5DD2AB2-A126-484B-8D86-52E074A38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oppstart</a:t>
            </a:r>
          </a:p>
        </p:txBody>
      </p:sp>
    </p:spTree>
    <p:extLst>
      <p:ext uri="{BB962C8B-B14F-4D97-AF65-F5344CB8AC3E}">
        <p14:creationId xmlns:p14="http://schemas.microsoft.com/office/powerpoint/2010/main" val="4139180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8BE0B3-CE11-CB42-87F3-8770E3543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76%</a:t>
            </a:r>
            <a:endParaRPr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FB41F-9391-B54B-8DA5-68D4979A34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nb-NO" dirty="0"/>
              <a:t>24%</a:t>
            </a:r>
            <a:endParaRPr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3B46F90-9833-464C-BAC0-405638D933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Enheter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5DD2AB2-A126-484B-8D86-52E074A385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april 2019</a:t>
            </a:r>
          </a:p>
        </p:txBody>
      </p:sp>
    </p:spTree>
    <p:extLst>
      <p:ext uri="{BB962C8B-B14F-4D97-AF65-F5344CB8AC3E}">
        <p14:creationId xmlns:p14="http://schemas.microsoft.com/office/powerpoint/2010/main" val="3484746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61E519-7C76-D94B-B2D7-6D085C521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Endringer siden sist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07E2CC2-9314-9E41-9AC3-A702804EF272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5E2419-8B79-A447-B53C-A935757A34F9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r>
              <a:rPr lang="nb-NO" dirty="0"/>
              <a:t>I registreringsløsning kan vi nå tagge datasett med nye temaer (LOS-temaer)</a:t>
            </a:r>
          </a:p>
          <a:p>
            <a:r>
              <a:rPr lang="nb-NO" dirty="0"/>
              <a:t>Viser API-distribusjoner under detaljsider på datasett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B0FEE8-9E07-544B-9CAC-738055FF4075}"/>
              </a:ext>
            </a:extLst>
          </p:cNvPr>
          <p:cNvSpPr>
            <a:spLocks noGrp="1"/>
          </p:cNvSpPr>
          <p:nvPr>
            <p:ph type="body" idx="15"/>
          </p:nvPr>
        </p:nvSpPr>
        <p:spPr/>
        <p:txBody>
          <a:bodyPr/>
          <a:lstStyle/>
          <a:p>
            <a:r>
              <a:rPr lang="nb-NO" dirty="0"/>
              <a:t>Tilrettelagt tjenestetype i venstremeny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BD4E5B5-7562-144E-B20B-F64E13370C0D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nb-NO" dirty="0"/>
              <a:t>Mottatt 3139 nye begreper fra Skatteetaten</a:t>
            </a:r>
          </a:p>
          <a:p>
            <a:r>
              <a:rPr lang="nb-NO" dirty="0"/>
              <a:t>Lagt til «Eksempel»-felt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4E5D4CD-07DC-E74C-AB62-C49AA31997CD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/>
          <a:lstStyle/>
          <a:p>
            <a:r>
              <a:rPr lang="nb-NO" dirty="0"/>
              <a:t>Diverse </a:t>
            </a:r>
            <a:r>
              <a:rPr lang="nb-NO" dirty="0" err="1"/>
              <a:t>bugfixes</a:t>
            </a:r>
            <a:r>
              <a:rPr lang="nb-NO" dirty="0"/>
              <a:t> og </a:t>
            </a:r>
            <a:r>
              <a:rPr lang="nb-NO" dirty="0" err="1"/>
              <a:t>designfixes</a:t>
            </a:r>
            <a:endParaRPr lang="nb-NO" dirty="0"/>
          </a:p>
          <a:p>
            <a:r>
              <a:rPr lang="nb-NO" dirty="0"/>
              <a:t>Ny filterløsning i portal, viser nå «aktive filter»</a:t>
            </a:r>
          </a:p>
          <a:p>
            <a:r>
              <a:rPr lang="nb-NO" dirty="0"/>
              <a:t>Lagt til nye hjelpetekster</a:t>
            </a:r>
          </a:p>
        </p:txBody>
      </p:sp>
    </p:spTree>
    <p:extLst>
      <p:ext uri="{BB962C8B-B14F-4D97-AF65-F5344CB8AC3E}">
        <p14:creationId xmlns:p14="http://schemas.microsoft.com/office/powerpoint/2010/main" val="702508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855138-F600-AB4A-BC39-26145ACCD1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Informasjonsforvaltning betyr å ta et helhetlig ansvar for å nå potensialet som ligger i </a:t>
            </a:r>
            <a:r>
              <a:rPr lang="nb-NO" b="1" dirty="0">
                <a:latin typeface="Helvetica" pitchFamily="2" charset="0"/>
              </a:rPr>
              <a:t>utnyttelse</a:t>
            </a:r>
            <a:r>
              <a:rPr lang="nb-NO" dirty="0"/>
              <a:t> av data, med ivaretakelse av kvalitet og sikkerhet.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11705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B484-2631-9040-9733-A7C6B1E97EE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b-NO" dirty="0"/>
              <a:t>En kritisk hendelse karakteriseres ved at hele eller vesentlige deler av tjenesten er utilgjengelig.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C5D38-1DFB-8846-90DD-ED9087DAA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Kritiske hendelser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FE47-1F55-0149-9FCE-3DF9E8EA9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Feilkategori A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192E4-A704-8E44-9BB2-489C7C0737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2525" y="3035408"/>
          <a:ext cx="10332153" cy="2361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849">
                  <a:extLst>
                    <a:ext uri="{9D8B030D-6E8A-4147-A177-3AD203B41FA5}">
                      <a16:colId xmlns:a16="http://schemas.microsoft.com/office/drawing/2014/main" val="948139776"/>
                    </a:ext>
                  </a:extLst>
                </a:gridCol>
                <a:gridCol w="1775791">
                  <a:extLst>
                    <a:ext uri="{9D8B030D-6E8A-4147-A177-3AD203B41FA5}">
                      <a16:colId xmlns:a16="http://schemas.microsoft.com/office/drawing/2014/main" val="126746647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335291873"/>
                    </a:ext>
                  </a:extLst>
                </a:gridCol>
                <a:gridCol w="1133061">
                  <a:extLst>
                    <a:ext uri="{9D8B030D-6E8A-4147-A177-3AD203B41FA5}">
                      <a16:colId xmlns:a16="http://schemas.microsoft.com/office/drawing/2014/main" val="3990190827"/>
                    </a:ext>
                  </a:extLst>
                </a:gridCol>
                <a:gridCol w="3678166">
                  <a:extLst>
                    <a:ext uri="{9D8B030D-6E8A-4147-A177-3AD203B41FA5}">
                      <a16:colId xmlns:a16="http://schemas.microsoft.com/office/drawing/2014/main" val="2680577847"/>
                    </a:ext>
                  </a:extLst>
                </a:gridCol>
                <a:gridCol w="1043434">
                  <a:extLst>
                    <a:ext uri="{9D8B030D-6E8A-4147-A177-3AD203B41FA5}">
                      <a16:colId xmlns:a16="http://schemas.microsoft.com/office/drawing/2014/main" val="2544141605"/>
                    </a:ext>
                  </a:extLst>
                </a:gridCol>
              </a:tblGrid>
              <a:tr h="393611"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Tittel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Konsekvens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Innrapportert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Informasjon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Rettetid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69731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0056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3350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91837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78036"/>
                  </a:ext>
                </a:extLst>
              </a:tr>
              <a:tr h="393611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Totalt </a:t>
                      </a:r>
                      <a:r>
                        <a:rPr lang="nb-NO" sz="1200" b="1" i="0" dirty="0">
                          <a:solidFill>
                            <a:srgbClr val="35DFC1"/>
                          </a:solidFill>
                          <a:latin typeface="Helvetica" pitchFamily="2" charset="0"/>
                        </a:rPr>
                        <a:t>ingen hendelser</a:t>
                      </a: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 denne måneden</a:t>
                      </a:r>
                    </a:p>
                  </a:txBody>
                  <a:tcPr anchor="b">
                    <a:solidFill>
                      <a:schemeClr val="bg1">
                        <a:alpha val="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5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9837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B484-2631-9040-9733-A7C6B1E97EE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nb-NO" dirty="0"/>
              <a:t>En alvorlig hendelse karakteriseres ved at enkelte kritiske funksjoner ikke virker eller fungerer med vesentlig dårligere responstider enn avtalt.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7C5D38-1DFB-8846-90DD-ED9087DAA9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Alvorlige hendelser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DDFE47-1F55-0149-9FCE-3DF9E8EA92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Feilkategori B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8192E4-A704-8E44-9BB2-489C7C07377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2525" y="3035408"/>
          <a:ext cx="10332153" cy="266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849">
                  <a:extLst>
                    <a:ext uri="{9D8B030D-6E8A-4147-A177-3AD203B41FA5}">
                      <a16:colId xmlns:a16="http://schemas.microsoft.com/office/drawing/2014/main" val="948139776"/>
                    </a:ext>
                  </a:extLst>
                </a:gridCol>
                <a:gridCol w="1775791">
                  <a:extLst>
                    <a:ext uri="{9D8B030D-6E8A-4147-A177-3AD203B41FA5}">
                      <a16:colId xmlns:a16="http://schemas.microsoft.com/office/drawing/2014/main" val="1267466478"/>
                    </a:ext>
                  </a:extLst>
                </a:gridCol>
                <a:gridCol w="2146852">
                  <a:extLst>
                    <a:ext uri="{9D8B030D-6E8A-4147-A177-3AD203B41FA5}">
                      <a16:colId xmlns:a16="http://schemas.microsoft.com/office/drawing/2014/main" val="335291873"/>
                    </a:ext>
                  </a:extLst>
                </a:gridCol>
                <a:gridCol w="1133061">
                  <a:extLst>
                    <a:ext uri="{9D8B030D-6E8A-4147-A177-3AD203B41FA5}">
                      <a16:colId xmlns:a16="http://schemas.microsoft.com/office/drawing/2014/main" val="3990190827"/>
                    </a:ext>
                  </a:extLst>
                </a:gridCol>
                <a:gridCol w="3678166">
                  <a:extLst>
                    <a:ext uri="{9D8B030D-6E8A-4147-A177-3AD203B41FA5}">
                      <a16:colId xmlns:a16="http://schemas.microsoft.com/office/drawing/2014/main" val="2680577847"/>
                    </a:ext>
                  </a:extLst>
                </a:gridCol>
                <a:gridCol w="1043434">
                  <a:extLst>
                    <a:ext uri="{9D8B030D-6E8A-4147-A177-3AD203B41FA5}">
                      <a16:colId xmlns:a16="http://schemas.microsoft.com/office/drawing/2014/main" val="2544141605"/>
                    </a:ext>
                  </a:extLst>
                </a:gridCol>
              </a:tblGrid>
              <a:tr h="393611"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Tittel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Konsekvens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Innrapportert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Informasjon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b-NO" sz="1200" b="0" i="0" dirty="0">
                          <a:latin typeface="Helvetica Light" panose="020B0403020202020204" pitchFamily="34" charset="0"/>
                        </a:rPr>
                        <a:t>Rettetid</a:t>
                      </a:r>
                    </a:p>
                  </a:txBody>
                  <a:tcPr anchor="ctr">
                    <a:solidFill>
                      <a:srgbClr val="2D374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3269731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nb-NO" sz="900" b="0" i="0" dirty="0">
                          <a:latin typeface="Helvetica Light" panose="020B0403020202020204" pitchFamily="34" charset="0"/>
                        </a:rPr>
                        <a:t>#1612</a:t>
                      </a: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nb-NO" sz="900" b="0" i="0" dirty="0">
                          <a:latin typeface="Helvetica Light" panose="020B0403020202020204" pitchFamily="34" charset="0"/>
                        </a:rPr>
                        <a:t>Registreringsløsningen: Relasjoner begrenses til kun 20 datasett.</a:t>
                      </a: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nb-NO" sz="900" b="0" i="0" dirty="0">
                          <a:latin typeface="Helvetica Light" panose="020B0403020202020204" pitchFamily="34" charset="0"/>
                        </a:rPr>
                        <a:t>Store virksomheter med mange datasett kan ikke registrere alle ønskede relasjoner til et datasett.</a:t>
                      </a: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nb-NO" sz="900" b="0" i="0" dirty="0">
                          <a:latin typeface="Helvetica Light" panose="020B0403020202020204" pitchFamily="34" charset="0"/>
                        </a:rPr>
                        <a:t>August 2018</a:t>
                      </a:r>
                      <a:br>
                        <a:rPr lang="nb-NO" sz="900" b="0" i="0" dirty="0">
                          <a:latin typeface="Helvetica Light" panose="020B0403020202020204" pitchFamily="34" charset="0"/>
                        </a:rPr>
                      </a:br>
                      <a:r>
                        <a:rPr lang="nb-NO" sz="900" b="0" i="0" dirty="0">
                          <a:latin typeface="Helvetica Light" panose="020B0403020202020204" pitchFamily="34" charset="0"/>
                        </a:rPr>
                        <a:t>(purret 26. mars)</a:t>
                      </a: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nb-NO" sz="900" b="0" i="0" dirty="0">
                          <a:latin typeface="Helvetica Light" panose="020B0403020202020204" pitchFamily="34" charset="0"/>
                        </a:rPr>
                        <a:t>I seksjon for relasjoner i registreringsløsningen kan en knytte sammen datasett innenfor sammen virksomhet som er relatert til hverandre. Men </a:t>
                      </a:r>
                      <a:r>
                        <a:rPr lang="nb-NO" sz="900" b="0" i="0" dirty="0" err="1">
                          <a:latin typeface="Helvetica Light" panose="020B0403020202020204" pitchFamily="34" charset="0"/>
                        </a:rPr>
                        <a:t>dropdownlisten</a:t>
                      </a:r>
                      <a:r>
                        <a:rPr lang="nb-NO" sz="900" b="0" i="0" dirty="0">
                          <a:latin typeface="Helvetica Light" panose="020B0403020202020204" pitchFamily="34" charset="0"/>
                        </a:rPr>
                        <a:t> som lister mulige datasett å relatere stopper ved 20 datasett selv om virksomheten har flere.</a:t>
                      </a:r>
                    </a:p>
                    <a:p>
                      <a:pPr>
                        <a:lnSpc>
                          <a:spcPct val="110000"/>
                        </a:lnSpc>
                      </a:pPr>
                      <a:r>
                        <a:rPr lang="nb-NO" sz="900" b="0" i="0" dirty="0">
                          <a:latin typeface="Helvetica Light" panose="020B0403020202020204" pitchFamily="34" charset="0"/>
                        </a:rPr>
                        <a:t>Feilen er rapportert av SKATT (</a:t>
                      </a:r>
                      <a:r>
                        <a:rPr lang="nb-NO" sz="900" b="0" i="0" dirty="0" err="1">
                          <a:latin typeface="Helvetica Light" panose="020B0403020202020204" pitchFamily="34" charset="0"/>
                        </a:rPr>
                        <a:t>aug</a:t>
                      </a:r>
                      <a:r>
                        <a:rPr lang="nb-NO" sz="900" b="0" i="0" dirty="0">
                          <a:latin typeface="Helvetica Light" panose="020B0403020202020204" pitchFamily="34" charset="0"/>
                        </a:rPr>
                        <a:t> 2018, purret 26.mars) og gjenskapt i vårt testmiljø.</a:t>
                      </a: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r>
                        <a:rPr lang="nb-NO" sz="900" b="0" i="0" dirty="0">
                          <a:latin typeface="Helvetica Light" panose="020B0403020202020204" pitchFamily="34" charset="0"/>
                        </a:rPr>
                        <a:t>Etter purring: 8 dager. Utbedringen er nå klar for produksjon-setting</a:t>
                      </a:r>
                    </a:p>
                  </a:txBody>
                  <a:tcPr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0056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1333509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91837"/>
                  </a:ext>
                </a:extLst>
              </a:tr>
              <a:tr h="393611"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0000"/>
                        </a:lnSpc>
                      </a:pPr>
                      <a:endParaRPr lang="nb-NO" sz="9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678036"/>
                  </a:ext>
                </a:extLst>
              </a:tr>
              <a:tr h="393611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Totalt </a:t>
                      </a:r>
                      <a:r>
                        <a:rPr lang="nb-NO" sz="1200" b="1" i="0" dirty="0">
                          <a:solidFill>
                            <a:srgbClr val="F55078"/>
                          </a:solidFill>
                          <a:latin typeface="Helvetica" pitchFamily="2" charset="0"/>
                        </a:rPr>
                        <a:t>1 hendelse</a:t>
                      </a:r>
                      <a:r>
                        <a:rPr lang="nb-NO" sz="1200" b="0" i="0" dirty="0">
                          <a:solidFill>
                            <a:srgbClr val="2D3741"/>
                          </a:solidFill>
                          <a:latin typeface="Helvetica Light" panose="020B0403020202020204" pitchFamily="34" charset="0"/>
                        </a:rPr>
                        <a:t> denne måneden</a:t>
                      </a:r>
                    </a:p>
                  </a:txBody>
                  <a:tcPr anchor="b">
                    <a:solidFill>
                      <a:schemeClr val="bg1">
                        <a:alpha val="9804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b-NO" sz="1000" b="0" i="0" dirty="0">
                        <a:latin typeface="Helvetica Light" panose="020B0403020202020204" pitchFamily="34" charset="0"/>
                      </a:endParaRPr>
                    </a:p>
                  </a:txBody>
                  <a:tcPr anchor="ctr">
                    <a:solidFill>
                      <a:srgbClr val="2D3741">
                        <a:alpha val="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9757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87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Topp 20 søkeord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CF47CF-7AA4-694A-8B84-D0F82FD1B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750661"/>
              </p:ext>
            </p:extLst>
          </p:nvPr>
        </p:nvGraphicFramePr>
        <p:xfrm>
          <a:off x="828000" y="1692000"/>
          <a:ext cx="106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1963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Topp 20 søkeord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april 2019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91CF47CF-7AA4-694A-8B84-D0F82FD1B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2780587"/>
              </p:ext>
            </p:extLst>
          </p:nvPr>
        </p:nvGraphicFramePr>
        <p:xfrm>
          <a:off x="814040" y="1692000"/>
          <a:ext cx="10661331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3478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FC01-E055-ED4A-BF99-5DB91F130D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Innhold i datasett</a:t>
            </a: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898B6B-FC34-594E-9849-B6F9E7D58C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akkumulert</a:t>
            </a:r>
            <a:endParaRPr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CC0F3E-A67E-0549-A26F-71CABF84C8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9260031"/>
              </p:ext>
            </p:extLst>
          </p:nvPr>
        </p:nvGraphicFramePr>
        <p:xfrm>
          <a:off x="2600604" y="1752019"/>
          <a:ext cx="8835746" cy="43499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00E8FC3-D8DE-BA4F-83AF-11211BDB994D}"/>
              </a:ext>
            </a:extLst>
          </p:cNvPr>
          <p:cNvSpPr txBox="1"/>
          <p:nvPr/>
        </p:nvSpPr>
        <p:spPr>
          <a:xfrm>
            <a:off x="1189186" y="2846369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007D69"/>
                </a:solidFill>
                <a:latin typeface="Helvetica Light" panose="020B0403020202020204" pitchFamily="34" charset="0"/>
              </a:rPr>
              <a:t>Offentlige</a:t>
            </a:r>
            <a:endParaRPr sz="1000" dirty="0">
              <a:solidFill>
                <a:srgbClr val="007D69"/>
              </a:solidFill>
              <a:latin typeface="Helvetica Light" panose="020B0403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84EEDA5-B46C-D84D-8822-232D3346FE3C}"/>
              </a:ext>
            </a:extLst>
          </p:cNvPr>
          <p:cNvSpPr/>
          <p:nvPr/>
        </p:nvSpPr>
        <p:spPr>
          <a:xfrm>
            <a:off x="890254" y="28184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46B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6F3635-44B4-D44E-B097-F0F9B05516F4}"/>
              </a:ext>
            </a:extLst>
          </p:cNvPr>
          <p:cNvSpPr txBox="1"/>
          <p:nvPr/>
        </p:nvSpPr>
        <p:spPr>
          <a:xfrm>
            <a:off x="1189186" y="3147919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FFD264"/>
                </a:solidFill>
                <a:latin typeface="Helvetica Light" panose="020B0403020202020204" pitchFamily="34" charset="0"/>
              </a:rPr>
              <a:t>Begrensede</a:t>
            </a:r>
            <a:endParaRPr sz="1000" dirty="0">
              <a:solidFill>
                <a:srgbClr val="FFD264"/>
              </a:solidFill>
              <a:latin typeface="Helvetica Light" panose="020B0403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0FFA70-B9DB-1044-8158-A4D8D33A35F0}"/>
              </a:ext>
            </a:extLst>
          </p:cNvPr>
          <p:cNvSpPr txBox="1"/>
          <p:nvPr/>
        </p:nvSpPr>
        <p:spPr>
          <a:xfrm>
            <a:off x="1189186" y="3470530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 dirty="0">
                <a:solidFill>
                  <a:srgbClr val="E64682"/>
                </a:solidFill>
                <a:latin typeface="Helvetica Light" panose="020B0403020202020204" pitchFamily="34" charset="0"/>
              </a:rPr>
              <a:t>Unntatt offentlighet</a:t>
            </a:r>
            <a:endParaRPr sz="1000" dirty="0">
              <a:solidFill>
                <a:srgbClr val="E64682"/>
              </a:solidFill>
              <a:latin typeface="Helvetica Light" panose="020B0403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5275079-1759-3C46-9E90-BC25BA20F572}"/>
              </a:ext>
            </a:extLst>
          </p:cNvPr>
          <p:cNvSpPr txBox="1"/>
          <p:nvPr/>
        </p:nvSpPr>
        <p:spPr>
          <a:xfrm>
            <a:off x="1189186" y="3791432"/>
            <a:ext cx="1474359" cy="153888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r>
              <a:rPr lang="nb-NO" sz="1000">
                <a:solidFill>
                  <a:schemeClr val="bg1">
                    <a:lumMod val="65000"/>
                  </a:schemeClr>
                </a:solidFill>
                <a:latin typeface="Helvetica Light" panose="020B0403020202020204" pitchFamily="34" charset="0"/>
              </a:rPr>
              <a:t>Ukjent</a:t>
            </a:r>
            <a:endParaRPr sz="1000">
              <a:solidFill>
                <a:schemeClr val="bg1">
                  <a:lumMod val="65000"/>
                </a:schemeClr>
              </a:solidFill>
              <a:latin typeface="Helvetica Light" panose="020B0403020202020204" pitchFamily="34" charset="0"/>
            </a:endParaRP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5358E1A3-DAFB-544C-A83B-0554500028EA}"/>
              </a:ext>
            </a:extLst>
          </p:cNvPr>
          <p:cNvSpPr/>
          <p:nvPr/>
        </p:nvSpPr>
        <p:spPr>
          <a:xfrm>
            <a:off x="890254" y="31359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FFD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66FC912-6736-EB4D-956E-03C22B2042F9}"/>
              </a:ext>
            </a:extLst>
          </p:cNvPr>
          <p:cNvSpPr/>
          <p:nvPr/>
        </p:nvSpPr>
        <p:spPr>
          <a:xfrm>
            <a:off x="890254" y="3453463"/>
            <a:ext cx="180000" cy="180000"/>
          </a:xfrm>
          <a:prstGeom prst="roundRect">
            <a:avLst>
              <a:gd name="adj" fmla="val 7732"/>
            </a:avLst>
          </a:prstGeom>
          <a:solidFill>
            <a:srgbClr val="E646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AA023501-432B-964B-9837-7BC3E9B44EBA}"/>
              </a:ext>
            </a:extLst>
          </p:cNvPr>
          <p:cNvSpPr/>
          <p:nvPr/>
        </p:nvSpPr>
        <p:spPr>
          <a:xfrm>
            <a:off x="890254" y="3767991"/>
            <a:ext cx="180000" cy="180000"/>
          </a:xfrm>
          <a:prstGeom prst="roundRect">
            <a:avLst>
              <a:gd name="adj" fmla="val 7732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000"/>
          </a:p>
        </p:txBody>
      </p:sp>
    </p:spTree>
    <p:extLst>
      <p:ext uri="{BB962C8B-B14F-4D97-AF65-F5344CB8AC3E}">
        <p14:creationId xmlns:p14="http://schemas.microsoft.com/office/powerpoint/2010/main" val="248154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5A3A-DCDF-5F45-8E1A-C1C937519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/>
              <a:t>Åpne datasett</a:t>
            </a:r>
            <a:endParaRPr/>
          </a:p>
        </p:txBody>
      </p:sp>
      <p:sp>
        <p:nvSpPr>
          <p:cNvPr id="14" name="Subtitle 13">
            <a:extLst>
              <a:ext uri="{FF2B5EF4-FFF2-40B4-BE49-F238E27FC236}">
                <a16:creationId xmlns:a16="http://schemas.microsoft.com/office/drawing/2014/main" id="{7244AF91-646E-2342-8B9E-82D940CBBB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april 2019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F9D7AA1-BEC8-4A4E-B563-78B077D10F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0488549"/>
              </p:ext>
            </p:extLst>
          </p:nvPr>
        </p:nvGraphicFramePr>
        <p:xfrm>
          <a:off x="3862800" y="1710000"/>
          <a:ext cx="43920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BFCDBD57-5221-0B43-9DD4-EAA97EC9524D}"/>
              </a:ext>
            </a:extLst>
          </p:cNvPr>
          <p:cNvSpPr/>
          <p:nvPr/>
        </p:nvSpPr>
        <p:spPr>
          <a:xfrm>
            <a:off x="5158800" y="3006000"/>
            <a:ext cx="1800000" cy="180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nb-NO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5F58E0-CF47-1942-AA4B-D7922C3DD6D9}"/>
              </a:ext>
            </a:extLst>
          </p:cNvPr>
          <p:cNvSpPr txBox="1"/>
          <p:nvPr/>
        </p:nvSpPr>
        <p:spPr>
          <a:xfrm>
            <a:off x="1717114" y="3774047"/>
            <a:ext cx="131125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datasett er åpne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1D314C-0CB2-984F-B0D4-B385C6A79F12}"/>
              </a:ext>
            </a:extLst>
          </p:cNvPr>
          <p:cNvCxnSpPr>
            <a:cxnSpLocks/>
          </p:cNvCxnSpPr>
          <p:nvPr/>
        </p:nvCxnSpPr>
        <p:spPr>
          <a:xfrm flipH="1">
            <a:off x="1717114" y="3680285"/>
            <a:ext cx="1954446" cy="0"/>
          </a:xfrm>
          <a:prstGeom prst="line">
            <a:avLst/>
          </a:prstGeom>
          <a:ln w="12700">
            <a:solidFill>
              <a:srgbClr val="2D3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DA2413D-76B5-C64C-801F-BAC5483EEA93}"/>
              </a:ext>
            </a:extLst>
          </p:cNvPr>
          <p:cNvSpPr txBox="1"/>
          <p:nvPr/>
        </p:nvSpPr>
        <p:spPr>
          <a:xfrm>
            <a:off x="1704148" y="2910844"/>
            <a:ext cx="1067600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nb-NO" sz="5000" b="1" dirty="0">
                <a:solidFill>
                  <a:srgbClr val="2D3741"/>
                </a:solidFill>
                <a:latin typeface="Helvetica" pitchFamily="2" charset="0"/>
              </a:rPr>
              <a:t>580</a:t>
            </a:r>
            <a:endParaRPr sz="5000" b="1" dirty="0">
              <a:solidFill>
                <a:srgbClr val="2D3741"/>
              </a:solidFill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F185DC-F9C0-5E4D-8CD3-FDC707F8D13F}"/>
              </a:ext>
            </a:extLst>
          </p:cNvPr>
          <p:cNvSpPr txBox="1"/>
          <p:nvPr/>
        </p:nvSpPr>
        <p:spPr>
          <a:xfrm>
            <a:off x="8853105" y="3774047"/>
            <a:ext cx="167994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nb-NO" sz="1400">
                <a:solidFill>
                  <a:srgbClr val="2D3741"/>
                </a:solidFill>
                <a:latin typeface="Helvetica Light" panose="020B0403020202020204" pitchFamily="34" charset="0"/>
              </a:rPr>
              <a:t>datasett er ikke åpne</a:t>
            </a:r>
            <a:endParaRPr sz="1400">
              <a:solidFill>
                <a:srgbClr val="2D3741"/>
              </a:solidFill>
              <a:latin typeface="Helvetica Light" panose="020B0403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4BA14B-0C59-2C4A-9923-F3487886F929}"/>
              </a:ext>
            </a:extLst>
          </p:cNvPr>
          <p:cNvCxnSpPr>
            <a:cxnSpLocks/>
          </p:cNvCxnSpPr>
          <p:nvPr/>
        </p:nvCxnSpPr>
        <p:spPr>
          <a:xfrm flipH="1">
            <a:off x="8578606" y="3680285"/>
            <a:ext cx="1954446" cy="0"/>
          </a:xfrm>
          <a:prstGeom prst="line">
            <a:avLst/>
          </a:prstGeom>
          <a:ln w="12700">
            <a:solidFill>
              <a:srgbClr val="2D37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D8F47B-8275-FC4E-95DE-4285DE6C6695}"/>
              </a:ext>
            </a:extLst>
          </p:cNvPr>
          <p:cNvSpPr txBox="1"/>
          <p:nvPr/>
        </p:nvSpPr>
        <p:spPr>
          <a:xfrm>
            <a:off x="9464458" y="2910844"/>
            <a:ext cx="1067600" cy="76944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nb-NO" sz="5000" b="1" dirty="0">
                <a:solidFill>
                  <a:srgbClr val="2D3741"/>
                </a:solidFill>
                <a:latin typeface="Helvetica" pitchFamily="2" charset="0"/>
              </a:rPr>
              <a:t>669</a:t>
            </a:r>
            <a:endParaRPr sz="5000" b="1" dirty="0">
              <a:solidFill>
                <a:srgbClr val="2D3741"/>
              </a:solidFill>
              <a:latin typeface="Helvetica" pitchFamily="2" charset="0"/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F0D50E78-9AAD-2D49-A778-92D9BC624E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5698632" y="3548939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210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datasett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7181777"/>
              </p:ext>
            </p:extLst>
          </p:nvPr>
        </p:nvGraphicFramePr>
        <p:xfrm>
          <a:off x="784755" y="1710138"/>
          <a:ext cx="10655716" cy="4362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1227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API-er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 dirty="0"/>
              <a:t>siden lansering</a:t>
            </a:r>
            <a:endParaRPr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9999099"/>
              </p:ext>
            </p:extLst>
          </p:nvPr>
        </p:nvGraphicFramePr>
        <p:xfrm>
          <a:off x="805695" y="1710137"/>
          <a:ext cx="10634400" cy="439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150794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4984D-7189-2A48-A295-375A4522E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/>
              <a:t>Antall begreper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B96C2B-965F-2749-9059-3D51A374CA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nb-NO"/>
              <a:t>siden lansering</a:t>
            </a:r>
            <a:endParaRPr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0D2B564-2976-8C4B-B092-C572A5CDEB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0241135"/>
              </p:ext>
            </p:extLst>
          </p:nvPr>
        </p:nvGraphicFramePr>
        <p:xfrm>
          <a:off x="805695" y="1710137"/>
          <a:ext cx="10634775" cy="43837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9940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13828</TotalTime>
  <Words>381</Words>
  <Application>Microsoft Office PowerPoint</Application>
  <PresentationFormat>Widescreen</PresentationFormat>
  <Paragraphs>120</Paragraphs>
  <Slides>21</Slides>
  <Notes>6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Helvetica</vt:lpstr>
      <vt:lpstr>Helvetica Light</vt:lpstr>
      <vt:lpstr>Office Theme</vt:lpstr>
      <vt:lpstr>APRIL 2019</vt:lpstr>
      <vt:lpstr>PowerPoint-presentasjon</vt:lpstr>
      <vt:lpstr>Topp 20 søkeord</vt:lpstr>
      <vt:lpstr>Topp 20 søkeord</vt:lpstr>
      <vt:lpstr>Innhold i datasett</vt:lpstr>
      <vt:lpstr>Åpne datasett</vt:lpstr>
      <vt:lpstr>Antall datasett</vt:lpstr>
      <vt:lpstr>Antall API-er</vt:lpstr>
      <vt:lpstr>Antall begreper</vt:lpstr>
      <vt:lpstr>Antall informasjonsmodeller</vt:lpstr>
      <vt:lpstr>Trafikk inn til siden</vt:lpstr>
      <vt:lpstr>Trafikk inn til siden</vt:lpstr>
      <vt:lpstr>Fordeling datasett</vt:lpstr>
      <vt:lpstr>Fordeling datasett</vt:lpstr>
      <vt:lpstr>Brukerne</vt:lpstr>
      <vt:lpstr>Brukerne</vt:lpstr>
      <vt:lpstr>Enheter</vt:lpstr>
      <vt:lpstr>Enheter</vt:lpstr>
      <vt:lpstr>Endringer siden sist</vt:lpstr>
      <vt:lpstr>Kritiske hendelser</vt:lpstr>
      <vt:lpstr>Alvorlige hendelser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Lene</dc:creator>
  <cp:lastModifiedBy>Bertelsen, Terje</cp:lastModifiedBy>
  <cp:revision>258</cp:revision>
  <dcterms:created xsi:type="dcterms:W3CDTF">2019-03-08T09:44:04Z</dcterms:created>
  <dcterms:modified xsi:type="dcterms:W3CDTF">2019-05-13T11:51:33Z</dcterms:modified>
</cp:coreProperties>
</file>