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6" r:id="rId2"/>
    <p:sldId id="280" r:id="rId3"/>
    <p:sldId id="310" r:id="rId4"/>
    <p:sldId id="319" r:id="rId5"/>
    <p:sldId id="312" r:id="rId6"/>
    <p:sldId id="297" r:id="rId7"/>
    <p:sldId id="282" r:id="rId8"/>
    <p:sldId id="313" r:id="rId9"/>
    <p:sldId id="314" r:id="rId10"/>
    <p:sldId id="315" r:id="rId11"/>
    <p:sldId id="284" r:id="rId12"/>
    <p:sldId id="317" r:id="rId13"/>
    <p:sldId id="318" r:id="rId14"/>
    <p:sldId id="294" r:id="rId15"/>
    <p:sldId id="288" r:id="rId16"/>
    <p:sldId id="320" r:id="rId17"/>
    <p:sldId id="293" r:id="rId18"/>
    <p:sldId id="307" r:id="rId19"/>
    <p:sldId id="322" r:id="rId20"/>
    <p:sldId id="326" r:id="rId21"/>
    <p:sldId id="327" r:id="rId22"/>
    <p:sldId id="323" r:id="rId23"/>
    <p:sldId id="325" r:id="rId2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741"/>
    <a:srgbClr val="E64682"/>
    <a:srgbClr val="FFD264"/>
    <a:srgbClr val="46BEAA"/>
    <a:srgbClr val="C1CB7B"/>
    <a:srgbClr val="BDCB7D"/>
    <a:srgbClr val="CACC78"/>
    <a:srgbClr val="D7CE73"/>
    <a:srgbClr val="E5CF6E"/>
    <a:srgbClr val="F2D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49"/>
  </p:normalViewPr>
  <p:slideViewPr>
    <p:cSldViewPr snapToGrid="0" snapToObjects="1">
      <p:cViewPr varScale="1">
        <p:scale>
          <a:sx n="95" d="100"/>
          <a:sy n="95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9" d="100"/>
          <a:sy n="169" d="100"/>
        </p:scale>
        <p:origin x="6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folkeregisteret</c:v>
                </c:pt>
                <c:pt idx="2">
                  <c:v>person</c:v>
                </c:pt>
                <c:pt idx="3">
                  <c:v>opplysningspliktig</c:v>
                </c:pt>
                <c:pt idx="4">
                  <c:v>virksomhet</c:v>
                </c:pt>
                <c:pt idx="5">
                  <c:v>lånekassen</c:v>
                </c:pt>
                <c:pt idx="6">
                  <c:v>adresse</c:v>
                </c:pt>
                <c:pt idx="7">
                  <c:v>regnskap</c:v>
                </c:pt>
                <c:pt idx="8">
                  <c:v>løsøre</c:v>
                </c:pt>
                <c:pt idx="9">
                  <c:v>skatt</c:v>
                </c:pt>
                <c:pt idx="10">
                  <c:v>samboer</c:v>
                </c:pt>
                <c:pt idx="11">
                  <c:v>skattegrunnlag</c:v>
                </c:pt>
                <c:pt idx="12">
                  <c:v>arkivverket</c:v>
                </c:pt>
                <c:pt idx="13">
                  <c:v>enhet</c:v>
                </c:pt>
                <c:pt idx="14">
                  <c:v>nav</c:v>
                </c:pt>
                <c:pt idx="15">
                  <c:v>skatteetaten</c:v>
                </c:pt>
                <c:pt idx="16">
                  <c:v>arkiv</c:v>
                </c:pt>
                <c:pt idx="17">
                  <c:v>enhetsregisteret</c:v>
                </c:pt>
                <c:pt idx="18">
                  <c:v>barn</c:v>
                </c:pt>
                <c:pt idx="19">
                  <c:v>inntekt</c:v>
                </c:pt>
                <c:pt idx="20">
                  <c:v>fs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20</c:v>
                </c:pt>
                <c:pt idx="2">
                  <c:v>40</c:v>
                </c:pt>
                <c:pt idx="3">
                  <c:v>42</c:v>
                </c:pt>
                <c:pt idx="4">
                  <c:v>43</c:v>
                </c:pt>
                <c:pt idx="5">
                  <c:v>47</c:v>
                </c:pt>
                <c:pt idx="6">
                  <c:v>48</c:v>
                </c:pt>
                <c:pt idx="7">
                  <c:v>49</c:v>
                </c:pt>
                <c:pt idx="8">
                  <c:v>49</c:v>
                </c:pt>
                <c:pt idx="9">
                  <c:v>55</c:v>
                </c:pt>
                <c:pt idx="10">
                  <c:v>56</c:v>
                </c:pt>
                <c:pt idx="11">
                  <c:v>60</c:v>
                </c:pt>
                <c:pt idx="12">
                  <c:v>60</c:v>
                </c:pt>
                <c:pt idx="13">
                  <c:v>62</c:v>
                </c:pt>
                <c:pt idx="14">
                  <c:v>64</c:v>
                </c:pt>
                <c:pt idx="15">
                  <c:v>67</c:v>
                </c:pt>
                <c:pt idx="16">
                  <c:v>83</c:v>
                </c:pt>
                <c:pt idx="17">
                  <c:v>85</c:v>
                </c:pt>
                <c:pt idx="18">
                  <c:v>90</c:v>
                </c:pt>
                <c:pt idx="19">
                  <c:v>129</c:v>
                </c:pt>
                <c:pt idx="20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20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C-4818-A9C6-326F77D823A8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548</c:v>
                </c:pt>
                <c:pt idx="1">
                  <c:v>661</c:v>
                </c:pt>
                <c:pt idx="2">
                  <c:v>367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Geonorge</c:v>
                </c:pt>
                <c:pt idx="1">
                  <c:v>data.norge.no</c:v>
                </c:pt>
                <c:pt idx="2">
                  <c:v>FDK</c:v>
                </c:pt>
                <c:pt idx="3">
                  <c:v>Vegvesenet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48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</c:v>
                </c:pt>
                <c:pt idx="1">
                  <c:v>58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flerfaktor</c:v>
                </c:pt>
                <c:pt idx="2">
                  <c:v>ansatt</c:v>
                </c:pt>
                <c:pt idx="3">
                  <c:v>utdanningsdirektoratet</c:v>
                </c:pt>
                <c:pt idx="4">
                  <c:v>RF-1379</c:v>
                </c:pt>
                <c:pt idx="5">
                  <c:v>RF-1348</c:v>
                </c:pt>
                <c:pt idx="6">
                  <c:v>eiendom</c:v>
                </c:pt>
                <c:pt idx="7">
                  <c:v>arkivverket</c:v>
                </c:pt>
                <c:pt idx="8">
                  <c:v>RF-1363</c:v>
                </c:pt>
                <c:pt idx="9">
                  <c:v>opplysningspliktig</c:v>
                </c:pt>
                <c:pt idx="10">
                  <c:v>NRK</c:v>
                </c:pt>
                <c:pt idx="11">
                  <c:v>barn </c:v>
                </c:pt>
                <c:pt idx="12">
                  <c:v>regnskap</c:v>
                </c:pt>
                <c:pt idx="13">
                  <c:v>nav</c:v>
                </c:pt>
                <c:pt idx="14">
                  <c:v>samboer</c:v>
                </c:pt>
                <c:pt idx="15">
                  <c:v>organisasjonsnummer</c:v>
                </c:pt>
                <c:pt idx="16">
                  <c:v>virksomhet</c:v>
                </c:pt>
                <c:pt idx="17">
                  <c:v>enhetsregisteret</c:v>
                </c:pt>
                <c:pt idx="18">
                  <c:v>arkiv</c:v>
                </c:pt>
                <c:pt idx="19">
                  <c:v>entur</c:v>
                </c:pt>
                <c:pt idx="20">
                  <c:v>skatt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9</c:v>
                </c:pt>
                <c:pt idx="15">
                  <c:v>10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13</c:v>
                </c:pt>
                <c:pt idx="2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60"/>
          <c:min val="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Akkumulert offentlige</c:v>
                </c:pt>
              </c:strCache>
            </c:strRef>
          </c:tx>
          <c:spPr>
            <a:solidFill>
              <a:srgbClr val="46BEAA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[$-414]mmmm\ yyyy;@</c:formatCode>
                <c:ptCount val="24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  <c:pt idx="22">
                  <c:v>43739</c:v>
                </c:pt>
                <c:pt idx="23">
                  <c:v>43770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753</c:v>
                </c:pt>
                <c:pt idx="1">
                  <c:v>758</c:v>
                </c:pt>
                <c:pt idx="2">
                  <c:v>812</c:v>
                </c:pt>
                <c:pt idx="3">
                  <c:v>929</c:v>
                </c:pt>
                <c:pt idx="4">
                  <c:v>931</c:v>
                </c:pt>
                <c:pt idx="5">
                  <c:v>942</c:v>
                </c:pt>
                <c:pt idx="6">
                  <c:v>942</c:v>
                </c:pt>
                <c:pt idx="7">
                  <c:v>946</c:v>
                </c:pt>
                <c:pt idx="8">
                  <c:v>949</c:v>
                </c:pt>
                <c:pt idx="9">
                  <c:v>954</c:v>
                </c:pt>
                <c:pt idx="10">
                  <c:v>970</c:v>
                </c:pt>
                <c:pt idx="11">
                  <c:v>973</c:v>
                </c:pt>
                <c:pt idx="12">
                  <c:v>975</c:v>
                </c:pt>
                <c:pt idx="13">
                  <c:v>976</c:v>
                </c:pt>
                <c:pt idx="14">
                  <c:v>1112</c:v>
                </c:pt>
                <c:pt idx="15">
                  <c:v>1114</c:v>
                </c:pt>
                <c:pt idx="16">
                  <c:v>1118</c:v>
                </c:pt>
                <c:pt idx="17">
                  <c:v>1123</c:v>
                </c:pt>
                <c:pt idx="18">
                  <c:v>1128</c:v>
                </c:pt>
                <c:pt idx="19">
                  <c:v>1134</c:v>
                </c:pt>
                <c:pt idx="20">
                  <c:v>1135</c:v>
                </c:pt>
                <c:pt idx="21">
                  <c:v>1139</c:v>
                </c:pt>
                <c:pt idx="22">
                  <c:v>1140</c:v>
                </c:pt>
                <c:pt idx="23">
                  <c:v>1215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C-A84B-866C-4296EA4BE4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Akkumulert begrensede</c:v>
                </c:pt>
              </c:strCache>
            </c:strRef>
          </c:tx>
          <c:spPr>
            <a:solidFill>
              <a:srgbClr val="FFD264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[$-414]mmmm\ yyyy;@</c:formatCode>
                <c:ptCount val="24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  <c:pt idx="22">
                  <c:v>43739</c:v>
                </c:pt>
                <c:pt idx="23">
                  <c:v>43770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44</c:v>
                </c:pt>
                <c:pt idx="1">
                  <c:v>44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61</c:v>
                </c:pt>
                <c:pt idx="8">
                  <c:v>63</c:v>
                </c:pt>
                <c:pt idx="9">
                  <c:v>63</c:v>
                </c:pt>
                <c:pt idx="10">
                  <c:v>64</c:v>
                </c:pt>
                <c:pt idx="11">
                  <c:v>65</c:v>
                </c:pt>
                <c:pt idx="12">
                  <c:v>66</c:v>
                </c:pt>
                <c:pt idx="13">
                  <c:v>66</c:v>
                </c:pt>
                <c:pt idx="14">
                  <c:v>109</c:v>
                </c:pt>
                <c:pt idx="15">
                  <c:v>111</c:v>
                </c:pt>
                <c:pt idx="16">
                  <c:v>116</c:v>
                </c:pt>
                <c:pt idx="17">
                  <c:v>118</c:v>
                </c:pt>
                <c:pt idx="18">
                  <c:v>119</c:v>
                </c:pt>
                <c:pt idx="19">
                  <c:v>119</c:v>
                </c:pt>
                <c:pt idx="20">
                  <c:v>119</c:v>
                </c:pt>
                <c:pt idx="21">
                  <c:v>120</c:v>
                </c:pt>
                <c:pt idx="22">
                  <c:v>121</c:v>
                </c:pt>
                <c:pt idx="23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C-A84B-866C-4296EA4BE4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Akkumulert untatt offentlighet</c:v>
                </c:pt>
              </c:strCache>
            </c:strRef>
          </c:tx>
          <c:spPr>
            <a:solidFill>
              <a:srgbClr val="E64682"/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[$-414]mmmm\ yyyy;@</c:formatCode>
                <c:ptCount val="24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  <c:pt idx="22">
                  <c:v>43739</c:v>
                </c:pt>
                <c:pt idx="23">
                  <c:v>43770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8</c:v>
                </c:pt>
                <c:pt idx="22">
                  <c:v>9</c:v>
                </c:pt>
                <c:pt idx="2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C-A84B-866C-4296EA4BE4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Akkumulert ukjent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Sheet1!$A$2:$A$25</c:f>
              <c:numCache>
                <c:formatCode>[$-414]mmmm\ yyyy;@</c:formatCode>
                <c:ptCount val="24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  <c:pt idx="22">
                  <c:v>43739</c:v>
                </c:pt>
                <c:pt idx="23">
                  <c:v>43770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1C-A84B-866C-4296EA4BE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9658175"/>
        <c:axId val="519264479"/>
      </c:barChart>
      <c:dateAx>
        <c:axId val="619658175"/>
        <c:scaling>
          <c:orientation val="minMax"/>
        </c:scaling>
        <c:delete val="0"/>
        <c:axPos val="b"/>
        <c:numFmt formatCode="[$-414]mmmm\ yyyy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519264479"/>
        <c:crosses val="autoZero"/>
        <c:auto val="1"/>
        <c:lblOffset val="100"/>
        <c:baseTimeUnit val="months"/>
      </c:dateAx>
      <c:valAx>
        <c:axId val="51926447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61965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AAEBD7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>
                  <a:alpha val="25000"/>
                </a:srgb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0C-2F45-92A6-21DFE78DA077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0C-2F45-92A6-21DFE78DA077}"/>
              </c:ext>
            </c:extLst>
          </c:dPt>
          <c:dPt>
            <c:idx val="2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0C-2F45-92A6-21DFE78DA077}"/>
              </c:ext>
            </c:extLst>
          </c:dPt>
          <c:dPt>
            <c:idx val="3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0C-2F45-92A6-21DFE78DA077}"/>
              </c:ext>
            </c:extLst>
          </c:dPt>
          <c:cat>
            <c:strRef>
              <c:f>Sheet1!$A$2:$A$5</c:f>
              <c:strCache>
                <c:ptCount val="2"/>
                <c:pt idx="0">
                  <c:v>Ikke åpne datasett</c:v>
                </c:pt>
                <c:pt idx="1">
                  <c:v>Åpne datasett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359</c:v>
                </c:pt>
                <c:pt idx="1">
                  <c:v>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0C-2F45-92A6-21DFE78DA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Sheet1!$A$2:$A$26</c:f>
              <c:strCache>
                <c:ptCount val="24"/>
                <c:pt idx="0">
                  <c:v>des 17</c:v>
                </c:pt>
                <c:pt idx="1">
                  <c:v>jan 18</c:v>
                </c:pt>
                <c:pt idx="2">
                  <c:v>feb 18</c:v>
                </c:pt>
                <c:pt idx="3">
                  <c:v>mar 18</c:v>
                </c:pt>
                <c:pt idx="4">
                  <c:v>apr 18</c:v>
                </c:pt>
                <c:pt idx="5">
                  <c:v>mai 18</c:v>
                </c:pt>
                <c:pt idx="6">
                  <c:v>jun 18</c:v>
                </c:pt>
                <c:pt idx="7">
                  <c:v>jul 18</c:v>
                </c:pt>
                <c:pt idx="8">
                  <c:v>aug 18</c:v>
                </c:pt>
                <c:pt idx="9">
                  <c:v>sep 18</c:v>
                </c:pt>
                <c:pt idx="10">
                  <c:v>okt 18</c:v>
                </c:pt>
                <c:pt idx="11">
                  <c:v>nov 18</c:v>
                </c:pt>
                <c:pt idx="12">
                  <c:v>des 18</c:v>
                </c:pt>
                <c:pt idx="13">
                  <c:v>jan 19</c:v>
                </c:pt>
                <c:pt idx="14">
                  <c:v>feb 19</c:v>
                </c:pt>
                <c:pt idx="15">
                  <c:v>mar 19</c:v>
                </c:pt>
                <c:pt idx="16">
                  <c:v>apr 19</c:v>
                </c:pt>
                <c:pt idx="17">
                  <c:v>mai 19</c:v>
                </c:pt>
                <c:pt idx="18">
                  <c:v>jun 19</c:v>
                </c:pt>
                <c:pt idx="19">
                  <c:v>jul 19</c:v>
                </c:pt>
                <c:pt idx="20">
                  <c:v>aug 19</c:v>
                </c:pt>
                <c:pt idx="21">
                  <c:v>sept 19</c:v>
                </c:pt>
                <c:pt idx="22">
                  <c:v>okt 19</c:v>
                </c:pt>
                <c:pt idx="23">
                  <c:v>nov 19</c:v>
                </c:pt>
              </c:strCache>
            </c:str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866</c:v>
                </c:pt>
                <c:pt idx="1">
                  <c:v>872</c:v>
                </c:pt>
                <c:pt idx="2">
                  <c:v>957</c:v>
                </c:pt>
                <c:pt idx="3">
                  <c:v>1094</c:v>
                </c:pt>
                <c:pt idx="4">
                  <c:v>1096</c:v>
                </c:pt>
                <c:pt idx="5">
                  <c:v>1107</c:v>
                </c:pt>
                <c:pt idx="6">
                  <c:v>1114</c:v>
                </c:pt>
                <c:pt idx="7">
                  <c:v>1115</c:v>
                </c:pt>
                <c:pt idx="8">
                  <c:v>1118</c:v>
                </c:pt>
                <c:pt idx="9">
                  <c:v>1131</c:v>
                </c:pt>
                <c:pt idx="10">
                  <c:v>1139</c:v>
                </c:pt>
                <c:pt idx="11">
                  <c:v>978</c:v>
                </c:pt>
                <c:pt idx="12">
                  <c:v>980</c:v>
                </c:pt>
                <c:pt idx="13">
                  <c:v>981</c:v>
                </c:pt>
                <c:pt idx="14">
                  <c:v>1242</c:v>
                </c:pt>
                <c:pt idx="15">
                  <c:v>1243</c:v>
                </c:pt>
                <c:pt idx="16">
                  <c:v>1249</c:v>
                </c:pt>
                <c:pt idx="17">
                  <c:v>1259</c:v>
                </c:pt>
                <c:pt idx="18">
                  <c:v>1264</c:v>
                </c:pt>
                <c:pt idx="19">
                  <c:v>1270</c:v>
                </c:pt>
                <c:pt idx="20">
                  <c:v>1271</c:v>
                </c:pt>
                <c:pt idx="21">
                  <c:v>1278</c:v>
                </c:pt>
                <c:pt idx="22">
                  <c:v>1279</c:v>
                </c:pt>
                <c:pt idx="23">
                  <c:v>1355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1400"/>
          <c:min val="80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desember 2018</c:v>
                </c:pt>
                <c:pt idx="1">
                  <c:v>januar 2019</c:v>
                </c:pt>
                <c:pt idx="2">
                  <c:v>februar 2019</c:v>
                </c:pt>
                <c:pt idx="3">
                  <c:v>mars 2019</c:v>
                </c:pt>
                <c:pt idx="4">
                  <c:v>april 2019</c:v>
                </c:pt>
                <c:pt idx="5">
                  <c:v>mai 2019</c:v>
                </c:pt>
                <c:pt idx="6">
                  <c:v>juni 2019</c:v>
                </c:pt>
                <c:pt idx="7">
                  <c:v>juli 2019</c:v>
                </c:pt>
                <c:pt idx="8">
                  <c:v>august 2019</c:v>
                </c:pt>
                <c:pt idx="9">
                  <c:v>september 2019</c:v>
                </c:pt>
                <c:pt idx="10">
                  <c:v>oktober 2019</c:v>
                </c:pt>
                <c:pt idx="11">
                  <c:v>november 2019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17</c:v>
                </c:pt>
                <c:pt idx="5">
                  <c:v>20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15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9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  <c:pt idx="4">
                  <c:v>juli 2019</c:v>
                </c:pt>
                <c:pt idx="5">
                  <c:v>august 2019</c:v>
                </c:pt>
                <c:pt idx="6">
                  <c:v>september 2019</c:v>
                </c:pt>
                <c:pt idx="7">
                  <c:v>oktober 2019</c:v>
                </c:pt>
                <c:pt idx="8">
                  <c:v>november 2019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177</c:v>
                </c:pt>
                <c:pt idx="1">
                  <c:v>3316</c:v>
                </c:pt>
                <c:pt idx="2">
                  <c:v>3326</c:v>
                </c:pt>
                <c:pt idx="3">
                  <c:v>3326</c:v>
                </c:pt>
                <c:pt idx="4">
                  <c:v>3338</c:v>
                </c:pt>
                <c:pt idx="5">
                  <c:v>3345</c:v>
                </c:pt>
                <c:pt idx="6">
                  <c:v>3350</c:v>
                </c:pt>
                <c:pt idx="7">
                  <c:v>3252</c:v>
                </c:pt>
                <c:pt idx="8">
                  <c:v>3528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9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  <c:pt idx="4">
                  <c:v>juli 2019</c:v>
                </c:pt>
                <c:pt idx="5">
                  <c:v>august 2019</c:v>
                </c:pt>
                <c:pt idx="6">
                  <c:v>september 2019</c:v>
                </c:pt>
                <c:pt idx="7">
                  <c:v>oktober 2019</c:v>
                </c:pt>
                <c:pt idx="8">
                  <c:v>november 2019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543</c:v>
                </c:pt>
                <c:pt idx="2">
                  <c:v>575</c:v>
                </c:pt>
                <c:pt idx="3">
                  <c:v>594</c:v>
                </c:pt>
                <c:pt idx="4">
                  <c:v>596</c:v>
                </c:pt>
                <c:pt idx="5">
                  <c:v>563</c:v>
                </c:pt>
                <c:pt idx="6">
                  <c:v>565</c:v>
                </c:pt>
                <c:pt idx="7">
                  <c:v>557</c:v>
                </c:pt>
                <c:pt idx="8">
                  <c:v>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7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D7-43E0-B111-5283DA6228A6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5340</c:v>
                </c:pt>
                <c:pt idx="1">
                  <c:v>5297</c:v>
                </c:pt>
                <c:pt idx="2">
                  <c:v>3240</c:v>
                </c:pt>
                <c:pt idx="3">
                  <c:v>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05ACF4-03FF-3A4D-96B4-F013F25D9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6C72-6476-4445-A7B0-17196FF8D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BC413-6AE8-C943-B1BE-82B606F60F34}" type="datetimeFigureOut">
              <a:t>05.12.2019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DF775-F984-AA4B-B9FF-BF094E89E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6CD6-EBDC-9149-A73C-0B68FC2362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7317-358B-7849-A58F-7EDC3AC4EDC7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53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7246-B6E5-D942-8E87-8FDB3489D5F2}" type="datetimeFigureOut">
              <a:t>05.12.2019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006D-A7DE-B046-BDFE-88F9E034BC4B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9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Markert</a:t>
            </a:r>
            <a:r>
              <a:rPr lang="nb-NO" baseline="0" dirty="0" smtClean="0"/>
              <a:t> økning i antallet åpne datasett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8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750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42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11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47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00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OBS!</a:t>
            </a:r>
            <a:r>
              <a:rPr lang="nb-NO" baseline="0" dirty="0" smtClean="0"/>
              <a:t> Ikke oppdatert for mai måned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03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(foreløpi</a:t>
            </a:r>
            <a:r>
              <a:rPr lang="nb-NO" baseline="0" dirty="0" smtClean="0"/>
              <a:t>g bare tilgjengelig i papirutgaven)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429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0BC37-E912-DD4A-8DA9-AFF64200C7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0531" y="4427951"/>
            <a:ext cx="2050937" cy="76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9F639-78E1-C740-BE73-044606AE4A99}"/>
              </a:ext>
            </a:extLst>
          </p:cNvPr>
          <p:cNvSpPr txBox="1"/>
          <p:nvPr userDrawn="1"/>
        </p:nvSpPr>
        <p:spPr>
          <a:xfrm>
            <a:off x="0" y="2197893"/>
            <a:ext cx="12191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2000">
                <a:solidFill>
                  <a:srgbClr val="3CBEF0"/>
                </a:solidFill>
                <a:latin typeface="Helvetica Light" panose="020B0403020202020204" pitchFamily="34" charset="0"/>
              </a:rPr>
              <a:t>Statistikk for</a:t>
            </a:r>
            <a:endParaRPr sz="20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27B35-5048-234C-B706-C7868EE1E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70536"/>
            <a:ext cx="9144000" cy="624373"/>
          </a:xfrm>
        </p:spPr>
        <p:txBody>
          <a:bodyPr lIns="0" tIns="0" rIns="0" bIns="0" anchor="t" anchorCtr="0">
            <a:noAutofit/>
          </a:bodyPr>
          <a:lstStyle>
            <a:lvl1pPr algn="ctr">
              <a:defRPr sz="5000" b="1" i="0" spc="1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MÅNED OG ÅR</a:t>
            </a:r>
          </a:p>
        </p:txBody>
      </p:sp>
    </p:spTree>
    <p:extLst>
      <p:ext uri="{BB962C8B-B14F-4D97-AF65-F5344CB8AC3E}">
        <p14:creationId xmlns:p14="http://schemas.microsoft.com/office/powerpoint/2010/main" val="18552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ndels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04EA31-59E1-BE45-A404-5470409EB9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2800" y="2700000"/>
            <a:ext cx="9144000" cy="288000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000" b="0" i="0">
                <a:solidFill>
                  <a:srgbClr val="2D3741">
                    <a:alpha val="50000"/>
                  </a:srgbClr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849A6-C9FE-E242-B6A1-79F62EC2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A740DF-467B-0245-97A2-D38A4D677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AB337-9263-0C4B-9326-AF23D6BB25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9853" y="1404000"/>
            <a:ext cx="1264294" cy="12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 (blå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883596"/>
            <a:ext cx="10414800" cy="5090400"/>
          </a:xfrm>
        </p:spPr>
        <p:txBody>
          <a:bodyPr lIns="1080000" tIns="0" rIns="1080000" bIns="720000" anchor="ctr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32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+ under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D64A8A-C2F8-9548-BD2E-F7974642C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9AAC4D6-3C54-9347-B441-69C360D7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1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1712890"/>
            <a:ext cx="10414800" cy="4261106"/>
          </a:xfrm>
        </p:spPr>
        <p:txBody>
          <a:bodyPr lIns="1080000" tIns="0" rIns="1080000" bIns="720000" anchor="t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statis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8E2240-681D-734B-8807-2733627A0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8108" y="2108709"/>
            <a:ext cx="1260000" cy="12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B56092-2E8C-5148-8B08-CE12D5D93E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28956" y="2108709"/>
            <a:ext cx="1260000" cy="12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1F5D-4106-AE4F-BB5B-815AF71260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70851" y="2108709"/>
            <a:ext cx="1260000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57E1C-FCD1-2342-A6EC-E65F76A204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7185" y="210870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animert)"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ey figures 1">
            <a:hlinkClick r:id="" action="ppaction://media"/>
            <a:extLst>
              <a:ext uri="{FF2B5EF4-FFF2-40B4-BE49-F238E27FC236}">
                <a16:creationId xmlns:a16="http://schemas.microsoft.com/office/drawing/2014/main" id="{3EF5E8FE-8E52-F64E-835C-6652EDE6950B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000"/>
            <a:ext cx="9144000" cy="288000"/>
          </a:xfrm>
        </p:spPr>
        <p:txBody>
          <a:bodyPr lIns="0" tIns="0" rIns="0" anchor="t" anchorCtr="0">
            <a:noAutofit/>
          </a:bodyPr>
          <a:lstStyle>
            <a:lvl1pPr algn="ctr">
              <a:defRPr sz="20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2000"/>
            <a:ext cx="9144000" cy="180000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2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00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het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EBD77D-AC1E-C042-A866-534670846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708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70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389EBE-7336-C24C-BF03-16127372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780E3B-8405-7747-9BBA-FCF9EBB9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9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t fra kommunikasj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2844000"/>
            <a:ext cx="10414800" cy="3121032"/>
          </a:xfrm>
        </p:spPr>
        <p:txBody>
          <a:bodyPr lIns="1080000" tIns="0" rIns="1080000" bIns="720000" anchor="t" anchorCtr="0">
            <a:normAutofit/>
          </a:bodyPr>
          <a:lstStyle>
            <a:lvl1pPr marL="285750" indent="-285750" algn="l">
              <a:lnSpc>
                <a:spcPct val="114000"/>
              </a:lnSpc>
              <a:buFontTx/>
              <a:buBlip>
                <a:blip r:embed="rId3"/>
              </a:buBlip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6A4CE-BB37-C142-BFEB-7561DDC6EF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26000" y="1404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ring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145F4-7CFA-C14F-A0A8-9E96E17EC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536" y="1856645"/>
            <a:ext cx="6096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395E-1FC1-A544-889B-7A2A61845A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4018" y="1856645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1BC4EA-9D38-FE48-9191-8202766D3CE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37214" y="1856645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6B73BC-BB3D-4F4C-880C-5C3C737740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550" y="1856645"/>
            <a:ext cx="609600" cy="6096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698326-978D-1E43-9D09-37162C66A77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95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DFAD06-4654-9D45-9913-9FFCE50C388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96818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6179E8-8019-B943-B928-CE6B79472A1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14086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4F430BE-D8DD-7F4F-8F29-C24B4A1939A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903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EE40-8C4B-5247-9A4E-FFF8477E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B218-A284-E846-850D-0FACB409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DB03-7BEA-EC40-8F52-D510C6D3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956-70BF-0544-A25F-CE89D85CBC32}" type="datetimeFigureOut">
              <a:t>05.12.2019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5868-7DCE-BD42-951F-26CF985C3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0730-B750-6241-B685-9F0558C97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0478-5432-1648-B9D4-31AD2F942FA2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5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4" r:id="rId3"/>
    <p:sldLayoutId id="2147483669" r:id="rId4"/>
    <p:sldLayoutId id="2147483661" r:id="rId5"/>
    <p:sldLayoutId id="2147483670" r:id="rId6"/>
    <p:sldLayoutId id="2147483663" r:id="rId7"/>
    <p:sldLayoutId id="2147483672" r:id="rId8"/>
    <p:sldLayoutId id="2147483673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ap.fellesdatakatalog.brreg.n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A39-498F-1645-9670-2C5198DAD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November </a:t>
            </a:r>
            <a:r>
              <a:rPr lang="nb-NO" dirty="0"/>
              <a:t>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informasjonsmodeller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732030"/>
              </p:ext>
            </p:extLst>
          </p:nvPr>
        </p:nvGraphicFramePr>
        <p:xfrm>
          <a:off x="805695" y="1710137"/>
          <a:ext cx="1064175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968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6147115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november 2019</a:t>
            </a:r>
            <a:endParaRPr lang="nb-NO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520078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7C1C20-D17D-344B-BEF9-1C8E5B47E71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0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Fordeling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samlet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366284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9926764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3CBEF0"/>
                </a:solidFill>
                <a:latin typeface="Helvetica Light" panose="020B0403020202020204" pitchFamily="34" charset="0"/>
              </a:rPr>
              <a:t>Geonorge</a:t>
            </a:r>
            <a:endParaRPr sz="1400" dirty="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9483832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9483832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9926764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46BEAA"/>
                </a:solidFill>
                <a:latin typeface="Helvetica Light" panose="020B0403020202020204" pitchFamily="34" charset="0"/>
              </a:rPr>
              <a:t>data.norge.no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9483832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9926764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C1CB7B"/>
                </a:solidFill>
                <a:latin typeface="Helvetica Light" panose="020B0403020202020204" pitchFamily="34" charset="0"/>
              </a:rPr>
              <a:t>FDK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9483832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9926764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Vegvesenet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1E7A4-FDAC-AB40-B3DB-9A2A27D9FA2F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79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54" y="674781"/>
            <a:ext cx="10404000" cy="324000"/>
          </a:xfrm>
        </p:spPr>
        <p:txBody>
          <a:bodyPr/>
          <a:lstStyle/>
          <a:p>
            <a:r>
              <a:rPr lang="nb-NO"/>
              <a:t>Fordeling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7B04-B99B-D04C-9C6C-5B31F467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kilde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796934"/>
              </p:ext>
            </p:extLst>
          </p:nvPr>
        </p:nvGraphicFramePr>
        <p:xfrm>
          <a:off x="7496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14740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7D85D-11CD-4147-87CB-A017E1AF77B5}"/>
              </a:ext>
            </a:extLst>
          </p:cNvPr>
          <p:cNvSpPr txBox="1"/>
          <p:nvPr/>
        </p:nvSpPr>
        <p:spPr>
          <a:xfrm>
            <a:off x="4172090" y="5434154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46BEAA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8D1242-EB89-314C-AE98-C70742102A71}"/>
              </a:ext>
            </a:extLst>
          </p:cNvPr>
          <p:cNvSpPr/>
          <p:nvPr/>
        </p:nvSpPr>
        <p:spPr>
          <a:xfrm>
            <a:off x="3943008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A5B6A-95E2-6848-9FA5-428F15A3B293}"/>
              </a:ext>
            </a:extLst>
          </p:cNvPr>
          <p:cNvSpPr txBox="1"/>
          <p:nvPr/>
        </p:nvSpPr>
        <p:spPr>
          <a:xfrm>
            <a:off x="5182840" y="5426628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BB1CF-E421-7843-A2DE-39AE514806CA}"/>
              </a:ext>
            </a:extLst>
          </p:cNvPr>
          <p:cNvSpPr txBox="1"/>
          <p:nvPr/>
        </p:nvSpPr>
        <p:spPr>
          <a:xfrm>
            <a:off x="6350822" y="5429665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36751-C101-8E4A-88EA-178F69120AA9}"/>
              </a:ext>
            </a:extLst>
          </p:cNvPr>
          <p:cNvSpPr txBox="1"/>
          <p:nvPr/>
        </p:nvSpPr>
        <p:spPr>
          <a:xfrm>
            <a:off x="7870049" y="5430307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chemeClr val="bg1">
                    <a:lumMod val="50000"/>
                    <a:alpha val="50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 dirty="0">
              <a:solidFill>
                <a:schemeClr val="bg1">
                  <a:lumMod val="50000"/>
                  <a:alpha val="50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5BC72F-B87F-004A-88A7-B3975C763734}"/>
              </a:ext>
            </a:extLst>
          </p:cNvPr>
          <p:cNvSpPr/>
          <p:nvPr/>
        </p:nvSpPr>
        <p:spPr>
          <a:xfrm>
            <a:off x="4941058" y="5414672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269970-C738-B644-9295-9C51D1D5A340}"/>
              </a:ext>
            </a:extLst>
          </p:cNvPr>
          <p:cNvSpPr/>
          <p:nvPr/>
        </p:nvSpPr>
        <p:spPr>
          <a:xfrm>
            <a:off x="6109040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D76938C-5B70-8A4C-B37F-A312A1FEC4BB}"/>
              </a:ext>
            </a:extLst>
          </p:cNvPr>
          <p:cNvSpPr/>
          <p:nvPr/>
        </p:nvSpPr>
        <p:spPr>
          <a:xfrm>
            <a:off x="7628267" y="5406866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AF849-B5BB-7D4F-A9EB-E631B4461C71}"/>
              </a:ext>
            </a:extLst>
          </p:cNvPr>
          <p:cNvSpPr txBox="1"/>
          <p:nvPr/>
        </p:nvSpPr>
        <p:spPr>
          <a:xfrm>
            <a:off x="11309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Geonorge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E87F82F2-8533-F14C-AA9C-64C73860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885044"/>
              </p:ext>
            </p:extLst>
          </p:nvPr>
        </p:nvGraphicFramePr>
        <p:xfrm>
          <a:off x="34801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8D97D0F9-A557-A043-95F2-93E961B47F5E}"/>
              </a:ext>
            </a:extLst>
          </p:cNvPr>
          <p:cNvSpPr/>
          <p:nvPr/>
        </p:nvSpPr>
        <p:spPr>
          <a:xfrm>
            <a:off x="42045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C8CF6-EB4A-4E41-A66B-01DE6F45D7E3}"/>
              </a:ext>
            </a:extLst>
          </p:cNvPr>
          <p:cNvSpPr txBox="1"/>
          <p:nvPr/>
        </p:nvSpPr>
        <p:spPr>
          <a:xfrm>
            <a:off x="38614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data.norge.no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292D6D1-F7B6-634A-807B-E7A38B9BA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365843"/>
              </p:ext>
            </p:extLst>
          </p:nvPr>
        </p:nvGraphicFramePr>
        <p:xfrm>
          <a:off x="6328127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C35F5703-B7E6-E846-BCA9-8D4B4B7ABF17}"/>
              </a:ext>
            </a:extLst>
          </p:cNvPr>
          <p:cNvSpPr/>
          <p:nvPr/>
        </p:nvSpPr>
        <p:spPr>
          <a:xfrm>
            <a:off x="7052487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2941B-A30D-6C4D-B8D9-2350FD63D12E}"/>
              </a:ext>
            </a:extLst>
          </p:cNvPr>
          <p:cNvSpPr txBox="1"/>
          <p:nvPr/>
        </p:nvSpPr>
        <p:spPr>
          <a:xfrm>
            <a:off x="6709437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FDK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F889FAE-B0A8-E344-A02A-882C1885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301616"/>
              </p:ext>
            </p:extLst>
          </p:nvPr>
        </p:nvGraphicFramePr>
        <p:xfrm>
          <a:off x="9207854" y="208157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77EEAC65-7266-7C47-ADD3-5BDD9AD173C2}"/>
              </a:ext>
            </a:extLst>
          </p:cNvPr>
          <p:cNvSpPr/>
          <p:nvPr/>
        </p:nvSpPr>
        <p:spPr>
          <a:xfrm>
            <a:off x="9932214" y="281406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F4BE0-0A5D-D94E-92C4-7515A0A66B77}"/>
              </a:ext>
            </a:extLst>
          </p:cNvPr>
          <p:cNvSpPr txBox="1"/>
          <p:nvPr/>
        </p:nvSpPr>
        <p:spPr>
          <a:xfrm>
            <a:off x="9589164" y="42973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Vegvesenet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siden oppstart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13 618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191 456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9:03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18%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96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/>
          <a:lstStyle/>
          <a:p>
            <a:r>
              <a:rPr lang="nb-NO" dirty="0" smtClean="0"/>
              <a:t>oktober </a:t>
            </a:r>
            <a:r>
              <a:rPr lang="nb-NO" dirty="0"/>
              <a:t>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1544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12786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03:30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26%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03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81%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19%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oppstart</a:t>
            </a:r>
          </a:p>
        </p:txBody>
      </p:sp>
    </p:spTree>
    <p:extLst>
      <p:ext uri="{BB962C8B-B14F-4D97-AF65-F5344CB8AC3E}">
        <p14:creationId xmlns:p14="http://schemas.microsoft.com/office/powerpoint/2010/main" val="41391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85%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15%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november </a:t>
            </a:r>
            <a:r>
              <a:rPr lang="nb-NO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8474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Henvendelser servicedesk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pr </a:t>
            </a:r>
            <a:r>
              <a:rPr lang="nb-NO" dirty="0" smtClean="0"/>
              <a:t>november</a:t>
            </a:r>
            <a:endParaRPr lang="nb-NO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idx="10"/>
          </p:nvPr>
        </p:nvSpPr>
        <p:spPr>
          <a:xfrm>
            <a:off x="900000" y="4099236"/>
            <a:ext cx="9949147" cy="250341"/>
          </a:xfrm>
        </p:spPr>
        <p:txBody>
          <a:bodyPr>
            <a:normAutofit/>
          </a:bodyPr>
          <a:lstStyle/>
          <a:p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2802706"/>
            <a:ext cx="10404000" cy="27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Informasjonsforvaltning betyr å ta et helhetlig ansvar for å nå potensialet som ligger i </a:t>
            </a:r>
            <a:r>
              <a:rPr lang="nb-NO" b="1" dirty="0">
                <a:latin typeface="Helvetica" pitchFamily="2" charset="0"/>
              </a:rPr>
              <a:t>utnyttelse</a:t>
            </a:r>
            <a:r>
              <a:rPr lang="nb-NO" dirty="0"/>
              <a:t> av data, med ivaretakelse av kvalitet og sikkerhet.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170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61E519-7C76-D94B-B2D7-6D085C52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Endringer siden sist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7E2CC2-9314-9E41-9AC3-A702804EF27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nb-NO" dirty="0" smtClean="0"/>
              <a:t>En del «</a:t>
            </a:r>
            <a:r>
              <a:rPr lang="nb-NO" dirty="0"/>
              <a:t>k</a:t>
            </a:r>
            <a:r>
              <a:rPr lang="nb-NO" dirty="0" smtClean="0"/>
              <a:t>osmetiske endringer» fra sommerens arbeid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E2419-8B79-A447-B53C-A935757A34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nb-NO" dirty="0" err="1" smtClean="0"/>
              <a:t>Admin-Gui</a:t>
            </a:r>
            <a:r>
              <a:rPr lang="nb-NO" dirty="0" smtClean="0"/>
              <a:t> </a:t>
            </a:r>
            <a:r>
              <a:rPr lang="nb-NO" dirty="0"/>
              <a:t>oppe:</a:t>
            </a:r>
          </a:p>
          <a:p>
            <a:pPr lvl="0"/>
            <a:r>
              <a:rPr lang="nb-NO" dirty="0"/>
              <a:t>Vi har nå mulighet til å legge til at brukere får lov å registrere på vegne av andre</a:t>
            </a:r>
          </a:p>
          <a:p>
            <a:pPr lvl="0"/>
            <a:r>
              <a:rPr lang="nb-NO" dirty="0"/>
              <a:t>Oppdatert med sidebar</a:t>
            </a:r>
          </a:p>
          <a:p>
            <a:pPr lvl="0"/>
            <a:endParaRPr lang="nb-NO" dirty="0" smtClean="0"/>
          </a:p>
          <a:p>
            <a:r>
              <a:rPr lang="nb-NO" dirty="0" smtClean="0"/>
              <a:t>Teknisk:</a:t>
            </a:r>
          </a:p>
          <a:p>
            <a:r>
              <a:rPr lang="nb-NO" dirty="0" smtClean="0"/>
              <a:t>Fjernet </a:t>
            </a:r>
            <a:r>
              <a:rPr lang="nb-NO" dirty="0" err="1"/>
              <a:t>Disqus</a:t>
            </a:r>
            <a:r>
              <a:rPr lang="nb-NO" dirty="0"/>
              <a:t> fra koden</a:t>
            </a:r>
          </a:p>
          <a:p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B0FEE8-9E07-544B-9CAC-738055FF407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96818" y="2700000"/>
            <a:ext cx="2304000" cy="4042176"/>
          </a:xfrm>
        </p:spPr>
        <p:txBody>
          <a:bodyPr>
            <a:normAutofit fontScale="92500" lnSpcReduction="20000"/>
          </a:bodyPr>
          <a:lstStyle/>
          <a:p>
            <a:r>
              <a:rPr lang="nb-NO" sz="1500" dirty="0" smtClean="0"/>
              <a:t>Registreringsløsningen</a:t>
            </a:r>
            <a:r>
              <a:rPr lang="nb-NO" sz="1600" dirty="0" smtClean="0"/>
              <a:t>:</a:t>
            </a:r>
            <a:endParaRPr lang="nb-NO" sz="1600" dirty="0"/>
          </a:p>
          <a:p>
            <a:pPr lvl="0"/>
            <a:r>
              <a:rPr lang="nb-NO" dirty="0"/>
              <a:t>Mulighet for å registrere tema med LOS </a:t>
            </a:r>
            <a:r>
              <a:rPr lang="nb-NO" dirty="0" smtClean="0"/>
              <a:t>3.0 </a:t>
            </a:r>
            <a:r>
              <a:rPr lang="nb-NO" sz="1400" dirty="0" smtClean="0">
                <a:latin typeface="Helvetica Light" panose="020B0403020202020204"/>
              </a:rPr>
              <a:t>Oppdatert </a:t>
            </a:r>
            <a:r>
              <a:rPr lang="nb-NO" sz="1400" dirty="0">
                <a:latin typeface="Helvetica Light" panose="020B0403020202020204"/>
              </a:rPr>
              <a:t>design og ledetekst</a:t>
            </a:r>
          </a:p>
          <a:p>
            <a:pPr lvl="0"/>
            <a:r>
              <a:rPr lang="nb-NO" dirty="0"/>
              <a:t>Bruker får beskjed dersom datasettet blir publisert til SVV sin Transportportal.no </a:t>
            </a:r>
            <a:endParaRPr lang="nb-NO" dirty="0" smtClean="0"/>
          </a:p>
          <a:p>
            <a:pPr lvl="0"/>
            <a:r>
              <a:rPr lang="nb-NO" sz="1300" dirty="0" smtClean="0">
                <a:latin typeface="Helvetica Light" panose="020B0403020202020204"/>
              </a:rPr>
              <a:t>Fjernet kriteriet om </a:t>
            </a:r>
            <a:r>
              <a:rPr lang="nb-NO" sz="1300" dirty="0">
                <a:latin typeface="Helvetica Light" panose="020B0403020202020204"/>
              </a:rPr>
              <a:t>at EU-tema transport gjør det samme</a:t>
            </a:r>
          </a:p>
          <a:p>
            <a:pPr lvl="0"/>
            <a:r>
              <a:rPr lang="nb-NO" dirty="0"/>
              <a:t>Bruker </a:t>
            </a:r>
            <a:r>
              <a:rPr lang="nb-NO" dirty="0" smtClean="0"/>
              <a:t>har nå mulighet </a:t>
            </a:r>
            <a:r>
              <a:rPr lang="nb-NO" dirty="0"/>
              <a:t>til å velge selv hvilken virksomhet han/hun ønsker å registrere på vegne av (Dersom han/hun har fått denne rettigheten)</a:t>
            </a:r>
          </a:p>
          <a:p>
            <a:pPr lvl="0"/>
            <a:r>
              <a:rPr lang="nb-NO" dirty="0"/>
              <a:t>Fikset </a:t>
            </a:r>
            <a:r>
              <a:rPr lang="nb-NO" dirty="0" err="1"/>
              <a:t>bug</a:t>
            </a:r>
            <a:r>
              <a:rPr lang="nb-NO" dirty="0"/>
              <a:t> ved utlogging, re-innlogging som fikk SSO til å </a:t>
            </a:r>
            <a:r>
              <a:rPr lang="nb-NO" dirty="0" smtClean="0"/>
              <a:t>krasje</a:t>
            </a:r>
            <a:endParaRPr lang="nb-NO" dirty="0"/>
          </a:p>
          <a:p>
            <a:pPr lvl="0"/>
            <a:r>
              <a:rPr lang="nb-NO" dirty="0"/>
              <a:t>Begreper kan nå publiseres med det samme.</a:t>
            </a:r>
          </a:p>
          <a:p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D4E5B5-7562-144E-B20B-F64E13370C0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14086" y="2700000"/>
            <a:ext cx="2304000" cy="3773952"/>
          </a:xfrm>
        </p:spPr>
        <p:txBody>
          <a:bodyPr>
            <a:normAutofit/>
          </a:bodyPr>
          <a:lstStyle/>
          <a:p>
            <a:r>
              <a:rPr lang="nb-NO" dirty="0" smtClean="0">
                <a:latin typeface="Helvetica Light" panose="020B0403020202020204"/>
              </a:rPr>
              <a:t>Også første gang </a:t>
            </a:r>
            <a:r>
              <a:rPr lang="nb-NO" dirty="0">
                <a:latin typeface="Helvetica Light" panose="020B0403020202020204"/>
              </a:rPr>
              <a:t>bruker oppretter et begrep vil høsteendepunktet opprettes automatisk</a:t>
            </a:r>
          </a:p>
          <a:p>
            <a:pPr lvl="0"/>
            <a:r>
              <a:rPr lang="nb-NO" dirty="0">
                <a:latin typeface="Helvetica Light" panose="020B0403020202020204"/>
              </a:rPr>
              <a:t>Oppdateringer </a:t>
            </a:r>
            <a:r>
              <a:rPr lang="nb-NO" dirty="0" smtClean="0">
                <a:latin typeface="Helvetica Light" panose="020B0403020202020204"/>
              </a:rPr>
              <a:t>ved lesebruker:</a:t>
            </a:r>
          </a:p>
          <a:p>
            <a:pPr lvl="0"/>
            <a:r>
              <a:rPr lang="nb-NO" dirty="0" smtClean="0">
                <a:latin typeface="Helvetica Light" panose="020B0403020202020204"/>
              </a:rPr>
              <a:t>Pilotløsning </a:t>
            </a:r>
            <a:r>
              <a:rPr lang="nb-NO" dirty="0">
                <a:latin typeface="Helvetica Light" panose="020B0403020202020204"/>
              </a:rPr>
              <a:t>for </a:t>
            </a:r>
            <a:r>
              <a:rPr lang="nb-NO" dirty="0" smtClean="0">
                <a:latin typeface="Helvetica Light" panose="020B0403020202020204"/>
              </a:rPr>
              <a:t>lesebruker </a:t>
            </a:r>
            <a:r>
              <a:rPr lang="nb-NO" dirty="0">
                <a:latin typeface="Helvetica Light" panose="020B0403020202020204"/>
              </a:rPr>
              <a:t>er </a:t>
            </a:r>
            <a:r>
              <a:rPr lang="nb-NO" dirty="0" smtClean="0">
                <a:latin typeface="Helvetica Light" panose="020B0403020202020204"/>
              </a:rPr>
              <a:t>tilgjengelig</a:t>
            </a:r>
          </a:p>
          <a:p>
            <a:pPr lvl="0"/>
            <a:r>
              <a:rPr lang="nb-NO" dirty="0" smtClean="0">
                <a:latin typeface="Helvetica Light" panose="020B0403020202020204"/>
              </a:rPr>
              <a:t>Lenker </a:t>
            </a:r>
            <a:r>
              <a:rPr lang="nb-NO" dirty="0">
                <a:latin typeface="Helvetica Light" panose="020B0403020202020204"/>
              </a:rPr>
              <a:t>for lesebrukere er nå </a:t>
            </a:r>
            <a:r>
              <a:rPr lang="nb-NO" dirty="0" smtClean="0">
                <a:latin typeface="Helvetica Light" panose="020B0403020202020204"/>
              </a:rPr>
              <a:t>klikkbare</a:t>
            </a:r>
          </a:p>
          <a:p>
            <a:pPr lvl="0"/>
            <a:r>
              <a:rPr lang="nb-NO" dirty="0" smtClean="0">
                <a:latin typeface="Helvetica Light" panose="020B0403020202020204"/>
              </a:rPr>
              <a:t>Hindrer </a:t>
            </a:r>
            <a:r>
              <a:rPr lang="nb-NO" dirty="0">
                <a:latin typeface="Helvetica Light" panose="020B0403020202020204"/>
              </a:rPr>
              <a:t>tilgang til kataloger som ikke har </a:t>
            </a:r>
            <a:r>
              <a:rPr lang="nb-NO" dirty="0" smtClean="0">
                <a:latin typeface="Helvetica Light" panose="020B0403020202020204"/>
              </a:rPr>
              <a:t>lesebruker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4CD-07DC-E74C-AB62-C49AA31997C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90350" y="2700000"/>
            <a:ext cx="2304000" cy="3773952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Søkeløsning:</a:t>
            </a:r>
          </a:p>
          <a:p>
            <a:r>
              <a:rPr lang="nb-NO" dirty="0" smtClean="0"/>
              <a:t>LOS </a:t>
            </a:r>
            <a:r>
              <a:rPr lang="nb-NO" dirty="0"/>
              <a:t>3.0 er nå implementert</a:t>
            </a:r>
          </a:p>
          <a:p>
            <a:r>
              <a:rPr lang="nb-NO" dirty="0" smtClean="0"/>
              <a:t>Nytt </a:t>
            </a:r>
            <a:r>
              <a:rPr lang="nb-NO" dirty="0"/>
              <a:t>design på </a:t>
            </a:r>
            <a:r>
              <a:rPr lang="nb-NO" u="sng" dirty="0">
                <a:hlinkClick r:id="rId3"/>
              </a:rPr>
              <a:t>https://nap.fellesdatakatalog.brreg.no</a:t>
            </a:r>
            <a:r>
              <a:rPr lang="nb-NO" u="sng" dirty="0" smtClean="0">
                <a:hlinkClick r:id="rId3"/>
              </a:rPr>
              <a:t>/</a:t>
            </a:r>
            <a:endParaRPr lang="nb-NO" dirty="0" smtClean="0"/>
          </a:p>
          <a:p>
            <a:pPr lvl="0"/>
            <a:r>
              <a:rPr lang="nb-NO" dirty="0" smtClean="0"/>
              <a:t>Lenker </a:t>
            </a:r>
            <a:r>
              <a:rPr lang="nb-NO" dirty="0"/>
              <a:t>går nå mot CMS til vegvesenet</a:t>
            </a:r>
          </a:p>
          <a:p>
            <a:pPr lvl="0"/>
            <a:r>
              <a:rPr lang="nb-NO" dirty="0"/>
              <a:t>Søkeord vises </a:t>
            </a:r>
            <a:r>
              <a:rPr lang="nb-NO" dirty="0" smtClean="0"/>
              <a:t>korrekt </a:t>
            </a:r>
            <a:r>
              <a:rPr lang="nb-NO" dirty="0"/>
              <a:t>på </a:t>
            </a:r>
            <a:r>
              <a:rPr lang="nb-NO" dirty="0" smtClean="0"/>
              <a:t>de språkene de </a:t>
            </a:r>
            <a:r>
              <a:rPr lang="nb-NO" dirty="0"/>
              <a:t>er </a:t>
            </a:r>
            <a:r>
              <a:rPr lang="nb-NO" dirty="0" smtClean="0"/>
              <a:t>registrerte </a:t>
            </a:r>
            <a:r>
              <a:rPr lang="nb-NO" dirty="0"/>
              <a:t>på</a:t>
            </a:r>
          </a:p>
          <a:p>
            <a:pPr lvl="0"/>
            <a:r>
              <a:rPr lang="nb-NO" dirty="0"/>
              <a:t>Bruker har nå mulighet til å få tilbakemelding </a:t>
            </a:r>
            <a:r>
              <a:rPr lang="nb-NO"/>
              <a:t>ved </a:t>
            </a:r>
            <a:r>
              <a:rPr lang="nb-NO" smtClean="0"/>
              <a:t>oppdateringer </a:t>
            </a:r>
            <a:r>
              <a:rPr lang="nb-NO" dirty="0"/>
              <a:t>og nye datasett ved å benytte seg av RSS eller Atom</a:t>
            </a:r>
          </a:p>
          <a:p>
            <a:pPr lvl="0"/>
            <a:r>
              <a:rPr lang="nb-NO" dirty="0"/>
              <a:t>Oppdatert dokumentasjon på "kom i gang med registrering"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78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kritisk hendelse karakteriseres ved at hele eller vesentlige deler av tjenesten er utilgjengelig.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kritiske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5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alvorlig hendelse karakteriseres ved at enkelte kritiske funksjoner ikke virker eller fungerer med vesentlig dårligere responstider enn avtalt.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alvorlige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22401"/>
              </p:ext>
            </p:extLst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1400" b="0" i="0" dirty="0">
                        <a:latin typeface="+mn-lt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 smtClean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1 hendelse</a:t>
                      </a:r>
                      <a:r>
                        <a:rPr lang="nb-NO" sz="1200" b="0" i="0" dirty="0" smtClean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2400" dirty="0" smtClean="0"/>
          </a:p>
          <a:p>
            <a:endParaRPr sz="2400" dirty="0"/>
          </a:p>
        </p:txBody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Kommunikasjonsnytt</a:t>
            </a:r>
            <a:endParaRPr lang="nb-NO" dirty="0"/>
          </a:p>
        </p:txBody>
      </p:sp>
      <p:sp>
        <p:nvSpPr>
          <p:cNvPr id="4" name="Undertit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900000" y="1803400"/>
            <a:ext cx="104041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Felles datakatalog vant Fyrlyktprisen 2019! </a:t>
            </a:r>
          </a:p>
          <a:p>
            <a:r>
              <a:rPr lang="nb-NO" dirty="0" smtClean="0"/>
              <a:t>Vi </a:t>
            </a:r>
            <a:r>
              <a:rPr lang="nb-NO" dirty="0"/>
              <a:t>vant i konkurranse med Politiets Digitalt forenklet forelegg og Digitalt samarbeid Offentlig Privat (</a:t>
            </a:r>
            <a:r>
              <a:rPr lang="nb-NO" dirty="0" smtClean="0"/>
              <a:t>DSOP)</a:t>
            </a:r>
          </a:p>
          <a:p>
            <a:endParaRPr lang="nb-NO" dirty="0" smtClean="0"/>
          </a:p>
          <a:p>
            <a:r>
              <a:rPr lang="nb-NO" dirty="0"/>
              <a:t>Den gjeve prisen ble delt ut for 16 gang i år, er i regi av Offentlig sektors dataforum og skal fremme utveksling av erfaringer og innovasjon innen IKT.</a:t>
            </a:r>
          </a:p>
          <a:p>
            <a:endParaRPr lang="nb-NO" dirty="0" smtClean="0"/>
          </a:p>
          <a:p>
            <a:r>
              <a:rPr lang="nb-NO" dirty="0" smtClean="0"/>
              <a:t>Offentlig </a:t>
            </a:r>
            <a:r>
              <a:rPr lang="nb-NO" dirty="0"/>
              <a:t>sektors dataforum sa i sin begrunnelse for at Felles Datakatalog vant at de har vektlagt blant annet gjenbruksverdi og nytteverdi for andre. Finalistene presenterte alle sin løsning i en kort film, og der fikk en full </a:t>
            </a:r>
            <a:r>
              <a:rPr lang="nb-NO" dirty="0" err="1"/>
              <a:t>plenumssal</a:t>
            </a:r>
            <a:r>
              <a:rPr lang="nb-NO" dirty="0"/>
              <a:t> vite om Felles Datakatalog at vi er nærmere målet om å gi fra oss informasjon til det offentlige kun en gang. </a:t>
            </a:r>
            <a:endParaRPr lang="nb-NO" dirty="0" smtClean="0"/>
          </a:p>
          <a:p>
            <a:r>
              <a:rPr lang="nb-NO" sz="1600" dirty="0"/>
              <a:t/>
            </a:r>
            <a:br>
              <a:rPr lang="nb-NO" sz="1600" dirty="0"/>
            </a:br>
            <a:r>
              <a:rPr lang="nb-NO" dirty="0"/>
              <a:t>- For å la andre forstå dine data må du først forstå dem selv og her får du oversikt over hvem som forvalter hva, </a:t>
            </a:r>
            <a:r>
              <a:rPr lang="nb-NO" dirty="0" smtClean="0"/>
              <a:t>sa blant </a:t>
            </a:r>
            <a:r>
              <a:rPr lang="nb-NO" dirty="0"/>
              <a:t>andre Hans Christian Holte i Skatteetaten, som roste løsningen.</a:t>
            </a:r>
            <a:endParaRPr lang="nb-NO" sz="1600" i="1" dirty="0"/>
          </a:p>
        </p:txBody>
      </p:sp>
    </p:spTree>
    <p:extLst>
      <p:ext uri="{BB962C8B-B14F-4D97-AF65-F5344CB8AC3E}">
        <p14:creationId xmlns:p14="http://schemas.microsoft.com/office/powerpoint/2010/main" val="46037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95803"/>
              </p:ext>
            </p:extLst>
          </p:nvPr>
        </p:nvGraphicFramePr>
        <p:xfrm>
          <a:off x="828000" y="1692000"/>
          <a:ext cx="106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196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november </a:t>
            </a:r>
            <a:r>
              <a:rPr lang="nb-NO" dirty="0"/>
              <a:t>2019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984017"/>
              </p:ext>
            </p:extLst>
          </p:nvPr>
        </p:nvGraphicFramePr>
        <p:xfrm>
          <a:off x="814040" y="1692000"/>
          <a:ext cx="10661331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47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Innhold i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akkumulert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CC0F3E-A67E-0549-A26F-71CABF84C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426573"/>
              </p:ext>
            </p:extLst>
          </p:nvPr>
        </p:nvGraphicFramePr>
        <p:xfrm>
          <a:off x="2600604" y="1752019"/>
          <a:ext cx="8835746" cy="434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0E8FC3-D8DE-BA4F-83AF-11211BDB994D}"/>
              </a:ext>
            </a:extLst>
          </p:cNvPr>
          <p:cNvSpPr txBox="1"/>
          <p:nvPr/>
        </p:nvSpPr>
        <p:spPr>
          <a:xfrm>
            <a:off x="1189186" y="284636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007D69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007D69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4EEDA5-B46C-D84D-8822-232D3346FE3C}"/>
              </a:ext>
            </a:extLst>
          </p:cNvPr>
          <p:cNvSpPr/>
          <p:nvPr/>
        </p:nvSpPr>
        <p:spPr>
          <a:xfrm>
            <a:off x="890254" y="2818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F3635-44B4-D44E-B097-F0F9B05516F4}"/>
              </a:ext>
            </a:extLst>
          </p:cNvPr>
          <p:cNvSpPr txBox="1"/>
          <p:nvPr/>
        </p:nvSpPr>
        <p:spPr>
          <a:xfrm>
            <a:off x="1189186" y="314791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FA70-B9DB-1044-8158-A4D8D33A35F0}"/>
              </a:ext>
            </a:extLst>
          </p:cNvPr>
          <p:cNvSpPr txBox="1"/>
          <p:nvPr/>
        </p:nvSpPr>
        <p:spPr>
          <a:xfrm>
            <a:off x="1189186" y="3470530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75079-1759-3C46-9E90-BC25BA20F572}"/>
              </a:ext>
            </a:extLst>
          </p:cNvPr>
          <p:cNvSpPr txBox="1"/>
          <p:nvPr/>
        </p:nvSpPr>
        <p:spPr>
          <a:xfrm>
            <a:off x="1189186" y="3791432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>
              <a:solidFill>
                <a:schemeClr val="bg1">
                  <a:lumMod val="6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58E1A3-DAFB-544C-A83B-0554500028EA}"/>
              </a:ext>
            </a:extLst>
          </p:cNvPr>
          <p:cNvSpPr/>
          <p:nvPr/>
        </p:nvSpPr>
        <p:spPr>
          <a:xfrm>
            <a:off x="890254" y="31359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66FC912-6736-EB4D-956E-03C22B2042F9}"/>
              </a:ext>
            </a:extLst>
          </p:cNvPr>
          <p:cNvSpPr/>
          <p:nvPr/>
        </p:nvSpPr>
        <p:spPr>
          <a:xfrm>
            <a:off x="890254" y="3453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23501-432B-964B-9837-7BC3E9B44EBA}"/>
              </a:ext>
            </a:extLst>
          </p:cNvPr>
          <p:cNvSpPr/>
          <p:nvPr/>
        </p:nvSpPr>
        <p:spPr>
          <a:xfrm>
            <a:off x="890254" y="3767991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481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5A3A-DCDF-5F45-8E1A-C1C93751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Åpne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244AF91-646E-2342-8B9E-82D940CBB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november 2019</a:t>
            </a:r>
            <a:endParaRPr lang="nb-NO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9D7AA1-BEC8-4A4E-B563-78B077D1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266740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FCDBD57-5221-0B43-9DD4-EAA97EC9524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F58E0-CF47-1942-AA4B-D7922C3DD6D9}"/>
              </a:ext>
            </a:extLst>
          </p:cNvPr>
          <p:cNvSpPr txBox="1"/>
          <p:nvPr/>
        </p:nvSpPr>
        <p:spPr>
          <a:xfrm>
            <a:off x="1717114" y="3774047"/>
            <a:ext cx="13112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D314C-0CB2-984F-B0D4-B385C6A79F12}"/>
              </a:ext>
            </a:extLst>
          </p:cNvPr>
          <p:cNvCxnSpPr>
            <a:cxnSpLocks/>
          </p:cNvCxnSpPr>
          <p:nvPr/>
        </p:nvCxnSpPr>
        <p:spPr>
          <a:xfrm flipH="1">
            <a:off x="1717114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A2413D-76B5-C64C-801F-BAC5483EEA93}"/>
              </a:ext>
            </a:extLst>
          </p:cNvPr>
          <p:cNvSpPr txBox="1"/>
          <p:nvPr/>
        </p:nvSpPr>
        <p:spPr>
          <a:xfrm>
            <a:off x="1704148" y="2910844"/>
            <a:ext cx="276998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996	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185DC-F9C0-5E4D-8CD3-FDC707F8D13F}"/>
              </a:ext>
            </a:extLst>
          </p:cNvPr>
          <p:cNvSpPr txBox="1"/>
          <p:nvPr/>
        </p:nvSpPr>
        <p:spPr>
          <a:xfrm>
            <a:off x="8853105" y="3774047"/>
            <a:ext cx="16799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ikke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BA14B-0C59-2C4A-9923-F3487886F929}"/>
              </a:ext>
            </a:extLst>
          </p:cNvPr>
          <p:cNvCxnSpPr>
            <a:cxnSpLocks/>
          </p:cNvCxnSpPr>
          <p:nvPr/>
        </p:nvCxnSpPr>
        <p:spPr>
          <a:xfrm flipH="1">
            <a:off x="8578606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D8F47B-8275-FC4E-95DE-4285DE6C6695}"/>
              </a:ext>
            </a:extLst>
          </p:cNvPr>
          <p:cNvSpPr txBox="1"/>
          <p:nvPr/>
        </p:nvSpPr>
        <p:spPr>
          <a:xfrm>
            <a:off x="9464457" y="2910844"/>
            <a:ext cx="1067601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359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D50E78-9AAD-2D49-A778-92D9BC624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98632" y="35489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datasett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636437"/>
              </p:ext>
            </p:extLst>
          </p:nvPr>
        </p:nvGraphicFramePr>
        <p:xfrm>
          <a:off x="784755" y="1710138"/>
          <a:ext cx="10655716" cy="436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2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API-er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798250"/>
              </p:ext>
            </p:extLst>
          </p:nvPr>
        </p:nvGraphicFramePr>
        <p:xfrm>
          <a:off x="805695" y="1710137"/>
          <a:ext cx="106344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5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begreper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107625"/>
              </p:ext>
            </p:extLst>
          </p:nvPr>
        </p:nvGraphicFramePr>
        <p:xfrm>
          <a:off x="805695" y="1710137"/>
          <a:ext cx="1063477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73020</TotalTime>
  <Words>501</Words>
  <Application>Microsoft Office PowerPoint</Application>
  <PresentationFormat>Widescreen</PresentationFormat>
  <Paragraphs>147</Paragraphs>
  <Slides>23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Helvetica Light</vt:lpstr>
      <vt:lpstr>Office Theme</vt:lpstr>
      <vt:lpstr>November 2019</vt:lpstr>
      <vt:lpstr>PowerPoint-presentasjon</vt:lpstr>
      <vt:lpstr>Topp 20 søkeord</vt:lpstr>
      <vt:lpstr>Topp 20 søkeord</vt:lpstr>
      <vt:lpstr>Innhold i datasett</vt:lpstr>
      <vt:lpstr>Åpne datasett</vt:lpstr>
      <vt:lpstr>Antall datasett</vt:lpstr>
      <vt:lpstr>Antall API-er</vt:lpstr>
      <vt:lpstr>Antall begreper</vt:lpstr>
      <vt:lpstr>Antall informasjonsmodeller</vt:lpstr>
      <vt:lpstr>Trafikk inn til siden</vt:lpstr>
      <vt:lpstr>Trafikk inn til siden</vt:lpstr>
      <vt:lpstr>Fordeling datasett</vt:lpstr>
      <vt:lpstr>Fordeling datasett</vt:lpstr>
      <vt:lpstr>Brukerne</vt:lpstr>
      <vt:lpstr>Brukerne</vt:lpstr>
      <vt:lpstr>Enheter</vt:lpstr>
      <vt:lpstr>Enheter</vt:lpstr>
      <vt:lpstr>Henvendelser servicedesk</vt:lpstr>
      <vt:lpstr>Endringer siden sist</vt:lpstr>
      <vt:lpstr>Ingen kritiske hendelser</vt:lpstr>
      <vt:lpstr>Ingen alvorlige hendelser</vt:lpstr>
      <vt:lpstr>Kommunikasjonsnytt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</dc:creator>
  <cp:lastModifiedBy>Bertelsen, Terje</cp:lastModifiedBy>
  <cp:revision>375</cp:revision>
  <dcterms:created xsi:type="dcterms:W3CDTF">2019-03-08T09:44:04Z</dcterms:created>
  <dcterms:modified xsi:type="dcterms:W3CDTF">2019-12-06T11:44:44Z</dcterms:modified>
</cp:coreProperties>
</file>