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349" r:id="rId4"/>
    <p:sldId id="350" r:id="rId5"/>
    <p:sldId id="351" r:id="rId6"/>
    <p:sldId id="258" r:id="rId7"/>
    <p:sldId id="259" r:id="rId8"/>
    <p:sldId id="260" r:id="rId9"/>
    <p:sldId id="261" r:id="rId10"/>
    <p:sldId id="263" r:id="rId11"/>
    <p:sldId id="266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88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76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30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80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48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4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2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74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68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5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91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87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1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82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39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0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93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4B79B9-FC1E-40D4-A411-4835B57B4850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505F2F-7A2E-4ECD-8B15-EAF2BE2D8B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058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3153" y="1635034"/>
            <a:ext cx="7735045" cy="1575890"/>
          </a:xfrm>
        </p:spPr>
        <p:txBody>
          <a:bodyPr>
            <a:normAutofit/>
          </a:bodyPr>
          <a:lstStyle/>
          <a:p>
            <a:r>
              <a:rPr lang="es-419" sz="88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¿Qué es GIT?</a:t>
            </a:r>
            <a:endParaRPr lang="es-ES" sz="8800" dirty="0">
              <a:solidFill>
                <a:srgbClr val="FF0000"/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80" y="3543806"/>
            <a:ext cx="2450593" cy="24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48197" y="1077685"/>
            <a:ext cx="706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Tres estados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97190" y="3223751"/>
            <a:ext cx="1134141" cy="784173"/>
            <a:chOff x="8018838" y="442189"/>
            <a:chExt cx="2791951" cy="183115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838" y="442189"/>
              <a:ext cx="2791951" cy="1831158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526" y="779501"/>
              <a:ext cx="1307534" cy="1307534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5373294" y="3167620"/>
            <a:ext cx="1448990" cy="817499"/>
            <a:chOff x="299948" y="5487520"/>
            <a:chExt cx="1631199" cy="936580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48" y="5487520"/>
              <a:ext cx="1631199" cy="93658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2" y="5623759"/>
              <a:ext cx="611849" cy="611849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1978921" y="3190425"/>
            <a:ext cx="1448990" cy="817499"/>
            <a:chOff x="299948" y="5487520"/>
            <a:chExt cx="1631199" cy="936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48" y="5487520"/>
              <a:ext cx="1631199" cy="93658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2" y="5623759"/>
              <a:ext cx="611849" cy="611849"/>
            </a:xfrm>
            <a:prstGeom prst="rect">
              <a:avLst/>
            </a:prstGeom>
          </p:spPr>
        </p:pic>
      </p:grpSp>
      <p:sp>
        <p:nvSpPr>
          <p:cNvPr id="13" name="CuadroTexto 12"/>
          <p:cNvSpPr txBox="1"/>
          <p:nvPr/>
        </p:nvSpPr>
        <p:spPr>
          <a:xfrm>
            <a:off x="1641265" y="4572175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200" dirty="0" err="1">
                <a:latin typeface="Hel"/>
              </a:rPr>
              <a:t>Modified</a:t>
            </a:r>
            <a:endParaRPr lang="es-ES" sz="3200" dirty="0">
              <a:latin typeface="He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335400" y="4565731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200" dirty="0" err="1">
                <a:latin typeface="Hel"/>
              </a:rPr>
              <a:t>Stage</a:t>
            </a:r>
            <a:endParaRPr lang="es-ES" sz="3200" dirty="0">
              <a:latin typeface="Hel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625744" y="456573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200" dirty="0" err="1">
                <a:latin typeface="Hel"/>
              </a:rPr>
              <a:t>Committed</a:t>
            </a:r>
            <a:endParaRPr lang="es-ES" sz="32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072389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84600" y="1130300"/>
            <a:ext cx="435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Repository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7000" y="21590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Aquí es el registro de todo nuestro </a:t>
            </a:r>
            <a:r>
              <a:rPr lang="es-ES" sz="3200" dirty="0" smtClean="0">
                <a:latin typeface="Hel"/>
              </a:rPr>
              <a:t>proyecto.</a:t>
            </a:r>
            <a:endParaRPr lang="es-ES" sz="3200" dirty="0"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7605170" y="3126144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02" y="4075413"/>
            <a:ext cx="953311" cy="9533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00" y="4079746"/>
            <a:ext cx="952399" cy="9523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16" y="4082526"/>
            <a:ext cx="952399" cy="952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78" y="5036478"/>
            <a:ext cx="953514" cy="9535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70" y="5019215"/>
            <a:ext cx="952399" cy="9523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070" y="5032707"/>
            <a:ext cx="952399" cy="9523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00" y="3170538"/>
            <a:ext cx="922740" cy="9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9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23227" y="1104537"/>
            <a:ext cx="513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Working</a:t>
            </a:r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 </a:t>
            </a:r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directory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7000" y="2159000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Aquí es donde editamos y trabajamos con nuestros proyectos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51" y="4557018"/>
            <a:ext cx="2120697" cy="21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28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48100" y="1117600"/>
            <a:ext cx="435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Staging</a:t>
            </a:r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 </a:t>
            </a:r>
            <a:r>
              <a:rPr lang="es-ES" sz="4400" b="1" dirty="0" err="1">
                <a:solidFill>
                  <a:schemeClr val="accent4">
                    <a:lumMod val="75000"/>
                  </a:schemeClr>
                </a:solidFill>
                <a:latin typeface="Hel"/>
              </a:rPr>
              <a:t>area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97000" y="2159000"/>
            <a:ext cx="899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Aquí es donde escogemos que archivos están listos para pasar al tercer estado, al igual que decidimos que archivos no están listos por el </a:t>
            </a:r>
            <a:r>
              <a:rPr lang="es-ES" sz="3200" dirty="0" smtClean="0">
                <a:latin typeface="Hel"/>
              </a:rPr>
              <a:t>momento.</a:t>
            </a:r>
            <a:endParaRPr lang="es-ES" sz="3200" dirty="0">
              <a:latin typeface="He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356100"/>
            <a:ext cx="251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72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84600" y="1130300"/>
            <a:ext cx="435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Flujo de trabajo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1957800" y="2436054"/>
            <a:ext cx="1192116" cy="113030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 smtClean="0">
                <a:solidFill>
                  <a:schemeClr val="tx1"/>
                </a:solidFill>
                <a:latin typeface="Hel"/>
              </a:rPr>
              <a:t>1</a:t>
            </a:r>
            <a:endParaRPr lang="es-ES" b="1" dirty="0">
              <a:solidFill>
                <a:schemeClr val="tx1"/>
              </a:solidFill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8594848" y="2436054"/>
            <a:ext cx="1192116" cy="113030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 smtClean="0">
                <a:solidFill>
                  <a:schemeClr val="tx1"/>
                </a:solidFill>
                <a:latin typeface="Hel"/>
              </a:rPr>
              <a:t>3</a:t>
            </a:r>
            <a:endParaRPr lang="es-ES" b="1" dirty="0">
              <a:solidFill>
                <a:schemeClr val="tx1"/>
              </a:solidFill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276324" y="2436054"/>
            <a:ext cx="1192116" cy="113030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800" b="1" dirty="0" smtClean="0">
                <a:solidFill>
                  <a:schemeClr val="tx1"/>
                </a:solidFill>
                <a:latin typeface="Hel"/>
              </a:rPr>
              <a:t>2</a:t>
            </a:r>
            <a:endParaRPr lang="es-ES" sz="2800" b="1" dirty="0">
              <a:solidFill>
                <a:schemeClr val="tx1"/>
              </a:solidFill>
              <a:latin typeface="He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33" y="2636180"/>
            <a:ext cx="896636" cy="769839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2" y="2636180"/>
            <a:ext cx="896636" cy="769839"/>
          </a:xfrm>
          <a:prstGeom prst="rect">
            <a:avLst/>
          </a:prstGeom>
          <a:noFill/>
        </p:spPr>
      </p:pic>
      <p:sp>
        <p:nvSpPr>
          <p:cNvPr id="8" name="CuadroTexto 7"/>
          <p:cNvSpPr txBox="1"/>
          <p:nvPr/>
        </p:nvSpPr>
        <p:spPr>
          <a:xfrm>
            <a:off x="1447214" y="4065563"/>
            <a:ext cx="233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Hel"/>
              </a:rPr>
              <a:t>Modificar, crear, editar una serie de archivos.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086396" y="4065563"/>
            <a:ext cx="259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Hel"/>
              </a:rPr>
              <a:t>Registro </a:t>
            </a:r>
            <a:r>
              <a:rPr lang="es-ES" sz="2400" dirty="0">
                <a:latin typeface="Hel"/>
              </a:rPr>
              <a:t>de nuestro </a:t>
            </a:r>
            <a:r>
              <a:rPr lang="es-ES" sz="2400" dirty="0" smtClean="0">
                <a:latin typeface="Hel"/>
              </a:rPr>
              <a:t>proyecto.</a:t>
            </a:r>
            <a:endParaRPr lang="es-ES" sz="2400" dirty="0"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30988" y="4065563"/>
            <a:ext cx="220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Hel"/>
              </a:rPr>
              <a:t>Escoger </a:t>
            </a:r>
            <a:r>
              <a:rPr lang="es-ES" sz="2400" dirty="0">
                <a:latin typeface="Hel"/>
              </a:rPr>
              <a:t>los archivos que están listos.</a:t>
            </a:r>
          </a:p>
        </p:txBody>
      </p:sp>
    </p:spTree>
    <p:extLst>
      <p:ext uri="{BB962C8B-B14F-4D97-AF65-F5344CB8AC3E}">
        <p14:creationId xmlns:p14="http://schemas.microsoft.com/office/powerpoint/2010/main" val="3159251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17800" y="11176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6600" b="1" dirty="0" smtClean="0">
                <a:latin typeface="Hel"/>
              </a:rPr>
              <a:t>Primeros pasos</a:t>
            </a:r>
            <a:endParaRPr lang="es-ES" sz="6600" b="1" dirty="0"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3" y="2858006"/>
            <a:ext cx="2717293" cy="2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200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Instalación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154440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84" y="2423694"/>
            <a:ext cx="2010913" cy="201091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71" y="2423694"/>
            <a:ext cx="1738448" cy="20162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93" y="2423694"/>
            <a:ext cx="1618785" cy="20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3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200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Configuración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999550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00200" y="5295028"/>
            <a:ext cx="7062537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2683042" y="890337"/>
            <a:ext cx="682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tx2">
                    <a:lumMod val="50000"/>
                  </a:schemeClr>
                </a:solidFill>
                <a:latin typeface="Hel"/>
              </a:rPr>
              <a:t>Definir nuestro nombre</a:t>
            </a:r>
            <a:endParaRPr lang="es-ES" sz="4400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24" y="1767508"/>
            <a:ext cx="3250794" cy="325079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756610" y="5321609"/>
            <a:ext cx="837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"/>
              </a:rPr>
              <a:t>git config --global user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Hel"/>
              </a:rPr>
              <a:t>.name</a:t>
            </a:r>
            <a:r>
              <a:rPr lang="fr-FR" sz="2800" dirty="0">
                <a:latin typeface="Hel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"Tu nombre"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156702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29100" y="800100"/>
            <a:ext cx="393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Organización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5" y="2074642"/>
            <a:ext cx="978504" cy="9785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15" y="2074642"/>
            <a:ext cx="978504" cy="9785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09" y="2074642"/>
            <a:ext cx="978504" cy="9785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7" y="2074642"/>
            <a:ext cx="978504" cy="9785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13" y="2074642"/>
            <a:ext cx="978504" cy="9785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07" y="2074642"/>
            <a:ext cx="978504" cy="97850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11" y="2074642"/>
            <a:ext cx="978504" cy="9785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77" y="3205546"/>
            <a:ext cx="978504" cy="97850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15" y="3205546"/>
            <a:ext cx="978504" cy="97850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07" y="4335789"/>
            <a:ext cx="978504" cy="9785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21" y="4336450"/>
            <a:ext cx="978504" cy="97850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07" y="4336450"/>
            <a:ext cx="978504" cy="97850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27" y="4336450"/>
            <a:ext cx="978504" cy="97850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7" y="3205546"/>
            <a:ext cx="978504" cy="97850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07" y="3205546"/>
            <a:ext cx="978504" cy="97850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07" y="3205546"/>
            <a:ext cx="978504" cy="97850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07" y="3205546"/>
            <a:ext cx="978504" cy="97850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07" y="3205546"/>
            <a:ext cx="978504" cy="97850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617" y="4332527"/>
            <a:ext cx="978504" cy="97850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01" y="4332527"/>
            <a:ext cx="978504" cy="97850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93" y="4332527"/>
            <a:ext cx="978504" cy="9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96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83042" y="890337"/>
            <a:ext cx="6821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tx2">
                    <a:lumMod val="50000"/>
                  </a:schemeClr>
                </a:solidFill>
                <a:latin typeface="Hel"/>
              </a:rPr>
              <a:t>Definir nuestro </a:t>
            </a:r>
            <a:r>
              <a:rPr lang="es-ES" sz="4400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correo</a:t>
            </a:r>
            <a:endParaRPr lang="es-ES" sz="4400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42" y="1780383"/>
            <a:ext cx="3250794" cy="32507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588169" y="5295028"/>
            <a:ext cx="7062537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latin typeface="Hel"/>
              </a:rPr>
              <a:t>  git </a:t>
            </a:r>
            <a:r>
              <a:rPr lang="fr-FR" sz="2800" dirty="0">
                <a:latin typeface="Hel"/>
              </a:rPr>
              <a:t>config --global </a:t>
            </a:r>
            <a:r>
              <a:rPr lang="fr-FR" sz="2800" dirty="0" err="1" smtClean="0">
                <a:latin typeface="Hel"/>
              </a:rPr>
              <a:t>user</a:t>
            </a:r>
            <a:r>
              <a:rPr lang="fr-FR" sz="2800" dirty="0" err="1" smtClean="0">
                <a:solidFill>
                  <a:schemeClr val="tx2">
                    <a:lumMod val="75000"/>
                  </a:schemeClr>
                </a:solidFill>
                <a:latin typeface="Hel"/>
              </a:rPr>
              <a:t>.email</a:t>
            </a:r>
            <a:r>
              <a:rPr lang="fr-FR" sz="2800" dirty="0" smtClean="0">
                <a:latin typeface="Hel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"Tu </a:t>
            </a:r>
            <a:r>
              <a:rPr lang="fr-FR" sz="2800" dirty="0" err="1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correo</a:t>
            </a:r>
            <a:r>
              <a:rPr lang="fr-FR" sz="2800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"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854642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6000" y="721895"/>
            <a:ext cx="6990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Ver nuestras configuraciones globales</a:t>
            </a:r>
            <a:endParaRPr lang="es-ES" sz="4400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5" y="2012032"/>
            <a:ext cx="3250794" cy="325079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320715" y="5403313"/>
            <a:ext cx="400651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latin typeface="Hel"/>
              </a:rPr>
              <a:t>git </a:t>
            </a:r>
            <a:r>
              <a:rPr lang="fr-FR" sz="2800" dirty="0">
                <a:latin typeface="Hel"/>
              </a:rPr>
              <a:t>config --</a:t>
            </a:r>
            <a:r>
              <a:rPr lang="fr-FR" sz="2800" dirty="0">
                <a:solidFill>
                  <a:srgbClr val="FFFF00"/>
                </a:solidFill>
                <a:latin typeface="Hel"/>
              </a:rPr>
              <a:t>global</a:t>
            </a:r>
            <a:r>
              <a:rPr lang="fr-FR" sz="2800" dirty="0">
                <a:latin typeface="Hel"/>
              </a:rPr>
              <a:t> </a:t>
            </a:r>
            <a:r>
              <a:rPr lang="fr-FR" sz="2800" dirty="0" smtClean="0">
                <a:latin typeface="Hel"/>
              </a:rPr>
              <a:t>--</a:t>
            </a:r>
            <a:r>
              <a:rPr lang="fr-FR" sz="2800" dirty="0" err="1" smtClean="0">
                <a:solidFill>
                  <a:srgbClr val="FFFF00"/>
                </a:solidFill>
                <a:latin typeface="Hel"/>
              </a:rPr>
              <a:t>list</a:t>
            </a:r>
            <a:r>
              <a:rPr lang="fr-FR" sz="2800" dirty="0" smtClean="0">
                <a:latin typeface="Hel"/>
              </a:rPr>
              <a:t> 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4033659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8349" y="1117600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6600" b="1" dirty="0" smtClean="0">
                <a:latin typeface="Hel"/>
              </a:rPr>
              <a:t>Nuestro primer proyecto</a:t>
            </a:r>
            <a:endParaRPr lang="es-ES" sz="6600" b="1" dirty="0"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3" y="2858006"/>
            <a:ext cx="2717293" cy="2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2" y="867407"/>
            <a:ext cx="1600200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</a:t>
            </a:r>
            <a:r>
              <a:rPr lang="es-E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init</a:t>
            </a:r>
            <a:endParaRPr lang="es-ES" sz="2800" dirty="0">
              <a:solidFill>
                <a:schemeClr val="accent4">
                  <a:lumMod val="60000"/>
                  <a:lumOff val="40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66674" y="2767263"/>
            <a:ext cx="69422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Este comando marca el inicio de nuestro proyecto, aquí le decimos a Git que empiece a monitorear todos nuestros cambios.</a:t>
            </a:r>
          </a:p>
        </p:txBody>
      </p:sp>
    </p:spTree>
    <p:extLst>
      <p:ext uri="{BB962C8B-B14F-4D97-AF65-F5344CB8AC3E}">
        <p14:creationId xmlns:p14="http://schemas.microsoft.com/office/powerpoint/2010/main" val="837931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196114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status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41821" y="2237874"/>
            <a:ext cx="614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Estado de nuestro proyecto.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85" y="345851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33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196114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</a:t>
            </a:r>
            <a:r>
              <a:rPr lang="es-ES" sz="2800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add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Con este comando decidimos que archivos están listos para el siguiente paso.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6" y="3951910"/>
            <a:ext cx="1625397" cy="1625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48" y="3951910"/>
            <a:ext cx="1625397" cy="16253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600" y="3951911"/>
            <a:ext cx="1625397" cy="1625397"/>
          </a:xfrm>
          <a:prstGeom prst="rect">
            <a:avLst/>
          </a:prstGeom>
        </p:spPr>
      </p:pic>
      <p:sp>
        <p:nvSpPr>
          <p:cNvPr id="7" name="Conector 6"/>
          <p:cNvSpPr/>
          <p:nvPr/>
        </p:nvSpPr>
        <p:spPr>
          <a:xfrm>
            <a:off x="6812388" y="4572001"/>
            <a:ext cx="577516" cy="57751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b="1" dirty="0">
                <a:solidFill>
                  <a:srgbClr val="FFFF00"/>
                </a:solidFill>
                <a:latin typeface="Hel"/>
              </a:rPr>
              <a:t>X</a:t>
            </a:r>
            <a:endParaRPr lang="es-ES" b="1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9185540" y="4572001"/>
            <a:ext cx="577516" cy="57751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2400" b="1" dirty="0">
                <a:solidFill>
                  <a:srgbClr val="FFFF00"/>
                </a:solidFill>
                <a:latin typeface="Hel"/>
              </a:rPr>
              <a:t>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7479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0" y="867407"/>
            <a:ext cx="44998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commit -</a:t>
            </a:r>
            <a:r>
              <a:rPr lang="es-ES" sz="2800" dirty="0">
                <a:solidFill>
                  <a:srgbClr val="FFFF00"/>
                </a:solidFill>
                <a:latin typeface="Hel"/>
              </a:rPr>
              <a:t>m</a:t>
            </a:r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 "Mensaje"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Guardamos los cambios con un mensaje para identificarlos.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823285" y="5441053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1</a:t>
            </a:r>
            <a:endParaRPr lang="es-ES" sz="3200" dirty="0"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979695" y="4031305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831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196114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</a:t>
            </a:r>
            <a:r>
              <a:rPr lang="es-ES" sz="2800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log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Nos da una lista de todos nuestros </a:t>
            </a:r>
            <a:r>
              <a:rPr lang="es-ES" sz="3200" dirty="0" err="1">
                <a:latin typeface="Hel"/>
              </a:rPr>
              <a:t>commits</a:t>
            </a:r>
            <a:r>
              <a:rPr lang="es-ES" sz="3200" dirty="0">
                <a:latin typeface="Hel"/>
              </a:rPr>
              <a:t> con su respectiva información.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66674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1</a:t>
            </a:r>
            <a:endParaRPr lang="es-ES" sz="3200" dirty="0"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4229595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459579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2</a:t>
            </a:r>
            <a:endParaRPr lang="es-ES" sz="3200" dirty="0">
              <a:latin typeface="Hel"/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7615989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76" y="4343884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6258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79439"/>
            <a:ext cx="247850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git checkout</a:t>
            </a:r>
            <a:endParaRPr lang="es-ES" sz="28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17758" y="2382253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Con este comando viajamos a través de nuestros </a:t>
            </a:r>
            <a:r>
              <a:rPr lang="es-ES" sz="3200" dirty="0" err="1">
                <a:latin typeface="Hel"/>
              </a:rPr>
              <a:t>commits</a:t>
            </a:r>
            <a:r>
              <a:rPr lang="es-ES" sz="3200" dirty="0">
                <a:latin typeface="Hel"/>
              </a:rPr>
              <a:t> o nuestras ramas.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66674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1</a:t>
            </a:r>
            <a:endParaRPr lang="es-ES" sz="3200" dirty="0">
              <a:latin typeface="Hel"/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4229595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459579" y="5573401"/>
            <a:ext cx="196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c</a:t>
            </a:r>
            <a:r>
              <a:rPr lang="es-ES" sz="3200" dirty="0" smtClean="0">
                <a:latin typeface="Hel"/>
              </a:rPr>
              <a:t>ommit 2</a:t>
            </a:r>
            <a:endParaRPr lang="es-ES" sz="3200" dirty="0">
              <a:latin typeface="Hel"/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7615989" y="4163653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76" y="4343884"/>
            <a:ext cx="896636" cy="769839"/>
          </a:xfrm>
          <a:prstGeom prst="rect">
            <a:avLst/>
          </a:prstGeom>
          <a:noFill/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7276" y="5475848"/>
            <a:ext cx="969011" cy="779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2343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1" y="867407"/>
            <a:ext cx="2404598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$ </a:t>
            </a:r>
            <a:r>
              <a:rPr lang="es-E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git</a:t>
            </a:r>
            <a:r>
              <a:rPr lang="es-E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"/>
              </a:rPr>
              <a:t> </a:t>
            </a:r>
            <a:r>
              <a:rPr lang="es-ES" sz="2800" dirty="0" err="1" smtClean="0">
                <a:solidFill>
                  <a:srgbClr val="FFFF00"/>
                </a:solidFill>
                <a:latin typeface="Hel"/>
              </a:rPr>
              <a:t>help</a:t>
            </a:r>
            <a:endParaRPr lang="es-ES" sz="28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559969" y="4932948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Este comando nos ayuda a saber como funciona git o alguno de sus comandos.</a:t>
            </a:r>
          </a:p>
        </p:txBody>
      </p:sp>
    </p:spTree>
    <p:extLst>
      <p:ext uri="{BB962C8B-B14F-4D97-AF65-F5344CB8AC3E}">
        <p14:creationId xmlns:p14="http://schemas.microsoft.com/office/powerpoint/2010/main" val="3476625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4069140" y="1865968"/>
            <a:ext cx="3807142" cy="2185934"/>
            <a:chOff x="1" y="4400396"/>
            <a:chExt cx="3807142" cy="218593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400396"/>
              <a:ext cx="3807142" cy="2185934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649" y="4706684"/>
              <a:ext cx="1493846" cy="1493846"/>
            </a:xfrm>
            <a:prstGeom prst="rect">
              <a:avLst/>
            </a:prstGeom>
          </p:spPr>
        </p:pic>
      </p:grpSp>
      <p:sp>
        <p:nvSpPr>
          <p:cNvPr id="36" name="CuadroTexto 35"/>
          <p:cNvSpPr txBox="1"/>
          <p:nvPr/>
        </p:nvSpPr>
        <p:spPr>
          <a:xfrm>
            <a:off x="2329689" y="332204"/>
            <a:ext cx="751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Control de Versiones Local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2421129" y="4951388"/>
            <a:ext cx="7238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latin typeface="He"/>
              </a:rPr>
              <a:t>Estado Actual</a:t>
            </a:r>
          </a:p>
          <a:p>
            <a:pPr algn="ctr"/>
            <a:r>
              <a:rPr lang="es-ES" sz="3600" b="1" dirty="0" smtClean="0">
                <a:latin typeface="He"/>
              </a:rPr>
              <a:t>+</a:t>
            </a:r>
          </a:p>
          <a:p>
            <a:pPr algn="ctr"/>
            <a:r>
              <a:rPr lang="es-ES" sz="3600" b="1" dirty="0" smtClean="0">
                <a:latin typeface="He"/>
              </a:rPr>
              <a:t>Archivo de Versiones Anteriores</a:t>
            </a:r>
            <a:endParaRPr lang="es-ES" sz="3600" b="1" dirty="0">
              <a:latin typeface="He"/>
            </a:endParaRPr>
          </a:p>
        </p:txBody>
      </p:sp>
    </p:spTree>
    <p:extLst>
      <p:ext uri="{BB962C8B-B14F-4D97-AF65-F5344CB8AC3E}">
        <p14:creationId xmlns:p14="http://schemas.microsoft.com/office/powerpoint/2010/main" val="21962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8349" y="1117600"/>
            <a:ext cx="1028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latin typeface="Hel"/>
              </a:rPr>
              <a:t>Ramas y fusiones</a:t>
            </a:r>
            <a:endParaRPr lang="es-ES" sz="6600" b="1" dirty="0"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03" y="2858006"/>
            <a:ext cx="2717293" cy="27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2726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Head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624907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>
            <a:off x="3278346" y="243565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ector 2"/>
          <p:cNvSpPr/>
          <p:nvPr/>
        </p:nvSpPr>
        <p:spPr>
          <a:xfrm>
            <a:off x="2468975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8134572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325201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4087717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6515830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5706459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4897088" y="243091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1755" y="1456306"/>
            <a:ext cx="896636" cy="769839"/>
          </a:xfrm>
          <a:prstGeom prst="rect">
            <a:avLst/>
          </a:prstGeom>
          <a:noFill/>
        </p:spPr>
      </p:pic>
      <p:sp>
        <p:nvSpPr>
          <p:cNvPr id="11" name="CuadroTexto 10"/>
          <p:cNvSpPr txBox="1"/>
          <p:nvPr/>
        </p:nvSpPr>
        <p:spPr>
          <a:xfrm>
            <a:off x="7758336" y="808132"/>
            <a:ext cx="1323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6"/>
                </a:solidFill>
                <a:latin typeface="Hel"/>
              </a:rPr>
              <a:t>Head</a:t>
            </a:r>
            <a:endParaRPr lang="es-ES" sz="32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59969" y="4932948"/>
            <a:ext cx="691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Head es en el commit donde nos encontramos.</a:t>
            </a:r>
          </a:p>
        </p:txBody>
      </p:sp>
    </p:spTree>
    <p:extLst>
      <p:ext uri="{BB962C8B-B14F-4D97-AF65-F5344CB8AC3E}">
        <p14:creationId xmlns:p14="http://schemas.microsoft.com/office/powerpoint/2010/main" val="2987982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2726" y="2654300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Ramas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641628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6273" y="1222542"/>
            <a:ext cx="3838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Ramas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001620" y="2736444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192249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857846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048475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3810991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239104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5429733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4620362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17" y="2629165"/>
            <a:ext cx="896636" cy="769839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620362" y="4415589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 una </a:t>
            </a:r>
            <a:r>
              <a:rPr lang="es-ES" sz="3200" dirty="0" smtClean="0">
                <a:latin typeface="Hel"/>
              </a:rPr>
              <a:t>línea </a:t>
            </a:r>
            <a:r>
              <a:rPr lang="es-ES" sz="3200" dirty="0">
                <a:latin typeface="Hel"/>
              </a:rPr>
              <a:t>de tiempo en nuestro proyecto, que nos </a:t>
            </a:r>
            <a:r>
              <a:rPr lang="es-ES" sz="3200" dirty="0" smtClean="0">
                <a:latin typeface="Hel"/>
              </a:rPr>
              <a:t>sirve </a:t>
            </a:r>
            <a:r>
              <a:rPr lang="es-ES" sz="3200" dirty="0">
                <a:latin typeface="Hel"/>
              </a:rPr>
              <a:t>para arreglar errores, experimentar, hacer grandes cambios, etc.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005674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6272" y="1222542"/>
            <a:ext cx="5546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Rama Master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001620" y="2736444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192249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857846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048475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3810991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239104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5429733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4620362" y="27317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17" y="2629165"/>
            <a:ext cx="896636" cy="769839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4620362" y="4415589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La rama master es en donde comenzamos a trabajar, es la rama principal y estable de nuestro proyecto.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496263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6430" y="867407"/>
            <a:ext cx="3212433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branch Rama</a:t>
            </a:r>
            <a:endParaRPr lang="es-ES" sz="40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611220" y="2901544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801849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8467446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658075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4420591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848704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6039333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5229962" y="289680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17" y="2794265"/>
            <a:ext cx="896636" cy="769839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1247743" y="2917574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3" name="Conector 12"/>
          <p:cNvSpPr/>
          <p:nvPr/>
        </p:nvSpPr>
        <p:spPr>
          <a:xfrm>
            <a:off x="7955844" y="402599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onector 13"/>
          <p:cNvSpPr/>
          <p:nvPr/>
        </p:nvSpPr>
        <p:spPr>
          <a:xfrm>
            <a:off x="7146473" y="402599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15" y="3923457"/>
            <a:ext cx="896636" cy="769839"/>
          </a:xfrm>
          <a:prstGeom prst="rect">
            <a:avLst/>
          </a:prstGeom>
          <a:noFill/>
        </p:spPr>
      </p:pic>
      <p:sp>
        <p:nvSpPr>
          <p:cNvPr id="16" name="CuadroTexto 15"/>
          <p:cNvSpPr txBox="1"/>
          <p:nvPr/>
        </p:nvSpPr>
        <p:spPr>
          <a:xfrm>
            <a:off x="5839837" y="3544774"/>
            <a:ext cx="156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  <a:latin typeface="Hel"/>
              </a:rPr>
              <a:t>g</a:t>
            </a:r>
            <a:r>
              <a:rPr lang="es-ES" sz="2400" dirty="0" smtClean="0">
                <a:solidFill>
                  <a:schemeClr val="accent6"/>
                </a:solidFill>
                <a:latin typeface="Hel"/>
              </a:rPr>
              <a:t>it branch</a:t>
            </a:r>
            <a:endParaRPr lang="es-ES" sz="24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260010" y="3902459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526005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>
            <a:off x="3735547" y="328989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onector 2"/>
          <p:cNvSpPr/>
          <p:nvPr/>
        </p:nvSpPr>
        <p:spPr>
          <a:xfrm>
            <a:off x="2926176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8591773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7782402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4544918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6973031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6163660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5354289" y="3285158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44" y="3182617"/>
            <a:ext cx="896636" cy="769839"/>
          </a:xfrm>
          <a:prstGeom prst="rect">
            <a:avLst/>
          </a:prstGeom>
          <a:noFill/>
        </p:spPr>
      </p:pic>
      <p:sp>
        <p:nvSpPr>
          <p:cNvPr id="11" name="CuadroTexto 10"/>
          <p:cNvSpPr txBox="1"/>
          <p:nvPr/>
        </p:nvSpPr>
        <p:spPr>
          <a:xfrm>
            <a:off x="1372070" y="3305926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26431" y="867407"/>
            <a:ext cx="2731170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branch -D</a:t>
            </a:r>
            <a:endParaRPr lang="es-ES" sz="4000" dirty="0">
              <a:solidFill>
                <a:srgbClr val="FFFF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927830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85410" y="2714458"/>
            <a:ext cx="4752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Fusiones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967411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0570" y="576597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Fusiones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771641" y="2435655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onector 3"/>
          <p:cNvSpPr/>
          <p:nvPr/>
        </p:nvSpPr>
        <p:spPr>
          <a:xfrm>
            <a:off x="2962270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8627867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7818496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4581012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onector 7"/>
          <p:cNvSpPr/>
          <p:nvPr/>
        </p:nvSpPr>
        <p:spPr>
          <a:xfrm>
            <a:off x="7009125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6199754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onector 9"/>
          <p:cNvSpPr/>
          <p:nvPr/>
        </p:nvSpPr>
        <p:spPr>
          <a:xfrm>
            <a:off x="5390383" y="2430917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408164" y="2451685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2" name="Conector 11"/>
          <p:cNvSpPr/>
          <p:nvPr/>
        </p:nvSpPr>
        <p:spPr>
          <a:xfrm>
            <a:off x="8116265" y="3560109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7306894" y="3560109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36" y="3457568"/>
            <a:ext cx="896636" cy="769839"/>
          </a:xfrm>
          <a:prstGeom prst="rect">
            <a:avLst/>
          </a:prstGeom>
          <a:noFill/>
        </p:spPr>
      </p:pic>
      <p:sp>
        <p:nvSpPr>
          <p:cNvPr id="15" name="CuadroTexto 14"/>
          <p:cNvSpPr txBox="1"/>
          <p:nvPr/>
        </p:nvSpPr>
        <p:spPr>
          <a:xfrm>
            <a:off x="6000258" y="3078885"/>
            <a:ext cx="156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  <a:latin typeface="Hel"/>
              </a:rPr>
              <a:t>g</a:t>
            </a:r>
            <a:r>
              <a:rPr lang="es-ES" sz="2400" dirty="0" smtClean="0">
                <a:solidFill>
                  <a:schemeClr val="accent6"/>
                </a:solidFill>
                <a:latin typeface="Hel"/>
              </a:rPr>
              <a:t>it fetch</a:t>
            </a:r>
            <a:endParaRPr lang="es-ES" sz="24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20431" y="3436570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7" name="Conector 16"/>
          <p:cNvSpPr/>
          <p:nvPr/>
        </p:nvSpPr>
        <p:spPr>
          <a:xfrm>
            <a:off x="6497523" y="3560109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77317" y="1461643"/>
            <a:ext cx="896636" cy="769839"/>
          </a:xfrm>
          <a:prstGeom prst="rect">
            <a:avLst/>
          </a:prstGeom>
          <a:noFill/>
        </p:spPr>
      </p:pic>
      <p:sp>
        <p:nvSpPr>
          <p:cNvPr id="19" name="CuadroTexto 18"/>
          <p:cNvSpPr txBox="1"/>
          <p:nvPr/>
        </p:nvSpPr>
        <p:spPr>
          <a:xfrm>
            <a:off x="8146448" y="838207"/>
            <a:ext cx="1558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3">
                    <a:lumMod val="50000"/>
                  </a:schemeClr>
                </a:solidFill>
                <a:latin typeface="Hel"/>
              </a:rPr>
              <a:t>Fusión</a:t>
            </a:r>
            <a:endParaRPr lang="es-ES" sz="3200" b="1" dirty="0">
              <a:solidFill>
                <a:schemeClr val="accent3">
                  <a:lumMod val="50000"/>
                </a:schemeClr>
              </a:solidFill>
              <a:latin typeface="He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581012" y="4851485"/>
            <a:ext cx="6918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Es la creación de un nuevo </a:t>
            </a:r>
            <a:r>
              <a:rPr lang="es-ES" sz="3200" b="1" dirty="0" smtClean="0">
                <a:latin typeface="Hel"/>
              </a:rPr>
              <a:t>commit </a:t>
            </a:r>
            <a:r>
              <a:rPr lang="es-ES" sz="3200" dirty="0" smtClean="0">
                <a:latin typeface="Hel"/>
              </a:rPr>
              <a:t>juntando </a:t>
            </a:r>
            <a:r>
              <a:rPr lang="es-ES" sz="3200" dirty="0">
                <a:latin typeface="Hel"/>
              </a:rPr>
              <a:t>una rama con otra.</a:t>
            </a:r>
            <a:endParaRPr lang="es-ES" sz="72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27482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1062" y="357002"/>
            <a:ext cx="2986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Control de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4" y="5415915"/>
            <a:ext cx="1631199" cy="9365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2" y="5415915"/>
            <a:ext cx="1631199" cy="9365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33" y="5415915"/>
            <a:ext cx="1631199" cy="9365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42" y="1490715"/>
            <a:ext cx="2194779" cy="219477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068117" y="5644609"/>
            <a:ext cx="383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atin typeface="He"/>
              </a:rPr>
              <a:t>Archivo Actual</a:t>
            </a:r>
            <a:endParaRPr lang="es-ES" sz="4000" b="1" dirty="0">
              <a:latin typeface="H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277555" y="1993812"/>
            <a:ext cx="5421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latin typeface="He"/>
              </a:rPr>
              <a:t>Archivo de Versiones</a:t>
            </a:r>
            <a:endParaRPr lang="es-ES" sz="4000" b="1" dirty="0">
              <a:latin typeface="He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1660246" y="3685494"/>
            <a:ext cx="649356" cy="1540945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4265075" y="3685493"/>
            <a:ext cx="649356" cy="1540945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3281180" y="3780233"/>
            <a:ext cx="6158" cy="1446205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098832" y="357002"/>
            <a:ext cx="2964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Versiones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63093" y="357002"/>
            <a:ext cx="3900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Centralizados</a:t>
            </a:r>
          </a:p>
        </p:txBody>
      </p:sp>
    </p:spTree>
    <p:extLst>
      <p:ext uri="{BB962C8B-B14F-4D97-AF65-F5344CB8AC3E}">
        <p14:creationId xmlns:p14="http://schemas.microsoft.com/office/powerpoint/2010/main" val="2512065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22095" y="1138321"/>
            <a:ext cx="7124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6"/>
                </a:solidFill>
                <a:latin typeface="Hel"/>
              </a:rPr>
              <a:t>Situarnos en la rama que va a absorber</a:t>
            </a:r>
            <a:endParaRPr lang="es-ES" sz="166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38051" y="2814791"/>
            <a:ext cx="346509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checkout Rama</a:t>
            </a:r>
            <a:endParaRPr lang="es-ES" sz="40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641513" y="4435102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onector 6"/>
          <p:cNvSpPr/>
          <p:nvPr/>
        </p:nvSpPr>
        <p:spPr>
          <a:xfrm>
            <a:off x="6832142" y="4435102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6022771" y="4435102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30299" y="4435102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3" name="Conector 12"/>
          <p:cNvSpPr/>
          <p:nvPr/>
        </p:nvSpPr>
        <p:spPr>
          <a:xfrm>
            <a:off x="6832142" y="5284794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onector 13"/>
          <p:cNvSpPr/>
          <p:nvPr/>
        </p:nvSpPr>
        <p:spPr>
          <a:xfrm>
            <a:off x="6022771" y="5284794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230299" y="5326332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0950" y="3454113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2878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67463" y="1090195"/>
            <a:ext cx="2851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6"/>
                </a:solidFill>
                <a:latin typeface="Hel"/>
              </a:rPr>
              <a:t>Fusionar</a:t>
            </a:r>
            <a:endParaRPr lang="es-ES" sz="166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38051" y="2814791"/>
            <a:ext cx="3465096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merge Rama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6486481" y="425007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onector 4"/>
          <p:cNvSpPr/>
          <p:nvPr/>
        </p:nvSpPr>
        <p:spPr>
          <a:xfrm>
            <a:off x="5677110" y="425007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onector 5"/>
          <p:cNvSpPr/>
          <p:nvPr/>
        </p:nvSpPr>
        <p:spPr>
          <a:xfrm>
            <a:off x="4867739" y="4250076"/>
            <a:ext cx="571005" cy="5647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75267" y="4250076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Master</a:t>
            </a:r>
            <a:endParaRPr lang="es-ES" sz="28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677110" y="509976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onector 8"/>
          <p:cNvSpPr/>
          <p:nvPr/>
        </p:nvSpPr>
        <p:spPr>
          <a:xfrm>
            <a:off x="4867739" y="5099768"/>
            <a:ext cx="571005" cy="564758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075267" y="5141306"/>
            <a:ext cx="155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Hel"/>
              </a:rPr>
              <a:t>Test</a:t>
            </a:r>
            <a:endParaRPr lang="es-ES" sz="2800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52" y="4147535"/>
            <a:ext cx="896636" cy="769839"/>
          </a:xfrm>
          <a:prstGeom prst="rect">
            <a:avLst/>
          </a:prstGeom>
          <a:noFill/>
        </p:spPr>
      </p:pic>
      <p:sp>
        <p:nvSpPr>
          <p:cNvPr id="12" name="Conector 11"/>
          <p:cNvSpPr/>
          <p:nvPr/>
        </p:nvSpPr>
        <p:spPr>
          <a:xfrm>
            <a:off x="8430854" y="4254316"/>
            <a:ext cx="571005" cy="564758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24074" y="4800576"/>
            <a:ext cx="117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6"/>
                </a:solidFill>
                <a:latin typeface="Hel"/>
              </a:rPr>
              <a:t>git fetch</a:t>
            </a:r>
          </a:p>
        </p:txBody>
      </p:sp>
    </p:spTree>
    <p:extLst>
      <p:ext uri="{BB962C8B-B14F-4D97-AF65-F5344CB8AC3E}">
        <p14:creationId xmlns:p14="http://schemas.microsoft.com/office/powerpoint/2010/main" val="2294942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92904" y="1246605"/>
            <a:ext cx="4752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66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Fusión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39353" y="3705727"/>
            <a:ext cx="350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2800" dirty="0" smtClean="0">
                <a:solidFill>
                  <a:schemeClr val="accent1"/>
                </a:solidFill>
                <a:latin typeface="Hel"/>
              </a:rPr>
              <a:t>Fast-Forward</a:t>
            </a:r>
          </a:p>
          <a:p>
            <a:pPr algn="ctr" fontAlgn="base"/>
            <a:endParaRPr lang="es-ES" sz="2800" dirty="0">
              <a:latin typeface="Hel"/>
            </a:endParaRPr>
          </a:p>
          <a:p>
            <a:pPr fontAlgn="base"/>
            <a:r>
              <a:rPr lang="es-ES" sz="2800" dirty="0" smtClean="0">
                <a:latin typeface="Hel"/>
              </a:rPr>
              <a:t>Simple </a:t>
            </a:r>
            <a:r>
              <a:rPr lang="es-ES" sz="2800" dirty="0">
                <a:latin typeface="Hel"/>
              </a:rPr>
              <a:t>y automático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94521" y="3705727"/>
            <a:ext cx="3138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2800" dirty="0">
                <a:solidFill>
                  <a:schemeClr val="accent1"/>
                </a:solidFill>
                <a:latin typeface="Hel"/>
              </a:rPr>
              <a:t>Manual Merge</a:t>
            </a:r>
            <a:endParaRPr lang="es-ES" sz="4000" dirty="0" smtClean="0">
              <a:solidFill>
                <a:schemeClr val="accent1"/>
              </a:solidFill>
              <a:latin typeface="Hel"/>
            </a:endParaRPr>
          </a:p>
          <a:p>
            <a:pPr algn="ctr" fontAlgn="base"/>
            <a:endParaRPr lang="es-ES" sz="2800" dirty="0">
              <a:latin typeface="Hel"/>
            </a:endParaRPr>
          </a:p>
          <a:p>
            <a:pPr algn="ctr" fontAlgn="base"/>
            <a:r>
              <a:rPr lang="es-ES" sz="2800" dirty="0">
                <a:latin typeface="Hel"/>
              </a:rPr>
              <a:t>Largo y manual</a:t>
            </a:r>
            <a:endParaRPr lang="es-ES" sz="4000" dirty="0">
              <a:latin typeface="He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4636" y="2645245"/>
            <a:ext cx="896636" cy="769839"/>
          </a:xfrm>
          <a:prstGeom prst="rect">
            <a:avLst/>
          </a:prstGeom>
          <a:noFill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5320" y="2645245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8117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0873" y="634212"/>
            <a:ext cx="5739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Fast-Forward</a:t>
            </a:r>
            <a:endParaRPr lang="es-ES" sz="6600" b="1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2557514" y="2439548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5284422" y="2489824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16" y="2670056"/>
            <a:ext cx="896636" cy="769839"/>
          </a:xfrm>
          <a:prstGeom prst="rect">
            <a:avLst/>
          </a:prstGeom>
          <a:noFill/>
        </p:spPr>
      </p:pic>
      <p:sp>
        <p:nvSpPr>
          <p:cNvPr id="6" name="Conector 5"/>
          <p:cNvSpPr/>
          <p:nvPr/>
        </p:nvSpPr>
        <p:spPr>
          <a:xfrm>
            <a:off x="4228268" y="2715941"/>
            <a:ext cx="577516" cy="57751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4000" b="1" dirty="0" smtClean="0">
                <a:solidFill>
                  <a:schemeClr val="accent1">
                    <a:lumMod val="75000"/>
                  </a:schemeClr>
                </a:solidFill>
                <a:latin typeface="Hel"/>
              </a:rPr>
              <a:t>+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66473" y="2017717"/>
            <a:ext cx="162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Rama </a:t>
            </a:r>
            <a:r>
              <a:rPr lang="es-419" b="1" dirty="0">
                <a:solidFill>
                  <a:schemeClr val="tx2">
                    <a:lumMod val="50000"/>
                  </a:schemeClr>
                </a:solidFill>
                <a:latin typeface="Hel"/>
              </a:rPr>
              <a:t>M</a:t>
            </a:r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aster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72519" y="2070216"/>
            <a:ext cx="147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Rama Test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807261" y="3886623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HTML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85004" y="3886987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CSS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1" name="Conector 10"/>
          <p:cNvSpPr/>
          <p:nvPr/>
        </p:nvSpPr>
        <p:spPr>
          <a:xfrm>
            <a:off x="8075292" y="2387049"/>
            <a:ext cx="1192116" cy="1130302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325039" y="3834124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HTML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396560" y="4111578"/>
            <a:ext cx="7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CSS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421605" y="4795817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Solo va a hacer la fusión, esto pasa normalmente cuando se trabaja con archivos diferentes o líneas de código distintas.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133995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50105" y="454820"/>
            <a:ext cx="4078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Manual </a:t>
            </a:r>
            <a:r>
              <a:rPr lang="es-ES" sz="4400" b="1" dirty="0">
                <a:solidFill>
                  <a:schemeClr val="accent6">
                    <a:lumMod val="75000"/>
                  </a:schemeClr>
                </a:solidFill>
                <a:latin typeface="Hel"/>
              </a:rPr>
              <a:t>M</a:t>
            </a:r>
            <a:r>
              <a:rPr lang="es-ES" sz="4400" b="1" dirty="0" smtClean="0">
                <a:solidFill>
                  <a:schemeClr val="accent6">
                    <a:lumMod val="75000"/>
                  </a:schemeClr>
                </a:solidFill>
                <a:latin typeface="Hel"/>
              </a:rPr>
              <a:t>erge</a:t>
            </a:r>
            <a:endParaRPr lang="es-ES" sz="4400" dirty="0">
              <a:solidFill>
                <a:schemeClr val="accent6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1378419" y="2066388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4105327" y="2116664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9725807" y="2116664"/>
            <a:ext cx="1192116" cy="1130302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98" y="2016111"/>
            <a:ext cx="1230855" cy="12308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21" y="2296896"/>
            <a:ext cx="896636" cy="769839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112" y="2296896"/>
            <a:ext cx="896636" cy="769839"/>
          </a:xfrm>
          <a:prstGeom prst="rect">
            <a:avLst/>
          </a:prstGeom>
          <a:noFill/>
        </p:spPr>
      </p:pic>
      <p:sp>
        <p:nvSpPr>
          <p:cNvPr id="9" name="Conector 8"/>
          <p:cNvSpPr/>
          <p:nvPr/>
        </p:nvSpPr>
        <p:spPr>
          <a:xfrm>
            <a:off x="3049173" y="2342781"/>
            <a:ext cx="577516" cy="577515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4000" b="1" dirty="0" smtClean="0">
                <a:solidFill>
                  <a:schemeClr val="accent1">
                    <a:lumMod val="75000"/>
                  </a:schemeClr>
                </a:solidFill>
                <a:latin typeface="Hel"/>
              </a:rPr>
              <a:t>+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87378" y="1644557"/>
            <a:ext cx="16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Rama </a:t>
            </a:r>
            <a:r>
              <a:rPr lang="es-419" b="1" dirty="0">
                <a:solidFill>
                  <a:schemeClr val="tx2">
                    <a:lumMod val="50000"/>
                  </a:schemeClr>
                </a:solidFill>
                <a:latin typeface="Hel"/>
              </a:rPr>
              <a:t>M</a:t>
            </a:r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aster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93424" y="1697056"/>
            <a:ext cx="147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6"/>
                </a:solidFill>
                <a:latin typeface="Hel"/>
              </a:rPr>
              <a:t>Rama Test</a:t>
            </a:r>
            <a:endParaRPr lang="es-ES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28166" y="3513463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tx2">
                    <a:lumMod val="50000"/>
                  </a:schemeClr>
                </a:solidFill>
                <a:latin typeface="Hel"/>
              </a:rPr>
              <a:t>HTML</a:t>
            </a:r>
            <a:endParaRPr lang="es-ES" b="1" dirty="0">
              <a:solidFill>
                <a:schemeClr val="tx2">
                  <a:lumMod val="50000"/>
                </a:schemeClr>
              </a:solidFill>
              <a:latin typeface="He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305909" y="3513827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1"/>
                </a:solidFill>
                <a:latin typeface="Hel"/>
              </a:rPr>
              <a:t>HTML</a:t>
            </a:r>
            <a:endParaRPr lang="es-ES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913849" y="3513463"/>
            <a:ext cx="10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accent1"/>
                </a:solidFill>
                <a:latin typeface="Hel"/>
              </a:rPr>
              <a:t>HTML</a:t>
            </a:r>
            <a:endParaRPr lang="es-ES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69731" y="4303455"/>
            <a:ext cx="6918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Antes de hacer la fusión tiene que pasar por nosotros, normalmente ocurre cuando se trabaja en los mismos archivos o líneas de códigos.</a:t>
            </a:r>
          </a:p>
        </p:txBody>
      </p:sp>
    </p:spTree>
    <p:extLst>
      <p:ext uri="{BB962C8B-B14F-4D97-AF65-F5344CB8AC3E}">
        <p14:creationId xmlns:p14="http://schemas.microsoft.com/office/powerpoint/2010/main" val="1334077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27500" y="1460500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latin typeface="Hel"/>
              </a:rPr>
              <a:t>GitHub</a:t>
            </a:r>
            <a:endParaRPr lang="es-ES" sz="4800" dirty="0"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23" y="3016429"/>
            <a:ext cx="3979754" cy="33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3" y="2000430"/>
            <a:ext cx="3272577" cy="27203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03" y="2000430"/>
            <a:ext cx="2717293" cy="2717293"/>
          </a:xfrm>
          <a:prstGeom prst="rect">
            <a:avLst/>
          </a:prstGeom>
        </p:spPr>
      </p:pic>
      <p:sp>
        <p:nvSpPr>
          <p:cNvPr id="4" name="Distinto de 3"/>
          <p:cNvSpPr/>
          <p:nvPr/>
        </p:nvSpPr>
        <p:spPr>
          <a:xfrm>
            <a:off x="4092701" y="2501900"/>
            <a:ext cx="3213100" cy="2038022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2200" y="2806700"/>
            <a:ext cx="858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¿Qué es 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GitHub?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397801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457200"/>
            <a:ext cx="3352800" cy="33528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60231" y="4062155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Hel"/>
              </a:rPr>
              <a:t>GitHub </a:t>
            </a:r>
            <a:r>
              <a:rPr lang="es-ES" sz="3200" dirty="0">
                <a:latin typeface="Hel"/>
              </a:rPr>
              <a:t>es una plataforma donde nosotros podemos guardar nuestros proyectos, usando git para su gestión.</a:t>
            </a:r>
            <a:endParaRPr lang="es-ES" sz="4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23348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1300" y="2501900"/>
            <a:ext cx="909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Conociendo 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GitHub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967563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121525" y="5474457"/>
            <a:ext cx="1631199" cy="936580"/>
            <a:chOff x="299948" y="5487520"/>
            <a:chExt cx="1631199" cy="93658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48" y="5487520"/>
              <a:ext cx="1631199" cy="93658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622" y="5623759"/>
              <a:ext cx="611849" cy="611849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383923" y="5474457"/>
            <a:ext cx="1631199" cy="936580"/>
            <a:chOff x="3562346" y="5487520"/>
            <a:chExt cx="1631199" cy="93658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346" y="5487520"/>
              <a:ext cx="1631199" cy="93658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123" y="5620437"/>
              <a:ext cx="611849" cy="611849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4752724" y="5474457"/>
            <a:ext cx="1631199" cy="936580"/>
            <a:chOff x="1931147" y="5487520"/>
            <a:chExt cx="1631199" cy="93658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47" y="5487520"/>
              <a:ext cx="1631199" cy="93658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720" y="5620438"/>
              <a:ext cx="611849" cy="611849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4358280" y="1599844"/>
            <a:ext cx="2395882" cy="1598646"/>
            <a:chOff x="8018838" y="442189"/>
            <a:chExt cx="2791951" cy="1831158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838" y="442189"/>
              <a:ext cx="2791951" cy="1831158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526" y="779501"/>
              <a:ext cx="1307534" cy="1307534"/>
            </a:xfrm>
            <a:prstGeom prst="rect">
              <a:avLst/>
            </a:prstGeom>
          </p:spPr>
        </p:pic>
      </p:grpSp>
      <p:cxnSp>
        <p:nvCxnSpPr>
          <p:cNvPr id="20" name="Conector recto de flecha 19"/>
          <p:cNvCxnSpPr/>
          <p:nvPr/>
        </p:nvCxnSpPr>
        <p:spPr>
          <a:xfrm flipV="1">
            <a:off x="3937123" y="3605348"/>
            <a:ext cx="815601" cy="1658983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588402" y="3605347"/>
            <a:ext cx="7927" cy="1791900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6396023" y="3605347"/>
            <a:ext cx="815601" cy="1658983"/>
          </a:xfrm>
          <a:prstGeom prst="straightConnector1">
            <a:avLst/>
          </a:prstGeom>
          <a:ln w="57150">
            <a:solidFill>
              <a:schemeClr val="tx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228645" y="423545"/>
            <a:ext cx="9267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>
                <a:solidFill>
                  <a:schemeClr val="accent4">
                    <a:lumMod val="75000"/>
                  </a:schemeClr>
                </a:solidFill>
                <a:latin typeface="Hel"/>
              </a:rPr>
              <a:t>Control de Versiones </a:t>
            </a:r>
            <a:r>
              <a:rPr lang="es-ES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Distribuido</a:t>
            </a:r>
            <a:endParaRPr lang="es-ES" sz="44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78479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47799" y="139700"/>
            <a:ext cx="909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Crear una cuenta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16087"/>
            <a:ext cx="74676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93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47799" y="139700"/>
            <a:ext cx="909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Crear una cuenta</a:t>
            </a:r>
            <a:endParaRPr lang="es-ES" sz="4800" dirty="0">
              <a:solidFill>
                <a:srgbClr val="FF0000"/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04" y="1340029"/>
            <a:ext cx="6951789" cy="52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20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7851" y="431100"/>
            <a:ext cx="23230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</a:t>
            </a:r>
            <a:r>
              <a:rPr lang="es-ES" sz="2800" dirty="0" smtClean="0">
                <a:latin typeface="Hel"/>
              </a:rPr>
              <a:t>git clone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5345077" y="820891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2816" y="2312545"/>
            <a:ext cx="896636" cy="769839"/>
          </a:xfrm>
          <a:prstGeom prst="rect">
            <a:avLst/>
          </a:prstGeom>
          <a:noFill/>
        </p:spPr>
      </p:pic>
      <p:sp>
        <p:nvSpPr>
          <p:cNvPr id="5" name="Conector 4"/>
          <p:cNvSpPr/>
          <p:nvPr/>
        </p:nvSpPr>
        <p:spPr>
          <a:xfrm>
            <a:off x="5345076" y="3443736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>
                <a:solidFill>
                  <a:schemeClr val="accent6"/>
                </a:solidFill>
                <a:latin typeface="Hel"/>
              </a:rPr>
              <a:t>Computadora</a:t>
            </a:r>
            <a:endParaRPr lang="es-ES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74531" y="4871991"/>
            <a:ext cx="6918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Hel"/>
              </a:rPr>
              <a:t>Git clone</a:t>
            </a:r>
            <a:r>
              <a:rPr lang="es-ES" sz="2800" dirty="0">
                <a:latin typeface="Hel"/>
              </a:rPr>
              <a:t> no sirve para clonar un proyecto, normalmente, se usa cuando no nos interesa colaborar en el proyecto.</a:t>
            </a:r>
            <a:endParaRPr lang="es-ES" sz="6600" dirty="0"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32989" y="115520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GitHub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57166" y="1155209"/>
            <a:ext cx="132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Remoto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97988" y="3778054"/>
            <a:ext cx="22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Computadora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57166" y="3778053"/>
            <a:ext cx="10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Local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422515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98600" y="2108200"/>
            <a:ext cx="909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Nuestro proyecto en GitHub</a:t>
            </a:r>
            <a:endParaRPr lang="es-ES" sz="48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999636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11300" y="393700"/>
            <a:ext cx="909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Repositorios (Proyectos)</a:t>
            </a:r>
            <a:endParaRPr lang="es-ES" sz="4800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3119437"/>
            <a:ext cx="2893309" cy="24050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03" y="3119437"/>
            <a:ext cx="2405063" cy="24050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0705" y="5822754"/>
            <a:ext cx="388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 smtClean="0">
                <a:solidFill>
                  <a:schemeClr val="accent1"/>
                </a:solidFill>
                <a:latin typeface="Hel"/>
              </a:rPr>
              <a:t>Repositorios remotos</a:t>
            </a:r>
            <a:endParaRPr lang="es-ES" sz="28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156485" y="5822754"/>
            <a:ext cx="376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 smtClean="0">
                <a:solidFill>
                  <a:schemeClr val="accent6"/>
                </a:solidFill>
                <a:latin typeface="Hel"/>
              </a:rPr>
              <a:t>Repositorios locales</a:t>
            </a:r>
            <a:endParaRPr lang="es-ES" sz="2800" b="1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1142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7851" y="431100"/>
            <a:ext cx="26405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Hel"/>
              </a:rPr>
              <a:t>$ git remote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5370477" y="1007482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33297" y="2425491"/>
            <a:ext cx="896636" cy="769839"/>
          </a:xfrm>
          <a:prstGeom prst="rect">
            <a:avLst/>
          </a:prstGeom>
          <a:noFill/>
        </p:spPr>
      </p:pic>
      <p:sp>
        <p:nvSpPr>
          <p:cNvPr id="5" name="Conector 4"/>
          <p:cNvSpPr/>
          <p:nvPr/>
        </p:nvSpPr>
        <p:spPr>
          <a:xfrm>
            <a:off x="5370477" y="3443736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accent6"/>
                </a:solidFill>
                <a:latin typeface="Hel"/>
              </a:rPr>
              <a:t>Computadora</a:t>
            </a:r>
            <a:endParaRPr lang="es-ES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58389" y="13418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GitHub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82566" y="1341800"/>
            <a:ext cx="147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Remoto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23388" y="3964645"/>
            <a:ext cx="224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Computadora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82566" y="3964644"/>
            <a:ext cx="10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Local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774531" y="4871991"/>
            <a:ext cx="691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Hel"/>
              </a:rPr>
              <a:t>Git remote </a:t>
            </a:r>
            <a:r>
              <a:rPr lang="es-ES" sz="2800" dirty="0">
                <a:latin typeface="Hel"/>
              </a:rPr>
              <a:t>vincula nuestro proyecto local, con nuestro proyecto remoto.</a:t>
            </a:r>
            <a:endParaRPr lang="es-ES" sz="8800" dirty="0">
              <a:latin typeface="He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15323" y="6011106"/>
            <a:ext cx="4076460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remote </a:t>
            </a:r>
            <a:r>
              <a:rPr lang="es-ES" sz="2800" b="1" dirty="0">
                <a:solidFill>
                  <a:schemeClr val="accent6"/>
                </a:solidFill>
                <a:latin typeface="Hel"/>
              </a:rPr>
              <a:t>add</a:t>
            </a:r>
            <a:r>
              <a:rPr lang="es-ES" sz="2800" dirty="0">
                <a:latin typeface="Hel"/>
              </a:rPr>
              <a:t> origin</a:t>
            </a:r>
            <a:endParaRPr lang="es-ES" sz="7200" dirty="0">
              <a:solidFill>
                <a:srgbClr val="FFFF00"/>
              </a:solidFill>
              <a:latin typeface="Hel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60911" y="2404254"/>
            <a:ext cx="896636" cy="769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6914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7851" y="431100"/>
            <a:ext cx="19420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Hel"/>
              </a:rPr>
              <a:t>$ git </a:t>
            </a:r>
            <a:r>
              <a:rPr lang="es-ES" sz="2800" dirty="0" err="1" smtClean="0">
                <a:latin typeface="Hel"/>
              </a:rPr>
              <a:t>push</a:t>
            </a:r>
            <a:endParaRPr lang="es-ES" sz="5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5256989" y="1007482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4728" y="2499136"/>
            <a:ext cx="896636" cy="769839"/>
          </a:xfrm>
          <a:prstGeom prst="rect">
            <a:avLst/>
          </a:prstGeom>
          <a:noFill/>
        </p:spPr>
      </p:pic>
      <p:sp>
        <p:nvSpPr>
          <p:cNvPr id="5" name="Conector 4"/>
          <p:cNvSpPr/>
          <p:nvPr/>
        </p:nvSpPr>
        <p:spPr>
          <a:xfrm>
            <a:off x="5256988" y="3630327"/>
            <a:ext cx="1192116" cy="1130302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>
                <a:solidFill>
                  <a:schemeClr val="accent6"/>
                </a:solidFill>
                <a:latin typeface="Hel"/>
              </a:rPr>
              <a:t>Computadora</a:t>
            </a:r>
            <a:endParaRPr lang="es-ES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44901" y="1341800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GitHub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869078" y="1341800"/>
            <a:ext cx="142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1"/>
                </a:solidFill>
                <a:latin typeface="Hel"/>
              </a:rPr>
              <a:t>Remoto</a:t>
            </a:r>
            <a:endParaRPr lang="es-ES" sz="2400" b="1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09900" y="3964645"/>
            <a:ext cx="224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Computadora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869078" y="3964644"/>
            <a:ext cx="10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Local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09999" y="4824917"/>
            <a:ext cx="691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Hel"/>
              </a:rPr>
              <a:t>Git </a:t>
            </a:r>
            <a:r>
              <a:rPr lang="es-ES" sz="2800" b="1" dirty="0" err="1">
                <a:latin typeface="Hel"/>
              </a:rPr>
              <a:t>push</a:t>
            </a:r>
            <a:r>
              <a:rPr lang="es-ES" sz="2800" b="1" dirty="0">
                <a:latin typeface="Hel"/>
              </a:rPr>
              <a:t> </a:t>
            </a:r>
            <a:r>
              <a:rPr lang="es-ES" sz="2800" dirty="0">
                <a:latin typeface="Hel"/>
              </a:rPr>
              <a:t>manda nuestros cambios (</a:t>
            </a:r>
            <a:r>
              <a:rPr lang="es-ES" sz="2800" dirty="0" err="1">
                <a:latin typeface="Hel"/>
              </a:rPr>
              <a:t>commits</a:t>
            </a:r>
            <a:r>
              <a:rPr lang="es-ES" sz="2800" dirty="0">
                <a:latin typeface="Hel"/>
              </a:rPr>
              <a:t>) a </a:t>
            </a:r>
            <a:r>
              <a:rPr lang="es-ES" sz="2800" dirty="0" err="1">
                <a:latin typeface="Hel"/>
              </a:rPr>
              <a:t>Github</a:t>
            </a:r>
            <a:r>
              <a:rPr lang="es-ES" sz="2800" dirty="0">
                <a:latin typeface="Hel"/>
              </a:rPr>
              <a:t>.</a:t>
            </a:r>
            <a:endParaRPr lang="es-ES" sz="13800" dirty="0">
              <a:latin typeface="He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181091" y="6065635"/>
            <a:ext cx="411374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</a:t>
            </a:r>
            <a:r>
              <a:rPr lang="es-ES" sz="2800" dirty="0" err="1">
                <a:latin typeface="Hel"/>
              </a:rPr>
              <a:t>push</a:t>
            </a:r>
            <a:r>
              <a:rPr lang="es-ES" sz="2800" dirty="0">
                <a:latin typeface="Hel"/>
              </a:rPr>
              <a:t> origin master</a:t>
            </a:r>
            <a:endParaRPr lang="es-ES" sz="7200" dirty="0">
              <a:solidFill>
                <a:srgbClr val="FFFF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802284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0599" y="1181100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Git Tags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02" y="2959606"/>
            <a:ext cx="3288793" cy="32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87600" y="2794000"/>
            <a:ext cx="76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¿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Qué es </a:t>
            </a:r>
            <a:r>
              <a:rPr lang="es-ES" sz="7200" b="1" dirty="0">
                <a:solidFill>
                  <a:srgbClr val="FF0000"/>
                </a:solidFill>
                <a:latin typeface="Hel"/>
              </a:rPr>
              <a:t>un tag?</a:t>
            </a:r>
            <a:endParaRPr lang="es-ES" sz="7200" dirty="0">
              <a:solidFill>
                <a:srgbClr val="FF0000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66820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06500" y="647700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rgbClr val="FF0000"/>
                </a:solidFill>
                <a:latin typeface="Hel"/>
              </a:rPr>
              <a:t>Tags (Etiquetas</a:t>
            </a:r>
            <a:r>
              <a:rPr lang="es-ES" sz="7200" b="1" dirty="0" smtClean="0">
                <a:solidFill>
                  <a:srgbClr val="FF0000"/>
                </a:solidFill>
                <a:latin typeface="Hel"/>
              </a:rPr>
              <a:t>)</a:t>
            </a:r>
            <a:endParaRPr lang="es-ES" sz="7200" dirty="0">
              <a:solidFill>
                <a:srgbClr val="FF00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2676452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4372308" y="25377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6068165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onector 5"/>
          <p:cNvSpPr/>
          <p:nvPr/>
        </p:nvSpPr>
        <p:spPr>
          <a:xfrm>
            <a:off x="7764021" y="25905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258163" y="3597512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1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45732" y="3591062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4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649875" y="3599704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3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54019" y="3593817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 smtClean="0">
                <a:solidFill>
                  <a:schemeClr val="accent1"/>
                </a:solidFill>
                <a:latin typeface="Hel"/>
              </a:rPr>
              <a:t>Commit 2</a:t>
            </a:r>
            <a:endParaRPr lang="es-ES" sz="2400" dirty="0">
              <a:solidFill>
                <a:schemeClr val="accent1"/>
              </a:solidFill>
              <a:latin typeface="He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528818" y="2050382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741419" y="4490991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Los </a:t>
            </a:r>
            <a:r>
              <a:rPr lang="es-ES" sz="3200" b="1" dirty="0">
                <a:latin typeface="Hel"/>
              </a:rPr>
              <a:t>tags</a:t>
            </a:r>
            <a:r>
              <a:rPr lang="es-ES" sz="3200" dirty="0">
                <a:latin typeface="Hel"/>
              </a:rPr>
              <a:t> son simples puntos específicos en la historia de nuestro proyecto y se usan para marcar alguna versión del mismo.</a:t>
            </a:r>
            <a:endParaRPr lang="es-ES" sz="199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174093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tx1"/>
                </a:solidFill>
                <a:latin typeface="Hel"/>
              </a:rPr>
              <a:t>Un sistema de control de versiones nos registra los cambios realizados en un archivo o conjunto de archivos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026953"/>
            <a:ext cx="1249648" cy="12496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82" y="2026950"/>
            <a:ext cx="1249651" cy="1249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79" y="2026949"/>
            <a:ext cx="1249652" cy="12496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128304" y="2484426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Proyecto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7607300" y="3276601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09" y="3818127"/>
            <a:ext cx="952399" cy="9523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05" y="3818127"/>
            <a:ext cx="952399" cy="95239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96" y="4769969"/>
            <a:ext cx="953514" cy="95351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10" y="4770526"/>
            <a:ext cx="952399" cy="95239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00" y="4770526"/>
            <a:ext cx="952399" cy="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87600" y="2794000"/>
            <a:ext cx="76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Creando un </a:t>
            </a:r>
            <a:r>
              <a:rPr lang="es-ES" sz="7200" b="1" dirty="0" smtClean="0">
                <a:solidFill>
                  <a:schemeClr val="accent6"/>
                </a:solidFill>
                <a:latin typeface="Hel"/>
              </a:rPr>
              <a:t>tag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8793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67000" y="673100"/>
            <a:ext cx="68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Tags anotadas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99389" y="2516928"/>
            <a:ext cx="571220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>
                <a:latin typeface="Hel"/>
              </a:rPr>
              <a:t>$ git </a:t>
            </a:r>
            <a:r>
              <a:rPr lang="sv-SE" sz="3200" dirty="0">
                <a:solidFill>
                  <a:srgbClr val="FFFF00"/>
                </a:solidFill>
                <a:latin typeface="Hel"/>
              </a:rPr>
              <a:t>tag</a:t>
            </a:r>
            <a:r>
              <a:rPr lang="sv-SE" sz="3200" dirty="0">
                <a:latin typeface="Hel"/>
              </a:rPr>
              <a:t> -</a:t>
            </a:r>
            <a:r>
              <a:rPr lang="sv-SE" sz="3200" dirty="0">
                <a:solidFill>
                  <a:srgbClr val="FFFF00"/>
                </a:solidFill>
                <a:latin typeface="Hel"/>
              </a:rPr>
              <a:t>a</a:t>
            </a:r>
            <a:r>
              <a:rPr lang="sv-SE" sz="3200" dirty="0">
                <a:latin typeface="Hel"/>
              </a:rPr>
              <a:t> v1.0 -</a:t>
            </a:r>
            <a:r>
              <a:rPr lang="sv-SE" sz="3200" dirty="0">
                <a:solidFill>
                  <a:srgbClr val="FFFF00"/>
                </a:solidFill>
                <a:latin typeface="Hel"/>
              </a:rPr>
              <a:t>m</a:t>
            </a:r>
            <a:r>
              <a:rPr lang="sv-SE" sz="3200" dirty="0">
                <a:latin typeface="Hel"/>
              </a:rPr>
              <a:t> "Mensaje"</a:t>
            </a:r>
            <a:endParaRPr lang="es-ES" sz="115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52519" y="4313191"/>
            <a:ext cx="69181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Las </a:t>
            </a:r>
            <a:r>
              <a:rPr lang="es-ES" sz="3200" b="1" dirty="0">
                <a:latin typeface="Hel"/>
              </a:rPr>
              <a:t>tags</a:t>
            </a:r>
            <a:r>
              <a:rPr lang="es-ES" sz="3200" dirty="0">
                <a:latin typeface="Hel"/>
              </a:rPr>
              <a:t> </a:t>
            </a:r>
            <a:r>
              <a:rPr lang="es-ES" sz="3200" b="1" dirty="0">
                <a:latin typeface="Hel"/>
              </a:rPr>
              <a:t>anotadas </a:t>
            </a:r>
            <a:r>
              <a:rPr lang="es-ES" sz="3200" dirty="0">
                <a:latin typeface="Hel"/>
              </a:rPr>
              <a:t>son almacenadas como objetos completos dentro de la base de Git y contienen más información.</a:t>
            </a:r>
            <a:endParaRPr lang="es-ES" sz="413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345685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81300" y="609600"/>
            <a:ext cx="576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Tags ligeras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77945" y="2773369"/>
            <a:ext cx="3083309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Hel"/>
              </a:rPr>
              <a:t>$ git </a:t>
            </a:r>
            <a:r>
              <a:rPr lang="es-ES" sz="3200" dirty="0">
                <a:solidFill>
                  <a:srgbClr val="FFFF00"/>
                </a:solidFill>
                <a:latin typeface="Hel"/>
              </a:rPr>
              <a:t>tag</a:t>
            </a:r>
            <a:r>
              <a:rPr lang="es-ES" sz="3200" dirty="0">
                <a:latin typeface="Hel"/>
              </a:rPr>
              <a:t> v1.0</a:t>
            </a:r>
            <a:endParaRPr lang="es-ES" sz="239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52519" y="4313191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Las </a:t>
            </a:r>
            <a:r>
              <a:rPr lang="es-ES" sz="3200" b="1" dirty="0">
                <a:latin typeface="Hel"/>
              </a:rPr>
              <a:t>tags</a:t>
            </a:r>
            <a:r>
              <a:rPr lang="es-ES" sz="3200" dirty="0">
                <a:latin typeface="Hel"/>
              </a:rPr>
              <a:t> </a:t>
            </a:r>
            <a:r>
              <a:rPr lang="es-ES" sz="3200" b="1" dirty="0">
                <a:latin typeface="Hel"/>
              </a:rPr>
              <a:t>ligeras, </a:t>
            </a:r>
            <a:r>
              <a:rPr lang="es-ES" sz="3200" dirty="0">
                <a:latin typeface="Hel"/>
              </a:rPr>
              <a:t>son otra forma de crear tags, más simples y con poca información.</a:t>
            </a:r>
            <a:endParaRPr lang="es-ES" sz="857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649541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74900" y="2209800"/>
            <a:ext cx="767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Especificando </a:t>
            </a:r>
            <a:r>
              <a:rPr lang="es-ES" sz="7200" b="1" dirty="0" smtClean="0">
                <a:solidFill>
                  <a:schemeClr val="accent6"/>
                </a:solidFill>
                <a:latin typeface="Hel"/>
              </a:rPr>
              <a:t>tags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2948619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089" y="561128"/>
            <a:ext cx="63763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latin typeface="Hel"/>
              </a:rPr>
              <a:t>$ git </a:t>
            </a:r>
            <a:r>
              <a:rPr lang="sv-SE" sz="2800" dirty="0">
                <a:solidFill>
                  <a:srgbClr val="FFFF00"/>
                </a:solidFill>
                <a:latin typeface="Hel"/>
              </a:rPr>
              <a:t>tag</a:t>
            </a:r>
            <a:r>
              <a:rPr lang="sv-SE" sz="2800" dirty="0">
                <a:latin typeface="Hel"/>
              </a:rPr>
              <a:t> -</a:t>
            </a:r>
            <a:r>
              <a:rPr lang="sv-SE" sz="2800" dirty="0">
                <a:solidFill>
                  <a:srgbClr val="FFFF00"/>
                </a:solidFill>
                <a:latin typeface="Hel"/>
              </a:rPr>
              <a:t>a</a:t>
            </a:r>
            <a:r>
              <a:rPr lang="sv-SE" sz="2800" dirty="0">
                <a:latin typeface="Hel"/>
              </a:rPr>
              <a:t> v1.0 -</a:t>
            </a:r>
            <a:r>
              <a:rPr lang="sv-SE" sz="2800" dirty="0">
                <a:solidFill>
                  <a:srgbClr val="FFFF00"/>
                </a:solidFill>
                <a:latin typeface="Hel"/>
              </a:rPr>
              <a:t>m</a:t>
            </a:r>
            <a:r>
              <a:rPr lang="sv-SE" sz="2800" dirty="0">
                <a:latin typeface="Hel"/>
              </a:rPr>
              <a:t> 'Mensaje' 612d406</a:t>
            </a:r>
            <a:endParaRPr lang="es-ES" sz="199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41419" y="4783091"/>
            <a:ext cx="6918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Hel"/>
              </a:rPr>
              <a:t>Al agregar el código</a:t>
            </a:r>
            <a:r>
              <a:rPr lang="es-ES" sz="3200" b="1" dirty="0">
                <a:latin typeface="Hel"/>
              </a:rPr>
              <a:t> SHA </a:t>
            </a:r>
            <a:r>
              <a:rPr lang="es-ES" sz="3200" dirty="0">
                <a:latin typeface="Hel"/>
              </a:rPr>
              <a:t>podemos especificar donde se va a aplicar una etiqueta.</a:t>
            </a:r>
            <a:endParaRPr lang="es-ES" sz="177700" dirty="0">
              <a:latin typeface="Hel"/>
            </a:endParaRPr>
          </a:p>
        </p:txBody>
      </p:sp>
      <p:sp>
        <p:nvSpPr>
          <p:cNvPr id="4" name="Conector 3"/>
          <p:cNvSpPr/>
          <p:nvPr/>
        </p:nvSpPr>
        <p:spPr>
          <a:xfrm>
            <a:off x="2676452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4372308" y="25377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onector 5"/>
          <p:cNvSpPr/>
          <p:nvPr/>
        </p:nvSpPr>
        <p:spPr>
          <a:xfrm>
            <a:off x="6068165" y="25738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ector 6"/>
          <p:cNvSpPr/>
          <p:nvPr/>
        </p:nvSpPr>
        <p:spPr>
          <a:xfrm>
            <a:off x="7764021" y="25905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941318" y="2076065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603955" y="3476285"/>
            <a:ext cx="249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  <a:latin typeface="Hel"/>
              </a:rPr>
              <a:t>commit 612d406</a:t>
            </a:r>
            <a:endParaRPr lang="es-ES" sz="3200" dirty="0">
              <a:solidFill>
                <a:schemeClr val="accent1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195797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74900" y="2209800"/>
            <a:ext cx="767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ES" sz="7200" b="1" dirty="0">
                <a:solidFill>
                  <a:schemeClr val="accent6"/>
                </a:solidFill>
                <a:latin typeface="Hel"/>
              </a:rPr>
              <a:t>Compartiendo nuestras tags</a:t>
            </a:r>
            <a:endParaRPr lang="es-ES" sz="7200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6714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089" y="561128"/>
            <a:ext cx="42935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</a:t>
            </a:r>
            <a:r>
              <a:rPr lang="es-ES" sz="2800" dirty="0" err="1">
                <a:latin typeface="Hel"/>
              </a:rPr>
              <a:t>push</a:t>
            </a:r>
            <a:r>
              <a:rPr lang="es-ES" sz="2800" dirty="0">
                <a:latin typeface="Hel"/>
              </a:rPr>
              <a:t> origin v1.0</a:t>
            </a:r>
            <a:endParaRPr lang="es-ES" sz="34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4537408" y="46459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6233265" y="46820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7929121" y="46987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106418" y="4184265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8202" y="3223036"/>
            <a:ext cx="896636" cy="769839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13" y="1700805"/>
            <a:ext cx="1601012" cy="13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3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089" y="561128"/>
            <a:ext cx="3734711" cy="5763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Hel"/>
              </a:rPr>
              <a:t>$ git </a:t>
            </a:r>
            <a:r>
              <a:rPr lang="es-ES" sz="2800" dirty="0" err="1">
                <a:latin typeface="Hel"/>
              </a:rPr>
              <a:t>push</a:t>
            </a:r>
            <a:r>
              <a:rPr lang="es-ES" sz="2800" dirty="0">
                <a:latin typeface="Hel"/>
              </a:rPr>
              <a:t> origin --</a:t>
            </a:r>
            <a:r>
              <a:rPr lang="es-ES" sz="2800" dirty="0">
                <a:solidFill>
                  <a:srgbClr val="FFFF00"/>
                </a:solidFill>
                <a:latin typeface="Hel"/>
              </a:rPr>
              <a:t>tags</a:t>
            </a:r>
            <a:endParaRPr lang="es-ES" sz="71400" dirty="0">
              <a:solidFill>
                <a:srgbClr val="FFFF00"/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3838908" y="4849130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5534765" y="4885241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7230621" y="4901919"/>
            <a:ext cx="738223" cy="7197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407918" y="4387465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1.0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61502" y="3554227"/>
            <a:ext cx="896636" cy="769839"/>
          </a:xfrm>
          <a:prstGeom prst="rect">
            <a:avLst/>
          </a:prstGeom>
          <a:noFill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13" y="2031996"/>
            <a:ext cx="1601012" cy="133084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691275" y="4387464"/>
            <a:ext cx="181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 smtClean="0">
                <a:solidFill>
                  <a:schemeClr val="accent6"/>
                </a:solidFill>
                <a:latin typeface="Hel"/>
              </a:rPr>
              <a:t>Versión 1.1</a:t>
            </a:r>
            <a:endParaRPr lang="es-ES" sz="2400" b="1" dirty="0">
              <a:solidFill>
                <a:schemeClr val="accent6"/>
              </a:solidFill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1349653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56100" y="939800"/>
            <a:ext cx="3060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Proyecto</a:t>
            </a:r>
            <a:endParaRPr lang="es-ES" sz="28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1918542" y="2476500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21" y="3018026"/>
            <a:ext cx="952399" cy="9523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17" y="3018026"/>
            <a:ext cx="952399" cy="9523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8" y="3969868"/>
            <a:ext cx="953514" cy="9535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22" y="3970425"/>
            <a:ext cx="952399" cy="952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12" y="3970425"/>
            <a:ext cx="952399" cy="952399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6830470" y="2476500"/>
            <a:ext cx="3327400" cy="3238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02" y="3425769"/>
            <a:ext cx="953311" cy="9533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00" y="3430102"/>
            <a:ext cx="952399" cy="9523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16" y="3432882"/>
            <a:ext cx="952399" cy="9523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78" y="4386834"/>
            <a:ext cx="953514" cy="95351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570" y="4369571"/>
            <a:ext cx="952399" cy="95239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70" y="4383063"/>
            <a:ext cx="952399" cy="95239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00" y="2520894"/>
            <a:ext cx="922740" cy="92274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5" y="3630661"/>
            <a:ext cx="1083382" cy="930176"/>
          </a:xfrm>
          <a:prstGeom prst="rect">
            <a:avLst/>
          </a:prstGeom>
          <a:noFill/>
        </p:spPr>
      </p:pic>
      <p:sp>
        <p:nvSpPr>
          <p:cNvPr id="23" name="CuadroTexto 22"/>
          <p:cNvSpPr txBox="1"/>
          <p:nvPr/>
        </p:nvSpPr>
        <p:spPr>
          <a:xfrm>
            <a:off x="7592953" y="1819727"/>
            <a:ext cx="170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2</a:t>
            </a:r>
            <a:endParaRPr lang="es-ES" sz="2800" dirty="0">
              <a:latin typeface="Hel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789312" y="1819727"/>
            <a:ext cx="170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1</a:t>
            </a:r>
            <a:endParaRPr lang="es-ES" sz="2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396711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56100" y="939800"/>
            <a:ext cx="3060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 smtClean="0">
                <a:solidFill>
                  <a:schemeClr val="accent4">
                    <a:lumMod val="75000"/>
                  </a:schemeClr>
                </a:solidFill>
                <a:latin typeface="Hel"/>
              </a:rPr>
              <a:t>Proyecto</a:t>
            </a:r>
            <a:endParaRPr lang="es-ES" sz="2800" b="1" dirty="0">
              <a:solidFill>
                <a:schemeClr val="accent4">
                  <a:lumMod val="75000"/>
                </a:schemeClr>
              </a:solidFill>
              <a:latin typeface="Hel"/>
            </a:endParaRPr>
          </a:p>
        </p:txBody>
      </p:sp>
      <p:sp>
        <p:nvSpPr>
          <p:cNvPr id="3" name="Conector 2"/>
          <p:cNvSpPr/>
          <p:nvPr/>
        </p:nvSpPr>
        <p:spPr>
          <a:xfrm>
            <a:off x="1971868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8608916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onector 4"/>
          <p:cNvSpPr/>
          <p:nvPr/>
        </p:nvSpPr>
        <p:spPr>
          <a:xfrm>
            <a:off x="5290392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76" y="3605213"/>
            <a:ext cx="1083382" cy="930176"/>
          </a:xfrm>
          <a:prstGeom prst="rect">
            <a:avLst/>
          </a:prstGeom>
          <a:noFill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42" y="3705325"/>
            <a:ext cx="1083382" cy="930176"/>
          </a:xfrm>
          <a:prstGeom prst="rect">
            <a:avLst/>
          </a:prstGeom>
          <a:noFill/>
        </p:spPr>
      </p:pic>
      <p:sp>
        <p:nvSpPr>
          <p:cNvPr id="11" name="CuadroTexto 10"/>
          <p:cNvSpPr txBox="1"/>
          <p:nvPr/>
        </p:nvSpPr>
        <p:spPr>
          <a:xfrm>
            <a:off x="8423094" y="2737359"/>
            <a:ext cx="171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3</a:t>
            </a:r>
            <a:endParaRPr lang="es-ES" sz="2800" dirty="0"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104570" y="2733143"/>
            <a:ext cx="170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2</a:t>
            </a:r>
            <a:endParaRPr lang="es-ES" sz="2800" dirty="0">
              <a:latin typeface="He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781240" y="2733144"/>
            <a:ext cx="170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1</a:t>
            </a:r>
            <a:endParaRPr lang="es-ES" sz="2800" dirty="0">
              <a:latin typeface="Hel"/>
            </a:endParaRPr>
          </a:p>
        </p:txBody>
      </p:sp>
    </p:spTree>
    <p:extLst>
      <p:ext uri="{BB962C8B-B14F-4D97-AF65-F5344CB8AC3E}">
        <p14:creationId xmlns:p14="http://schemas.microsoft.com/office/powerpoint/2010/main" val="367226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>
            <a:off x="1971868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ector 2"/>
          <p:cNvSpPr/>
          <p:nvPr/>
        </p:nvSpPr>
        <p:spPr>
          <a:xfrm>
            <a:off x="8608916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onector 3"/>
          <p:cNvSpPr/>
          <p:nvPr/>
        </p:nvSpPr>
        <p:spPr>
          <a:xfrm>
            <a:off x="5290392" y="3505199"/>
            <a:ext cx="1192116" cy="1130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17" y="374280"/>
            <a:ext cx="2247483" cy="28896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8437324" y="4758232"/>
            <a:ext cx="171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3</a:t>
            </a:r>
            <a:endParaRPr lang="es-ES" sz="2800" dirty="0">
              <a:latin typeface="He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118800" y="4754016"/>
            <a:ext cx="170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2</a:t>
            </a:r>
            <a:endParaRPr lang="es-ES" sz="2800" dirty="0">
              <a:latin typeface="He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95470" y="4754017"/>
            <a:ext cx="170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Hel"/>
              </a:rPr>
              <a:t>Versión 1</a:t>
            </a:r>
            <a:endParaRPr lang="es-ES" sz="2800" dirty="0">
              <a:latin typeface="Hel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1" y="3705325"/>
            <a:ext cx="896636" cy="769839"/>
          </a:xfrm>
          <a:prstGeom prst="rect">
            <a:avLst/>
          </a:prstGeom>
          <a:noFill/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705325"/>
            <a:ext cx="896636" cy="769839"/>
          </a:xfrm>
          <a:prstGeom prst="rect">
            <a:avLst/>
          </a:prstGeom>
          <a:noFill/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8824" y="4727109"/>
            <a:ext cx="969011" cy="779879"/>
          </a:xfrm>
          <a:prstGeom prst="rect">
            <a:avLst/>
          </a:prstGeom>
          <a:noFill/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65493" y="4589706"/>
            <a:ext cx="969011" cy="7798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09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623</TotalTime>
  <Words>658</Words>
  <Application>Microsoft Office PowerPoint</Application>
  <PresentationFormat>Panorámica</PresentationFormat>
  <Paragraphs>187</Paragraphs>
  <Slides>67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3" baseType="lpstr">
      <vt:lpstr>Calisto MT</vt:lpstr>
      <vt:lpstr>He</vt:lpstr>
      <vt:lpstr>Hel</vt:lpstr>
      <vt:lpstr>Trebuchet MS</vt:lpstr>
      <vt:lpstr>Wingdings 2</vt:lpstr>
      <vt:lpstr>Pizarra</vt:lpstr>
      <vt:lpstr>¿Qué es GIT?</vt:lpstr>
      <vt:lpstr>Presentación de PowerPoint</vt:lpstr>
      <vt:lpstr>Presentación de PowerPoint</vt:lpstr>
      <vt:lpstr>Presentación de PowerPoint</vt:lpstr>
      <vt:lpstr>Presentación de PowerPoint</vt:lpstr>
      <vt:lpstr>Un sistema de control de versiones nos registra los cambios realizados en un archivo o conjunto de archivos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Git?</dc:title>
  <dc:creator>ProBook</dc:creator>
  <cp:lastModifiedBy>Sergio Chamorro</cp:lastModifiedBy>
  <cp:revision>87</cp:revision>
  <dcterms:created xsi:type="dcterms:W3CDTF">2016-07-02T12:34:34Z</dcterms:created>
  <dcterms:modified xsi:type="dcterms:W3CDTF">2016-07-08T16:54:47Z</dcterms:modified>
</cp:coreProperties>
</file>