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2" r:id="rId3"/>
    <p:sldId id="349" r:id="rId4"/>
    <p:sldId id="350" r:id="rId5"/>
    <p:sldId id="351" r:id="rId6"/>
    <p:sldId id="258" r:id="rId7"/>
    <p:sldId id="259" r:id="rId8"/>
    <p:sldId id="260" r:id="rId9"/>
    <p:sldId id="261" r:id="rId10"/>
    <p:sldId id="263" r:id="rId11"/>
    <p:sldId id="266" r:id="rId12"/>
    <p:sldId id="264" r:id="rId13"/>
    <p:sldId id="265" r:id="rId14"/>
    <p:sldId id="267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8" r:id="rId30"/>
    <p:sldId id="369" r:id="rId31"/>
    <p:sldId id="290" r:id="rId32"/>
    <p:sldId id="291" r:id="rId33"/>
    <p:sldId id="292" r:id="rId34"/>
    <p:sldId id="293" r:id="rId35"/>
    <p:sldId id="294" r:id="rId36"/>
    <p:sldId id="352" r:id="rId37"/>
    <p:sldId id="295" r:id="rId38"/>
    <p:sldId id="353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288" r:id="rId47"/>
    <p:sldId id="303" r:id="rId48"/>
    <p:sldId id="304" r:id="rId49"/>
    <p:sldId id="305" r:id="rId50"/>
    <p:sldId id="306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A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79B9-FC1E-40D4-A411-4835B57B4850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5F2F-7A2E-4ECD-8B15-EAF2BE2D8B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076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79B9-FC1E-40D4-A411-4835B57B4850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5F2F-7A2E-4ECD-8B15-EAF2BE2D8B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430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79B9-FC1E-40D4-A411-4835B57B4850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5F2F-7A2E-4ECD-8B15-EAF2BE2D8B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0809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79B9-FC1E-40D4-A411-4835B57B4850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5F2F-7A2E-4ECD-8B15-EAF2BE2D8B0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4480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79B9-FC1E-40D4-A411-4835B57B4850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5F2F-7A2E-4ECD-8B15-EAF2BE2D8B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454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79B9-FC1E-40D4-A411-4835B57B4850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5F2F-7A2E-4ECD-8B15-EAF2BE2D8B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924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79B9-FC1E-40D4-A411-4835B57B4850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5F2F-7A2E-4ECD-8B15-EAF2BE2D8B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74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79B9-FC1E-40D4-A411-4835B57B4850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5F2F-7A2E-4ECD-8B15-EAF2BE2D8B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2687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79B9-FC1E-40D4-A411-4835B57B4850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5F2F-7A2E-4ECD-8B15-EAF2BE2D8B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58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79B9-FC1E-40D4-A411-4835B57B4850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5F2F-7A2E-4ECD-8B15-EAF2BE2D8B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091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79B9-FC1E-40D4-A411-4835B57B4850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5F2F-7A2E-4ECD-8B15-EAF2BE2D8B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3876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79B9-FC1E-40D4-A411-4835B57B4850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5F2F-7A2E-4ECD-8B15-EAF2BE2D8B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817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79B9-FC1E-40D4-A411-4835B57B4850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5F2F-7A2E-4ECD-8B15-EAF2BE2D8B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82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79B9-FC1E-40D4-A411-4835B57B4850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5F2F-7A2E-4ECD-8B15-EAF2BE2D8B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939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79B9-FC1E-40D4-A411-4835B57B4850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5F2F-7A2E-4ECD-8B15-EAF2BE2D8B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406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79B9-FC1E-40D4-A411-4835B57B4850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5F2F-7A2E-4ECD-8B15-EAF2BE2D8B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23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79B9-FC1E-40D4-A411-4835B57B4850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5F2F-7A2E-4ECD-8B15-EAF2BE2D8B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993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D4B79B9-FC1E-40D4-A411-4835B57B4850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E505F2F-7A2E-4ECD-8B15-EAF2BE2D8B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5058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6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93153" y="1635034"/>
            <a:ext cx="7735045" cy="1575890"/>
          </a:xfrm>
        </p:spPr>
        <p:txBody>
          <a:bodyPr>
            <a:normAutofit/>
          </a:bodyPr>
          <a:lstStyle/>
          <a:p>
            <a:r>
              <a:rPr lang="es-419" sz="8800" b="1" dirty="0" smtClean="0">
                <a:solidFill>
                  <a:schemeClr val="accent4">
                    <a:lumMod val="75000"/>
                  </a:schemeClr>
                </a:solidFill>
                <a:latin typeface="Hel"/>
              </a:rPr>
              <a:t>¿Qué es GIT?</a:t>
            </a:r>
            <a:endParaRPr lang="es-ES" sz="8800" dirty="0">
              <a:solidFill>
                <a:srgbClr val="FF0000"/>
              </a:solidFill>
              <a:latin typeface="He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380" y="3543806"/>
            <a:ext cx="2450593" cy="245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4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448197" y="1077685"/>
            <a:ext cx="706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400" b="1" dirty="0">
                <a:solidFill>
                  <a:schemeClr val="accent4">
                    <a:lumMod val="75000"/>
                  </a:schemeClr>
                </a:solidFill>
                <a:latin typeface="Hel"/>
              </a:rPr>
              <a:t>Tres estados</a:t>
            </a:r>
            <a:endParaRPr lang="es-ES" sz="4400" b="1" dirty="0">
              <a:solidFill>
                <a:schemeClr val="accent4">
                  <a:lumMod val="75000"/>
                </a:schemeClr>
              </a:solidFill>
              <a:latin typeface="Hel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97190" y="3223751"/>
            <a:ext cx="1134141" cy="784173"/>
            <a:chOff x="8018838" y="442189"/>
            <a:chExt cx="2791951" cy="1831158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8838" y="442189"/>
              <a:ext cx="2791951" cy="1831158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526" y="779501"/>
              <a:ext cx="1307534" cy="1307534"/>
            </a:xfrm>
            <a:prstGeom prst="rect">
              <a:avLst/>
            </a:prstGeom>
          </p:spPr>
        </p:pic>
      </p:grpSp>
      <p:grpSp>
        <p:nvGrpSpPr>
          <p:cNvPr id="6" name="Grupo 5"/>
          <p:cNvGrpSpPr/>
          <p:nvPr/>
        </p:nvGrpSpPr>
        <p:grpSpPr>
          <a:xfrm>
            <a:off x="5373294" y="3167620"/>
            <a:ext cx="1448990" cy="817499"/>
            <a:chOff x="299948" y="5487520"/>
            <a:chExt cx="1631199" cy="936580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948" y="5487520"/>
              <a:ext cx="1631199" cy="936580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22" y="5623759"/>
              <a:ext cx="611849" cy="611849"/>
            </a:xfrm>
            <a:prstGeom prst="rect">
              <a:avLst/>
            </a:prstGeom>
          </p:spPr>
        </p:pic>
      </p:grpSp>
      <p:grpSp>
        <p:nvGrpSpPr>
          <p:cNvPr id="9" name="Grupo 8"/>
          <p:cNvGrpSpPr/>
          <p:nvPr/>
        </p:nvGrpSpPr>
        <p:grpSpPr>
          <a:xfrm>
            <a:off x="1978921" y="3190425"/>
            <a:ext cx="1448990" cy="817499"/>
            <a:chOff x="299948" y="5487520"/>
            <a:chExt cx="1631199" cy="936580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948" y="5487520"/>
              <a:ext cx="1631199" cy="936580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22" y="5623759"/>
              <a:ext cx="611849" cy="611849"/>
            </a:xfrm>
            <a:prstGeom prst="rect">
              <a:avLst/>
            </a:prstGeom>
          </p:spPr>
        </p:pic>
      </p:grpSp>
      <p:sp>
        <p:nvSpPr>
          <p:cNvPr id="13" name="CuadroTexto 12"/>
          <p:cNvSpPr txBox="1"/>
          <p:nvPr/>
        </p:nvSpPr>
        <p:spPr>
          <a:xfrm>
            <a:off x="1641265" y="4572175"/>
            <a:ext cx="1733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3200" dirty="0" err="1">
                <a:latin typeface="Hel"/>
              </a:rPr>
              <a:t>Modified</a:t>
            </a:r>
            <a:endParaRPr lang="es-ES" sz="3200" dirty="0">
              <a:latin typeface="Hel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5335400" y="4565731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3200" dirty="0" err="1">
                <a:latin typeface="Hel"/>
              </a:rPr>
              <a:t>Stage</a:t>
            </a:r>
            <a:endParaRPr lang="es-ES" sz="3200" dirty="0">
              <a:latin typeface="Hel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8625744" y="4565730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3200" dirty="0" err="1">
                <a:latin typeface="Hel"/>
              </a:rPr>
              <a:t>Committed</a:t>
            </a:r>
            <a:endParaRPr lang="es-ES" sz="3200" dirty="0"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20723897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784600" y="1130300"/>
            <a:ext cx="4356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err="1">
                <a:solidFill>
                  <a:schemeClr val="accent4">
                    <a:lumMod val="75000"/>
                  </a:schemeClr>
                </a:solidFill>
                <a:latin typeface="Hel"/>
              </a:rPr>
              <a:t>Repository</a:t>
            </a:r>
            <a:endParaRPr lang="es-ES" sz="4400" b="1" dirty="0">
              <a:solidFill>
                <a:schemeClr val="accent4">
                  <a:lumMod val="75000"/>
                </a:schemeClr>
              </a:solidFill>
              <a:latin typeface="Hel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397000" y="2159000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Aquí es el registro de todo nuestro </a:t>
            </a:r>
            <a:r>
              <a:rPr lang="es-ES" sz="3200" dirty="0" smtClean="0">
                <a:latin typeface="Hel"/>
              </a:rPr>
              <a:t>proyecto.</a:t>
            </a:r>
            <a:endParaRPr lang="es-ES" sz="3200" dirty="0">
              <a:latin typeface="Hel"/>
            </a:endParaRPr>
          </a:p>
        </p:txBody>
      </p:sp>
      <p:sp>
        <p:nvSpPr>
          <p:cNvPr id="4" name="Conector 3"/>
          <p:cNvSpPr/>
          <p:nvPr/>
        </p:nvSpPr>
        <p:spPr>
          <a:xfrm>
            <a:off x="7605170" y="3126144"/>
            <a:ext cx="3327400" cy="323849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02" y="4075413"/>
            <a:ext cx="953311" cy="95331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500" y="4079746"/>
            <a:ext cx="952399" cy="95239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716" y="4082526"/>
            <a:ext cx="952399" cy="95239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878" y="5036478"/>
            <a:ext cx="953514" cy="95351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270" y="5019215"/>
            <a:ext cx="952399" cy="95239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070" y="5032707"/>
            <a:ext cx="952399" cy="95239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500" y="3170538"/>
            <a:ext cx="922740" cy="92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791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23227" y="1104537"/>
            <a:ext cx="51391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err="1">
                <a:solidFill>
                  <a:schemeClr val="accent4">
                    <a:lumMod val="75000"/>
                  </a:schemeClr>
                </a:solidFill>
                <a:latin typeface="Hel"/>
              </a:rPr>
              <a:t>Working</a:t>
            </a:r>
            <a:r>
              <a:rPr lang="es-ES" sz="4400" b="1" dirty="0">
                <a:solidFill>
                  <a:schemeClr val="accent4">
                    <a:lumMod val="75000"/>
                  </a:schemeClr>
                </a:solidFill>
                <a:latin typeface="Hel"/>
              </a:rPr>
              <a:t> </a:t>
            </a:r>
            <a:r>
              <a:rPr lang="es-ES" sz="4400" b="1" dirty="0" err="1">
                <a:solidFill>
                  <a:schemeClr val="accent4">
                    <a:lumMod val="75000"/>
                  </a:schemeClr>
                </a:solidFill>
                <a:latin typeface="Hel"/>
              </a:rPr>
              <a:t>directory</a:t>
            </a:r>
            <a:endParaRPr lang="es-ES" sz="4400" b="1" dirty="0">
              <a:solidFill>
                <a:schemeClr val="accent4">
                  <a:lumMod val="75000"/>
                </a:schemeClr>
              </a:solidFill>
              <a:latin typeface="Hel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397000" y="2159000"/>
            <a:ext cx="899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Aquí es donde editamos y trabajamos con nuestros proyectos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51" y="4557018"/>
            <a:ext cx="2120697" cy="212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280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48100" y="1117600"/>
            <a:ext cx="4356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err="1">
                <a:solidFill>
                  <a:schemeClr val="accent4">
                    <a:lumMod val="75000"/>
                  </a:schemeClr>
                </a:solidFill>
                <a:latin typeface="Hel"/>
              </a:rPr>
              <a:t>Staging</a:t>
            </a:r>
            <a:r>
              <a:rPr lang="es-ES" sz="4400" b="1" dirty="0">
                <a:solidFill>
                  <a:schemeClr val="accent4">
                    <a:lumMod val="75000"/>
                  </a:schemeClr>
                </a:solidFill>
                <a:latin typeface="Hel"/>
              </a:rPr>
              <a:t> </a:t>
            </a:r>
            <a:r>
              <a:rPr lang="es-ES" sz="4400" b="1" dirty="0" err="1">
                <a:solidFill>
                  <a:schemeClr val="accent4">
                    <a:lumMod val="75000"/>
                  </a:schemeClr>
                </a:solidFill>
                <a:latin typeface="Hel"/>
              </a:rPr>
              <a:t>area</a:t>
            </a:r>
            <a:endParaRPr lang="es-ES" sz="4400" b="1" dirty="0">
              <a:solidFill>
                <a:schemeClr val="accent4">
                  <a:lumMod val="75000"/>
                </a:schemeClr>
              </a:solidFill>
              <a:latin typeface="Hel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397000" y="2159000"/>
            <a:ext cx="8991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Aquí es donde escogemos que archivos están listos para pasar al tercer estado, al igual que decidimos que archivos no están listos por el </a:t>
            </a:r>
            <a:r>
              <a:rPr lang="es-ES" sz="3200" dirty="0" smtClean="0">
                <a:latin typeface="Hel"/>
              </a:rPr>
              <a:t>momento.</a:t>
            </a:r>
            <a:endParaRPr lang="es-ES" sz="3200" dirty="0">
              <a:latin typeface="Hel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4356100"/>
            <a:ext cx="25146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720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784600" y="1130300"/>
            <a:ext cx="4356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chemeClr val="accent4">
                    <a:lumMod val="75000"/>
                  </a:schemeClr>
                </a:solidFill>
                <a:latin typeface="Hel"/>
              </a:rPr>
              <a:t>Flujo de trabajo</a:t>
            </a:r>
          </a:p>
        </p:txBody>
      </p:sp>
      <p:sp>
        <p:nvSpPr>
          <p:cNvPr id="3" name="Conector 2"/>
          <p:cNvSpPr/>
          <p:nvPr/>
        </p:nvSpPr>
        <p:spPr>
          <a:xfrm>
            <a:off x="1957800" y="2436054"/>
            <a:ext cx="1192116" cy="1130302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b="1" dirty="0" smtClean="0">
                <a:solidFill>
                  <a:schemeClr val="tx1"/>
                </a:solidFill>
                <a:latin typeface="Hel"/>
              </a:rPr>
              <a:t>1</a:t>
            </a:r>
            <a:endParaRPr lang="es-ES" b="1" dirty="0">
              <a:solidFill>
                <a:schemeClr val="tx1"/>
              </a:solidFill>
              <a:latin typeface="Hel"/>
            </a:endParaRPr>
          </a:p>
        </p:txBody>
      </p:sp>
      <p:sp>
        <p:nvSpPr>
          <p:cNvPr id="4" name="Conector 3"/>
          <p:cNvSpPr/>
          <p:nvPr/>
        </p:nvSpPr>
        <p:spPr>
          <a:xfrm>
            <a:off x="8594848" y="2436054"/>
            <a:ext cx="1192116" cy="1130302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b="1" dirty="0" smtClean="0">
                <a:solidFill>
                  <a:schemeClr val="tx1"/>
                </a:solidFill>
                <a:latin typeface="Hel"/>
              </a:rPr>
              <a:t>3</a:t>
            </a:r>
            <a:endParaRPr lang="es-ES" b="1" dirty="0">
              <a:solidFill>
                <a:schemeClr val="tx1"/>
              </a:solidFill>
              <a:latin typeface="Hel"/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276324" y="2436054"/>
            <a:ext cx="1192116" cy="1130302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b="1" dirty="0" smtClean="0">
                <a:solidFill>
                  <a:schemeClr val="tx1"/>
                </a:solidFill>
                <a:latin typeface="Hel"/>
              </a:rPr>
              <a:t>2</a:t>
            </a:r>
            <a:endParaRPr lang="es-ES" sz="2800" b="1" dirty="0">
              <a:solidFill>
                <a:schemeClr val="tx1"/>
              </a:solidFill>
              <a:latin typeface="Hel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233" y="2636180"/>
            <a:ext cx="896636" cy="769839"/>
          </a:xfrm>
          <a:prstGeom prst="rect">
            <a:avLst/>
          </a:prstGeom>
          <a:noFill/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32" y="2636180"/>
            <a:ext cx="896636" cy="769839"/>
          </a:xfrm>
          <a:prstGeom prst="rect">
            <a:avLst/>
          </a:prstGeom>
          <a:noFill/>
        </p:spPr>
      </p:pic>
      <p:sp>
        <p:nvSpPr>
          <p:cNvPr id="8" name="CuadroTexto 7"/>
          <p:cNvSpPr txBox="1"/>
          <p:nvPr/>
        </p:nvSpPr>
        <p:spPr>
          <a:xfrm>
            <a:off x="1447214" y="4065563"/>
            <a:ext cx="2337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Hel"/>
              </a:rPr>
              <a:t>Modificar, crear, editar una serie de archivos.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8086396" y="4065563"/>
            <a:ext cx="2594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Hel"/>
              </a:rPr>
              <a:t>Registro </a:t>
            </a:r>
            <a:r>
              <a:rPr lang="es-ES" sz="2400" dirty="0">
                <a:latin typeface="Hel"/>
              </a:rPr>
              <a:t>de nuestro </a:t>
            </a:r>
            <a:r>
              <a:rPr lang="es-ES" sz="2400" dirty="0" smtClean="0">
                <a:latin typeface="Hel"/>
              </a:rPr>
              <a:t>proyecto.</a:t>
            </a:r>
            <a:endParaRPr lang="es-ES" sz="2400" dirty="0">
              <a:latin typeface="Hel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830988" y="4065563"/>
            <a:ext cx="2209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Hel"/>
              </a:rPr>
              <a:t>Escoger </a:t>
            </a:r>
            <a:r>
              <a:rPr lang="es-ES" sz="2400" dirty="0">
                <a:latin typeface="Hel"/>
              </a:rPr>
              <a:t>los archivos que están listos.</a:t>
            </a:r>
          </a:p>
        </p:txBody>
      </p:sp>
    </p:spTree>
    <p:extLst>
      <p:ext uri="{BB962C8B-B14F-4D97-AF65-F5344CB8AC3E}">
        <p14:creationId xmlns:p14="http://schemas.microsoft.com/office/powerpoint/2010/main" val="31592517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17800" y="1117600"/>
            <a:ext cx="7124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6600" b="1" dirty="0" smtClean="0">
                <a:solidFill>
                  <a:schemeClr val="accent4">
                    <a:lumMod val="75000"/>
                  </a:schemeClr>
                </a:solidFill>
                <a:latin typeface="Hel"/>
              </a:rPr>
              <a:t>Primeros pasos</a:t>
            </a:r>
            <a:endParaRPr lang="es-ES" sz="6600" b="1" dirty="0">
              <a:solidFill>
                <a:schemeClr val="accent4">
                  <a:lumMod val="75000"/>
                </a:schemeClr>
              </a:solidFill>
              <a:latin typeface="He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203" y="2858006"/>
            <a:ext cx="2717293" cy="271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43200" y="2654300"/>
            <a:ext cx="7124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6600" b="1" dirty="0" smtClean="0">
                <a:solidFill>
                  <a:schemeClr val="accent4">
                    <a:lumMod val="75000"/>
                  </a:schemeClr>
                </a:solidFill>
                <a:latin typeface="Hel"/>
              </a:rPr>
              <a:t>Instalación</a:t>
            </a:r>
            <a:endParaRPr lang="es-ES" sz="6600" b="1" dirty="0">
              <a:solidFill>
                <a:schemeClr val="accent4">
                  <a:lumMod val="75000"/>
                </a:schemeClr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2232603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84" y="2423694"/>
            <a:ext cx="2010913" cy="201091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271" y="2423694"/>
            <a:ext cx="1738448" cy="201624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93" y="2423694"/>
            <a:ext cx="1618785" cy="201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864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43200" y="2654300"/>
            <a:ext cx="7124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6600" b="1" dirty="0" smtClean="0">
                <a:solidFill>
                  <a:schemeClr val="accent4">
                    <a:lumMod val="75000"/>
                  </a:schemeClr>
                </a:solidFill>
                <a:latin typeface="Hel"/>
              </a:rPr>
              <a:t>Configuración</a:t>
            </a:r>
            <a:endParaRPr lang="es-ES" sz="6600" b="1" dirty="0">
              <a:solidFill>
                <a:schemeClr val="accent4">
                  <a:lumMod val="75000"/>
                </a:schemeClr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42932559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600200" y="5295028"/>
            <a:ext cx="7062537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/>
          <p:cNvSpPr txBox="1"/>
          <p:nvPr/>
        </p:nvSpPr>
        <p:spPr>
          <a:xfrm>
            <a:off x="2683042" y="890337"/>
            <a:ext cx="6821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chemeClr val="accent4">
                    <a:lumMod val="75000"/>
                  </a:schemeClr>
                </a:solidFill>
                <a:latin typeface="Hel"/>
              </a:rPr>
              <a:t>Definir nuestro nombre</a:t>
            </a:r>
            <a:endParaRPr lang="es-ES" sz="4400" dirty="0">
              <a:solidFill>
                <a:schemeClr val="accent4">
                  <a:lumMod val="75000"/>
                </a:schemeClr>
              </a:solidFill>
              <a:latin typeface="He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824" y="1767508"/>
            <a:ext cx="3250794" cy="325079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756610" y="5321609"/>
            <a:ext cx="8373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Hel"/>
              </a:rPr>
              <a:t>git config --global user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Hel"/>
              </a:rPr>
              <a:t>.name</a:t>
            </a:r>
            <a:r>
              <a:rPr lang="fr-FR" sz="2800" dirty="0">
                <a:latin typeface="Hel"/>
              </a:rPr>
              <a:t> </a:t>
            </a:r>
            <a:r>
              <a:rPr lang="fr-FR" sz="2800" dirty="0">
                <a:solidFill>
                  <a:schemeClr val="accent6">
                    <a:lumMod val="75000"/>
                  </a:schemeClr>
                </a:solidFill>
                <a:latin typeface="Hel"/>
              </a:rPr>
              <a:t>"Tu nombre"</a:t>
            </a:r>
            <a:endParaRPr lang="es-ES" sz="2800" dirty="0">
              <a:solidFill>
                <a:schemeClr val="accent6">
                  <a:lumMod val="75000"/>
                </a:schemeClr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31224412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29100" y="800100"/>
            <a:ext cx="3937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400" b="1" dirty="0" smtClean="0">
                <a:solidFill>
                  <a:schemeClr val="accent4">
                    <a:lumMod val="75000"/>
                  </a:schemeClr>
                </a:solidFill>
                <a:latin typeface="Hel"/>
              </a:rPr>
              <a:t>Organización</a:t>
            </a:r>
            <a:endParaRPr lang="es-ES" sz="4400" b="1" dirty="0">
              <a:solidFill>
                <a:schemeClr val="accent4">
                  <a:lumMod val="75000"/>
                </a:schemeClr>
              </a:solidFill>
              <a:latin typeface="He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605" y="2074642"/>
            <a:ext cx="978504" cy="97850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115" y="2074642"/>
            <a:ext cx="978504" cy="97850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09" y="2074642"/>
            <a:ext cx="978504" cy="9785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617" y="2074642"/>
            <a:ext cx="978504" cy="9785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613" y="2074642"/>
            <a:ext cx="978504" cy="97850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107" y="2074642"/>
            <a:ext cx="978504" cy="97850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111" y="2074642"/>
            <a:ext cx="978504" cy="97850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377" y="3205546"/>
            <a:ext cx="978504" cy="97850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215" y="3205546"/>
            <a:ext cx="978504" cy="97850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507" y="4335789"/>
            <a:ext cx="978504" cy="97850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121" y="4336450"/>
            <a:ext cx="978504" cy="97850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107" y="4336450"/>
            <a:ext cx="978504" cy="978504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927" y="4336450"/>
            <a:ext cx="978504" cy="978504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617" y="3205546"/>
            <a:ext cx="978504" cy="97850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907" y="3205546"/>
            <a:ext cx="978504" cy="97850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707" y="3205546"/>
            <a:ext cx="978504" cy="978504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507" y="3205546"/>
            <a:ext cx="978504" cy="978504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307" y="3205546"/>
            <a:ext cx="978504" cy="978504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617" y="4332527"/>
            <a:ext cx="978504" cy="978504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701" y="4332527"/>
            <a:ext cx="978504" cy="978504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93" y="4332527"/>
            <a:ext cx="978504" cy="97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964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83042" y="890337"/>
            <a:ext cx="6821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chemeClr val="accent4">
                    <a:lumMod val="75000"/>
                  </a:schemeClr>
                </a:solidFill>
                <a:latin typeface="Hel"/>
              </a:rPr>
              <a:t>Definir nuestro </a:t>
            </a:r>
            <a:r>
              <a:rPr lang="es-ES" sz="4400" b="1" dirty="0" smtClean="0">
                <a:solidFill>
                  <a:schemeClr val="accent4">
                    <a:lumMod val="75000"/>
                  </a:schemeClr>
                </a:solidFill>
                <a:latin typeface="Hel"/>
              </a:rPr>
              <a:t>correo</a:t>
            </a:r>
            <a:endParaRPr lang="es-ES" sz="4400" dirty="0">
              <a:solidFill>
                <a:schemeClr val="accent4">
                  <a:lumMod val="75000"/>
                </a:schemeClr>
              </a:solidFill>
              <a:latin typeface="He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742" y="1780383"/>
            <a:ext cx="3250794" cy="325079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588169" y="5295028"/>
            <a:ext cx="7062537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 smtClean="0">
                <a:latin typeface="Hel"/>
              </a:rPr>
              <a:t>  git </a:t>
            </a:r>
            <a:r>
              <a:rPr lang="fr-FR" sz="2800" dirty="0">
                <a:latin typeface="Hel"/>
              </a:rPr>
              <a:t>config --global </a:t>
            </a:r>
            <a:r>
              <a:rPr lang="fr-FR" sz="2800" dirty="0" err="1" smtClean="0">
                <a:latin typeface="Hel"/>
              </a:rPr>
              <a:t>user</a:t>
            </a:r>
            <a:r>
              <a:rPr lang="fr-FR" sz="2800" dirty="0" err="1" smtClean="0">
                <a:solidFill>
                  <a:schemeClr val="tx2">
                    <a:lumMod val="75000"/>
                  </a:schemeClr>
                </a:solidFill>
                <a:latin typeface="Hel"/>
              </a:rPr>
              <a:t>.email</a:t>
            </a:r>
            <a:r>
              <a:rPr lang="fr-FR" sz="2800" dirty="0" smtClean="0">
                <a:latin typeface="Hel"/>
              </a:rPr>
              <a:t> </a:t>
            </a:r>
            <a:r>
              <a:rPr lang="fr-FR" sz="2800" dirty="0">
                <a:solidFill>
                  <a:schemeClr val="accent6">
                    <a:lumMod val="75000"/>
                  </a:schemeClr>
                </a:solidFill>
                <a:latin typeface="Hel"/>
              </a:rPr>
              <a:t>"Tu </a:t>
            </a:r>
            <a:r>
              <a:rPr lang="fr-FR" sz="2800" dirty="0" err="1" smtClean="0">
                <a:solidFill>
                  <a:schemeClr val="accent6">
                    <a:lumMod val="75000"/>
                  </a:schemeClr>
                </a:solidFill>
                <a:latin typeface="Hel"/>
              </a:rPr>
              <a:t>correo</a:t>
            </a:r>
            <a:r>
              <a:rPr lang="fr-FR" sz="2800" dirty="0" smtClean="0">
                <a:solidFill>
                  <a:schemeClr val="accent6">
                    <a:lumMod val="75000"/>
                  </a:schemeClr>
                </a:solidFill>
                <a:latin typeface="Hel"/>
              </a:rPr>
              <a:t>"</a:t>
            </a:r>
            <a:endParaRPr lang="es-ES" sz="2800" dirty="0">
              <a:solidFill>
                <a:schemeClr val="accent6">
                  <a:lumMod val="75000"/>
                </a:schemeClr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34895125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86000" y="721895"/>
            <a:ext cx="69903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solidFill>
                  <a:schemeClr val="accent4">
                    <a:lumMod val="75000"/>
                  </a:schemeClr>
                </a:solidFill>
                <a:latin typeface="Hel"/>
              </a:rPr>
              <a:t>Ver nuestras configuraciones globales</a:t>
            </a:r>
            <a:endParaRPr lang="es-ES" sz="4400" dirty="0">
              <a:solidFill>
                <a:schemeClr val="accent4">
                  <a:lumMod val="75000"/>
                </a:schemeClr>
              </a:solidFill>
              <a:latin typeface="He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95" y="2012032"/>
            <a:ext cx="3250794" cy="325079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320715" y="5403313"/>
            <a:ext cx="4006516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 smtClean="0">
                <a:latin typeface="Hel"/>
              </a:rPr>
              <a:t>git </a:t>
            </a:r>
            <a:r>
              <a:rPr lang="fr-FR" sz="2800" dirty="0">
                <a:latin typeface="Hel"/>
              </a:rPr>
              <a:t>config --</a:t>
            </a:r>
            <a:r>
              <a:rPr lang="fr-FR" sz="2800" dirty="0">
                <a:solidFill>
                  <a:srgbClr val="FFFF00"/>
                </a:solidFill>
                <a:latin typeface="Hel"/>
              </a:rPr>
              <a:t>global</a:t>
            </a:r>
            <a:r>
              <a:rPr lang="fr-FR" sz="2800" dirty="0">
                <a:latin typeface="Hel"/>
              </a:rPr>
              <a:t> </a:t>
            </a:r>
            <a:r>
              <a:rPr lang="fr-FR" sz="2800" dirty="0" smtClean="0">
                <a:latin typeface="Hel"/>
              </a:rPr>
              <a:t>--</a:t>
            </a:r>
            <a:r>
              <a:rPr lang="fr-FR" sz="2800" dirty="0" err="1" smtClean="0">
                <a:solidFill>
                  <a:srgbClr val="FFFF00"/>
                </a:solidFill>
                <a:latin typeface="Hel"/>
              </a:rPr>
              <a:t>list</a:t>
            </a:r>
            <a:r>
              <a:rPr lang="fr-FR" sz="2800" dirty="0" smtClean="0">
                <a:latin typeface="Hel"/>
              </a:rPr>
              <a:t> </a:t>
            </a:r>
            <a:endParaRPr lang="es-ES" sz="2800" dirty="0">
              <a:solidFill>
                <a:schemeClr val="accent6">
                  <a:lumMod val="75000"/>
                </a:schemeClr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35810978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8349" y="1117600"/>
            <a:ext cx="10287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6600" b="1" dirty="0" smtClean="0">
                <a:solidFill>
                  <a:schemeClr val="accent4">
                    <a:lumMod val="75000"/>
                  </a:schemeClr>
                </a:solidFill>
                <a:latin typeface="Hel"/>
              </a:rPr>
              <a:t>Nuestro primer proyecto</a:t>
            </a:r>
            <a:endParaRPr lang="es-ES" sz="6600" b="1" dirty="0">
              <a:solidFill>
                <a:schemeClr val="accent4">
                  <a:lumMod val="75000"/>
                </a:schemeClr>
              </a:solidFill>
              <a:latin typeface="He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203" y="2858006"/>
            <a:ext cx="2717293" cy="271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2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26432" y="867407"/>
            <a:ext cx="1600200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el"/>
              </a:rPr>
              <a:t>$ git </a:t>
            </a:r>
            <a:r>
              <a:rPr lang="es-E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Hel"/>
              </a:rPr>
              <a:t>init</a:t>
            </a:r>
            <a:endParaRPr lang="es-ES" sz="2800" dirty="0">
              <a:solidFill>
                <a:schemeClr val="accent4">
                  <a:lumMod val="60000"/>
                  <a:lumOff val="40000"/>
                </a:schemeClr>
              </a:solidFill>
              <a:latin typeface="Hel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066674" y="2767263"/>
            <a:ext cx="69422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Este comando marca el inicio de nuestro proyecto, aquí le decimos a Git que empiece a monitorear todos nuestros cambios.</a:t>
            </a:r>
          </a:p>
        </p:txBody>
      </p:sp>
    </p:spTree>
    <p:extLst>
      <p:ext uri="{BB962C8B-B14F-4D97-AF65-F5344CB8AC3E}">
        <p14:creationId xmlns:p14="http://schemas.microsoft.com/office/powerpoint/2010/main" val="13442738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26431" y="867407"/>
            <a:ext cx="1961148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el"/>
              </a:rPr>
              <a:t>$ git status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741821" y="2237874"/>
            <a:ext cx="614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Estado de nuestro proyecto.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185" y="3458511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787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26431" y="867407"/>
            <a:ext cx="1961148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el"/>
              </a:rPr>
              <a:t>$ git </a:t>
            </a:r>
            <a:r>
              <a:rPr lang="es-ES" sz="2800" dirty="0">
                <a:solidFill>
                  <a:schemeClr val="accent6">
                    <a:lumMod val="75000"/>
                  </a:schemeClr>
                </a:solidFill>
                <a:latin typeface="Hel"/>
              </a:rPr>
              <a:t>add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717758" y="2382253"/>
            <a:ext cx="69181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Con este comando decidimos que archivos están listos para el siguiente paso.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296" y="3951910"/>
            <a:ext cx="1625397" cy="162539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448" y="3951910"/>
            <a:ext cx="1625397" cy="162539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600" y="3951911"/>
            <a:ext cx="1625397" cy="1625397"/>
          </a:xfrm>
          <a:prstGeom prst="rect">
            <a:avLst/>
          </a:prstGeom>
        </p:spPr>
      </p:pic>
      <p:sp>
        <p:nvSpPr>
          <p:cNvPr id="7" name="Conector 6"/>
          <p:cNvSpPr/>
          <p:nvPr/>
        </p:nvSpPr>
        <p:spPr>
          <a:xfrm>
            <a:off x="6812388" y="4572001"/>
            <a:ext cx="577516" cy="577515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2400" b="1" dirty="0">
                <a:solidFill>
                  <a:srgbClr val="FFFF00"/>
                </a:solidFill>
                <a:latin typeface="Hel"/>
              </a:rPr>
              <a:t>X</a:t>
            </a:r>
            <a:endParaRPr lang="es-ES" b="1" dirty="0">
              <a:solidFill>
                <a:srgbClr val="FFFF00"/>
              </a:solidFill>
              <a:latin typeface="Hel"/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9185540" y="4572001"/>
            <a:ext cx="577516" cy="577515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2400" b="1" dirty="0">
                <a:solidFill>
                  <a:srgbClr val="FFFF00"/>
                </a:solidFill>
                <a:latin typeface="Hel"/>
              </a:rPr>
              <a:t>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60779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26430" y="867407"/>
            <a:ext cx="4499811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el"/>
              </a:rPr>
              <a:t>$ git commit -</a:t>
            </a:r>
            <a:r>
              <a:rPr lang="es-ES" sz="2800" dirty="0">
                <a:solidFill>
                  <a:srgbClr val="FFFF00"/>
                </a:solidFill>
                <a:latin typeface="Hel"/>
              </a:rPr>
              <a:t>m</a:t>
            </a:r>
            <a:r>
              <a:rPr lang="es-E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el"/>
              </a:rPr>
              <a:t> "Mensaje"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717758" y="2382253"/>
            <a:ext cx="69181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Guardamos los cambios con un mensaje para identificarlos.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5823285" y="5441053"/>
            <a:ext cx="1961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c</a:t>
            </a:r>
            <a:r>
              <a:rPr lang="es-ES" sz="3200" dirty="0" smtClean="0">
                <a:latin typeface="Hel"/>
              </a:rPr>
              <a:t>ommit 1</a:t>
            </a:r>
            <a:endParaRPr lang="es-ES" sz="3200" dirty="0">
              <a:latin typeface="Hel"/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979695" y="4031305"/>
            <a:ext cx="1192116" cy="11303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52805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26431" y="867407"/>
            <a:ext cx="1961148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el"/>
              </a:rPr>
              <a:t>$ git </a:t>
            </a:r>
            <a:r>
              <a:rPr lang="es-ES" sz="2800" dirty="0" smtClean="0">
                <a:solidFill>
                  <a:schemeClr val="accent6">
                    <a:lumMod val="75000"/>
                  </a:schemeClr>
                </a:solidFill>
                <a:latin typeface="Hel"/>
              </a:rPr>
              <a:t>log</a:t>
            </a:r>
            <a:endParaRPr lang="es-ES" sz="2800" dirty="0">
              <a:solidFill>
                <a:schemeClr val="accent6">
                  <a:lumMod val="75000"/>
                </a:schemeClr>
              </a:solidFill>
              <a:latin typeface="Hel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717758" y="2382253"/>
            <a:ext cx="69181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Nos da una lista de todos nuestros </a:t>
            </a:r>
            <a:r>
              <a:rPr lang="es-ES" sz="3200" dirty="0" err="1">
                <a:latin typeface="Hel"/>
              </a:rPr>
              <a:t>commits</a:t>
            </a:r>
            <a:r>
              <a:rPr lang="es-ES" sz="3200" dirty="0">
                <a:latin typeface="Hel"/>
              </a:rPr>
              <a:t> con su respectiva información.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066674" y="5573401"/>
            <a:ext cx="1961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c</a:t>
            </a:r>
            <a:r>
              <a:rPr lang="es-ES" sz="3200" dirty="0" smtClean="0">
                <a:latin typeface="Hel"/>
              </a:rPr>
              <a:t>ommit 1</a:t>
            </a:r>
            <a:endParaRPr lang="es-ES" sz="3200" dirty="0">
              <a:latin typeface="Hel"/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4229595" y="4163653"/>
            <a:ext cx="1192116" cy="11303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7459579" y="5573401"/>
            <a:ext cx="1961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c</a:t>
            </a:r>
            <a:r>
              <a:rPr lang="es-ES" sz="3200" dirty="0" smtClean="0">
                <a:latin typeface="Hel"/>
              </a:rPr>
              <a:t>ommit 2</a:t>
            </a:r>
            <a:endParaRPr lang="es-ES" sz="3200" dirty="0">
              <a:latin typeface="Hel"/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7615989" y="4163653"/>
            <a:ext cx="1192116" cy="11303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276" y="4343884"/>
            <a:ext cx="896636" cy="7698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20161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26431" y="879439"/>
            <a:ext cx="2478506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el"/>
              </a:rPr>
              <a:t>$ git checkout</a:t>
            </a:r>
            <a:endParaRPr lang="es-ES" sz="2800" dirty="0">
              <a:solidFill>
                <a:schemeClr val="accent6">
                  <a:lumMod val="75000"/>
                </a:schemeClr>
              </a:solidFill>
              <a:latin typeface="Hel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717758" y="2382253"/>
            <a:ext cx="69181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Con este comando viajamos a través de nuestros </a:t>
            </a:r>
            <a:r>
              <a:rPr lang="es-ES" sz="3200" dirty="0" err="1">
                <a:latin typeface="Hel"/>
              </a:rPr>
              <a:t>commits</a:t>
            </a:r>
            <a:r>
              <a:rPr lang="es-ES" sz="3200" dirty="0">
                <a:latin typeface="Hel"/>
              </a:rPr>
              <a:t> o nuestras ramas.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066674" y="5573401"/>
            <a:ext cx="1961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c</a:t>
            </a:r>
            <a:r>
              <a:rPr lang="es-ES" sz="3200" dirty="0" smtClean="0">
                <a:latin typeface="Hel"/>
              </a:rPr>
              <a:t>ommit 1</a:t>
            </a:r>
            <a:endParaRPr lang="es-ES" sz="3200" dirty="0">
              <a:latin typeface="Hel"/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4229595" y="4163653"/>
            <a:ext cx="1192116" cy="11303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7459579" y="5573401"/>
            <a:ext cx="1961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c</a:t>
            </a:r>
            <a:r>
              <a:rPr lang="es-ES" sz="3200" dirty="0" smtClean="0">
                <a:latin typeface="Hel"/>
              </a:rPr>
              <a:t>ommit 2</a:t>
            </a:r>
            <a:endParaRPr lang="es-ES" sz="3200" dirty="0">
              <a:latin typeface="Hel"/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7615989" y="4163653"/>
            <a:ext cx="1192116" cy="11303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276" y="4343884"/>
            <a:ext cx="896636" cy="769839"/>
          </a:xfrm>
          <a:prstGeom prst="rect">
            <a:avLst/>
          </a:prstGeom>
          <a:noFill/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67276" y="5475848"/>
            <a:ext cx="969011" cy="7798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47008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26431" y="867407"/>
            <a:ext cx="2404598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el"/>
              </a:rPr>
              <a:t>$ </a:t>
            </a:r>
            <a:r>
              <a:rPr lang="es-E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Hel"/>
              </a:rPr>
              <a:t>git</a:t>
            </a:r>
            <a:r>
              <a:rPr lang="es-E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el"/>
              </a:rPr>
              <a:t> </a:t>
            </a:r>
            <a:r>
              <a:rPr lang="es-ES" sz="2800" dirty="0" err="1" smtClean="0">
                <a:solidFill>
                  <a:srgbClr val="FFFF00"/>
                </a:solidFill>
                <a:latin typeface="Hel"/>
              </a:rPr>
              <a:t>help</a:t>
            </a:r>
            <a:endParaRPr lang="es-ES" sz="2800" dirty="0">
              <a:solidFill>
                <a:srgbClr val="FFFF00"/>
              </a:solidFill>
              <a:latin typeface="Hel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559969" y="4932948"/>
            <a:ext cx="69181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Este comando nos ayuda a saber como funciona git o alguno de sus comandos.</a:t>
            </a:r>
          </a:p>
        </p:txBody>
      </p:sp>
    </p:spTree>
    <p:extLst>
      <p:ext uri="{BB962C8B-B14F-4D97-AF65-F5344CB8AC3E}">
        <p14:creationId xmlns:p14="http://schemas.microsoft.com/office/powerpoint/2010/main" val="30621857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/>
          <p:cNvGrpSpPr/>
          <p:nvPr/>
        </p:nvGrpSpPr>
        <p:grpSpPr>
          <a:xfrm>
            <a:off x="4069140" y="1865968"/>
            <a:ext cx="3807142" cy="2185934"/>
            <a:chOff x="1" y="4400396"/>
            <a:chExt cx="3807142" cy="2185934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400396"/>
              <a:ext cx="3807142" cy="2185934"/>
            </a:xfrm>
            <a:prstGeom prst="rect">
              <a:avLst/>
            </a:prstGeom>
          </p:spPr>
        </p:pic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6649" y="4706684"/>
              <a:ext cx="1493846" cy="1493846"/>
            </a:xfrm>
            <a:prstGeom prst="rect">
              <a:avLst/>
            </a:prstGeom>
          </p:spPr>
        </p:pic>
      </p:grpSp>
      <p:sp>
        <p:nvSpPr>
          <p:cNvPr id="36" name="CuadroTexto 35"/>
          <p:cNvSpPr txBox="1"/>
          <p:nvPr/>
        </p:nvSpPr>
        <p:spPr>
          <a:xfrm>
            <a:off x="2329689" y="332204"/>
            <a:ext cx="7519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chemeClr val="accent4">
                    <a:lumMod val="75000"/>
                  </a:schemeClr>
                </a:solidFill>
                <a:latin typeface="Hel"/>
              </a:rPr>
              <a:t>Control de Versiones Local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2421129" y="4951388"/>
            <a:ext cx="72389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>
                <a:latin typeface="He"/>
              </a:rPr>
              <a:t>Estado Actual</a:t>
            </a:r>
          </a:p>
          <a:p>
            <a:pPr algn="ctr"/>
            <a:r>
              <a:rPr lang="es-ES" sz="3600" b="1" dirty="0" smtClean="0">
                <a:latin typeface="He"/>
              </a:rPr>
              <a:t>+</a:t>
            </a:r>
          </a:p>
          <a:p>
            <a:pPr algn="ctr"/>
            <a:r>
              <a:rPr lang="es-ES" sz="3600" b="1" dirty="0" smtClean="0">
                <a:latin typeface="He"/>
              </a:rPr>
              <a:t>Archivo de Versiones Anteriores</a:t>
            </a:r>
            <a:endParaRPr lang="es-ES" sz="3600" b="1" dirty="0">
              <a:latin typeface="He"/>
            </a:endParaRPr>
          </a:p>
        </p:txBody>
      </p:sp>
    </p:spTree>
    <p:extLst>
      <p:ext uri="{BB962C8B-B14F-4D97-AF65-F5344CB8AC3E}">
        <p14:creationId xmlns:p14="http://schemas.microsoft.com/office/powerpoint/2010/main" val="219620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8349" y="1117600"/>
            <a:ext cx="10287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6600" b="1" dirty="0" smtClean="0">
                <a:solidFill>
                  <a:schemeClr val="accent4">
                    <a:lumMod val="75000"/>
                  </a:schemeClr>
                </a:solidFill>
                <a:latin typeface="Hel"/>
              </a:rPr>
              <a:t>Ramas y fusiones</a:t>
            </a:r>
            <a:endParaRPr lang="es-ES" sz="6600" b="1" dirty="0">
              <a:solidFill>
                <a:schemeClr val="accent4">
                  <a:lumMod val="75000"/>
                </a:schemeClr>
              </a:solidFill>
              <a:latin typeface="He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203" y="2858006"/>
            <a:ext cx="2717293" cy="271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2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62726" y="2654300"/>
            <a:ext cx="7124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6600" b="1" dirty="0" smtClean="0">
                <a:solidFill>
                  <a:schemeClr val="accent4">
                    <a:lumMod val="75000"/>
                  </a:schemeClr>
                </a:solidFill>
                <a:latin typeface="Hel"/>
              </a:rPr>
              <a:t>Head</a:t>
            </a:r>
            <a:endParaRPr lang="es-ES" sz="6600" b="1" dirty="0">
              <a:solidFill>
                <a:schemeClr val="accent4">
                  <a:lumMod val="75000"/>
                </a:schemeClr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162490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ector 1"/>
          <p:cNvSpPr/>
          <p:nvPr/>
        </p:nvSpPr>
        <p:spPr>
          <a:xfrm>
            <a:off x="3278346" y="243565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Conector 2"/>
          <p:cNvSpPr/>
          <p:nvPr/>
        </p:nvSpPr>
        <p:spPr>
          <a:xfrm>
            <a:off x="2468975" y="2430918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Conector 3"/>
          <p:cNvSpPr/>
          <p:nvPr/>
        </p:nvSpPr>
        <p:spPr>
          <a:xfrm>
            <a:off x="8134572" y="2430918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onector 4"/>
          <p:cNvSpPr/>
          <p:nvPr/>
        </p:nvSpPr>
        <p:spPr>
          <a:xfrm>
            <a:off x="7325201" y="2430918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onector 5"/>
          <p:cNvSpPr/>
          <p:nvPr/>
        </p:nvSpPr>
        <p:spPr>
          <a:xfrm>
            <a:off x="4087717" y="2430918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onector 6"/>
          <p:cNvSpPr/>
          <p:nvPr/>
        </p:nvSpPr>
        <p:spPr>
          <a:xfrm>
            <a:off x="6515830" y="2430918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onector 7"/>
          <p:cNvSpPr/>
          <p:nvPr/>
        </p:nvSpPr>
        <p:spPr>
          <a:xfrm>
            <a:off x="5706459" y="2430918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onector 8"/>
          <p:cNvSpPr/>
          <p:nvPr/>
        </p:nvSpPr>
        <p:spPr>
          <a:xfrm>
            <a:off x="4897088" y="2430918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71755" y="1456306"/>
            <a:ext cx="896636" cy="769839"/>
          </a:xfrm>
          <a:prstGeom prst="rect">
            <a:avLst/>
          </a:prstGeom>
          <a:noFill/>
        </p:spPr>
      </p:pic>
      <p:sp>
        <p:nvSpPr>
          <p:cNvPr id="11" name="CuadroTexto 10"/>
          <p:cNvSpPr txBox="1"/>
          <p:nvPr/>
        </p:nvSpPr>
        <p:spPr>
          <a:xfrm>
            <a:off x="7864678" y="808132"/>
            <a:ext cx="132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accent4">
                    <a:lumMod val="75000"/>
                  </a:schemeClr>
                </a:solidFill>
                <a:latin typeface="Hel"/>
              </a:rPr>
              <a:t>Head</a:t>
            </a:r>
            <a:endParaRPr lang="es-ES" sz="3200" b="1" dirty="0">
              <a:solidFill>
                <a:schemeClr val="accent4">
                  <a:lumMod val="75000"/>
                </a:schemeClr>
              </a:solidFill>
              <a:latin typeface="Hel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559969" y="4932948"/>
            <a:ext cx="69181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Head es en el commit donde nos encontramos.</a:t>
            </a:r>
          </a:p>
        </p:txBody>
      </p:sp>
    </p:spTree>
    <p:extLst>
      <p:ext uri="{BB962C8B-B14F-4D97-AF65-F5344CB8AC3E}">
        <p14:creationId xmlns:p14="http://schemas.microsoft.com/office/powerpoint/2010/main" val="29879821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62726" y="2654300"/>
            <a:ext cx="7124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6600" b="1" dirty="0" smtClean="0">
                <a:solidFill>
                  <a:schemeClr val="accent4">
                    <a:lumMod val="75000"/>
                  </a:schemeClr>
                </a:solidFill>
                <a:latin typeface="Hel"/>
              </a:rPr>
              <a:t>Ramas</a:t>
            </a:r>
            <a:endParaRPr lang="es-ES" sz="6600" b="1" dirty="0">
              <a:solidFill>
                <a:schemeClr val="accent4">
                  <a:lumMod val="75000"/>
                </a:schemeClr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364162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66273" y="1222542"/>
            <a:ext cx="3838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6600" b="1" dirty="0" smtClean="0">
                <a:solidFill>
                  <a:schemeClr val="accent4">
                    <a:lumMod val="75000"/>
                  </a:schemeClr>
                </a:solidFill>
                <a:latin typeface="Hel"/>
              </a:rPr>
              <a:t>Ramas</a:t>
            </a:r>
            <a:endParaRPr lang="es-ES" sz="6600" b="1" dirty="0">
              <a:solidFill>
                <a:schemeClr val="accent4">
                  <a:lumMod val="75000"/>
                </a:schemeClr>
              </a:solidFill>
              <a:latin typeface="Hel"/>
            </a:endParaRPr>
          </a:p>
        </p:txBody>
      </p:sp>
      <p:sp>
        <p:nvSpPr>
          <p:cNvPr id="3" name="Conector 2"/>
          <p:cNvSpPr/>
          <p:nvPr/>
        </p:nvSpPr>
        <p:spPr>
          <a:xfrm>
            <a:off x="3001620" y="2736444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Conector 3"/>
          <p:cNvSpPr/>
          <p:nvPr/>
        </p:nvSpPr>
        <p:spPr>
          <a:xfrm>
            <a:off x="2192249" y="273170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onector 4"/>
          <p:cNvSpPr/>
          <p:nvPr/>
        </p:nvSpPr>
        <p:spPr>
          <a:xfrm>
            <a:off x="7857846" y="273170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onector 5"/>
          <p:cNvSpPr/>
          <p:nvPr/>
        </p:nvSpPr>
        <p:spPr>
          <a:xfrm>
            <a:off x="7048475" y="273170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onector 6"/>
          <p:cNvSpPr/>
          <p:nvPr/>
        </p:nvSpPr>
        <p:spPr>
          <a:xfrm>
            <a:off x="3810991" y="273170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onector 7"/>
          <p:cNvSpPr/>
          <p:nvPr/>
        </p:nvSpPr>
        <p:spPr>
          <a:xfrm>
            <a:off x="6239104" y="273170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onector 8"/>
          <p:cNvSpPr/>
          <p:nvPr/>
        </p:nvSpPr>
        <p:spPr>
          <a:xfrm>
            <a:off x="5429733" y="273170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onector 9"/>
          <p:cNvSpPr/>
          <p:nvPr/>
        </p:nvSpPr>
        <p:spPr>
          <a:xfrm>
            <a:off x="4620362" y="273170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217" y="2629165"/>
            <a:ext cx="896636" cy="769839"/>
          </a:xfrm>
          <a:prstGeom prst="rect">
            <a:avLst/>
          </a:prstGeom>
          <a:noFill/>
        </p:spPr>
      </p:pic>
      <p:sp>
        <p:nvSpPr>
          <p:cNvPr id="12" name="CuadroTexto 11"/>
          <p:cNvSpPr txBox="1"/>
          <p:nvPr/>
        </p:nvSpPr>
        <p:spPr>
          <a:xfrm>
            <a:off x="4620362" y="4415589"/>
            <a:ext cx="69181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Es una </a:t>
            </a:r>
            <a:r>
              <a:rPr lang="es-ES" sz="3200" dirty="0" smtClean="0">
                <a:latin typeface="Hel"/>
              </a:rPr>
              <a:t>línea </a:t>
            </a:r>
            <a:r>
              <a:rPr lang="es-ES" sz="3200" dirty="0">
                <a:latin typeface="Hel"/>
              </a:rPr>
              <a:t>de tiempo en nuestro proyecto, que nos </a:t>
            </a:r>
            <a:r>
              <a:rPr lang="es-ES" sz="3200" dirty="0" smtClean="0">
                <a:latin typeface="Hel"/>
              </a:rPr>
              <a:t>sirve </a:t>
            </a:r>
            <a:r>
              <a:rPr lang="es-ES" sz="3200" dirty="0">
                <a:latin typeface="Hel"/>
              </a:rPr>
              <a:t>para arreglar errores, experimentar, hacer grandes cambios, etc.</a:t>
            </a:r>
            <a:endParaRPr lang="es-ES" sz="4800" dirty="0"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10056740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66272" y="1222542"/>
            <a:ext cx="5546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6600" b="1" dirty="0" smtClean="0">
                <a:solidFill>
                  <a:schemeClr val="accent4">
                    <a:lumMod val="75000"/>
                  </a:schemeClr>
                </a:solidFill>
                <a:latin typeface="Hel"/>
              </a:rPr>
              <a:t>Rama Master</a:t>
            </a:r>
            <a:endParaRPr lang="es-ES" sz="6600" b="1" dirty="0">
              <a:solidFill>
                <a:schemeClr val="accent4">
                  <a:lumMod val="75000"/>
                </a:schemeClr>
              </a:solidFill>
              <a:latin typeface="Hel"/>
            </a:endParaRPr>
          </a:p>
        </p:txBody>
      </p:sp>
      <p:sp>
        <p:nvSpPr>
          <p:cNvPr id="3" name="Conector 2"/>
          <p:cNvSpPr/>
          <p:nvPr/>
        </p:nvSpPr>
        <p:spPr>
          <a:xfrm>
            <a:off x="3001620" y="2736444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Conector 3"/>
          <p:cNvSpPr/>
          <p:nvPr/>
        </p:nvSpPr>
        <p:spPr>
          <a:xfrm>
            <a:off x="2192249" y="273170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onector 4"/>
          <p:cNvSpPr/>
          <p:nvPr/>
        </p:nvSpPr>
        <p:spPr>
          <a:xfrm>
            <a:off x="7857846" y="273170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onector 5"/>
          <p:cNvSpPr/>
          <p:nvPr/>
        </p:nvSpPr>
        <p:spPr>
          <a:xfrm>
            <a:off x="7048475" y="273170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onector 6"/>
          <p:cNvSpPr/>
          <p:nvPr/>
        </p:nvSpPr>
        <p:spPr>
          <a:xfrm>
            <a:off x="3810991" y="273170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onector 7"/>
          <p:cNvSpPr/>
          <p:nvPr/>
        </p:nvSpPr>
        <p:spPr>
          <a:xfrm>
            <a:off x="6239104" y="273170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onector 8"/>
          <p:cNvSpPr/>
          <p:nvPr/>
        </p:nvSpPr>
        <p:spPr>
          <a:xfrm>
            <a:off x="5429733" y="273170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onector 9"/>
          <p:cNvSpPr/>
          <p:nvPr/>
        </p:nvSpPr>
        <p:spPr>
          <a:xfrm>
            <a:off x="4620362" y="273170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217" y="2629165"/>
            <a:ext cx="896636" cy="769839"/>
          </a:xfrm>
          <a:prstGeom prst="rect">
            <a:avLst/>
          </a:prstGeom>
          <a:noFill/>
        </p:spPr>
      </p:pic>
      <p:sp>
        <p:nvSpPr>
          <p:cNvPr id="12" name="CuadroTexto 11"/>
          <p:cNvSpPr txBox="1"/>
          <p:nvPr/>
        </p:nvSpPr>
        <p:spPr>
          <a:xfrm>
            <a:off x="4620362" y="4415589"/>
            <a:ext cx="69181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La rama master es en donde comenzamos a trabajar, es la rama principal y estable de nuestro proyecto.</a:t>
            </a:r>
            <a:endParaRPr lang="es-ES" sz="4800" dirty="0"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34962639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62726" y="2654300"/>
            <a:ext cx="7124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6600" b="1" dirty="0" smtClean="0">
                <a:solidFill>
                  <a:schemeClr val="accent4">
                    <a:lumMod val="75000"/>
                  </a:schemeClr>
                </a:solidFill>
                <a:latin typeface="Hel"/>
              </a:rPr>
              <a:t>Creando Ramas</a:t>
            </a:r>
            <a:endParaRPr lang="es-ES" sz="6600" b="1" dirty="0">
              <a:solidFill>
                <a:schemeClr val="accent4">
                  <a:lumMod val="75000"/>
                </a:schemeClr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13415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ector 2"/>
          <p:cNvSpPr/>
          <p:nvPr/>
        </p:nvSpPr>
        <p:spPr>
          <a:xfrm>
            <a:off x="3611220" y="2901544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Conector 3"/>
          <p:cNvSpPr/>
          <p:nvPr/>
        </p:nvSpPr>
        <p:spPr>
          <a:xfrm>
            <a:off x="2801849" y="289680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onector 4"/>
          <p:cNvSpPr/>
          <p:nvPr/>
        </p:nvSpPr>
        <p:spPr>
          <a:xfrm>
            <a:off x="8467446" y="289680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onector 5"/>
          <p:cNvSpPr/>
          <p:nvPr/>
        </p:nvSpPr>
        <p:spPr>
          <a:xfrm>
            <a:off x="7658075" y="289680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onector 6"/>
          <p:cNvSpPr/>
          <p:nvPr/>
        </p:nvSpPr>
        <p:spPr>
          <a:xfrm>
            <a:off x="4420591" y="289680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onector 7"/>
          <p:cNvSpPr/>
          <p:nvPr/>
        </p:nvSpPr>
        <p:spPr>
          <a:xfrm>
            <a:off x="6848704" y="289680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onector 8"/>
          <p:cNvSpPr/>
          <p:nvPr/>
        </p:nvSpPr>
        <p:spPr>
          <a:xfrm>
            <a:off x="6039333" y="289680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onector 9"/>
          <p:cNvSpPr/>
          <p:nvPr/>
        </p:nvSpPr>
        <p:spPr>
          <a:xfrm>
            <a:off x="5229962" y="289680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817" y="2794265"/>
            <a:ext cx="896636" cy="769839"/>
          </a:xfrm>
          <a:prstGeom prst="rect">
            <a:avLst/>
          </a:prstGeom>
          <a:noFill/>
        </p:spPr>
      </p:pic>
      <p:sp>
        <p:nvSpPr>
          <p:cNvPr id="12" name="CuadroTexto 11"/>
          <p:cNvSpPr txBox="1"/>
          <p:nvPr/>
        </p:nvSpPr>
        <p:spPr>
          <a:xfrm>
            <a:off x="1247743" y="2917574"/>
            <a:ext cx="1554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accent1"/>
                </a:solidFill>
                <a:latin typeface="Hel"/>
              </a:rPr>
              <a:t>Master</a:t>
            </a:r>
            <a:endParaRPr lang="es-ES" sz="2800" dirty="0">
              <a:solidFill>
                <a:schemeClr val="accent1"/>
              </a:solidFill>
              <a:latin typeface="Hel"/>
            </a:endParaRPr>
          </a:p>
        </p:txBody>
      </p:sp>
      <p:sp>
        <p:nvSpPr>
          <p:cNvPr id="13" name="Conector 12"/>
          <p:cNvSpPr/>
          <p:nvPr/>
        </p:nvSpPr>
        <p:spPr>
          <a:xfrm>
            <a:off x="7955844" y="4025998"/>
            <a:ext cx="571005" cy="564758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Conector 13"/>
          <p:cNvSpPr/>
          <p:nvPr/>
        </p:nvSpPr>
        <p:spPr>
          <a:xfrm>
            <a:off x="7146473" y="4025998"/>
            <a:ext cx="571005" cy="564758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215" y="3923457"/>
            <a:ext cx="896636" cy="769839"/>
          </a:xfrm>
          <a:prstGeom prst="rect">
            <a:avLst/>
          </a:prstGeom>
          <a:noFill/>
        </p:spPr>
      </p:pic>
      <p:sp>
        <p:nvSpPr>
          <p:cNvPr id="16" name="CuadroTexto 15"/>
          <p:cNvSpPr txBox="1"/>
          <p:nvPr/>
        </p:nvSpPr>
        <p:spPr>
          <a:xfrm>
            <a:off x="5839837" y="3544774"/>
            <a:ext cx="1563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accent6"/>
                </a:solidFill>
                <a:latin typeface="Hel"/>
              </a:rPr>
              <a:t>g</a:t>
            </a:r>
            <a:r>
              <a:rPr lang="es-ES" sz="2400" dirty="0" smtClean="0">
                <a:solidFill>
                  <a:schemeClr val="accent6"/>
                </a:solidFill>
                <a:latin typeface="Hel"/>
              </a:rPr>
              <a:t>it branch</a:t>
            </a:r>
            <a:endParaRPr lang="es-ES" sz="2400" dirty="0">
              <a:solidFill>
                <a:schemeClr val="accent6"/>
              </a:solidFill>
              <a:latin typeface="Hel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260010" y="3902459"/>
            <a:ext cx="1554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accent6"/>
                </a:solidFill>
                <a:latin typeface="Hel"/>
              </a:rPr>
              <a:t>Test</a:t>
            </a:r>
            <a:endParaRPr lang="es-ES" sz="2800" dirty="0">
              <a:solidFill>
                <a:schemeClr val="accent6"/>
              </a:solidFill>
              <a:latin typeface="Hel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926430" y="867407"/>
            <a:ext cx="5683908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Hel"/>
              </a:rPr>
              <a:t>$ git branch </a:t>
            </a:r>
            <a:r>
              <a:rPr lang="es-ES" sz="2800" dirty="0" smtClean="0">
                <a:solidFill>
                  <a:schemeClr val="accent6">
                    <a:lumMod val="75000"/>
                  </a:schemeClr>
                </a:solidFill>
                <a:latin typeface="Hel"/>
              </a:rPr>
              <a:t>“Nombre de la Rama”</a:t>
            </a:r>
            <a:endParaRPr lang="es-ES" sz="4000" dirty="0">
              <a:solidFill>
                <a:schemeClr val="accent6">
                  <a:lumMod val="75000"/>
                </a:schemeClr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35260054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62726" y="2654300"/>
            <a:ext cx="78258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6600" b="1" dirty="0" smtClean="0">
                <a:solidFill>
                  <a:schemeClr val="accent4">
                    <a:lumMod val="75000"/>
                  </a:schemeClr>
                </a:solidFill>
                <a:latin typeface="Hel"/>
              </a:rPr>
              <a:t>Eliminando Ramas</a:t>
            </a:r>
            <a:endParaRPr lang="es-ES" sz="6600" b="1" dirty="0">
              <a:solidFill>
                <a:schemeClr val="accent4">
                  <a:lumMod val="75000"/>
                </a:schemeClr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223826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ector 1"/>
          <p:cNvSpPr/>
          <p:nvPr/>
        </p:nvSpPr>
        <p:spPr>
          <a:xfrm>
            <a:off x="3735547" y="328989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Conector 2"/>
          <p:cNvSpPr/>
          <p:nvPr/>
        </p:nvSpPr>
        <p:spPr>
          <a:xfrm>
            <a:off x="2926176" y="3285158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Conector 3"/>
          <p:cNvSpPr/>
          <p:nvPr/>
        </p:nvSpPr>
        <p:spPr>
          <a:xfrm>
            <a:off x="8591773" y="3285158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onector 4"/>
          <p:cNvSpPr/>
          <p:nvPr/>
        </p:nvSpPr>
        <p:spPr>
          <a:xfrm>
            <a:off x="7782402" y="3285158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onector 5"/>
          <p:cNvSpPr/>
          <p:nvPr/>
        </p:nvSpPr>
        <p:spPr>
          <a:xfrm>
            <a:off x="4544918" y="3285158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onector 6"/>
          <p:cNvSpPr/>
          <p:nvPr/>
        </p:nvSpPr>
        <p:spPr>
          <a:xfrm>
            <a:off x="6973031" y="3285158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onector 7"/>
          <p:cNvSpPr/>
          <p:nvPr/>
        </p:nvSpPr>
        <p:spPr>
          <a:xfrm>
            <a:off x="6163660" y="3285158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onector 8"/>
          <p:cNvSpPr/>
          <p:nvPr/>
        </p:nvSpPr>
        <p:spPr>
          <a:xfrm>
            <a:off x="5354289" y="3285158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144" y="3182617"/>
            <a:ext cx="896636" cy="769839"/>
          </a:xfrm>
          <a:prstGeom prst="rect">
            <a:avLst/>
          </a:prstGeom>
          <a:noFill/>
        </p:spPr>
      </p:pic>
      <p:sp>
        <p:nvSpPr>
          <p:cNvPr id="11" name="CuadroTexto 10"/>
          <p:cNvSpPr txBox="1"/>
          <p:nvPr/>
        </p:nvSpPr>
        <p:spPr>
          <a:xfrm>
            <a:off x="1372070" y="3305926"/>
            <a:ext cx="1554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accent1"/>
                </a:solidFill>
                <a:latin typeface="Hel"/>
              </a:rPr>
              <a:t>Master</a:t>
            </a:r>
            <a:endParaRPr lang="es-ES" sz="2800" dirty="0">
              <a:solidFill>
                <a:schemeClr val="accent1"/>
              </a:solidFill>
              <a:latin typeface="Hel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926431" y="867407"/>
            <a:ext cx="6160170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Hel"/>
              </a:rPr>
              <a:t>$ git branch </a:t>
            </a:r>
            <a:r>
              <a:rPr lang="es-ES" sz="2800" dirty="0" smtClean="0">
                <a:latin typeface="Hel"/>
              </a:rPr>
              <a:t>–D </a:t>
            </a:r>
            <a:r>
              <a:rPr lang="es-ES" sz="2800" dirty="0">
                <a:solidFill>
                  <a:schemeClr val="accent6">
                    <a:lumMod val="75000"/>
                  </a:schemeClr>
                </a:solidFill>
                <a:latin typeface="Hel"/>
              </a:rPr>
              <a:t>“Nombre de la Rama</a:t>
            </a:r>
            <a:r>
              <a:rPr lang="es-ES" sz="2800" dirty="0" smtClean="0">
                <a:solidFill>
                  <a:schemeClr val="accent6">
                    <a:lumMod val="75000"/>
                  </a:schemeClr>
                </a:solidFill>
                <a:latin typeface="Hel"/>
              </a:rPr>
              <a:t>”</a:t>
            </a:r>
            <a:endParaRPr lang="es-ES" sz="4000" dirty="0">
              <a:solidFill>
                <a:schemeClr val="accent6">
                  <a:lumMod val="75000"/>
                </a:schemeClr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9278307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211062" y="357002"/>
            <a:ext cx="29868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chemeClr val="accent4">
                    <a:lumMod val="75000"/>
                  </a:schemeClr>
                </a:solidFill>
                <a:latin typeface="Hel"/>
              </a:rPr>
              <a:t>Control de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34" y="5415915"/>
            <a:ext cx="1631199" cy="93658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832" y="5415915"/>
            <a:ext cx="1631199" cy="93658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633" y="5415915"/>
            <a:ext cx="1631199" cy="93658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842" y="1490715"/>
            <a:ext cx="2194779" cy="219477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7068117" y="5644609"/>
            <a:ext cx="3839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latin typeface="He"/>
              </a:rPr>
              <a:t>Archivo Actual</a:t>
            </a:r>
            <a:endParaRPr lang="es-ES" sz="4000" b="1" dirty="0">
              <a:latin typeface="He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277555" y="1993812"/>
            <a:ext cx="5421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latin typeface="He"/>
              </a:rPr>
              <a:t>Archivo de Versiones</a:t>
            </a:r>
            <a:endParaRPr lang="es-ES" sz="4000" b="1" dirty="0">
              <a:latin typeface="He"/>
            </a:endParaRPr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1660246" y="3685494"/>
            <a:ext cx="649356" cy="1540945"/>
          </a:xfrm>
          <a:prstGeom prst="straightConnector1">
            <a:avLst/>
          </a:prstGeom>
          <a:ln w="5715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H="1" flipV="1">
            <a:off x="4265075" y="3685493"/>
            <a:ext cx="649356" cy="1540945"/>
          </a:xfrm>
          <a:prstGeom prst="straightConnector1">
            <a:avLst/>
          </a:prstGeom>
          <a:ln w="5715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3281180" y="3780233"/>
            <a:ext cx="6158" cy="1446205"/>
          </a:xfrm>
          <a:prstGeom prst="straightConnector1">
            <a:avLst/>
          </a:prstGeom>
          <a:ln w="5715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4098832" y="357002"/>
            <a:ext cx="29648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chemeClr val="accent4">
                    <a:lumMod val="75000"/>
                  </a:schemeClr>
                </a:solidFill>
                <a:latin typeface="Hel"/>
              </a:rPr>
              <a:t>Versiones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6863093" y="357002"/>
            <a:ext cx="3900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chemeClr val="accent4">
                    <a:lumMod val="75000"/>
                  </a:schemeClr>
                </a:solidFill>
                <a:latin typeface="Hel"/>
              </a:rPr>
              <a:t>Centralizados</a:t>
            </a:r>
          </a:p>
        </p:txBody>
      </p:sp>
    </p:spTree>
    <p:extLst>
      <p:ext uri="{BB962C8B-B14F-4D97-AF65-F5344CB8AC3E}">
        <p14:creationId xmlns:p14="http://schemas.microsoft.com/office/powerpoint/2010/main" val="25120658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85410" y="2714458"/>
            <a:ext cx="47524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6600" b="1" dirty="0" smtClean="0">
                <a:solidFill>
                  <a:schemeClr val="accent4">
                    <a:lumMod val="75000"/>
                  </a:schemeClr>
                </a:solidFill>
                <a:latin typeface="Hel"/>
              </a:rPr>
              <a:t>Fusiones</a:t>
            </a:r>
            <a:endParaRPr lang="es-ES" sz="6600" b="1" dirty="0">
              <a:solidFill>
                <a:schemeClr val="accent4">
                  <a:lumMod val="75000"/>
                </a:schemeClr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29674113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90570" y="576597"/>
            <a:ext cx="4343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6600" b="1" dirty="0" smtClean="0">
                <a:solidFill>
                  <a:schemeClr val="accent4">
                    <a:lumMod val="75000"/>
                  </a:schemeClr>
                </a:solidFill>
                <a:latin typeface="Hel"/>
              </a:rPr>
              <a:t>Fusiones</a:t>
            </a:r>
            <a:endParaRPr lang="es-ES" sz="6600" b="1" dirty="0">
              <a:solidFill>
                <a:schemeClr val="accent4">
                  <a:lumMod val="75000"/>
                </a:schemeClr>
              </a:solidFill>
              <a:latin typeface="Hel"/>
            </a:endParaRPr>
          </a:p>
        </p:txBody>
      </p:sp>
      <p:sp>
        <p:nvSpPr>
          <p:cNvPr id="3" name="Conector 2"/>
          <p:cNvSpPr/>
          <p:nvPr/>
        </p:nvSpPr>
        <p:spPr>
          <a:xfrm>
            <a:off x="3771641" y="2435655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Conector 3"/>
          <p:cNvSpPr/>
          <p:nvPr/>
        </p:nvSpPr>
        <p:spPr>
          <a:xfrm>
            <a:off x="2962270" y="2430917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onector 4"/>
          <p:cNvSpPr/>
          <p:nvPr/>
        </p:nvSpPr>
        <p:spPr>
          <a:xfrm>
            <a:off x="8627867" y="2430917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onector 5"/>
          <p:cNvSpPr/>
          <p:nvPr/>
        </p:nvSpPr>
        <p:spPr>
          <a:xfrm>
            <a:off x="7818496" y="2430917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onector 6"/>
          <p:cNvSpPr/>
          <p:nvPr/>
        </p:nvSpPr>
        <p:spPr>
          <a:xfrm>
            <a:off x="4581012" y="2430917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onector 7"/>
          <p:cNvSpPr/>
          <p:nvPr/>
        </p:nvSpPr>
        <p:spPr>
          <a:xfrm>
            <a:off x="7009125" y="2430917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onector 8"/>
          <p:cNvSpPr/>
          <p:nvPr/>
        </p:nvSpPr>
        <p:spPr>
          <a:xfrm>
            <a:off x="6199754" y="2430917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onector 9"/>
          <p:cNvSpPr/>
          <p:nvPr/>
        </p:nvSpPr>
        <p:spPr>
          <a:xfrm>
            <a:off x="5390383" y="2430917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408164" y="2451685"/>
            <a:ext cx="1554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accent1"/>
                </a:solidFill>
                <a:latin typeface="Hel"/>
              </a:rPr>
              <a:t>Master</a:t>
            </a:r>
            <a:endParaRPr lang="es-ES" sz="2800" dirty="0">
              <a:solidFill>
                <a:schemeClr val="accent1"/>
              </a:solidFill>
              <a:latin typeface="Hel"/>
            </a:endParaRPr>
          </a:p>
        </p:txBody>
      </p:sp>
      <p:sp>
        <p:nvSpPr>
          <p:cNvPr id="12" name="Conector 11"/>
          <p:cNvSpPr/>
          <p:nvPr/>
        </p:nvSpPr>
        <p:spPr>
          <a:xfrm>
            <a:off x="8116265" y="3560109"/>
            <a:ext cx="571005" cy="564758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Conector 12"/>
          <p:cNvSpPr/>
          <p:nvPr/>
        </p:nvSpPr>
        <p:spPr>
          <a:xfrm>
            <a:off x="7306894" y="3560109"/>
            <a:ext cx="571005" cy="564758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636" y="3457568"/>
            <a:ext cx="896636" cy="769839"/>
          </a:xfrm>
          <a:prstGeom prst="rect">
            <a:avLst/>
          </a:prstGeom>
          <a:noFill/>
        </p:spPr>
      </p:pic>
      <p:sp>
        <p:nvSpPr>
          <p:cNvPr id="15" name="CuadroTexto 14"/>
          <p:cNvSpPr txBox="1"/>
          <p:nvPr/>
        </p:nvSpPr>
        <p:spPr>
          <a:xfrm>
            <a:off x="6000258" y="3078885"/>
            <a:ext cx="1563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accent6"/>
                </a:solidFill>
                <a:latin typeface="Hel"/>
              </a:rPr>
              <a:t>g</a:t>
            </a:r>
            <a:r>
              <a:rPr lang="es-ES" sz="2400" dirty="0" smtClean="0">
                <a:solidFill>
                  <a:schemeClr val="accent6"/>
                </a:solidFill>
                <a:latin typeface="Hel"/>
              </a:rPr>
              <a:t>it fetch</a:t>
            </a:r>
            <a:endParaRPr lang="es-ES" sz="2400" dirty="0">
              <a:solidFill>
                <a:schemeClr val="accent6"/>
              </a:solidFill>
              <a:latin typeface="Hel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420431" y="3436570"/>
            <a:ext cx="1554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accent6"/>
                </a:solidFill>
                <a:latin typeface="Hel"/>
              </a:rPr>
              <a:t>Test</a:t>
            </a:r>
            <a:endParaRPr lang="es-ES" sz="2800" dirty="0">
              <a:solidFill>
                <a:schemeClr val="accent6"/>
              </a:solidFill>
              <a:latin typeface="Hel"/>
            </a:endParaRPr>
          </a:p>
        </p:txBody>
      </p:sp>
      <p:sp>
        <p:nvSpPr>
          <p:cNvPr id="17" name="Conector 16"/>
          <p:cNvSpPr/>
          <p:nvPr/>
        </p:nvSpPr>
        <p:spPr>
          <a:xfrm>
            <a:off x="6497523" y="3560109"/>
            <a:ext cx="571005" cy="564758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77317" y="1461643"/>
            <a:ext cx="896636" cy="769839"/>
          </a:xfrm>
          <a:prstGeom prst="rect">
            <a:avLst/>
          </a:prstGeom>
          <a:noFill/>
        </p:spPr>
      </p:pic>
      <p:sp>
        <p:nvSpPr>
          <p:cNvPr id="19" name="CuadroTexto 18"/>
          <p:cNvSpPr txBox="1"/>
          <p:nvPr/>
        </p:nvSpPr>
        <p:spPr>
          <a:xfrm>
            <a:off x="8146448" y="838207"/>
            <a:ext cx="1558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accent1"/>
                </a:solidFill>
                <a:latin typeface="Hel"/>
              </a:rPr>
              <a:t>Fusión</a:t>
            </a:r>
            <a:endParaRPr lang="es-ES" sz="3200" b="1" dirty="0">
              <a:solidFill>
                <a:schemeClr val="accent1"/>
              </a:solidFill>
              <a:latin typeface="Hel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4581012" y="4851485"/>
            <a:ext cx="69181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Es la creación de un nuevo </a:t>
            </a:r>
            <a:r>
              <a:rPr lang="es-ES" sz="3200" b="1" dirty="0" smtClean="0">
                <a:latin typeface="Hel"/>
              </a:rPr>
              <a:t>commit </a:t>
            </a:r>
            <a:r>
              <a:rPr lang="es-ES" sz="3200" dirty="0" smtClean="0">
                <a:latin typeface="Hel"/>
              </a:rPr>
              <a:t>juntando </a:t>
            </a:r>
            <a:r>
              <a:rPr lang="es-ES" sz="3200" dirty="0">
                <a:latin typeface="Hel"/>
              </a:rPr>
              <a:t>una rama con otra.</a:t>
            </a:r>
            <a:endParaRPr lang="es-ES" sz="7200" dirty="0"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1274820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22095" y="1138321"/>
            <a:ext cx="7124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chemeClr val="accent6"/>
                </a:solidFill>
                <a:latin typeface="Hel"/>
              </a:rPr>
              <a:t>Situarnos en la rama que va a absorber</a:t>
            </a:r>
            <a:endParaRPr lang="es-ES" sz="16600" b="1" dirty="0">
              <a:solidFill>
                <a:schemeClr val="accent6"/>
              </a:solidFill>
              <a:latin typeface="Hel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938051" y="2814791"/>
            <a:ext cx="3465096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Hel"/>
              </a:rPr>
              <a:t>$ git checkout Rama</a:t>
            </a:r>
            <a:endParaRPr lang="es-ES" sz="4000" dirty="0">
              <a:solidFill>
                <a:srgbClr val="FFFF00"/>
              </a:solidFill>
              <a:latin typeface="Hel"/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641513" y="4435102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onector 6"/>
          <p:cNvSpPr/>
          <p:nvPr/>
        </p:nvSpPr>
        <p:spPr>
          <a:xfrm>
            <a:off x="6832142" y="4435102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onector 8"/>
          <p:cNvSpPr/>
          <p:nvPr/>
        </p:nvSpPr>
        <p:spPr>
          <a:xfrm>
            <a:off x="6022771" y="4435102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230299" y="4435102"/>
            <a:ext cx="1554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accent1"/>
                </a:solidFill>
                <a:latin typeface="Hel"/>
              </a:rPr>
              <a:t>Master</a:t>
            </a:r>
            <a:endParaRPr lang="es-ES" sz="2800" dirty="0">
              <a:solidFill>
                <a:schemeClr val="accent1"/>
              </a:solidFill>
              <a:latin typeface="Hel"/>
            </a:endParaRPr>
          </a:p>
        </p:txBody>
      </p:sp>
      <p:sp>
        <p:nvSpPr>
          <p:cNvPr id="13" name="Conector 12"/>
          <p:cNvSpPr/>
          <p:nvPr/>
        </p:nvSpPr>
        <p:spPr>
          <a:xfrm>
            <a:off x="6832142" y="5284794"/>
            <a:ext cx="571005" cy="564758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Conector 13"/>
          <p:cNvSpPr/>
          <p:nvPr/>
        </p:nvSpPr>
        <p:spPr>
          <a:xfrm>
            <a:off x="6022771" y="5284794"/>
            <a:ext cx="571005" cy="564758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230299" y="5326332"/>
            <a:ext cx="1554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accent6"/>
                </a:solidFill>
                <a:latin typeface="Hel"/>
              </a:rPr>
              <a:t>Test</a:t>
            </a:r>
            <a:endParaRPr lang="es-ES" sz="2800" dirty="0">
              <a:solidFill>
                <a:schemeClr val="accent6"/>
              </a:solidFill>
              <a:latin typeface="Hel"/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30950" y="3454113"/>
            <a:ext cx="896636" cy="7698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28785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367463" y="1090195"/>
            <a:ext cx="28514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smtClean="0">
                <a:solidFill>
                  <a:schemeClr val="accent6"/>
                </a:solidFill>
                <a:latin typeface="Hel"/>
              </a:rPr>
              <a:t>Fusionar</a:t>
            </a:r>
            <a:endParaRPr lang="es-ES" sz="16600" b="1" dirty="0">
              <a:solidFill>
                <a:schemeClr val="accent6"/>
              </a:solidFill>
              <a:latin typeface="Hel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938051" y="2814791"/>
            <a:ext cx="3465096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Hel"/>
              </a:rPr>
              <a:t>$ git merge Rama</a:t>
            </a:r>
            <a:endParaRPr lang="es-ES" sz="5400" dirty="0">
              <a:solidFill>
                <a:srgbClr val="FFFF00"/>
              </a:solidFill>
              <a:latin typeface="Hel"/>
            </a:endParaRPr>
          </a:p>
        </p:txBody>
      </p:sp>
      <p:sp>
        <p:nvSpPr>
          <p:cNvPr id="4" name="Conector 3"/>
          <p:cNvSpPr/>
          <p:nvPr/>
        </p:nvSpPr>
        <p:spPr>
          <a:xfrm>
            <a:off x="6486481" y="425007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onector 4"/>
          <p:cNvSpPr/>
          <p:nvPr/>
        </p:nvSpPr>
        <p:spPr>
          <a:xfrm>
            <a:off x="5677110" y="425007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onector 5"/>
          <p:cNvSpPr/>
          <p:nvPr/>
        </p:nvSpPr>
        <p:spPr>
          <a:xfrm>
            <a:off x="4867739" y="425007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075267" y="4250076"/>
            <a:ext cx="1554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accent1"/>
                </a:solidFill>
                <a:latin typeface="Hel"/>
              </a:rPr>
              <a:t>Master</a:t>
            </a:r>
            <a:endParaRPr lang="es-ES" sz="2800" dirty="0">
              <a:solidFill>
                <a:schemeClr val="accent1"/>
              </a:solidFill>
              <a:latin typeface="Hel"/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677110" y="5099768"/>
            <a:ext cx="571005" cy="564758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onector 8"/>
          <p:cNvSpPr/>
          <p:nvPr/>
        </p:nvSpPr>
        <p:spPr>
          <a:xfrm>
            <a:off x="4867739" y="5099768"/>
            <a:ext cx="571005" cy="564758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3075267" y="5141306"/>
            <a:ext cx="1554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accent6"/>
                </a:solidFill>
                <a:latin typeface="Hel"/>
              </a:rPr>
              <a:t>Test</a:t>
            </a:r>
            <a:endParaRPr lang="es-ES" sz="2800" dirty="0">
              <a:solidFill>
                <a:schemeClr val="accent6"/>
              </a:solidFill>
              <a:latin typeface="Hel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852" y="4147535"/>
            <a:ext cx="896636" cy="769839"/>
          </a:xfrm>
          <a:prstGeom prst="rect">
            <a:avLst/>
          </a:prstGeom>
          <a:noFill/>
        </p:spPr>
      </p:pic>
      <p:sp>
        <p:nvSpPr>
          <p:cNvPr id="12" name="Conector 11"/>
          <p:cNvSpPr/>
          <p:nvPr/>
        </p:nvSpPr>
        <p:spPr>
          <a:xfrm>
            <a:off x="8430854" y="4254316"/>
            <a:ext cx="571005" cy="564758"/>
          </a:xfrm>
          <a:prstGeom prst="flowChartConnector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124074" y="4800576"/>
            <a:ext cx="1171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accent6"/>
                </a:solidFill>
                <a:latin typeface="Hel"/>
              </a:rPr>
              <a:t>git fetch</a:t>
            </a:r>
          </a:p>
        </p:txBody>
      </p:sp>
    </p:spTree>
    <p:extLst>
      <p:ext uri="{BB962C8B-B14F-4D97-AF65-F5344CB8AC3E}">
        <p14:creationId xmlns:p14="http://schemas.microsoft.com/office/powerpoint/2010/main" val="22949425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92904" y="1246605"/>
            <a:ext cx="47524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6600" b="1" dirty="0" smtClean="0">
                <a:solidFill>
                  <a:schemeClr val="accent6">
                    <a:lumMod val="75000"/>
                  </a:schemeClr>
                </a:solidFill>
                <a:latin typeface="Hel"/>
              </a:rPr>
              <a:t>Fusión</a:t>
            </a:r>
            <a:endParaRPr lang="es-ES" sz="6600" b="1" dirty="0">
              <a:solidFill>
                <a:schemeClr val="accent6">
                  <a:lumMod val="75000"/>
                </a:schemeClr>
              </a:solidFill>
              <a:latin typeface="Hel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039353" y="3705727"/>
            <a:ext cx="35072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s-ES" sz="2800" dirty="0" smtClean="0">
                <a:solidFill>
                  <a:schemeClr val="accent1"/>
                </a:solidFill>
                <a:latin typeface="Hel"/>
              </a:rPr>
              <a:t>Fast-Forward</a:t>
            </a:r>
          </a:p>
          <a:p>
            <a:pPr algn="ctr" fontAlgn="base"/>
            <a:endParaRPr lang="es-ES" sz="2800" dirty="0">
              <a:latin typeface="Hel"/>
            </a:endParaRPr>
          </a:p>
          <a:p>
            <a:pPr fontAlgn="base"/>
            <a:r>
              <a:rPr lang="es-ES" sz="2800" dirty="0" smtClean="0">
                <a:latin typeface="Hel"/>
              </a:rPr>
              <a:t>Simple </a:t>
            </a:r>
            <a:r>
              <a:rPr lang="es-ES" sz="2800" dirty="0">
                <a:latin typeface="Hel"/>
              </a:rPr>
              <a:t>y automático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294521" y="3705727"/>
            <a:ext cx="31382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s-ES" sz="2800" dirty="0">
                <a:solidFill>
                  <a:schemeClr val="accent1"/>
                </a:solidFill>
                <a:latin typeface="Hel"/>
              </a:rPr>
              <a:t>Manual Merge</a:t>
            </a:r>
            <a:endParaRPr lang="es-ES" sz="4000" dirty="0" smtClean="0">
              <a:solidFill>
                <a:schemeClr val="accent1"/>
              </a:solidFill>
              <a:latin typeface="Hel"/>
            </a:endParaRPr>
          </a:p>
          <a:p>
            <a:pPr algn="ctr" fontAlgn="base"/>
            <a:endParaRPr lang="es-ES" sz="2800" dirty="0">
              <a:latin typeface="Hel"/>
            </a:endParaRPr>
          </a:p>
          <a:p>
            <a:pPr algn="ctr" fontAlgn="base"/>
            <a:r>
              <a:rPr lang="es-ES" sz="2800" dirty="0">
                <a:latin typeface="Hel"/>
              </a:rPr>
              <a:t>Largo y manual</a:t>
            </a:r>
            <a:endParaRPr lang="es-ES" sz="4000" dirty="0">
              <a:latin typeface="Hel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4636" y="2645245"/>
            <a:ext cx="896636" cy="769839"/>
          </a:xfrm>
          <a:prstGeom prst="rect">
            <a:avLst/>
          </a:prstGeom>
          <a:noFill/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15320" y="2645245"/>
            <a:ext cx="896636" cy="7698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81176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80873" y="634212"/>
            <a:ext cx="5739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400" b="1" dirty="0">
                <a:solidFill>
                  <a:schemeClr val="accent6">
                    <a:lumMod val="75000"/>
                  </a:schemeClr>
                </a:solidFill>
                <a:latin typeface="Hel"/>
              </a:rPr>
              <a:t>Fast-Forward</a:t>
            </a:r>
            <a:endParaRPr lang="es-ES" sz="6600" b="1" dirty="0">
              <a:solidFill>
                <a:schemeClr val="accent6">
                  <a:lumMod val="75000"/>
                </a:schemeClr>
              </a:solidFill>
              <a:latin typeface="Hel"/>
            </a:endParaRPr>
          </a:p>
        </p:txBody>
      </p:sp>
      <p:sp>
        <p:nvSpPr>
          <p:cNvPr id="3" name="Conector 2"/>
          <p:cNvSpPr/>
          <p:nvPr/>
        </p:nvSpPr>
        <p:spPr>
          <a:xfrm>
            <a:off x="2557514" y="2439548"/>
            <a:ext cx="1192116" cy="11303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onector 3"/>
          <p:cNvSpPr/>
          <p:nvPr/>
        </p:nvSpPr>
        <p:spPr>
          <a:xfrm>
            <a:off x="5284422" y="2489824"/>
            <a:ext cx="1192116" cy="1130302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416" y="2670056"/>
            <a:ext cx="896636" cy="769839"/>
          </a:xfrm>
          <a:prstGeom prst="rect">
            <a:avLst/>
          </a:prstGeom>
          <a:noFill/>
        </p:spPr>
      </p:pic>
      <p:sp>
        <p:nvSpPr>
          <p:cNvPr id="6" name="Conector 5"/>
          <p:cNvSpPr/>
          <p:nvPr/>
        </p:nvSpPr>
        <p:spPr>
          <a:xfrm>
            <a:off x="4228268" y="2715941"/>
            <a:ext cx="577516" cy="577515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4000" b="1" dirty="0" smtClean="0">
                <a:solidFill>
                  <a:schemeClr val="accent1">
                    <a:lumMod val="75000"/>
                  </a:schemeClr>
                </a:solidFill>
                <a:latin typeface="Hel"/>
              </a:rPr>
              <a:t>+</a:t>
            </a:r>
            <a:endParaRPr lang="es-ES" b="1" dirty="0">
              <a:solidFill>
                <a:schemeClr val="accent1">
                  <a:lumMod val="75000"/>
                </a:schemeClr>
              </a:solidFill>
              <a:latin typeface="Hel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466473" y="2017717"/>
            <a:ext cx="162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 smtClean="0">
                <a:solidFill>
                  <a:schemeClr val="tx2">
                    <a:lumMod val="50000"/>
                  </a:schemeClr>
                </a:solidFill>
                <a:latin typeface="Hel"/>
              </a:rPr>
              <a:t>Rama </a:t>
            </a:r>
            <a:r>
              <a:rPr lang="es-419" b="1" dirty="0">
                <a:solidFill>
                  <a:schemeClr val="tx2">
                    <a:lumMod val="50000"/>
                  </a:schemeClr>
                </a:solidFill>
                <a:latin typeface="Hel"/>
              </a:rPr>
              <a:t>M</a:t>
            </a:r>
            <a:r>
              <a:rPr lang="es-419" b="1" dirty="0" smtClean="0">
                <a:solidFill>
                  <a:schemeClr val="tx2">
                    <a:lumMod val="50000"/>
                  </a:schemeClr>
                </a:solidFill>
                <a:latin typeface="Hel"/>
              </a:rPr>
              <a:t>aster</a:t>
            </a:r>
            <a:endParaRPr lang="es-ES" b="1" dirty="0">
              <a:solidFill>
                <a:schemeClr val="tx2">
                  <a:lumMod val="50000"/>
                </a:schemeClr>
              </a:solidFill>
              <a:latin typeface="Hel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172519" y="2070216"/>
            <a:ext cx="147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 smtClean="0">
                <a:solidFill>
                  <a:schemeClr val="accent6"/>
                </a:solidFill>
                <a:latin typeface="Hel"/>
              </a:rPr>
              <a:t>Rama Test</a:t>
            </a:r>
            <a:endParaRPr lang="es-ES" b="1" dirty="0">
              <a:solidFill>
                <a:schemeClr val="accent6"/>
              </a:solidFill>
              <a:latin typeface="Hel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807261" y="3886623"/>
            <a:ext cx="105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 smtClean="0">
                <a:solidFill>
                  <a:schemeClr val="tx2">
                    <a:lumMod val="50000"/>
                  </a:schemeClr>
                </a:solidFill>
                <a:latin typeface="Hel"/>
              </a:rPr>
              <a:t>HTML</a:t>
            </a:r>
            <a:endParaRPr lang="es-ES" b="1" dirty="0">
              <a:solidFill>
                <a:schemeClr val="tx2">
                  <a:lumMod val="50000"/>
                </a:schemeClr>
              </a:solidFill>
              <a:latin typeface="Hel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485004" y="3886987"/>
            <a:ext cx="105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 smtClean="0">
                <a:solidFill>
                  <a:schemeClr val="accent6"/>
                </a:solidFill>
                <a:latin typeface="Hel"/>
              </a:rPr>
              <a:t>CSS</a:t>
            </a:r>
            <a:endParaRPr lang="es-ES" b="1" dirty="0">
              <a:solidFill>
                <a:schemeClr val="accent6"/>
              </a:solidFill>
              <a:latin typeface="Hel"/>
            </a:endParaRPr>
          </a:p>
        </p:txBody>
      </p:sp>
      <p:sp>
        <p:nvSpPr>
          <p:cNvPr id="11" name="Conector 10"/>
          <p:cNvSpPr/>
          <p:nvPr/>
        </p:nvSpPr>
        <p:spPr>
          <a:xfrm>
            <a:off x="8075292" y="2387049"/>
            <a:ext cx="1192116" cy="1130302"/>
          </a:xfrm>
          <a:prstGeom prst="flowChartConnector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8325039" y="3834124"/>
            <a:ext cx="105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 smtClean="0">
                <a:solidFill>
                  <a:schemeClr val="tx2">
                    <a:lumMod val="50000"/>
                  </a:schemeClr>
                </a:solidFill>
                <a:latin typeface="Hel"/>
              </a:rPr>
              <a:t>HTML</a:t>
            </a:r>
            <a:endParaRPr lang="es-ES" b="1" dirty="0">
              <a:solidFill>
                <a:schemeClr val="tx2">
                  <a:lumMod val="50000"/>
                </a:schemeClr>
              </a:solidFill>
              <a:latin typeface="Hel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396560" y="4111578"/>
            <a:ext cx="71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 smtClean="0">
                <a:solidFill>
                  <a:schemeClr val="accent6"/>
                </a:solidFill>
                <a:latin typeface="Hel"/>
              </a:rPr>
              <a:t>CSS</a:t>
            </a:r>
            <a:endParaRPr lang="es-ES" b="1" dirty="0">
              <a:solidFill>
                <a:schemeClr val="accent6"/>
              </a:solidFill>
              <a:latin typeface="Hel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421605" y="4795817"/>
            <a:ext cx="69181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Solo va a hacer la fusión, esto pasa normalmente cuando se trabaja con archivos diferentes o líneas de código distintas.</a:t>
            </a:r>
            <a:endParaRPr lang="es-ES" sz="4800" dirty="0"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21339952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50105" y="454820"/>
            <a:ext cx="4078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solidFill>
                  <a:schemeClr val="accent6">
                    <a:lumMod val="75000"/>
                  </a:schemeClr>
                </a:solidFill>
                <a:latin typeface="Hel"/>
              </a:rPr>
              <a:t>Manual </a:t>
            </a:r>
            <a:r>
              <a:rPr lang="es-ES" sz="4400" b="1" dirty="0">
                <a:solidFill>
                  <a:schemeClr val="accent6">
                    <a:lumMod val="75000"/>
                  </a:schemeClr>
                </a:solidFill>
                <a:latin typeface="Hel"/>
              </a:rPr>
              <a:t>M</a:t>
            </a:r>
            <a:r>
              <a:rPr lang="es-ES" sz="4400" b="1" dirty="0" smtClean="0">
                <a:solidFill>
                  <a:schemeClr val="accent6">
                    <a:lumMod val="75000"/>
                  </a:schemeClr>
                </a:solidFill>
                <a:latin typeface="Hel"/>
              </a:rPr>
              <a:t>erge</a:t>
            </a:r>
            <a:endParaRPr lang="es-ES" sz="4400" dirty="0">
              <a:solidFill>
                <a:schemeClr val="accent6">
                  <a:lumMod val="75000"/>
                </a:schemeClr>
              </a:solidFill>
              <a:latin typeface="Hel"/>
            </a:endParaRPr>
          </a:p>
        </p:txBody>
      </p:sp>
      <p:sp>
        <p:nvSpPr>
          <p:cNvPr id="3" name="Conector 2"/>
          <p:cNvSpPr/>
          <p:nvPr/>
        </p:nvSpPr>
        <p:spPr>
          <a:xfrm>
            <a:off x="1378419" y="2066388"/>
            <a:ext cx="1192116" cy="11303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onector 3"/>
          <p:cNvSpPr/>
          <p:nvPr/>
        </p:nvSpPr>
        <p:spPr>
          <a:xfrm>
            <a:off x="4105327" y="2116664"/>
            <a:ext cx="1192116" cy="1130302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onector 4"/>
          <p:cNvSpPr/>
          <p:nvPr/>
        </p:nvSpPr>
        <p:spPr>
          <a:xfrm>
            <a:off x="9725807" y="2116664"/>
            <a:ext cx="1192116" cy="1130302"/>
          </a:xfrm>
          <a:prstGeom prst="flowChartConnector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98" y="2016111"/>
            <a:ext cx="1230855" cy="123085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321" y="2296896"/>
            <a:ext cx="896636" cy="769839"/>
          </a:xfrm>
          <a:prstGeom prst="rect">
            <a:avLst/>
          </a:prstGeom>
          <a:noFill/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112" y="2296896"/>
            <a:ext cx="896636" cy="769839"/>
          </a:xfrm>
          <a:prstGeom prst="rect">
            <a:avLst/>
          </a:prstGeom>
          <a:noFill/>
        </p:spPr>
      </p:pic>
      <p:sp>
        <p:nvSpPr>
          <p:cNvPr id="9" name="Conector 8"/>
          <p:cNvSpPr/>
          <p:nvPr/>
        </p:nvSpPr>
        <p:spPr>
          <a:xfrm>
            <a:off x="3049173" y="2342781"/>
            <a:ext cx="577516" cy="577515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4000" b="1" dirty="0" smtClean="0">
                <a:solidFill>
                  <a:schemeClr val="accent1">
                    <a:lumMod val="75000"/>
                  </a:schemeClr>
                </a:solidFill>
                <a:latin typeface="Hel"/>
              </a:rPr>
              <a:t>+</a:t>
            </a:r>
            <a:endParaRPr lang="es-ES" b="1" dirty="0">
              <a:solidFill>
                <a:schemeClr val="accent1">
                  <a:lumMod val="75000"/>
                </a:schemeClr>
              </a:solidFill>
              <a:latin typeface="Hel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287378" y="1644557"/>
            <a:ext cx="162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 smtClean="0">
                <a:solidFill>
                  <a:schemeClr val="tx2">
                    <a:lumMod val="50000"/>
                  </a:schemeClr>
                </a:solidFill>
                <a:latin typeface="Hel"/>
              </a:rPr>
              <a:t>Rama </a:t>
            </a:r>
            <a:r>
              <a:rPr lang="es-419" b="1" dirty="0">
                <a:solidFill>
                  <a:schemeClr val="tx2">
                    <a:lumMod val="50000"/>
                  </a:schemeClr>
                </a:solidFill>
                <a:latin typeface="Hel"/>
              </a:rPr>
              <a:t>M</a:t>
            </a:r>
            <a:r>
              <a:rPr lang="es-419" b="1" dirty="0" smtClean="0">
                <a:solidFill>
                  <a:schemeClr val="tx2">
                    <a:lumMod val="50000"/>
                  </a:schemeClr>
                </a:solidFill>
                <a:latin typeface="Hel"/>
              </a:rPr>
              <a:t>aster</a:t>
            </a:r>
            <a:endParaRPr lang="es-ES" b="1" dirty="0">
              <a:solidFill>
                <a:schemeClr val="tx2">
                  <a:lumMod val="50000"/>
                </a:schemeClr>
              </a:solidFill>
              <a:latin typeface="Hel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993424" y="1697056"/>
            <a:ext cx="147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 smtClean="0">
                <a:solidFill>
                  <a:schemeClr val="accent6"/>
                </a:solidFill>
                <a:latin typeface="Hel"/>
              </a:rPr>
              <a:t>Rama Test</a:t>
            </a:r>
            <a:endParaRPr lang="es-ES" b="1" dirty="0">
              <a:solidFill>
                <a:schemeClr val="accent6"/>
              </a:solidFill>
              <a:latin typeface="Hel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628166" y="3513463"/>
            <a:ext cx="105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 smtClean="0">
                <a:solidFill>
                  <a:schemeClr val="tx2">
                    <a:lumMod val="50000"/>
                  </a:schemeClr>
                </a:solidFill>
                <a:latin typeface="Hel"/>
              </a:rPr>
              <a:t>HTML</a:t>
            </a:r>
            <a:endParaRPr lang="es-ES" b="1" dirty="0">
              <a:solidFill>
                <a:schemeClr val="tx2">
                  <a:lumMod val="50000"/>
                </a:schemeClr>
              </a:solidFill>
              <a:latin typeface="Hel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305909" y="3513827"/>
            <a:ext cx="105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 smtClean="0">
                <a:solidFill>
                  <a:schemeClr val="accent1"/>
                </a:solidFill>
                <a:latin typeface="Hel"/>
              </a:rPr>
              <a:t>HTML</a:t>
            </a:r>
            <a:endParaRPr lang="es-ES" b="1" dirty="0">
              <a:solidFill>
                <a:schemeClr val="accent1"/>
              </a:solidFill>
              <a:latin typeface="Hel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913849" y="3513463"/>
            <a:ext cx="105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 smtClean="0">
                <a:solidFill>
                  <a:schemeClr val="accent1"/>
                </a:solidFill>
                <a:latin typeface="Hel"/>
              </a:rPr>
              <a:t>HTML</a:t>
            </a:r>
            <a:endParaRPr lang="es-ES" b="1" dirty="0">
              <a:solidFill>
                <a:schemeClr val="accent1"/>
              </a:solidFill>
              <a:latin typeface="Hel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469731" y="4303455"/>
            <a:ext cx="69181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Antes de hacer la fusión tiene que pasar por nosotros, normalmente ocurre cuando se trabaja en los mismos archivos o líneas de códigos.</a:t>
            </a:r>
          </a:p>
        </p:txBody>
      </p:sp>
    </p:spTree>
    <p:extLst>
      <p:ext uri="{BB962C8B-B14F-4D97-AF65-F5344CB8AC3E}">
        <p14:creationId xmlns:p14="http://schemas.microsoft.com/office/powerpoint/2010/main" val="13340776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127500" y="1460500"/>
            <a:ext cx="337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ES" sz="7200" b="1" dirty="0">
                <a:latin typeface="Hel"/>
              </a:rPr>
              <a:t>GitHub</a:t>
            </a:r>
            <a:endParaRPr lang="es-ES" sz="4800" dirty="0">
              <a:latin typeface="He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723" y="3016429"/>
            <a:ext cx="3979754" cy="330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23" y="2000430"/>
            <a:ext cx="3272577" cy="272033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403" y="2000430"/>
            <a:ext cx="2717293" cy="2717293"/>
          </a:xfrm>
          <a:prstGeom prst="rect">
            <a:avLst/>
          </a:prstGeom>
        </p:spPr>
      </p:pic>
      <p:sp>
        <p:nvSpPr>
          <p:cNvPr id="4" name="Distinto de 3"/>
          <p:cNvSpPr/>
          <p:nvPr/>
        </p:nvSpPr>
        <p:spPr>
          <a:xfrm>
            <a:off x="4092701" y="2501900"/>
            <a:ext cx="3213100" cy="2038022"/>
          </a:xfrm>
          <a:prstGeom prst="mathNot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46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62200" y="2806700"/>
            <a:ext cx="858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ES" sz="7200" b="1" dirty="0">
                <a:solidFill>
                  <a:srgbClr val="FF0000"/>
                </a:solidFill>
                <a:latin typeface="Hel"/>
              </a:rPr>
              <a:t>¿Qué es </a:t>
            </a:r>
            <a:r>
              <a:rPr lang="es-ES" sz="7200" b="1" dirty="0" smtClean="0">
                <a:solidFill>
                  <a:srgbClr val="FF0000"/>
                </a:solidFill>
                <a:latin typeface="Hel"/>
              </a:rPr>
              <a:t>GitHub?</a:t>
            </a:r>
            <a:endParaRPr lang="es-ES" sz="4800" dirty="0">
              <a:solidFill>
                <a:srgbClr val="FF0000"/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13978018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3121525" y="5474457"/>
            <a:ext cx="1631199" cy="936580"/>
            <a:chOff x="299948" y="5487520"/>
            <a:chExt cx="1631199" cy="936580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948" y="5487520"/>
              <a:ext cx="1631199" cy="936580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22" y="5623759"/>
              <a:ext cx="611849" cy="611849"/>
            </a:xfrm>
            <a:prstGeom prst="rect">
              <a:avLst/>
            </a:prstGeom>
          </p:spPr>
        </p:pic>
      </p:grpSp>
      <p:grpSp>
        <p:nvGrpSpPr>
          <p:cNvPr id="18" name="Grupo 17"/>
          <p:cNvGrpSpPr/>
          <p:nvPr/>
        </p:nvGrpSpPr>
        <p:grpSpPr>
          <a:xfrm>
            <a:off x="6383923" y="5474457"/>
            <a:ext cx="1631199" cy="936580"/>
            <a:chOff x="3562346" y="5487520"/>
            <a:chExt cx="1631199" cy="936580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2346" y="5487520"/>
              <a:ext cx="1631199" cy="936580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4123" y="5620437"/>
              <a:ext cx="611849" cy="611849"/>
            </a:xfrm>
            <a:prstGeom prst="rect">
              <a:avLst/>
            </a:prstGeom>
          </p:spPr>
        </p:pic>
      </p:grpSp>
      <p:grpSp>
        <p:nvGrpSpPr>
          <p:cNvPr id="17" name="Grupo 16"/>
          <p:cNvGrpSpPr/>
          <p:nvPr/>
        </p:nvGrpSpPr>
        <p:grpSpPr>
          <a:xfrm>
            <a:off x="4752724" y="5474457"/>
            <a:ext cx="1631199" cy="936580"/>
            <a:chOff x="1931147" y="5487520"/>
            <a:chExt cx="1631199" cy="936580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1147" y="5487520"/>
              <a:ext cx="1631199" cy="936580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8720" y="5620438"/>
              <a:ext cx="611849" cy="611849"/>
            </a:xfrm>
            <a:prstGeom prst="rect">
              <a:avLst/>
            </a:prstGeom>
          </p:spPr>
        </p:pic>
      </p:grpSp>
      <p:grpSp>
        <p:nvGrpSpPr>
          <p:cNvPr id="13" name="Grupo 12"/>
          <p:cNvGrpSpPr/>
          <p:nvPr/>
        </p:nvGrpSpPr>
        <p:grpSpPr>
          <a:xfrm>
            <a:off x="4358280" y="1599844"/>
            <a:ext cx="2395882" cy="1598646"/>
            <a:chOff x="8018838" y="442189"/>
            <a:chExt cx="2791951" cy="1831158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8838" y="442189"/>
              <a:ext cx="2791951" cy="1831158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526" y="779501"/>
              <a:ext cx="1307534" cy="1307534"/>
            </a:xfrm>
            <a:prstGeom prst="rect">
              <a:avLst/>
            </a:prstGeom>
          </p:spPr>
        </p:pic>
      </p:grpSp>
      <p:cxnSp>
        <p:nvCxnSpPr>
          <p:cNvPr id="20" name="Conector recto de flecha 19"/>
          <p:cNvCxnSpPr/>
          <p:nvPr/>
        </p:nvCxnSpPr>
        <p:spPr>
          <a:xfrm flipV="1">
            <a:off x="3937123" y="3605348"/>
            <a:ext cx="815601" cy="1658983"/>
          </a:xfrm>
          <a:prstGeom prst="straightConnector1">
            <a:avLst/>
          </a:prstGeom>
          <a:ln w="57150">
            <a:solidFill>
              <a:schemeClr val="tx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V="1">
            <a:off x="5588402" y="3605347"/>
            <a:ext cx="7927" cy="1791900"/>
          </a:xfrm>
          <a:prstGeom prst="straightConnector1">
            <a:avLst/>
          </a:prstGeom>
          <a:ln w="57150">
            <a:solidFill>
              <a:schemeClr val="tx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H="1" flipV="1">
            <a:off x="6396023" y="3605347"/>
            <a:ext cx="815601" cy="1658983"/>
          </a:xfrm>
          <a:prstGeom prst="straightConnector1">
            <a:avLst/>
          </a:prstGeom>
          <a:ln w="57150">
            <a:solidFill>
              <a:schemeClr val="tx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1228645" y="423545"/>
            <a:ext cx="92670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400" b="1" dirty="0">
                <a:solidFill>
                  <a:schemeClr val="accent4">
                    <a:lumMod val="75000"/>
                  </a:schemeClr>
                </a:solidFill>
                <a:latin typeface="Hel"/>
              </a:rPr>
              <a:t>Control de Versiones </a:t>
            </a:r>
            <a:r>
              <a:rPr lang="es-ES" sz="4400" b="1" dirty="0" smtClean="0">
                <a:solidFill>
                  <a:schemeClr val="accent4">
                    <a:lumMod val="75000"/>
                  </a:schemeClr>
                </a:solidFill>
                <a:latin typeface="Hel"/>
              </a:rPr>
              <a:t>Distribuido</a:t>
            </a:r>
            <a:endParaRPr lang="es-ES" sz="4400" b="1" dirty="0">
              <a:solidFill>
                <a:schemeClr val="accent4">
                  <a:lumMod val="75000"/>
                </a:schemeClr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7847920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457200"/>
            <a:ext cx="3352800" cy="33528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660231" y="4062155"/>
            <a:ext cx="69181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latin typeface="Hel"/>
              </a:rPr>
              <a:t>GitHub </a:t>
            </a:r>
            <a:r>
              <a:rPr lang="es-ES" sz="3200" dirty="0">
                <a:latin typeface="Hel"/>
              </a:rPr>
              <a:t>es una plataforma donde nosotros podemos guardar nuestros proyectos, usando git para su gestión.</a:t>
            </a:r>
            <a:endParaRPr lang="es-ES" sz="4800" dirty="0"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3233489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511300" y="2501900"/>
            <a:ext cx="909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s-ES" sz="7200" b="1" dirty="0">
                <a:solidFill>
                  <a:srgbClr val="FF0000"/>
                </a:solidFill>
                <a:latin typeface="Hel"/>
              </a:rPr>
              <a:t>Conociendo </a:t>
            </a:r>
            <a:r>
              <a:rPr lang="es-ES" sz="7200" b="1" dirty="0" smtClean="0">
                <a:solidFill>
                  <a:srgbClr val="FF0000"/>
                </a:solidFill>
                <a:latin typeface="Hel"/>
              </a:rPr>
              <a:t>GitHub</a:t>
            </a:r>
            <a:endParaRPr lang="es-ES" sz="4800" dirty="0">
              <a:solidFill>
                <a:srgbClr val="FF0000"/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29675630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47799" y="139700"/>
            <a:ext cx="909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s-ES" sz="7200" b="1" dirty="0" smtClean="0">
                <a:solidFill>
                  <a:srgbClr val="FF0000"/>
                </a:solidFill>
                <a:latin typeface="Hel"/>
              </a:rPr>
              <a:t>Crear una cuenta</a:t>
            </a:r>
            <a:endParaRPr lang="es-ES" sz="4800" dirty="0">
              <a:solidFill>
                <a:srgbClr val="FF0000"/>
              </a:solidFill>
              <a:latin typeface="He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716087"/>
            <a:ext cx="74676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932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47799" y="139700"/>
            <a:ext cx="909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s-ES" sz="7200" b="1" dirty="0" smtClean="0">
                <a:solidFill>
                  <a:srgbClr val="FF0000"/>
                </a:solidFill>
                <a:latin typeface="Hel"/>
              </a:rPr>
              <a:t>Crear una cuenta</a:t>
            </a:r>
            <a:endParaRPr lang="es-ES" sz="4800" dirty="0">
              <a:solidFill>
                <a:srgbClr val="FF0000"/>
              </a:solidFill>
              <a:latin typeface="He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504" y="1340029"/>
            <a:ext cx="6951789" cy="522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200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67851" y="431100"/>
            <a:ext cx="2323049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Hel"/>
              </a:rPr>
              <a:t>$ </a:t>
            </a:r>
            <a:r>
              <a:rPr lang="es-ES" sz="2800" dirty="0" smtClean="0">
                <a:latin typeface="Hel"/>
              </a:rPr>
              <a:t>git clone</a:t>
            </a:r>
            <a:endParaRPr lang="es-ES" sz="5400" dirty="0">
              <a:solidFill>
                <a:srgbClr val="FFFF00"/>
              </a:solidFill>
              <a:latin typeface="Hel"/>
            </a:endParaRPr>
          </a:p>
        </p:txBody>
      </p:sp>
      <p:sp>
        <p:nvSpPr>
          <p:cNvPr id="3" name="Conector 2"/>
          <p:cNvSpPr/>
          <p:nvPr/>
        </p:nvSpPr>
        <p:spPr>
          <a:xfrm>
            <a:off x="5345077" y="820891"/>
            <a:ext cx="1192116" cy="11303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92816" y="2312545"/>
            <a:ext cx="896636" cy="769839"/>
          </a:xfrm>
          <a:prstGeom prst="rect">
            <a:avLst/>
          </a:prstGeom>
          <a:noFill/>
        </p:spPr>
      </p:pic>
      <p:sp>
        <p:nvSpPr>
          <p:cNvPr id="5" name="Conector 4"/>
          <p:cNvSpPr/>
          <p:nvPr/>
        </p:nvSpPr>
        <p:spPr>
          <a:xfrm>
            <a:off x="5345076" y="3443736"/>
            <a:ext cx="1192116" cy="1130302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>
                <a:solidFill>
                  <a:schemeClr val="accent6"/>
                </a:solidFill>
                <a:latin typeface="Hel"/>
              </a:rPr>
              <a:t>Computadora</a:t>
            </a:r>
            <a:endParaRPr lang="es-ES" dirty="0">
              <a:solidFill>
                <a:schemeClr val="accent6"/>
              </a:solidFill>
              <a:latin typeface="Hel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774531" y="4871991"/>
            <a:ext cx="69181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Hel"/>
              </a:rPr>
              <a:t>Git clone</a:t>
            </a:r>
            <a:r>
              <a:rPr lang="es-ES" sz="2800" dirty="0">
                <a:latin typeface="Hel"/>
              </a:rPr>
              <a:t> no sirve para clonar un proyecto, normalmente, se usa cuando no nos interesa colaborar en el proyecto.</a:t>
            </a:r>
            <a:endParaRPr lang="es-ES" sz="6600" dirty="0">
              <a:latin typeface="Hel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732989" y="1155209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chemeClr val="accent1"/>
                </a:solidFill>
                <a:latin typeface="Hel"/>
              </a:rPr>
              <a:t>GitHub</a:t>
            </a:r>
            <a:endParaRPr lang="es-ES" sz="2400" b="1" dirty="0">
              <a:solidFill>
                <a:schemeClr val="accent1"/>
              </a:solidFill>
              <a:latin typeface="Hel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957166" y="1155209"/>
            <a:ext cx="1323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chemeClr val="accent1"/>
                </a:solidFill>
                <a:latin typeface="Hel"/>
              </a:rPr>
              <a:t>Remoto</a:t>
            </a:r>
            <a:endParaRPr lang="es-ES" sz="2400" b="1" dirty="0">
              <a:solidFill>
                <a:schemeClr val="accent1"/>
              </a:solidFill>
              <a:latin typeface="Hel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097988" y="3778054"/>
            <a:ext cx="2247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chemeClr val="accent6"/>
                </a:solidFill>
                <a:latin typeface="Hel"/>
              </a:rPr>
              <a:t>Computadora</a:t>
            </a:r>
            <a:endParaRPr lang="es-ES" sz="2400" b="1" dirty="0">
              <a:solidFill>
                <a:schemeClr val="accent6"/>
              </a:solidFill>
              <a:latin typeface="Hel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957166" y="3778053"/>
            <a:ext cx="1018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chemeClr val="accent6"/>
                </a:solidFill>
                <a:latin typeface="Hel"/>
              </a:rPr>
              <a:t>Local</a:t>
            </a:r>
            <a:endParaRPr lang="es-ES" sz="2400" b="1" dirty="0">
              <a:solidFill>
                <a:schemeClr val="accent6"/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42251514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98600" y="2108200"/>
            <a:ext cx="909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s-ES" sz="7200" b="1" dirty="0">
                <a:solidFill>
                  <a:schemeClr val="accent6"/>
                </a:solidFill>
                <a:latin typeface="Hel"/>
              </a:rPr>
              <a:t>Nuestro proyecto en GitHub</a:t>
            </a:r>
            <a:endParaRPr lang="es-ES" sz="4800" dirty="0">
              <a:solidFill>
                <a:schemeClr val="accent6"/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39996361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511300" y="393700"/>
            <a:ext cx="909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s-ES" sz="7200" b="1" dirty="0">
                <a:solidFill>
                  <a:schemeClr val="accent6"/>
                </a:solidFill>
                <a:latin typeface="Hel"/>
              </a:rPr>
              <a:t>Repositorios (Proyectos)</a:t>
            </a:r>
            <a:endParaRPr lang="es-ES" sz="4800" dirty="0">
              <a:solidFill>
                <a:schemeClr val="accent6"/>
              </a:solidFill>
              <a:latin typeface="He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3119437"/>
            <a:ext cx="2893309" cy="240506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103" y="3119437"/>
            <a:ext cx="2405063" cy="240506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10705" y="5822754"/>
            <a:ext cx="3889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b="1" dirty="0" smtClean="0">
                <a:solidFill>
                  <a:schemeClr val="accent1"/>
                </a:solidFill>
                <a:latin typeface="Hel"/>
              </a:rPr>
              <a:t>Repositorios remotos</a:t>
            </a:r>
            <a:endParaRPr lang="es-ES" sz="2800" b="1" dirty="0">
              <a:solidFill>
                <a:schemeClr val="accent1"/>
              </a:solidFill>
              <a:latin typeface="Hel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156485" y="5822754"/>
            <a:ext cx="3764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b="1" dirty="0" smtClean="0">
                <a:solidFill>
                  <a:schemeClr val="accent6"/>
                </a:solidFill>
                <a:latin typeface="Hel"/>
              </a:rPr>
              <a:t>Repositorios locales</a:t>
            </a:r>
            <a:endParaRPr lang="es-ES" sz="2800" b="1" dirty="0">
              <a:solidFill>
                <a:schemeClr val="accent6"/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211423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67851" y="431100"/>
            <a:ext cx="2640549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>
                <a:latin typeface="Hel"/>
              </a:rPr>
              <a:t>$ git remote</a:t>
            </a:r>
            <a:endParaRPr lang="es-ES" sz="5400" dirty="0">
              <a:solidFill>
                <a:srgbClr val="FFFF00"/>
              </a:solidFill>
              <a:latin typeface="Hel"/>
            </a:endParaRPr>
          </a:p>
        </p:txBody>
      </p:sp>
      <p:sp>
        <p:nvSpPr>
          <p:cNvPr id="3" name="Conector 2"/>
          <p:cNvSpPr/>
          <p:nvPr/>
        </p:nvSpPr>
        <p:spPr>
          <a:xfrm>
            <a:off x="5370477" y="1007482"/>
            <a:ext cx="1192116" cy="11303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33297" y="2425491"/>
            <a:ext cx="896636" cy="769839"/>
          </a:xfrm>
          <a:prstGeom prst="rect">
            <a:avLst/>
          </a:prstGeom>
          <a:noFill/>
        </p:spPr>
      </p:pic>
      <p:sp>
        <p:nvSpPr>
          <p:cNvPr id="5" name="Conector 4"/>
          <p:cNvSpPr/>
          <p:nvPr/>
        </p:nvSpPr>
        <p:spPr>
          <a:xfrm>
            <a:off x="5370477" y="3443736"/>
            <a:ext cx="1192116" cy="1130302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dirty="0">
                <a:solidFill>
                  <a:schemeClr val="accent6"/>
                </a:solidFill>
                <a:latin typeface="Hel"/>
              </a:rPr>
              <a:t>Computadora</a:t>
            </a:r>
            <a:endParaRPr lang="es-ES" dirty="0">
              <a:solidFill>
                <a:schemeClr val="accent6"/>
              </a:solidFill>
              <a:latin typeface="Hel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758389" y="1341800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chemeClr val="accent1"/>
                </a:solidFill>
                <a:latin typeface="Hel"/>
              </a:rPr>
              <a:t>GitHub</a:t>
            </a:r>
            <a:endParaRPr lang="es-ES" sz="2400" b="1" dirty="0">
              <a:solidFill>
                <a:schemeClr val="accent1"/>
              </a:solidFill>
              <a:latin typeface="Hel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982566" y="1341800"/>
            <a:ext cx="1475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chemeClr val="accent1"/>
                </a:solidFill>
                <a:latin typeface="Hel"/>
              </a:rPr>
              <a:t>Remoto</a:t>
            </a:r>
            <a:endParaRPr lang="es-ES" sz="2400" b="1" dirty="0">
              <a:solidFill>
                <a:schemeClr val="accent1"/>
              </a:solidFill>
              <a:latin typeface="Hel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23388" y="3964645"/>
            <a:ext cx="2247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chemeClr val="accent6"/>
                </a:solidFill>
                <a:latin typeface="Hel"/>
              </a:rPr>
              <a:t>Computadora</a:t>
            </a:r>
            <a:endParaRPr lang="es-ES" sz="2400" b="1" dirty="0">
              <a:solidFill>
                <a:schemeClr val="accent6"/>
              </a:solidFill>
              <a:latin typeface="Hel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982566" y="3964644"/>
            <a:ext cx="1018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chemeClr val="accent6"/>
                </a:solidFill>
                <a:latin typeface="Hel"/>
              </a:rPr>
              <a:t>Local</a:t>
            </a:r>
            <a:endParaRPr lang="es-ES" sz="2400" b="1" dirty="0">
              <a:solidFill>
                <a:schemeClr val="accent6"/>
              </a:solidFill>
              <a:latin typeface="Hel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774531" y="4871991"/>
            <a:ext cx="6918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Hel"/>
              </a:rPr>
              <a:t>Git remote </a:t>
            </a:r>
            <a:r>
              <a:rPr lang="es-ES" sz="2800" dirty="0">
                <a:latin typeface="Hel"/>
              </a:rPr>
              <a:t>vincula nuestro proyecto local, con nuestro proyecto remoto.</a:t>
            </a:r>
            <a:endParaRPr lang="es-ES" sz="8800" dirty="0">
              <a:latin typeface="Hel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415323" y="6011106"/>
            <a:ext cx="4076460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Hel"/>
              </a:rPr>
              <a:t>$ git remote </a:t>
            </a:r>
            <a:r>
              <a:rPr lang="es-ES" sz="2800" b="1" dirty="0">
                <a:solidFill>
                  <a:schemeClr val="accent6"/>
                </a:solidFill>
                <a:latin typeface="Hel"/>
              </a:rPr>
              <a:t>add</a:t>
            </a:r>
            <a:r>
              <a:rPr lang="es-ES" sz="2800" dirty="0">
                <a:latin typeface="Hel"/>
              </a:rPr>
              <a:t> origin</a:t>
            </a:r>
            <a:endParaRPr lang="es-ES" sz="7200" dirty="0">
              <a:solidFill>
                <a:srgbClr val="FFFF00"/>
              </a:solidFill>
              <a:latin typeface="Hel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60911" y="2404254"/>
            <a:ext cx="896636" cy="7698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69142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67851" y="431100"/>
            <a:ext cx="1942049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>
                <a:latin typeface="Hel"/>
              </a:rPr>
              <a:t>$ git </a:t>
            </a:r>
            <a:r>
              <a:rPr lang="es-ES" sz="2800" dirty="0" err="1" smtClean="0">
                <a:latin typeface="Hel"/>
              </a:rPr>
              <a:t>push</a:t>
            </a:r>
            <a:endParaRPr lang="es-ES" sz="5400" dirty="0">
              <a:solidFill>
                <a:srgbClr val="FFFF00"/>
              </a:solidFill>
              <a:latin typeface="Hel"/>
            </a:endParaRPr>
          </a:p>
        </p:txBody>
      </p:sp>
      <p:sp>
        <p:nvSpPr>
          <p:cNvPr id="3" name="Conector 2"/>
          <p:cNvSpPr/>
          <p:nvPr/>
        </p:nvSpPr>
        <p:spPr>
          <a:xfrm>
            <a:off x="5256989" y="1007482"/>
            <a:ext cx="1192116" cy="11303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4728" y="2499136"/>
            <a:ext cx="896636" cy="769839"/>
          </a:xfrm>
          <a:prstGeom prst="rect">
            <a:avLst/>
          </a:prstGeom>
          <a:noFill/>
        </p:spPr>
      </p:pic>
      <p:sp>
        <p:nvSpPr>
          <p:cNvPr id="5" name="Conector 4"/>
          <p:cNvSpPr/>
          <p:nvPr/>
        </p:nvSpPr>
        <p:spPr>
          <a:xfrm>
            <a:off x="5256988" y="3630327"/>
            <a:ext cx="1192116" cy="1130302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>
                <a:solidFill>
                  <a:schemeClr val="accent6"/>
                </a:solidFill>
                <a:latin typeface="Hel"/>
              </a:rPr>
              <a:t>Computadora</a:t>
            </a:r>
            <a:endParaRPr lang="es-ES" dirty="0">
              <a:solidFill>
                <a:schemeClr val="accent6"/>
              </a:solidFill>
              <a:latin typeface="Hel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644901" y="1341800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chemeClr val="accent1"/>
                </a:solidFill>
                <a:latin typeface="Hel"/>
              </a:rPr>
              <a:t>GitHub</a:t>
            </a:r>
            <a:endParaRPr lang="es-ES" sz="2400" b="1" dirty="0">
              <a:solidFill>
                <a:schemeClr val="accent1"/>
              </a:solidFill>
              <a:latin typeface="Hel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869078" y="1341800"/>
            <a:ext cx="1425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chemeClr val="accent1"/>
                </a:solidFill>
                <a:latin typeface="Hel"/>
              </a:rPr>
              <a:t>Remoto</a:t>
            </a:r>
            <a:endParaRPr lang="es-ES" sz="2400" b="1" dirty="0">
              <a:solidFill>
                <a:schemeClr val="accent1"/>
              </a:solidFill>
              <a:latin typeface="Hel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009900" y="3964645"/>
            <a:ext cx="2247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chemeClr val="accent6"/>
                </a:solidFill>
                <a:latin typeface="Hel"/>
              </a:rPr>
              <a:t>Computadora</a:t>
            </a:r>
            <a:endParaRPr lang="es-ES" sz="2400" b="1" dirty="0">
              <a:solidFill>
                <a:schemeClr val="accent6"/>
              </a:solidFill>
              <a:latin typeface="Hel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869078" y="3964644"/>
            <a:ext cx="1018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chemeClr val="accent6"/>
                </a:solidFill>
                <a:latin typeface="Hel"/>
              </a:rPr>
              <a:t>Local</a:t>
            </a:r>
            <a:endParaRPr lang="es-ES" sz="2400" b="1" dirty="0">
              <a:solidFill>
                <a:schemeClr val="accent6"/>
              </a:solidFill>
              <a:latin typeface="Hel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09999" y="4824917"/>
            <a:ext cx="6918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Hel"/>
              </a:rPr>
              <a:t>Git </a:t>
            </a:r>
            <a:r>
              <a:rPr lang="es-ES" sz="2800" b="1" dirty="0" err="1">
                <a:latin typeface="Hel"/>
              </a:rPr>
              <a:t>push</a:t>
            </a:r>
            <a:r>
              <a:rPr lang="es-ES" sz="2800" b="1" dirty="0">
                <a:latin typeface="Hel"/>
              </a:rPr>
              <a:t> </a:t>
            </a:r>
            <a:r>
              <a:rPr lang="es-ES" sz="2800" dirty="0">
                <a:latin typeface="Hel"/>
              </a:rPr>
              <a:t>manda nuestros cambios (</a:t>
            </a:r>
            <a:r>
              <a:rPr lang="es-ES" sz="2800" dirty="0" err="1">
                <a:latin typeface="Hel"/>
              </a:rPr>
              <a:t>commits</a:t>
            </a:r>
            <a:r>
              <a:rPr lang="es-ES" sz="2800" dirty="0">
                <a:latin typeface="Hel"/>
              </a:rPr>
              <a:t>) a </a:t>
            </a:r>
            <a:r>
              <a:rPr lang="es-ES" sz="2800" dirty="0" err="1">
                <a:latin typeface="Hel"/>
              </a:rPr>
              <a:t>Github</a:t>
            </a:r>
            <a:r>
              <a:rPr lang="es-ES" sz="2800" dirty="0">
                <a:latin typeface="Hel"/>
              </a:rPr>
              <a:t>.</a:t>
            </a:r>
            <a:endParaRPr lang="es-ES" sz="13800" dirty="0">
              <a:latin typeface="Hel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181091" y="6065635"/>
            <a:ext cx="4113749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Hel"/>
              </a:rPr>
              <a:t>$ git </a:t>
            </a:r>
            <a:r>
              <a:rPr lang="es-ES" sz="2800" dirty="0" err="1">
                <a:latin typeface="Hel"/>
              </a:rPr>
              <a:t>push</a:t>
            </a:r>
            <a:r>
              <a:rPr lang="es-ES" sz="2800" dirty="0">
                <a:latin typeface="Hel"/>
              </a:rPr>
              <a:t> origin master</a:t>
            </a:r>
            <a:endParaRPr lang="es-ES" sz="7200" dirty="0">
              <a:solidFill>
                <a:srgbClr val="FFFF00"/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18022842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30599" y="1181100"/>
            <a:ext cx="452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s-ES" sz="7200" b="1" dirty="0">
                <a:solidFill>
                  <a:schemeClr val="accent6"/>
                </a:solidFill>
                <a:latin typeface="Hel"/>
              </a:rPr>
              <a:t>Git Tags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802" y="2959606"/>
            <a:ext cx="3288793" cy="328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8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tx1"/>
                </a:solidFill>
                <a:latin typeface="Hel"/>
              </a:rPr>
              <a:t>Un sistema de control de versiones nos registra los cambios realizados en un archivo o conjunto de archivos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6" y="2026953"/>
            <a:ext cx="1249648" cy="124964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382" y="2026950"/>
            <a:ext cx="1249651" cy="124965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779" y="2026949"/>
            <a:ext cx="1249652" cy="124965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128304" y="2484426"/>
            <a:ext cx="215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600" b="1" dirty="0" smtClean="0">
                <a:solidFill>
                  <a:schemeClr val="accent4">
                    <a:lumMod val="75000"/>
                  </a:schemeClr>
                </a:solidFill>
                <a:latin typeface="Hel"/>
              </a:rPr>
              <a:t>Proyecto</a:t>
            </a:r>
            <a:endParaRPr lang="es-ES" b="1" dirty="0">
              <a:solidFill>
                <a:schemeClr val="accent4">
                  <a:lumMod val="75000"/>
                </a:schemeClr>
              </a:solidFill>
              <a:latin typeface="Hel"/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7607300" y="3276601"/>
            <a:ext cx="3327400" cy="323849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309" y="3818127"/>
            <a:ext cx="952399" cy="95239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05" y="3818127"/>
            <a:ext cx="952399" cy="952399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196" y="4769969"/>
            <a:ext cx="953514" cy="953514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710" y="4770526"/>
            <a:ext cx="952399" cy="952399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100" y="4770526"/>
            <a:ext cx="952399" cy="95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47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87600" y="2794000"/>
            <a:ext cx="767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ES" sz="7200" b="1" dirty="0">
                <a:solidFill>
                  <a:srgbClr val="FF0000"/>
                </a:solidFill>
                <a:latin typeface="Hel"/>
              </a:rPr>
              <a:t>¿</a:t>
            </a:r>
            <a:r>
              <a:rPr lang="es-ES" sz="7200" b="1" dirty="0" smtClean="0">
                <a:solidFill>
                  <a:srgbClr val="FF0000"/>
                </a:solidFill>
                <a:latin typeface="Hel"/>
              </a:rPr>
              <a:t>Qué es </a:t>
            </a:r>
            <a:r>
              <a:rPr lang="es-ES" sz="7200" b="1" dirty="0">
                <a:solidFill>
                  <a:srgbClr val="FF0000"/>
                </a:solidFill>
                <a:latin typeface="Hel"/>
              </a:rPr>
              <a:t>un tag?</a:t>
            </a:r>
            <a:endParaRPr lang="es-ES" sz="7200" dirty="0">
              <a:solidFill>
                <a:srgbClr val="FF0000"/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3668201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206500" y="647700"/>
            <a:ext cx="871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s-ES" sz="7200" b="1" dirty="0">
                <a:solidFill>
                  <a:srgbClr val="FF0000"/>
                </a:solidFill>
                <a:latin typeface="Hel"/>
              </a:rPr>
              <a:t>Tags (Etiquetas</a:t>
            </a:r>
            <a:r>
              <a:rPr lang="es-ES" sz="7200" b="1" dirty="0" smtClean="0">
                <a:solidFill>
                  <a:srgbClr val="FF0000"/>
                </a:solidFill>
                <a:latin typeface="Hel"/>
              </a:rPr>
              <a:t>)</a:t>
            </a:r>
            <a:endParaRPr lang="es-ES" sz="7200" dirty="0">
              <a:solidFill>
                <a:srgbClr val="FF0000"/>
              </a:solidFill>
              <a:latin typeface="Hel"/>
            </a:endParaRPr>
          </a:p>
        </p:txBody>
      </p:sp>
      <p:sp>
        <p:nvSpPr>
          <p:cNvPr id="3" name="Conector 2"/>
          <p:cNvSpPr/>
          <p:nvPr/>
        </p:nvSpPr>
        <p:spPr>
          <a:xfrm>
            <a:off x="2676452" y="2573841"/>
            <a:ext cx="738223" cy="7197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onector 3"/>
          <p:cNvSpPr/>
          <p:nvPr/>
        </p:nvSpPr>
        <p:spPr>
          <a:xfrm>
            <a:off x="4372308" y="2537730"/>
            <a:ext cx="738223" cy="7197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onector 4"/>
          <p:cNvSpPr/>
          <p:nvPr/>
        </p:nvSpPr>
        <p:spPr>
          <a:xfrm>
            <a:off x="6068165" y="2573841"/>
            <a:ext cx="738223" cy="7197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onector 5"/>
          <p:cNvSpPr/>
          <p:nvPr/>
        </p:nvSpPr>
        <p:spPr>
          <a:xfrm>
            <a:off x="7764021" y="2590519"/>
            <a:ext cx="738223" cy="7197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2258163" y="3597512"/>
            <a:ext cx="157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 smtClean="0">
                <a:solidFill>
                  <a:schemeClr val="accent1"/>
                </a:solidFill>
                <a:latin typeface="Hel"/>
              </a:rPr>
              <a:t>Commit 1</a:t>
            </a:r>
            <a:endParaRPr lang="es-ES" sz="2400" dirty="0">
              <a:solidFill>
                <a:schemeClr val="accent1"/>
              </a:solidFill>
              <a:latin typeface="Hel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345732" y="3591062"/>
            <a:ext cx="157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 smtClean="0">
                <a:solidFill>
                  <a:schemeClr val="accent1"/>
                </a:solidFill>
                <a:latin typeface="Hel"/>
              </a:rPr>
              <a:t>Commit 4</a:t>
            </a:r>
            <a:endParaRPr lang="es-ES" sz="2400" dirty="0">
              <a:solidFill>
                <a:schemeClr val="accent1"/>
              </a:solidFill>
              <a:latin typeface="Hel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649875" y="3599704"/>
            <a:ext cx="157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 smtClean="0">
                <a:solidFill>
                  <a:schemeClr val="accent1"/>
                </a:solidFill>
                <a:latin typeface="Hel"/>
              </a:rPr>
              <a:t>Commit 3</a:t>
            </a:r>
            <a:endParaRPr lang="es-ES" sz="2400" dirty="0">
              <a:solidFill>
                <a:schemeClr val="accent1"/>
              </a:solidFill>
              <a:latin typeface="Hel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954019" y="3593817"/>
            <a:ext cx="157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 smtClean="0">
                <a:solidFill>
                  <a:schemeClr val="accent1"/>
                </a:solidFill>
                <a:latin typeface="Hel"/>
              </a:rPr>
              <a:t>Commit 2</a:t>
            </a:r>
            <a:endParaRPr lang="es-ES" sz="2400" dirty="0">
              <a:solidFill>
                <a:schemeClr val="accent1"/>
              </a:solidFill>
              <a:latin typeface="Hel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528818" y="2050382"/>
            <a:ext cx="1816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chemeClr val="accent6"/>
                </a:solidFill>
                <a:latin typeface="Hel"/>
              </a:rPr>
              <a:t>Versión 1.0</a:t>
            </a:r>
            <a:endParaRPr lang="es-ES" sz="2400" b="1" dirty="0">
              <a:solidFill>
                <a:schemeClr val="accent6"/>
              </a:solidFill>
              <a:latin typeface="Hel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741419" y="4490991"/>
            <a:ext cx="69181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Los </a:t>
            </a:r>
            <a:r>
              <a:rPr lang="es-ES" sz="3200" b="1" dirty="0">
                <a:latin typeface="Hel"/>
              </a:rPr>
              <a:t>tags</a:t>
            </a:r>
            <a:r>
              <a:rPr lang="es-ES" sz="3200" dirty="0">
                <a:latin typeface="Hel"/>
              </a:rPr>
              <a:t> son simples puntos específicos en la historia de nuestro proyecto y se usan para marcar alguna versión del mismo.</a:t>
            </a:r>
            <a:endParaRPr lang="es-ES" sz="19900" dirty="0"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21740938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87600" y="2794000"/>
            <a:ext cx="767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ES" sz="7200" b="1" dirty="0">
                <a:solidFill>
                  <a:schemeClr val="accent6"/>
                </a:solidFill>
                <a:latin typeface="Hel"/>
              </a:rPr>
              <a:t>Creando un </a:t>
            </a:r>
            <a:r>
              <a:rPr lang="es-ES" sz="7200" b="1" dirty="0" smtClean="0">
                <a:solidFill>
                  <a:schemeClr val="accent6"/>
                </a:solidFill>
                <a:latin typeface="Hel"/>
              </a:rPr>
              <a:t>tag</a:t>
            </a:r>
            <a:endParaRPr lang="es-ES" sz="7200" dirty="0">
              <a:solidFill>
                <a:schemeClr val="accent6"/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387934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67000" y="673100"/>
            <a:ext cx="6845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ES" sz="7200" b="1" dirty="0">
                <a:solidFill>
                  <a:schemeClr val="accent6"/>
                </a:solidFill>
                <a:latin typeface="Hel"/>
              </a:rPr>
              <a:t>Tags anotadas</a:t>
            </a:r>
            <a:endParaRPr lang="es-ES" sz="7200" dirty="0">
              <a:solidFill>
                <a:schemeClr val="accent6"/>
              </a:solidFill>
              <a:latin typeface="Hel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399389" y="2516928"/>
            <a:ext cx="5712209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200" dirty="0">
                <a:latin typeface="Hel"/>
              </a:rPr>
              <a:t>$ git </a:t>
            </a:r>
            <a:r>
              <a:rPr lang="sv-SE" sz="3200" dirty="0">
                <a:solidFill>
                  <a:srgbClr val="FFFF00"/>
                </a:solidFill>
                <a:latin typeface="Hel"/>
              </a:rPr>
              <a:t>tag</a:t>
            </a:r>
            <a:r>
              <a:rPr lang="sv-SE" sz="3200" dirty="0">
                <a:latin typeface="Hel"/>
              </a:rPr>
              <a:t> -</a:t>
            </a:r>
            <a:r>
              <a:rPr lang="sv-SE" sz="3200" dirty="0">
                <a:solidFill>
                  <a:srgbClr val="FFFF00"/>
                </a:solidFill>
                <a:latin typeface="Hel"/>
              </a:rPr>
              <a:t>a</a:t>
            </a:r>
            <a:r>
              <a:rPr lang="sv-SE" sz="3200" dirty="0">
                <a:latin typeface="Hel"/>
              </a:rPr>
              <a:t> v1.0 -</a:t>
            </a:r>
            <a:r>
              <a:rPr lang="sv-SE" sz="3200" dirty="0">
                <a:solidFill>
                  <a:srgbClr val="FFFF00"/>
                </a:solidFill>
                <a:latin typeface="Hel"/>
              </a:rPr>
              <a:t>m</a:t>
            </a:r>
            <a:r>
              <a:rPr lang="sv-SE" sz="3200" dirty="0">
                <a:latin typeface="Hel"/>
              </a:rPr>
              <a:t> "Mensaje"</a:t>
            </a:r>
            <a:endParaRPr lang="es-ES" sz="11500" dirty="0">
              <a:solidFill>
                <a:srgbClr val="FFFF00"/>
              </a:solidFill>
              <a:latin typeface="Hel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652519" y="4313191"/>
            <a:ext cx="69181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Las </a:t>
            </a:r>
            <a:r>
              <a:rPr lang="es-ES" sz="3200" b="1" dirty="0">
                <a:latin typeface="Hel"/>
              </a:rPr>
              <a:t>tags</a:t>
            </a:r>
            <a:r>
              <a:rPr lang="es-ES" sz="3200" dirty="0">
                <a:latin typeface="Hel"/>
              </a:rPr>
              <a:t> </a:t>
            </a:r>
            <a:r>
              <a:rPr lang="es-ES" sz="3200" b="1" dirty="0">
                <a:latin typeface="Hel"/>
              </a:rPr>
              <a:t>anotadas </a:t>
            </a:r>
            <a:r>
              <a:rPr lang="es-ES" sz="3200" dirty="0">
                <a:latin typeface="Hel"/>
              </a:rPr>
              <a:t>son almacenadas como objetos completos dentro de la base de Git y contienen más información.</a:t>
            </a:r>
            <a:endParaRPr lang="es-ES" sz="41300" dirty="0"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13456852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81300" y="609600"/>
            <a:ext cx="576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ES" sz="7200" b="1" dirty="0">
                <a:solidFill>
                  <a:schemeClr val="accent6"/>
                </a:solidFill>
                <a:latin typeface="Hel"/>
              </a:rPr>
              <a:t>Tags ligeras</a:t>
            </a:r>
            <a:endParaRPr lang="es-ES" sz="7200" dirty="0">
              <a:solidFill>
                <a:schemeClr val="accent6"/>
              </a:solidFill>
              <a:latin typeface="Hel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877945" y="2773369"/>
            <a:ext cx="3083309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latin typeface="Hel"/>
              </a:rPr>
              <a:t>$ git </a:t>
            </a:r>
            <a:r>
              <a:rPr lang="es-ES" sz="3200" dirty="0">
                <a:solidFill>
                  <a:srgbClr val="FFFF00"/>
                </a:solidFill>
                <a:latin typeface="Hel"/>
              </a:rPr>
              <a:t>tag</a:t>
            </a:r>
            <a:r>
              <a:rPr lang="es-ES" sz="3200" dirty="0">
                <a:latin typeface="Hel"/>
              </a:rPr>
              <a:t> v1.0</a:t>
            </a:r>
            <a:endParaRPr lang="es-ES" sz="23900" dirty="0">
              <a:solidFill>
                <a:srgbClr val="FFFF00"/>
              </a:solidFill>
              <a:latin typeface="Hel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652519" y="4313191"/>
            <a:ext cx="69181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Las </a:t>
            </a:r>
            <a:r>
              <a:rPr lang="es-ES" sz="3200" b="1" dirty="0">
                <a:latin typeface="Hel"/>
              </a:rPr>
              <a:t>tags</a:t>
            </a:r>
            <a:r>
              <a:rPr lang="es-ES" sz="3200" dirty="0">
                <a:latin typeface="Hel"/>
              </a:rPr>
              <a:t> </a:t>
            </a:r>
            <a:r>
              <a:rPr lang="es-ES" sz="3200" b="1" dirty="0">
                <a:latin typeface="Hel"/>
              </a:rPr>
              <a:t>ligeras, </a:t>
            </a:r>
            <a:r>
              <a:rPr lang="es-ES" sz="3200" dirty="0">
                <a:latin typeface="Hel"/>
              </a:rPr>
              <a:t>son otra forma de crear tags, más simples y con poca información.</a:t>
            </a:r>
            <a:endParaRPr lang="es-ES" sz="85700" dirty="0"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26495410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74900" y="2209800"/>
            <a:ext cx="767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s-ES" sz="7200" b="1" dirty="0">
                <a:solidFill>
                  <a:schemeClr val="accent6"/>
                </a:solidFill>
                <a:latin typeface="Hel"/>
              </a:rPr>
              <a:t>Especificando </a:t>
            </a:r>
            <a:r>
              <a:rPr lang="es-ES" sz="7200" b="1" dirty="0" smtClean="0">
                <a:solidFill>
                  <a:schemeClr val="accent6"/>
                </a:solidFill>
                <a:latin typeface="Hel"/>
              </a:rPr>
              <a:t>tags</a:t>
            </a:r>
            <a:endParaRPr lang="es-ES" sz="7200" dirty="0">
              <a:solidFill>
                <a:schemeClr val="accent6"/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29486198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69089" y="561128"/>
            <a:ext cx="6376311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latin typeface="Hel"/>
              </a:rPr>
              <a:t>$ git </a:t>
            </a:r>
            <a:r>
              <a:rPr lang="sv-SE" sz="2800" dirty="0">
                <a:solidFill>
                  <a:srgbClr val="FFFF00"/>
                </a:solidFill>
                <a:latin typeface="Hel"/>
              </a:rPr>
              <a:t>tag</a:t>
            </a:r>
            <a:r>
              <a:rPr lang="sv-SE" sz="2800" dirty="0">
                <a:latin typeface="Hel"/>
              </a:rPr>
              <a:t> -</a:t>
            </a:r>
            <a:r>
              <a:rPr lang="sv-SE" sz="2800" dirty="0">
                <a:solidFill>
                  <a:srgbClr val="FFFF00"/>
                </a:solidFill>
                <a:latin typeface="Hel"/>
              </a:rPr>
              <a:t>a</a:t>
            </a:r>
            <a:r>
              <a:rPr lang="sv-SE" sz="2800" dirty="0">
                <a:latin typeface="Hel"/>
              </a:rPr>
              <a:t> v1.0 -</a:t>
            </a:r>
            <a:r>
              <a:rPr lang="sv-SE" sz="2800" dirty="0">
                <a:solidFill>
                  <a:srgbClr val="FFFF00"/>
                </a:solidFill>
                <a:latin typeface="Hel"/>
              </a:rPr>
              <a:t>m</a:t>
            </a:r>
            <a:r>
              <a:rPr lang="sv-SE" sz="2800" dirty="0">
                <a:latin typeface="Hel"/>
              </a:rPr>
              <a:t> 'Mensaje' 612d406</a:t>
            </a:r>
            <a:endParaRPr lang="es-ES" sz="19900" dirty="0">
              <a:solidFill>
                <a:srgbClr val="FFFF00"/>
              </a:solidFill>
              <a:latin typeface="Hel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741419" y="4783091"/>
            <a:ext cx="69181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Al agregar el código</a:t>
            </a:r>
            <a:r>
              <a:rPr lang="es-ES" sz="3200" b="1" dirty="0">
                <a:latin typeface="Hel"/>
              </a:rPr>
              <a:t> SHA </a:t>
            </a:r>
            <a:r>
              <a:rPr lang="es-ES" sz="3200" dirty="0">
                <a:latin typeface="Hel"/>
              </a:rPr>
              <a:t>podemos especificar donde se va a aplicar una etiqueta.</a:t>
            </a:r>
            <a:endParaRPr lang="es-ES" sz="177700" dirty="0">
              <a:latin typeface="Hel"/>
            </a:endParaRPr>
          </a:p>
        </p:txBody>
      </p:sp>
      <p:sp>
        <p:nvSpPr>
          <p:cNvPr id="4" name="Conector 3"/>
          <p:cNvSpPr/>
          <p:nvPr/>
        </p:nvSpPr>
        <p:spPr>
          <a:xfrm>
            <a:off x="2676452" y="2573841"/>
            <a:ext cx="738223" cy="7197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onector 4"/>
          <p:cNvSpPr/>
          <p:nvPr/>
        </p:nvSpPr>
        <p:spPr>
          <a:xfrm>
            <a:off x="4372308" y="2537730"/>
            <a:ext cx="738223" cy="7197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onector 5"/>
          <p:cNvSpPr/>
          <p:nvPr/>
        </p:nvSpPr>
        <p:spPr>
          <a:xfrm>
            <a:off x="6068165" y="2573841"/>
            <a:ext cx="738223" cy="7197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onector 6"/>
          <p:cNvSpPr/>
          <p:nvPr/>
        </p:nvSpPr>
        <p:spPr>
          <a:xfrm>
            <a:off x="7764021" y="2590519"/>
            <a:ext cx="738223" cy="7197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3941318" y="2076065"/>
            <a:ext cx="1816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chemeClr val="accent6"/>
                </a:solidFill>
                <a:latin typeface="Hel"/>
              </a:rPr>
              <a:t>Versión 1.0</a:t>
            </a:r>
            <a:endParaRPr lang="es-ES" sz="2400" b="1" dirty="0">
              <a:solidFill>
                <a:schemeClr val="accent6"/>
              </a:solidFill>
              <a:latin typeface="Hel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603955" y="3476285"/>
            <a:ext cx="2491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accent1"/>
                </a:solidFill>
                <a:latin typeface="Hel"/>
              </a:rPr>
              <a:t>commit 612d406</a:t>
            </a:r>
            <a:endParaRPr lang="es-ES" sz="3200" dirty="0">
              <a:solidFill>
                <a:schemeClr val="accent1"/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31957979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74900" y="2209800"/>
            <a:ext cx="767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s-ES" sz="7200" b="1" dirty="0">
                <a:solidFill>
                  <a:schemeClr val="accent6"/>
                </a:solidFill>
                <a:latin typeface="Hel"/>
              </a:rPr>
              <a:t>Compartiendo nuestras tags</a:t>
            </a:r>
            <a:endParaRPr lang="es-ES" sz="7200" dirty="0">
              <a:solidFill>
                <a:schemeClr val="accent6"/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167146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69089" y="561128"/>
            <a:ext cx="4293511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Hel"/>
              </a:rPr>
              <a:t>$ git </a:t>
            </a:r>
            <a:r>
              <a:rPr lang="es-ES" sz="2800" dirty="0" err="1">
                <a:latin typeface="Hel"/>
              </a:rPr>
              <a:t>push</a:t>
            </a:r>
            <a:r>
              <a:rPr lang="es-ES" sz="2800" dirty="0">
                <a:latin typeface="Hel"/>
              </a:rPr>
              <a:t> origin v1.0</a:t>
            </a:r>
            <a:endParaRPr lang="es-ES" sz="34400" dirty="0">
              <a:solidFill>
                <a:srgbClr val="FFFF00"/>
              </a:solidFill>
              <a:latin typeface="Hel"/>
            </a:endParaRPr>
          </a:p>
        </p:txBody>
      </p:sp>
      <p:sp>
        <p:nvSpPr>
          <p:cNvPr id="3" name="Conector 2"/>
          <p:cNvSpPr/>
          <p:nvPr/>
        </p:nvSpPr>
        <p:spPr>
          <a:xfrm>
            <a:off x="4537408" y="4645930"/>
            <a:ext cx="738223" cy="7197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onector 3"/>
          <p:cNvSpPr/>
          <p:nvPr/>
        </p:nvSpPr>
        <p:spPr>
          <a:xfrm>
            <a:off x="6233265" y="4682041"/>
            <a:ext cx="738223" cy="7197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onector 4"/>
          <p:cNvSpPr/>
          <p:nvPr/>
        </p:nvSpPr>
        <p:spPr>
          <a:xfrm>
            <a:off x="7929121" y="4698719"/>
            <a:ext cx="738223" cy="7197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4106418" y="4184265"/>
            <a:ext cx="1816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chemeClr val="accent6"/>
                </a:solidFill>
                <a:latin typeface="Hel"/>
              </a:rPr>
              <a:t>Versión 1.0</a:t>
            </a:r>
            <a:endParaRPr lang="es-ES" sz="2400" b="1" dirty="0">
              <a:solidFill>
                <a:schemeClr val="accent6"/>
              </a:solidFill>
              <a:latin typeface="Hel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58202" y="3223036"/>
            <a:ext cx="896636" cy="769839"/>
          </a:xfrm>
          <a:prstGeom prst="rect">
            <a:avLst/>
          </a:prstGeom>
          <a:noFill/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013" y="1700805"/>
            <a:ext cx="1601012" cy="133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236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69089" y="561128"/>
            <a:ext cx="3734711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Hel"/>
              </a:rPr>
              <a:t>$ git </a:t>
            </a:r>
            <a:r>
              <a:rPr lang="es-ES" sz="2800" dirty="0" err="1">
                <a:latin typeface="Hel"/>
              </a:rPr>
              <a:t>push</a:t>
            </a:r>
            <a:r>
              <a:rPr lang="es-ES" sz="2800" dirty="0">
                <a:latin typeface="Hel"/>
              </a:rPr>
              <a:t> origin --</a:t>
            </a:r>
            <a:r>
              <a:rPr lang="es-ES" sz="2800" dirty="0">
                <a:solidFill>
                  <a:srgbClr val="FFFF00"/>
                </a:solidFill>
                <a:latin typeface="Hel"/>
              </a:rPr>
              <a:t>tags</a:t>
            </a:r>
            <a:endParaRPr lang="es-ES" sz="71400" dirty="0">
              <a:solidFill>
                <a:srgbClr val="FFFF00"/>
              </a:solidFill>
              <a:latin typeface="Hel"/>
            </a:endParaRPr>
          </a:p>
        </p:txBody>
      </p:sp>
      <p:sp>
        <p:nvSpPr>
          <p:cNvPr id="3" name="Conector 2"/>
          <p:cNvSpPr/>
          <p:nvPr/>
        </p:nvSpPr>
        <p:spPr>
          <a:xfrm>
            <a:off x="3838908" y="4849130"/>
            <a:ext cx="738223" cy="7197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onector 3"/>
          <p:cNvSpPr/>
          <p:nvPr/>
        </p:nvSpPr>
        <p:spPr>
          <a:xfrm>
            <a:off x="5534765" y="4885241"/>
            <a:ext cx="738223" cy="7197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onector 4"/>
          <p:cNvSpPr/>
          <p:nvPr/>
        </p:nvSpPr>
        <p:spPr>
          <a:xfrm>
            <a:off x="7230621" y="4901919"/>
            <a:ext cx="738223" cy="7197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3407918" y="4387465"/>
            <a:ext cx="1816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chemeClr val="accent6"/>
                </a:solidFill>
                <a:latin typeface="Hel"/>
              </a:rPr>
              <a:t>Versión 1.0</a:t>
            </a:r>
            <a:endParaRPr lang="es-ES" sz="2400" b="1" dirty="0">
              <a:solidFill>
                <a:schemeClr val="accent6"/>
              </a:solidFill>
              <a:latin typeface="Hel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61502" y="3554227"/>
            <a:ext cx="896636" cy="769839"/>
          </a:xfrm>
          <a:prstGeom prst="rect">
            <a:avLst/>
          </a:prstGeom>
          <a:noFill/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313" y="2031996"/>
            <a:ext cx="1601012" cy="133084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6691275" y="4387464"/>
            <a:ext cx="1816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chemeClr val="accent6"/>
                </a:solidFill>
                <a:latin typeface="Hel"/>
              </a:rPr>
              <a:t>Versión 1.1</a:t>
            </a:r>
            <a:endParaRPr lang="es-ES" sz="2400" b="1" dirty="0">
              <a:solidFill>
                <a:schemeClr val="accent6"/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13496536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356100" y="939800"/>
            <a:ext cx="3060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400" b="1" dirty="0" smtClean="0">
                <a:solidFill>
                  <a:schemeClr val="accent4">
                    <a:lumMod val="75000"/>
                  </a:schemeClr>
                </a:solidFill>
                <a:latin typeface="Hel"/>
              </a:rPr>
              <a:t>Proyecto</a:t>
            </a:r>
            <a:endParaRPr lang="es-ES" sz="2800" b="1" dirty="0">
              <a:solidFill>
                <a:schemeClr val="accent4">
                  <a:lumMod val="75000"/>
                </a:schemeClr>
              </a:solidFill>
              <a:latin typeface="Hel"/>
            </a:endParaRPr>
          </a:p>
        </p:txBody>
      </p:sp>
      <p:sp>
        <p:nvSpPr>
          <p:cNvPr id="3" name="Conector 2"/>
          <p:cNvSpPr/>
          <p:nvPr/>
        </p:nvSpPr>
        <p:spPr>
          <a:xfrm>
            <a:off x="1918542" y="2476500"/>
            <a:ext cx="3327400" cy="323849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721" y="3018026"/>
            <a:ext cx="952399" cy="95239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317" y="3018026"/>
            <a:ext cx="952399" cy="95239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08" y="3969868"/>
            <a:ext cx="953514" cy="95351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22" y="3970425"/>
            <a:ext cx="952399" cy="95239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512" y="3970425"/>
            <a:ext cx="952399" cy="952399"/>
          </a:xfrm>
          <a:prstGeom prst="rect">
            <a:avLst/>
          </a:prstGeom>
        </p:spPr>
      </p:pic>
      <p:sp>
        <p:nvSpPr>
          <p:cNvPr id="9" name="Conector 8"/>
          <p:cNvSpPr/>
          <p:nvPr/>
        </p:nvSpPr>
        <p:spPr>
          <a:xfrm>
            <a:off x="6830470" y="2476500"/>
            <a:ext cx="3327400" cy="323849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402" y="3425769"/>
            <a:ext cx="953311" cy="95331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800" y="3430102"/>
            <a:ext cx="952399" cy="95239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016" y="3432882"/>
            <a:ext cx="952399" cy="95239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178" y="4386834"/>
            <a:ext cx="953514" cy="95351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570" y="4369571"/>
            <a:ext cx="952399" cy="952399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70" y="4383063"/>
            <a:ext cx="952399" cy="952399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800" y="2520894"/>
            <a:ext cx="922740" cy="922740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055" y="3630661"/>
            <a:ext cx="1083382" cy="930176"/>
          </a:xfrm>
          <a:prstGeom prst="rect">
            <a:avLst/>
          </a:prstGeom>
          <a:noFill/>
        </p:spPr>
      </p:pic>
      <p:sp>
        <p:nvSpPr>
          <p:cNvPr id="23" name="CuadroTexto 22"/>
          <p:cNvSpPr txBox="1"/>
          <p:nvPr/>
        </p:nvSpPr>
        <p:spPr>
          <a:xfrm>
            <a:off x="7592953" y="1819727"/>
            <a:ext cx="1700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dirty="0">
                <a:latin typeface="Hel"/>
              </a:rPr>
              <a:t>Versión 2</a:t>
            </a:r>
            <a:endParaRPr lang="es-ES" sz="2800" dirty="0">
              <a:latin typeface="Hel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2789312" y="1819727"/>
            <a:ext cx="170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dirty="0">
                <a:latin typeface="Hel"/>
              </a:rPr>
              <a:t>Versión 1</a:t>
            </a:r>
            <a:endParaRPr lang="es-ES" sz="2800" dirty="0"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33967111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356100" y="939800"/>
            <a:ext cx="3060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400" b="1" dirty="0" smtClean="0">
                <a:solidFill>
                  <a:schemeClr val="accent4">
                    <a:lumMod val="75000"/>
                  </a:schemeClr>
                </a:solidFill>
                <a:latin typeface="Hel"/>
              </a:rPr>
              <a:t>Proyecto</a:t>
            </a:r>
            <a:endParaRPr lang="es-ES" sz="2800" b="1" dirty="0">
              <a:solidFill>
                <a:schemeClr val="accent4">
                  <a:lumMod val="75000"/>
                </a:schemeClr>
              </a:solidFill>
              <a:latin typeface="Hel"/>
            </a:endParaRPr>
          </a:p>
        </p:txBody>
      </p:sp>
      <p:sp>
        <p:nvSpPr>
          <p:cNvPr id="3" name="Conector 2"/>
          <p:cNvSpPr/>
          <p:nvPr/>
        </p:nvSpPr>
        <p:spPr>
          <a:xfrm>
            <a:off x="1971868" y="3505199"/>
            <a:ext cx="1192116" cy="11303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onector 3"/>
          <p:cNvSpPr/>
          <p:nvPr/>
        </p:nvSpPr>
        <p:spPr>
          <a:xfrm>
            <a:off x="8608916" y="3505199"/>
            <a:ext cx="1192116" cy="11303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onector 4"/>
          <p:cNvSpPr/>
          <p:nvPr/>
        </p:nvSpPr>
        <p:spPr>
          <a:xfrm>
            <a:off x="5290392" y="3505199"/>
            <a:ext cx="1192116" cy="11303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476" y="3605213"/>
            <a:ext cx="1083382" cy="930176"/>
          </a:xfrm>
          <a:prstGeom prst="rect">
            <a:avLst/>
          </a:prstGeom>
          <a:noFill/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042" y="3705325"/>
            <a:ext cx="1083382" cy="930176"/>
          </a:xfrm>
          <a:prstGeom prst="rect">
            <a:avLst/>
          </a:prstGeom>
          <a:noFill/>
        </p:spPr>
      </p:pic>
      <p:sp>
        <p:nvSpPr>
          <p:cNvPr id="11" name="CuadroTexto 10"/>
          <p:cNvSpPr txBox="1"/>
          <p:nvPr/>
        </p:nvSpPr>
        <p:spPr>
          <a:xfrm>
            <a:off x="8423094" y="2737359"/>
            <a:ext cx="1712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dirty="0">
                <a:latin typeface="Hel"/>
              </a:rPr>
              <a:t>Versión 3</a:t>
            </a:r>
            <a:endParaRPr lang="es-ES" sz="2800" dirty="0">
              <a:latin typeface="Hel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104570" y="2733143"/>
            <a:ext cx="1700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dirty="0">
                <a:latin typeface="Hel"/>
              </a:rPr>
              <a:t>Versión 2</a:t>
            </a:r>
            <a:endParaRPr lang="es-ES" sz="2800" dirty="0">
              <a:latin typeface="Hel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781240" y="2733144"/>
            <a:ext cx="170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dirty="0">
                <a:latin typeface="Hel"/>
              </a:rPr>
              <a:t>Versión 1</a:t>
            </a:r>
            <a:endParaRPr lang="es-ES" sz="2800" dirty="0"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3672260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ector 1"/>
          <p:cNvSpPr/>
          <p:nvPr/>
        </p:nvSpPr>
        <p:spPr>
          <a:xfrm>
            <a:off x="1971868" y="3505199"/>
            <a:ext cx="1192116" cy="11303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onector 2"/>
          <p:cNvSpPr/>
          <p:nvPr/>
        </p:nvSpPr>
        <p:spPr>
          <a:xfrm>
            <a:off x="8608916" y="3505199"/>
            <a:ext cx="1192116" cy="11303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onector 3"/>
          <p:cNvSpPr/>
          <p:nvPr/>
        </p:nvSpPr>
        <p:spPr>
          <a:xfrm>
            <a:off x="5290392" y="3505199"/>
            <a:ext cx="1192116" cy="11303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717" y="374280"/>
            <a:ext cx="2247483" cy="288962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8437324" y="4758232"/>
            <a:ext cx="1712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dirty="0">
                <a:latin typeface="Hel"/>
              </a:rPr>
              <a:t>Versión 3</a:t>
            </a:r>
            <a:endParaRPr lang="es-ES" sz="2800" dirty="0">
              <a:latin typeface="Hel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118800" y="4754016"/>
            <a:ext cx="1700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dirty="0">
                <a:latin typeface="Hel"/>
              </a:rPr>
              <a:t>Versión 2</a:t>
            </a:r>
            <a:endParaRPr lang="es-ES" sz="2800" dirty="0">
              <a:latin typeface="Hel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795470" y="4754017"/>
            <a:ext cx="170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dirty="0">
                <a:latin typeface="Hel"/>
              </a:rPr>
              <a:t>Versión 1</a:t>
            </a:r>
            <a:endParaRPr lang="es-ES" sz="2800" dirty="0">
              <a:latin typeface="Hel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01" y="3705325"/>
            <a:ext cx="896636" cy="769839"/>
          </a:xfrm>
          <a:prstGeom prst="rect">
            <a:avLst/>
          </a:prstGeom>
          <a:noFill/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00" y="3705325"/>
            <a:ext cx="896636" cy="769839"/>
          </a:xfrm>
          <a:prstGeom prst="rect">
            <a:avLst/>
          </a:prstGeom>
          <a:noFill/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88824" y="4727109"/>
            <a:ext cx="969011" cy="779879"/>
          </a:xfrm>
          <a:prstGeom prst="rect">
            <a:avLst/>
          </a:prstGeom>
          <a:noFill/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65493" y="4589706"/>
            <a:ext cx="969011" cy="7798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37092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661</TotalTime>
  <Words>673</Words>
  <Application>Microsoft Office PowerPoint</Application>
  <PresentationFormat>Panorámica</PresentationFormat>
  <Paragraphs>189</Paragraphs>
  <Slides>69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69</vt:i4>
      </vt:variant>
    </vt:vector>
  </HeadingPairs>
  <TitlesOfParts>
    <vt:vector size="75" baseType="lpstr">
      <vt:lpstr>Calisto MT</vt:lpstr>
      <vt:lpstr>He</vt:lpstr>
      <vt:lpstr>Hel</vt:lpstr>
      <vt:lpstr>Trebuchet MS</vt:lpstr>
      <vt:lpstr>Wingdings 2</vt:lpstr>
      <vt:lpstr>Pizarra</vt:lpstr>
      <vt:lpstr>¿Qué es GIT?</vt:lpstr>
      <vt:lpstr>Presentación de PowerPoint</vt:lpstr>
      <vt:lpstr>Presentación de PowerPoint</vt:lpstr>
      <vt:lpstr>Presentación de PowerPoint</vt:lpstr>
      <vt:lpstr>Presentación de PowerPoint</vt:lpstr>
      <vt:lpstr>Un sistema de control de versiones nos registra los cambios realizados en un archivo o conjunto de archivos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es Git?</dc:title>
  <dc:creator>ProBook</dc:creator>
  <cp:lastModifiedBy>Sergio Chamorro</cp:lastModifiedBy>
  <cp:revision>89</cp:revision>
  <dcterms:created xsi:type="dcterms:W3CDTF">2016-07-02T12:34:34Z</dcterms:created>
  <dcterms:modified xsi:type="dcterms:W3CDTF">2016-08-08T23:58:05Z</dcterms:modified>
</cp:coreProperties>
</file>