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notesMasterIdLst>
    <p:notesMasterId r:id="rId32"/>
  </p:notesMasterIdLst>
  <p:handoutMasterIdLst>
    <p:handoutMasterId r:id="rId33"/>
  </p:handoutMasterIdLst>
  <p:sldIdLst>
    <p:sldId id="469" r:id="rId5"/>
    <p:sldId id="470" r:id="rId6"/>
    <p:sldId id="468" r:id="rId7"/>
    <p:sldId id="311" r:id="rId8"/>
    <p:sldId id="312" r:id="rId9"/>
    <p:sldId id="471" r:id="rId10"/>
    <p:sldId id="410" r:id="rId11"/>
    <p:sldId id="444" r:id="rId12"/>
    <p:sldId id="406" r:id="rId13"/>
    <p:sldId id="259" r:id="rId14"/>
    <p:sldId id="453" r:id="rId15"/>
    <p:sldId id="420" r:id="rId16"/>
    <p:sldId id="447" r:id="rId17"/>
    <p:sldId id="456" r:id="rId18"/>
    <p:sldId id="455" r:id="rId19"/>
    <p:sldId id="460" r:id="rId20"/>
    <p:sldId id="457" r:id="rId21"/>
    <p:sldId id="459" r:id="rId22"/>
    <p:sldId id="454" r:id="rId23"/>
    <p:sldId id="461" r:id="rId24"/>
    <p:sldId id="463" r:id="rId25"/>
    <p:sldId id="462" r:id="rId26"/>
    <p:sldId id="464" r:id="rId27"/>
    <p:sldId id="465" r:id="rId28"/>
    <p:sldId id="466" r:id="rId29"/>
    <p:sldId id="449" r:id="rId30"/>
    <p:sldId id="436" r:id="rId31"/>
  </p:sldIdLst>
  <p:sldSz cx="9906000" cy="6858000" type="A4"/>
  <p:notesSz cx="6858000" cy="1152525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FlandersArtSans-Bold" panose="020B0604020202020204" charset="0"/>
      <p:bold r:id="rId38"/>
    </p:embeddedFont>
    <p:embeddedFont>
      <p:font typeface="FlandersArtSans-Light" panose="020B0604020202020204" charset="0"/>
      <p:regular r:id="rId39"/>
    </p:embeddedFont>
    <p:embeddedFont>
      <p:font typeface="FlandersArtSans-Regular" panose="020B0604020202020204" charset="0"/>
      <p:regular r:id="rId40"/>
    </p:embeddedFont>
  </p:embeddedFontLst>
  <p:defaultTextStyle>
    <a:defPPr>
      <a:defRPr lang="nl-BE"/>
    </a:defPPr>
    <a:lvl1pPr marL="0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17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35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353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470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588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t Van Nuffelen" initials="BVN" lastIdx="13" clrIdx="0">
    <p:extLst>
      <p:ext uri="{19B8F6BF-5375-455C-9EA6-DF929625EA0E}">
        <p15:presenceInfo xmlns:p15="http://schemas.microsoft.com/office/powerpoint/2012/main" userId="S-1-5-21-1169298832-2472035525-3246434704-1209" providerId="AD"/>
      </p:ext>
    </p:extLst>
  </p:cmAuthor>
  <p:cmAuthor id="2" name="De Schrijver Mathias" initials="DSM" lastIdx="11" clrIdx="1">
    <p:extLst>
      <p:ext uri="{19B8F6BF-5375-455C-9EA6-DF929625EA0E}">
        <p15:presenceInfo xmlns:p15="http://schemas.microsoft.com/office/powerpoint/2012/main" userId="S-1-5-21-3662605696-431538287-2476864782-21311" providerId="AD"/>
      </p:ext>
    </p:extLst>
  </p:cmAuthor>
  <p:cmAuthor id="3" name="Van Nuffelen Bert" initials="VB" lastIdx="2" clrIdx="2">
    <p:extLst>
      <p:ext uri="{19B8F6BF-5375-455C-9EA6-DF929625EA0E}">
        <p15:presenceInfo xmlns:p15="http://schemas.microsoft.com/office/powerpoint/2012/main" userId="S::bert.vannuffelen@kb.vlaanderen.be::8e920923-0a28-4030-a008-d2be0e764e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45" autoAdjust="0"/>
    <p:restoredTop sz="93817" autoAdjust="0"/>
  </p:normalViewPr>
  <p:slideViewPr>
    <p:cSldViewPr snapToGrid="0">
      <p:cViewPr varScale="1">
        <p:scale>
          <a:sx n="64" d="100"/>
          <a:sy n="64" d="100"/>
        </p:scale>
        <p:origin x="320" y="32"/>
      </p:cViewPr>
      <p:guideLst/>
    </p:cSldViewPr>
  </p:slideViewPr>
  <p:outlineViewPr>
    <p:cViewPr>
      <p:scale>
        <a:sx n="33" d="100"/>
        <a:sy n="33" d="100"/>
      </p:scale>
      <p:origin x="0" y="-1931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26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gent.be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hyperlink" Target="https://www.europeandataportal.eu/" TargetMode="External"/><Relationship Id="rId1" Type="http://schemas.openxmlformats.org/officeDocument/2006/relationships/image" Target="../media/image7.png"/><Relationship Id="rId6" Type="http://schemas.openxmlformats.org/officeDocument/2006/relationships/hyperlink" Target="http://opendata.vlaanderen.be/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://data.gov.be/nl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59982E-253C-4EEF-9B60-16517F81E73A}" type="doc">
      <dgm:prSet loTypeId="urn:microsoft.com/office/officeart/2011/layout/RadialPictureList" loCatId="pictur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nl-BE"/>
        </a:p>
      </dgm:t>
    </dgm:pt>
    <dgm:pt modelId="{D4191488-75F9-49CC-B8B9-FD5A73B4556F}">
      <dgm:prSet phldrT="[Text]"/>
      <dgm:spPr/>
      <dgm:t>
        <a:bodyPr/>
        <a:lstStyle/>
        <a:p>
          <a:r>
            <a:rPr lang="nl-BE" dirty="0"/>
            <a:t>Datasets vindbaar maken</a:t>
          </a:r>
        </a:p>
      </dgm:t>
    </dgm:pt>
    <dgm:pt modelId="{B119F7AD-254A-487B-8489-5BC79254436B}" type="parTrans" cxnId="{57EFF5C2-325A-40F7-B92A-57E23C4E3B39}">
      <dgm:prSet/>
      <dgm:spPr/>
      <dgm:t>
        <a:bodyPr/>
        <a:lstStyle/>
        <a:p>
          <a:endParaRPr lang="nl-BE"/>
        </a:p>
      </dgm:t>
    </dgm:pt>
    <dgm:pt modelId="{6FF35079-90A0-49C1-A4EF-499A690506DB}" type="sibTrans" cxnId="{57EFF5C2-325A-40F7-B92A-57E23C4E3B39}">
      <dgm:prSet/>
      <dgm:spPr/>
      <dgm:t>
        <a:bodyPr/>
        <a:lstStyle/>
        <a:p>
          <a:endParaRPr lang="nl-BE"/>
        </a:p>
      </dgm:t>
    </dgm:pt>
    <dgm:pt modelId="{B982F0A7-6E73-4C70-B4FA-DFA51852B4A6}">
      <dgm:prSet phldrT="[Text]"/>
      <dgm:spPr/>
      <dgm:t>
        <a:bodyPr/>
        <a:lstStyle/>
        <a:p>
          <a:r>
            <a:rPr lang="nl-BE" dirty="0"/>
            <a:t>Europa</a:t>
          </a:r>
        </a:p>
      </dgm:t>
    </dgm:pt>
    <dgm:pt modelId="{DD3E99DF-A9FC-4D97-8A52-A3BC788046FD}" type="parTrans" cxnId="{6ACB6C2B-668B-4B1B-BC55-977D9011BF71}">
      <dgm:prSet/>
      <dgm:spPr/>
      <dgm:t>
        <a:bodyPr/>
        <a:lstStyle/>
        <a:p>
          <a:endParaRPr lang="nl-BE"/>
        </a:p>
      </dgm:t>
    </dgm:pt>
    <dgm:pt modelId="{1782CB79-277C-4F2F-8118-838CB4E412DC}" type="sibTrans" cxnId="{6ACB6C2B-668B-4B1B-BC55-977D9011BF71}">
      <dgm:prSet/>
      <dgm:spPr/>
      <dgm:t>
        <a:bodyPr/>
        <a:lstStyle/>
        <a:p>
          <a:endParaRPr lang="nl-BE"/>
        </a:p>
      </dgm:t>
    </dgm:pt>
    <dgm:pt modelId="{6B864DA2-4917-4A5C-8BC0-40B40BF549D9}">
      <dgm:prSet phldrT="[Text]"/>
      <dgm:spPr/>
      <dgm:t>
        <a:bodyPr/>
        <a:lstStyle/>
        <a:p>
          <a:r>
            <a:rPr lang="nl-BE" dirty="0"/>
            <a:t>Nationaal</a:t>
          </a:r>
        </a:p>
      </dgm:t>
    </dgm:pt>
    <dgm:pt modelId="{FDC3F0E3-BB54-409A-B95A-73C51181F3FC}" type="parTrans" cxnId="{1028220F-3534-44D1-8314-90D87A626C41}">
      <dgm:prSet/>
      <dgm:spPr/>
      <dgm:t>
        <a:bodyPr/>
        <a:lstStyle/>
        <a:p>
          <a:endParaRPr lang="nl-BE"/>
        </a:p>
      </dgm:t>
    </dgm:pt>
    <dgm:pt modelId="{557424A8-29AA-49F1-8050-4B623458C45F}" type="sibTrans" cxnId="{1028220F-3534-44D1-8314-90D87A626C41}">
      <dgm:prSet/>
      <dgm:spPr/>
      <dgm:t>
        <a:bodyPr/>
        <a:lstStyle/>
        <a:p>
          <a:endParaRPr lang="nl-BE"/>
        </a:p>
      </dgm:t>
    </dgm:pt>
    <dgm:pt modelId="{9BD69136-7D40-4AD0-B994-EC2881DB0810}">
      <dgm:prSet phldrT="[Text]"/>
      <dgm:spPr/>
      <dgm:t>
        <a:bodyPr/>
        <a:lstStyle/>
        <a:p>
          <a:r>
            <a:rPr lang="nl-BE" dirty="0"/>
            <a:t>Regionaal</a:t>
          </a:r>
        </a:p>
      </dgm:t>
    </dgm:pt>
    <dgm:pt modelId="{8BE16488-915C-4AB9-A4D8-54872F7B6769}" type="parTrans" cxnId="{1EE59A4F-AC9B-4D20-B6D9-9FBE776FE2EF}">
      <dgm:prSet/>
      <dgm:spPr/>
      <dgm:t>
        <a:bodyPr/>
        <a:lstStyle/>
        <a:p>
          <a:endParaRPr lang="nl-BE"/>
        </a:p>
      </dgm:t>
    </dgm:pt>
    <dgm:pt modelId="{289257FE-FCF1-40A6-AEFE-5765AF153F58}" type="sibTrans" cxnId="{1EE59A4F-AC9B-4D20-B6D9-9FBE776FE2EF}">
      <dgm:prSet/>
      <dgm:spPr/>
      <dgm:t>
        <a:bodyPr/>
        <a:lstStyle/>
        <a:p>
          <a:endParaRPr lang="nl-BE"/>
        </a:p>
      </dgm:t>
    </dgm:pt>
    <dgm:pt modelId="{09417CE9-2280-4C62-94B2-3179A9B17D95}">
      <dgm:prSet phldrT="[Text]"/>
      <dgm:spPr/>
      <dgm:t>
        <a:bodyPr/>
        <a:lstStyle/>
        <a:p>
          <a:r>
            <a:rPr lang="nl-BE" dirty="0"/>
            <a:t>gemeentelijk</a:t>
          </a:r>
        </a:p>
      </dgm:t>
    </dgm:pt>
    <dgm:pt modelId="{E8FF4F3D-E41E-438C-BCF5-EF334D098AC8}" type="parTrans" cxnId="{2287D720-4F41-4389-910B-E76A3CA8AF51}">
      <dgm:prSet/>
      <dgm:spPr/>
      <dgm:t>
        <a:bodyPr/>
        <a:lstStyle/>
        <a:p>
          <a:endParaRPr lang="nl-BE"/>
        </a:p>
      </dgm:t>
    </dgm:pt>
    <dgm:pt modelId="{6D027559-2E08-4587-80F1-147FFD5923AC}" type="sibTrans" cxnId="{2287D720-4F41-4389-910B-E76A3CA8AF51}">
      <dgm:prSet/>
      <dgm:spPr/>
      <dgm:t>
        <a:bodyPr/>
        <a:lstStyle/>
        <a:p>
          <a:endParaRPr lang="nl-BE"/>
        </a:p>
      </dgm:t>
    </dgm:pt>
    <dgm:pt modelId="{6D46226C-120B-471C-8FD4-94F9C8E73B45}" type="pres">
      <dgm:prSet presAssocID="{4659982E-253C-4EEF-9B60-16517F81E73A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B6CB5C42-CD4D-47E2-9906-A06FFEFA8892}" type="pres">
      <dgm:prSet presAssocID="{D4191488-75F9-49CC-B8B9-FD5A73B4556F}" presName="Parent" presStyleLbl="node1" presStyleIdx="0" presStyleCnt="2">
        <dgm:presLayoutVars>
          <dgm:chMax val="4"/>
          <dgm:chPref val="3"/>
        </dgm:presLayoutVars>
      </dgm:prSet>
      <dgm:spPr/>
    </dgm:pt>
    <dgm:pt modelId="{AD7FA1AB-560C-4E60-BA85-BE3B9E545C21}" type="pres">
      <dgm:prSet presAssocID="{B982F0A7-6E73-4C70-B4FA-DFA51852B4A6}" presName="Accent" presStyleLbl="node1" presStyleIdx="1" presStyleCnt="2"/>
      <dgm:spPr/>
    </dgm:pt>
    <dgm:pt modelId="{5CF5FAFF-BDC5-468D-9067-9BEEB318BF89}" type="pres">
      <dgm:prSet presAssocID="{B982F0A7-6E73-4C70-B4FA-DFA51852B4A6}" presName="Image1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3000" r="-43000"/>
          </a:stretch>
        </a:blipFill>
      </dgm:spPr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/>
          </dgm14:cNvPr>
        </a:ext>
      </dgm:extLst>
    </dgm:pt>
    <dgm:pt modelId="{C551D35F-7CED-42AA-A269-E920AF8FFD07}" type="pres">
      <dgm:prSet presAssocID="{B982F0A7-6E73-4C70-B4FA-DFA51852B4A6}" presName="Child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6F92F0E-5E7D-4CDA-AACD-F688F9256AA2}" type="pres">
      <dgm:prSet presAssocID="{6B864DA2-4917-4A5C-8BC0-40B40BF549D9}" presName="Image2" presStyleCnt="0"/>
      <dgm:spPr/>
    </dgm:pt>
    <dgm:pt modelId="{DD2F2F2A-FAE9-486E-A54C-E413B1FF0E48}" type="pres">
      <dgm:prSet presAssocID="{6B864DA2-4917-4A5C-8BC0-40B40BF549D9}" presName="Image" presStyleLbl="fgImgPlac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3000" r="-43000"/>
          </a:stretch>
        </a:blipFill>
      </dgm:spPr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/>
          </dgm14:cNvPr>
        </a:ext>
      </dgm:extLst>
    </dgm:pt>
    <dgm:pt modelId="{45589F80-E08B-4B8A-9A9B-FFA78AC467FE}" type="pres">
      <dgm:prSet presAssocID="{6B864DA2-4917-4A5C-8BC0-40B40BF549D9}" presName="Child2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9168C254-9245-4206-8DEC-F2C097C33BA6}" type="pres">
      <dgm:prSet presAssocID="{9BD69136-7D40-4AD0-B994-EC2881DB0810}" presName="Image3" presStyleCnt="0"/>
      <dgm:spPr/>
    </dgm:pt>
    <dgm:pt modelId="{D89654D7-097A-4F50-B450-652A93304000}" type="pres">
      <dgm:prSet presAssocID="{9BD69136-7D40-4AD0-B994-EC2881DB0810}" presName="Image" presStyleLbl="fgImgPlac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3000" r="-43000"/>
          </a:stretch>
        </a:blipFill>
      </dgm:spPr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6"/>
          </dgm14:cNvPr>
        </a:ext>
      </dgm:extLst>
    </dgm:pt>
    <dgm:pt modelId="{8812B97B-44C6-4508-A1E9-0517484546A4}" type="pres">
      <dgm:prSet presAssocID="{9BD69136-7D40-4AD0-B994-EC2881DB0810}" presName="Child3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B7DF5212-D2DC-4521-8C7F-A8DC108AE114}" type="pres">
      <dgm:prSet presAssocID="{09417CE9-2280-4C62-94B2-3179A9B17D95}" presName="Image4" presStyleCnt="0"/>
      <dgm:spPr/>
    </dgm:pt>
    <dgm:pt modelId="{D1017FBB-7312-42CE-88D7-D6E604E59156}" type="pres">
      <dgm:prSet presAssocID="{09417CE9-2280-4C62-94B2-3179A9B17D95}" presName="Image" presStyleLbl="fgImgPlac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3000" r="-43000"/>
          </a:stretch>
        </a:blipFill>
      </dgm:spPr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8"/>
          </dgm14:cNvPr>
        </a:ext>
      </dgm:extLst>
    </dgm:pt>
    <dgm:pt modelId="{7947D60A-DDB6-48CA-AB84-5BDD216E6529}" type="pres">
      <dgm:prSet presAssocID="{09417CE9-2280-4C62-94B2-3179A9B17D95}" presName="Child4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028220F-3534-44D1-8314-90D87A626C41}" srcId="{D4191488-75F9-49CC-B8B9-FD5A73B4556F}" destId="{6B864DA2-4917-4A5C-8BC0-40B40BF549D9}" srcOrd="1" destOrd="0" parTransId="{FDC3F0E3-BB54-409A-B95A-73C51181F3FC}" sibTransId="{557424A8-29AA-49F1-8050-4B623458C45F}"/>
    <dgm:cxn modelId="{2287D720-4F41-4389-910B-E76A3CA8AF51}" srcId="{D4191488-75F9-49CC-B8B9-FD5A73B4556F}" destId="{09417CE9-2280-4C62-94B2-3179A9B17D95}" srcOrd="3" destOrd="0" parTransId="{E8FF4F3D-E41E-438C-BCF5-EF334D098AC8}" sibTransId="{6D027559-2E08-4587-80F1-147FFD5923AC}"/>
    <dgm:cxn modelId="{6ACB6C2B-668B-4B1B-BC55-977D9011BF71}" srcId="{D4191488-75F9-49CC-B8B9-FD5A73B4556F}" destId="{B982F0A7-6E73-4C70-B4FA-DFA51852B4A6}" srcOrd="0" destOrd="0" parTransId="{DD3E99DF-A9FC-4D97-8A52-A3BC788046FD}" sibTransId="{1782CB79-277C-4F2F-8118-838CB4E412DC}"/>
    <dgm:cxn modelId="{1EE59A4F-AC9B-4D20-B6D9-9FBE776FE2EF}" srcId="{D4191488-75F9-49CC-B8B9-FD5A73B4556F}" destId="{9BD69136-7D40-4AD0-B994-EC2881DB0810}" srcOrd="2" destOrd="0" parTransId="{8BE16488-915C-4AB9-A4D8-54872F7B6769}" sibTransId="{289257FE-FCF1-40A6-AEFE-5765AF153F58}"/>
    <dgm:cxn modelId="{B63B137F-FFAE-4E7E-A1C0-CDA9CAF46BEF}" type="presOf" srcId="{9BD69136-7D40-4AD0-B994-EC2881DB0810}" destId="{8812B97B-44C6-4508-A1E9-0517484546A4}" srcOrd="0" destOrd="0" presId="urn:microsoft.com/office/officeart/2011/layout/RadialPictureList"/>
    <dgm:cxn modelId="{3A6B0494-D612-4E27-916D-2DE72B49D5B8}" type="presOf" srcId="{B982F0A7-6E73-4C70-B4FA-DFA51852B4A6}" destId="{C551D35F-7CED-42AA-A269-E920AF8FFD07}" srcOrd="0" destOrd="0" presId="urn:microsoft.com/office/officeart/2011/layout/RadialPictureList"/>
    <dgm:cxn modelId="{BCF9D099-707B-490F-AB21-6DBF2969198A}" type="presOf" srcId="{6B864DA2-4917-4A5C-8BC0-40B40BF549D9}" destId="{45589F80-E08B-4B8A-9A9B-FFA78AC467FE}" srcOrd="0" destOrd="0" presId="urn:microsoft.com/office/officeart/2011/layout/RadialPictureList"/>
    <dgm:cxn modelId="{AFA320C2-EA12-4EDC-9805-46A0747B0853}" type="presOf" srcId="{09417CE9-2280-4C62-94B2-3179A9B17D95}" destId="{7947D60A-DDB6-48CA-AB84-5BDD216E6529}" srcOrd="0" destOrd="0" presId="urn:microsoft.com/office/officeart/2011/layout/RadialPictureList"/>
    <dgm:cxn modelId="{57EFF5C2-325A-40F7-B92A-57E23C4E3B39}" srcId="{4659982E-253C-4EEF-9B60-16517F81E73A}" destId="{D4191488-75F9-49CC-B8B9-FD5A73B4556F}" srcOrd="0" destOrd="0" parTransId="{B119F7AD-254A-487B-8489-5BC79254436B}" sibTransId="{6FF35079-90A0-49C1-A4EF-499A690506DB}"/>
    <dgm:cxn modelId="{E46B1ED4-7DA7-4883-B708-F92A8CD7D781}" type="presOf" srcId="{4659982E-253C-4EEF-9B60-16517F81E73A}" destId="{6D46226C-120B-471C-8FD4-94F9C8E73B45}" srcOrd="0" destOrd="0" presId="urn:microsoft.com/office/officeart/2011/layout/RadialPictureList"/>
    <dgm:cxn modelId="{25E289F4-6121-4ED0-AAD6-E0B74B9C1BA4}" type="presOf" srcId="{D4191488-75F9-49CC-B8B9-FD5A73B4556F}" destId="{B6CB5C42-CD4D-47E2-9906-A06FFEFA8892}" srcOrd="0" destOrd="0" presId="urn:microsoft.com/office/officeart/2011/layout/RadialPictureList"/>
    <dgm:cxn modelId="{70659F3F-61E1-4AEF-9CE7-BB803AE7B0B5}" type="presParOf" srcId="{6D46226C-120B-471C-8FD4-94F9C8E73B45}" destId="{B6CB5C42-CD4D-47E2-9906-A06FFEFA8892}" srcOrd="0" destOrd="0" presId="urn:microsoft.com/office/officeart/2011/layout/RadialPictureList"/>
    <dgm:cxn modelId="{AE6B212F-50A7-4678-ACDB-407F9F5440CE}" type="presParOf" srcId="{6D46226C-120B-471C-8FD4-94F9C8E73B45}" destId="{AD7FA1AB-560C-4E60-BA85-BE3B9E545C21}" srcOrd="1" destOrd="0" presId="urn:microsoft.com/office/officeart/2011/layout/RadialPictureList"/>
    <dgm:cxn modelId="{3D1A8C5A-3CD5-4BCD-B3F0-162CF72E3148}" type="presParOf" srcId="{6D46226C-120B-471C-8FD4-94F9C8E73B45}" destId="{5CF5FAFF-BDC5-468D-9067-9BEEB318BF89}" srcOrd="2" destOrd="0" presId="urn:microsoft.com/office/officeart/2011/layout/RadialPictureList"/>
    <dgm:cxn modelId="{9FE76974-7073-4551-A459-BFF3E71F51DD}" type="presParOf" srcId="{6D46226C-120B-471C-8FD4-94F9C8E73B45}" destId="{C551D35F-7CED-42AA-A269-E920AF8FFD07}" srcOrd="3" destOrd="0" presId="urn:microsoft.com/office/officeart/2011/layout/RadialPictureList"/>
    <dgm:cxn modelId="{FDB88CBD-2E75-40BF-8373-85980EFF1DD2}" type="presParOf" srcId="{6D46226C-120B-471C-8FD4-94F9C8E73B45}" destId="{96F92F0E-5E7D-4CDA-AACD-F688F9256AA2}" srcOrd="4" destOrd="0" presId="urn:microsoft.com/office/officeart/2011/layout/RadialPictureList"/>
    <dgm:cxn modelId="{EC47EA8F-1C9F-41B6-9133-45378FF28CA1}" type="presParOf" srcId="{96F92F0E-5E7D-4CDA-AACD-F688F9256AA2}" destId="{DD2F2F2A-FAE9-486E-A54C-E413B1FF0E48}" srcOrd="0" destOrd="0" presId="urn:microsoft.com/office/officeart/2011/layout/RadialPictureList"/>
    <dgm:cxn modelId="{1552AD9B-E7B1-40C4-AFB6-0C1B0F4D93DD}" type="presParOf" srcId="{6D46226C-120B-471C-8FD4-94F9C8E73B45}" destId="{45589F80-E08B-4B8A-9A9B-FFA78AC467FE}" srcOrd="5" destOrd="0" presId="urn:microsoft.com/office/officeart/2011/layout/RadialPictureList"/>
    <dgm:cxn modelId="{1C65D532-AA4F-44FF-8A81-5B60258AB4DA}" type="presParOf" srcId="{6D46226C-120B-471C-8FD4-94F9C8E73B45}" destId="{9168C254-9245-4206-8DEC-F2C097C33BA6}" srcOrd="6" destOrd="0" presId="urn:microsoft.com/office/officeart/2011/layout/RadialPictureList"/>
    <dgm:cxn modelId="{768C6EAD-5ED3-4794-A715-AD5505979F8B}" type="presParOf" srcId="{9168C254-9245-4206-8DEC-F2C097C33BA6}" destId="{D89654D7-097A-4F50-B450-652A93304000}" srcOrd="0" destOrd="0" presId="urn:microsoft.com/office/officeart/2011/layout/RadialPictureList"/>
    <dgm:cxn modelId="{160F02AF-CBAB-4D8E-99D0-72F7E83A2698}" type="presParOf" srcId="{6D46226C-120B-471C-8FD4-94F9C8E73B45}" destId="{8812B97B-44C6-4508-A1E9-0517484546A4}" srcOrd="7" destOrd="0" presId="urn:microsoft.com/office/officeart/2011/layout/RadialPictureList"/>
    <dgm:cxn modelId="{B0E29CFC-69DD-4A40-AA37-BD581322B6E1}" type="presParOf" srcId="{6D46226C-120B-471C-8FD4-94F9C8E73B45}" destId="{B7DF5212-D2DC-4521-8C7F-A8DC108AE114}" srcOrd="8" destOrd="0" presId="urn:microsoft.com/office/officeart/2011/layout/RadialPictureList"/>
    <dgm:cxn modelId="{493460D0-5939-4EA2-8774-FF2761CEBBD7}" type="presParOf" srcId="{B7DF5212-D2DC-4521-8C7F-A8DC108AE114}" destId="{D1017FBB-7312-42CE-88D7-D6E604E59156}" srcOrd="0" destOrd="0" presId="urn:microsoft.com/office/officeart/2011/layout/RadialPictureList"/>
    <dgm:cxn modelId="{02208221-A900-4C51-B94C-557A1A1F9866}" type="presParOf" srcId="{6D46226C-120B-471C-8FD4-94F9C8E73B45}" destId="{7947D60A-DDB6-48CA-AB84-5BDD216E6529}" srcOrd="9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CCF996-BF1A-4027-AE4E-532BE6F0234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9672E92-A6D4-44A6-9A09-5D225AC3D84D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Werkgroep</a:t>
          </a:r>
          <a:r>
            <a:rPr lang="en-US" dirty="0">
              <a:solidFill>
                <a:schemeClr val="tx1"/>
              </a:solidFill>
            </a:rPr>
            <a:t> Charter</a:t>
          </a:r>
        </a:p>
      </dgm:t>
    </dgm:pt>
    <dgm:pt modelId="{B5B18503-0BFC-4547-808D-93ECE1352377}" type="parTrans" cxnId="{703BB889-BB59-448D-9509-26DC24623993}">
      <dgm:prSet/>
      <dgm:spPr/>
      <dgm:t>
        <a:bodyPr/>
        <a:lstStyle/>
        <a:p>
          <a:endParaRPr lang="en-US"/>
        </a:p>
      </dgm:t>
    </dgm:pt>
    <dgm:pt modelId="{47756C84-D2C7-4E32-8F11-287C73A35C15}" type="sibTrans" cxnId="{703BB889-BB59-448D-9509-26DC24623993}">
      <dgm:prSet/>
      <dgm:spPr/>
      <dgm:t>
        <a:bodyPr/>
        <a:lstStyle/>
        <a:p>
          <a:endParaRPr lang="en-US"/>
        </a:p>
      </dgm:t>
    </dgm:pt>
    <dgm:pt modelId="{B7561296-2867-4FFA-AEF2-3E74A57B6E1A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Ontwerpdocument</a:t>
          </a:r>
          <a:endParaRPr lang="en-US" dirty="0">
            <a:solidFill>
              <a:schemeClr val="tx1"/>
            </a:solidFill>
          </a:endParaRPr>
        </a:p>
      </dgm:t>
    </dgm:pt>
    <dgm:pt modelId="{2C0FDDBA-49A7-4049-953A-B419CA219361}" type="parTrans" cxnId="{429E79D9-1BC7-42D2-BF46-E05080CA76F3}">
      <dgm:prSet/>
      <dgm:spPr/>
      <dgm:t>
        <a:bodyPr/>
        <a:lstStyle/>
        <a:p>
          <a:endParaRPr lang="en-US"/>
        </a:p>
      </dgm:t>
    </dgm:pt>
    <dgm:pt modelId="{309F4C6F-539D-4BFF-9E4C-A2DBC4F4C3B3}" type="sibTrans" cxnId="{429E79D9-1BC7-42D2-BF46-E05080CA76F3}">
      <dgm:prSet/>
      <dgm:spPr/>
      <dgm:t>
        <a:bodyPr/>
        <a:lstStyle/>
        <a:p>
          <a:endParaRPr lang="en-US"/>
        </a:p>
      </dgm:t>
    </dgm:pt>
    <dgm:pt modelId="{6AD2639A-C126-4388-AF1C-7F39D8BF1D12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Kandidaat-standaard</a:t>
          </a:r>
          <a:endParaRPr lang="en-US" dirty="0">
            <a:solidFill>
              <a:schemeClr val="tx1"/>
            </a:solidFill>
          </a:endParaRPr>
        </a:p>
      </dgm:t>
    </dgm:pt>
    <dgm:pt modelId="{803319C3-FF13-4EDD-B641-091CCAD5407B}" type="parTrans" cxnId="{0E7C5545-C989-4976-BFDF-9E88190BD36D}">
      <dgm:prSet/>
      <dgm:spPr/>
      <dgm:t>
        <a:bodyPr/>
        <a:lstStyle/>
        <a:p>
          <a:endParaRPr lang="en-US"/>
        </a:p>
      </dgm:t>
    </dgm:pt>
    <dgm:pt modelId="{04A1848E-87CA-4ACE-AF4B-9FCA5E75E359}" type="sibTrans" cxnId="{0E7C5545-C989-4976-BFDF-9E88190BD36D}">
      <dgm:prSet/>
      <dgm:spPr/>
      <dgm:t>
        <a:bodyPr/>
        <a:lstStyle/>
        <a:p>
          <a:endParaRPr lang="en-US"/>
        </a:p>
      </dgm:t>
    </dgm:pt>
    <dgm:pt modelId="{6779A0CF-5786-4395-8063-DFB7A5924987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Standaard</a:t>
          </a:r>
          <a:endParaRPr lang="en-US" dirty="0">
            <a:solidFill>
              <a:schemeClr val="tx1"/>
            </a:solidFill>
          </a:endParaRPr>
        </a:p>
      </dgm:t>
    </dgm:pt>
    <dgm:pt modelId="{0BD6A4BF-791C-43CC-9340-4585452818E6}" type="parTrans" cxnId="{E579F076-0D0F-4555-AC4A-CC455063BBB7}">
      <dgm:prSet/>
      <dgm:spPr/>
      <dgm:t>
        <a:bodyPr/>
        <a:lstStyle/>
        <a:p>
          <a:endParaRPr lang="en-US"/>
        </a:p>
      </dgm:t>
    </dgm:pt>
    <dgm:pt modelId="{64449194-A17F-45C1-9924-0638C06A19F6}" type="sibTrans" cxnId="{E579F076-0D0F-4555-AC4A-CC455063BBB7}">
      <dgm:prSet/>
      <dgm:spPr/>
      <dgm:t>
        <a:bodyPr/>
        <a:lstStyle/>
        <a:p>
          <a:endParaRPr lang="en-US"/>
        </a:p>
      </dgm:t>
    </dgm:pt>
    <dgm:pt modelId="{DE780EDB-9C55-482C-B5E2-E4C9F06132DA}" type="pres">
      <dgm:prSet presAssocID="{96CCF996-BF1A-4027-AE4E-532BE6F02344}" presName="Name0" presStyleCnt="0">
        <dgm:presLayoutVars>
          <dgm:dir/>
          <dgm:resizeHandles val="exact"/>
        </dgm:presLayoutVars>
      </dgm:prSet>
      <dgm:spPr/>
    </dgm:pt>
    <dgm:pt modelId="{BD5728D8-1AC1-4488-8BD0-3B2498137143}" type="pres">
      <dgm:prSet presAssocID="{89672E92-A6D4-44A6-9A09-5D225AC3D84D}" presName="node" presStyleLbl="node1" presStyleIdx="0" presStyleCnt="4">
        <dgm:presLayoutVars>
          <dgm:bulletEnabled val="1"/>
        </dgm:presLayoutVars>
      </dgm:prSet>
      <dgm:spPr/>
    </dgm:pt>
    <dgm:pt modelId="{AE16EF05-AE15-4515-99E3-F67690B9F0B3}" type="pres">
      <dgm:prSet presAssocID="{47756C84-D2C7-4E32-8F11-287C73A35C15}" presName="sibTrans" presStyleLbl="sibTrans2D1" presStyleIdx="0" presStyleCnt="3"/>
      <dgm:spPr/>
    </dgm:pt>
    <dgm:pt modelId="{CF9E82E8-3D52-4D90-AB2B-868F46C9DC29}" type="pres">
      <dgm:prSet presAssocID="{47756C84-D2C7-4E32-8F11-287C73A35C15}" presName="connectorText" presStyleLbl="sibTrans2D1" presStyleIdx="0" presStyleCnt="3"/>
      <dgm:spPr/>
    </dgm:pt>
    <dgm:pt modelId="{63BF6207-EC7D-4308-8A41-343BE14F5851}" type="pres">
      <dgm:prSet presAssocID="{B7561296-2867-4FFA-AEF2-3E74A57B6E1A}" presName="node" presStyleLbl="node1" presStyleIdx="1" presStyleCnt="4">
        <dgm:presLayoutVars>
          <dgm:bulletEnabled val="1"/>
        </dgm:presLayoutVars>
      </dgm:prSet>
      <dgm:spPr/>
    </dgm:pt>
    <dgm:pt modelId="{820BFBD8-E405-4891-941F-F8B250063153}" type="pres">
      <dgm:prSet presAssocID="{309F4C6F-539D-4BFF-9E4C-A2DBC4F4C3B3}" presName="sibTrans" presStyleLbl="sibTrans2D1" presStyleIdx="1" presStyleCnt="3"/>
      <dgm:spPr/>
    </dgm:pt>
    <dgm:pt modelId="{12B369A1-EA5F-4BE6-970F-25482B80527E}" type="pres">
      <dgm:prSet presAssocID="{309F4C6F-539D-4BFF-9E4C-A2DBC4F4C3B3}" presName="connectorText" presStyleLbl="sibTrans2D1" presStyleIdx="1" presStyleCnt="3"/>
      <dgm:spPr/>
    </dgm:pt>
    <dgm:pt modelId="{B0AED4CF-C0EE-47AF-8E5E-049A76152174}" type="pres">
      <dgm:prSet presAssocID="{6AD2639A-C126-4388-AF1C-7F39D8BF1D12}" presName="node" presStyleLbl="node1" presStyleIdx="2" presStyleCnt="4">
        <dgm:presLayoutVars>
          <dgm:bulletEnabled val="1"/>
        </dgm:presLayoutVars>
      </dgm:prSet>
      <dgm:spPr/>
    </dgm:pt>
    <dgm:pt modelId="{D7A4A80C-5D9A-44E2-97A6-4543269AEB49}" type="pres">
      <dgm:prSet presAssocID="{04A1848E-87CA-4ACE-AF4B-9FCA5E75E359}" presName="sibTrans" presStyleLbl="sibTrans2D1" presStyleIdx="2" presStyleCnt="3"/>
      <dgm:spPr/>
    </dgm:pt>
    <dgm:pt modelId="{7223EA93-C189-4FA6-9ED8-F5DD284384CC}" type="pres">
      <dgm:prSet presAssocID="{04A1848E-87CA-4ACE-AF4B-9FCA5E75E359}" presName="connectorText" presStyleLbl="sibTrans2D1" presStyleIdx="2" presStyleCnt="3"/>
      <dgm:spPr/>
    </dgm:pt>
    <dgm:pt modelId="{5A110A51-8F28-4CFB-ABDC-D5E48D01748D}" type="pres">
      <dgm:prSet presAssocID="{6779A0CF-5786-4395-8063-DFB7A5924987}" presName="node" presStyleLbl="node1" presStyleIdx="3" presStyleCnt="4">
        <dgm:presLayoutVars>
          <dgm:bulletEnabled val="1"/>
        </dgm:presLayoutVars>
      </dgm:prSet>
      <dgm:spPr/>
    </dgm:pt>
  </dgm:ptLst>
  <dgm:cxnLst>
    <dgm:cxn modelId="{3AA8620A-E5DE-4020-A9D6-83F6229B924A}" type="presOf" srcId="{B7561296-2867-4FFA-AEF2-3E74A57B6E1A}" destId="{63BF6207-EC7D-4308-8A41-343BE14F5851}" srcOrd="0" destOrd="0" presId="urn:microsoft.com/office/officeart/2005/8/layout/process1"/>
    <dgm:cxn modelId="{4A47200F-9A2D-4876-B5AA-3CF2DD8408E0}" type="presOf" srcId="{47756C84-D2C7-4E32-8F11-287C73A35C15}" destId="{CF9E82E8-3D52-4D90-AB2B-868F46C9DC29}" srcOrd="1" destOrd="0" presId="urn:microsoft.com/office/officeart/2005/8/layout/process1"/>
    <dgm:cxn modelId="{1D66253D-086F-43A5-BD2E-343A1541D789}" type="presOf" srcId="{6779A0CF-5786-4395-8063-DFB7A5924987}" destId="{5A110A51-8F28-4CFB-ABDC-D5E48D01748D}" srcOrd="0" destOrd="0" presId="urn:microsoft.com/office/officeart/2005/8/layout/process1"/>
    <dgm:cxn modelId="{BA45D741-A5F2-4489-A58F-F0B2141DB75C}" type="presOf" srcId="{04A1848E-87CA-4ACE-AF4B-9FCA5E75E359}" destId="{7223EA93-C189-4FA6-9ED8-F5DD284384CC}" srcOrd="1" destOrd="0" presId="urn:microsoft.com/office/officeart/2005/8/layout/process1"/>
    <dgm:cxn modelId="{601D2745-204F-4628-9991-37411D0797C0}" type="presOf" srcId="{309F4C6F-539D-4BFF-9E4C-A2DBC4F4C3B3}" destId="{12B369A1-EA5F-4BE6-970F-25482B80527E}" srcOrd="1" destOrd="0" presId="urn:microsoft.com/office/officeart/2005/8/layout/process1"/>
    <dgm:cxn modelId="{0E7C5545-C989-4976-BFDF-9E88190BD36D}" srcId="{96CCF996-BF1A-4027-AE4E-532BE6F02344}" destId="{6AD2639A-C126-4388-AF1C-7F39D8BF1D12}" srcOrd="2" destOrd="0" parTransId="{803319C3-FF13-4EDD-B641-091CCAD5407B}" sibTransId="{04A1848E-87CA-4ACE-AF4B-9FCA5E75E359}"/>
    <dgm:cxn modelId="{E579F076-0D0F-4555-AC4A-CC455063BBB7}" srcId="{96CCF996-BF1A-4027-AE4E-532BE6F02344}" destId="{6779A0CF-5786-4395-8063-DFB7A5924987}" srcOrd="3" destOrd="0" parTransId="{0BD6A4BF-791C-43CC-9340-4585452818E6}" sibTransId="{64449194-A17F-45C1-9924-0638C06A19F6}"/>
    <dgm:cxn modelId="{EA85F056-BB40-42AB-A137-70A976A3B1DF}" type="presOf" srcId="{89672E92-A6D4-44A6-9A09-5D225AC3D84D}" destId="{BD5728D8-1AC1-4488-8BD0-3B2498137143}" srcOrd="0" destOrd="0" presId="urn:microsoft.com/office/officeart/2005/8/layout/process1"/>
    <dgm:cxn modelId="{3E589D58-8523-4496-974F-F348E8CF44E4}" type="presOf" srcId="{47756C84-D2C7-4E32-8F11-287C73A35C15}" destId="{AE16EF05-AE15-4515-99E3-F67690B9F0B3}" srcOrd="0" destOrd="0" presId="urn:microsoft.com/office/officeart/2005/8/layout/process1"/>
    <dgm:cxn modelId="{703BB889-BB59-448D-9509-26DC24623993}" srcId="{96CCF996-BF1A-4027-AE4E-532BE6F02344}" destId="{89672E92-A6D4-44A6-9A09-5D225AC3D84D}" srcOrd="0" destOrd="0" parTransId="{B5B18503-0BFC-4547-808D-93ECE1352377}" sibTransId="{47756C84-D2C7-4E32-8F11-287C73A35C15}"/>
    <dgm:cxn modelId="{6798E4B0-B71A-49B8-9B5F-2D7E0D78436B}" type="presOf" srcId="{04A1848E-87CA-4ACE-AF4B-9FCA5E75E359}" destId="{D7A4A80C-5D9A-44E2-97A6-4543269AEB49}" srcOrd="0" destOrd="0" presId="urn:microsoft.com/office/officeart/2005/8/layout/process1"/>
    <dgm:cxn modelId="{EF0DACBD-A294-473A-95E8-789B1B7B659E}" type="presOf" srcId="{6AD2639A-C126-4388-AF1C-7F39D8BF1D12}" destId="{B0AED4CF-C0EE-47AF-8E5E-049A76152174}" srcOrd="0" destOrd="0" presId="urn:microsoft.com/office/officeart/2005/8/layout/process1"/>
    <dgm:cxn modelId="{2F38CDD4-2A2D-4E93-B444-AF229B320309}" type="presOf" srcId="{309F4C6F-539D-4BFF-9E4C-A2DBC4F4C3B3}" destId="{820BFBD8-E405-4891-941F-F8B250063153}" srcOrd="0" destOrd="0" presId="urn:microsoft.com/office/officeart/2005/8/layout/process1"/>
    <dgm:cxn modelId="{429E79D9-1BC7-42D2-BF46-E05080CA76F3}" srcId="{96CCF996-BF1A-4027-AE4E-532BE6F02344}" destId="{B7561296-2867-4FFA-AEF2-3E74A57B6E1A}" srcOrd="1" destOrd="0" parTransId="{2C0FDDBA-49A7-4049-953A-B419CA219361}" sibTransId="{309F4C6F-539D-4BFF-9E4C-A2DBC4F4C3B3}"/>
    <dgm:cxn modelId="{90B836E5-AC2F-4AE3-9906-FB5ED54A5F37}" type="presOf" srcId="{96CCF996-BF1A-4027-AE4E-532BE6F02344}" destId="{DE780EDB-9C55-482C-B5E2-E4C9F06132DA}" srcOrd="0" destOrd="0" presId="urn:microsoft.com/office/officeart/2005/8/layout/process1"/>
    <dgm:cxn modelId="{9AAA204D-66D9-49D8-BFFC-F08E98FD14B4}" type="presParOf" srcId="{DE780EDB-9C55-482C-B5E2-E4C9F06132DA}" destId="{BD5728D8-1AC1-4488-8BD0-3B2498137143}" srcOrd="0" destOrd="0" presId="urn:microsoft.com/office/officeart/2005/8/layout/process1"/>
    <dgm:cxn modelId="{2B0C84B8-2B87-457E-9C36-D6FB89B5F724}" type="presParOf" srcId="{DE780EDB-9C55-482C-B5E2-E4C9F06132DA}" destId="{AE16EF05-AE15-4515-99E3-F67690B9F0B3}" srcOrd="1" destOrd="0" presId="urn:microsoft.com/office/officeart/2005/8/layout/process1"/>
    <dgm:cxn modelId="{072B3D77-1761-499F-B442-693A01CD4D31}" type="presParOf" srcId="{AE16EF05-AE15-4515-99E3-F67690B9F0B3}" destId="{CF9E82E8-3D52-4D90-AB2B-868F46C9DC29}" srcOrd="0" destOrd="0" presId="urn:microsoft.com/office/officeart/2005/8/layout/process1"/>
    <dgm:cxn modelId="{74F16CCA-0696-4427-9A42-ACA17A59FC27}" type="presParOf" srcId="{DE780EDB-9C55-482C-B5E2-E4C9F06132DA}" destId="{63BF6207-EC7D-4308-8A41-343BE14F5851}" srcOrd="2" destOrd="0" presId="urn:microsoft.com/office/officeart/2005/8/layout/process1"/>
    <dgm:cxn modelId="{210E0D45-1AA7-46E3-A67E-97BEC4014E3F}" type="presParOf" srcId="{DE780EDB-9C55-482C-B5E2-E4C9F06132DA}" destId="{820BFBD8-E405-4891-941F-F8B250063153}" srcOrd="3" destOrd="0" presId="urn:microsoft.com/office/officeart/2005/8/layout/process1"/>
    <dgm:cxn modelId="{DD98A269-FABA-42D6-8065-9D46ADD2ADFE}" type="presParOf" srcId="{820BFBD8-E405-4891-941F-F8B250063153}" destId="{12B369A1-EA5F-4BE6-970F-25482B80527E}" srcOrd="0" destOrd="0" presId="urn:microsoft.com/office/officeart/2005/8/layout/process1"/>
    <dgm:cxn modelId="{21E3BE2C-2653-462F-AB40-B7F633B2FF44}" type="presParOf" srcId="{DE780EDB-9C55-482C-B5E2-E4C9F06132DA}" destId="{B0AED4CF-C0EE-47AF-8E5E-049A76152174}" srcOrd="4" destOrd="0" presId="urn:microsoft.com/office/officeart/2005/8/layout/process1"/>
    <dgm:cxn modelId="{696EDE6B-616E-42C0-8530-6AA412D2F38E}" type="presParOf" srcId="{DE780EDB-9C55-482C-B5E2-E4C9F06132DA}" destId="{D7A4A80C-5D9A-44E2-97A6-4543269AEB49}" srcOrd="5" destOrd="0" presId="urn:microsoft.com/office/officeart/2005/8/layout/process1"/>
    <dgm:cxn modelId="{3AACCBA5-21F5-4910-80B0-9D339BE1E770}" type="presParOf" srcId="{D7A4A80C-5D9A-44E2-97A6-4543269AEB49}" destId="{7223EA93-C189-4FA6-9ED8-F5DD284384CC}" srcOrd="0" destOrd="0" presId="urn:microsoft.com/office/officeart/2005/8/layout/process1"/>
    <dgm:cxn modelId="{BADE55BD-717F-4D5E-B88E-1A8D0441F409}" type="presParOf" srcId="{DE780EDB-9C55-482C-B5E2-E4C9F06132DA}" destId="{5A110A51-8F28-4CFB-ABDC-D5E48D01748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B5C42-CD4D-47E2-9906-A06FFEFA8892}">
      <dsp:nvSpPr>
        <dsp:cNvPr id="0" name=""/>
        <dsp:cNvSpPr/>
      </dsp:nvSpPr>
      <dsp:spPr>
        <a:xfrm>
          <a:off x="1466445" y="1230545"/>
          <a:ext cx="1927219" cy="192704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800" kern="1200" dirty="0"/>
            <a:t>Datasets vindbaar maken</a:t>
          </a:r>
        </a:p>
      </dsp:txBody>
      <dsp:txXfrm>
        <a:off x="1748680" y="1512754"/>
        <a:ext cx="1362749" cy="1362629"/>
      </dsp:txXfrm>
    </dsp:sp>
    <dsp:sp modelId="{AD7FA1AB-560C-4E60-BA85-BE3B9E545C21}">
      <dsp:nvSpPr>
        <dsp:cNvPr id="0" name=""/>
        <dsp:cNvSpPr/>
      </dsp:nvSpPr>
      <dsp:spPr>
        <a:xfrm>
          <a:off x="472846" y="158936"/>
          <a:ext cx="3884428" cy="4049132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solidFill>
          <a:schemeClr val="accent3">
            <a:hueOff val="-3424002"/>
            <a:satOff val="-96578"/>
            <a:lumOff val="-3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5FAFF-BDC5-468D-9067-9BEEB318BF89}">
      <dsp:nvSpPr>
        <dsp:cNvPr id="0" name=""/>
        <dsp:cNvSpPr/>
      </dsp:nvSpPr>
      <dsp:spPr>
        <a:xfrm>
          <a:off x="2877626" y="0"/>
          <a:ext cx="1032641" cy="103242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3000" r="-4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51D35F-7CED-42AA-A269-E920AF8FFD07}">
      <dsp:nvSpPr>
        <dsp:cNvPr id="0" name=""/>
        <dsp:cNvSpPr/>
      </dsp:nvSpPr>
      <dsp:spPr>
        <a:xfrm>
          <a:off x="3988918" y="13208"/>
          <a:ext cx="1382324" cy="999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nl-BE" sz="1900" kern="1200" dirty="0"/>
            <a:t>Europa</a:t>
          </a:r>
        </a:p>
      </dsp:txBody>
      <dsp:txXfrm>
        <a:off x="3988918" y="13208"/>
        <a:ext cx="1382324" cy="999405"/>
      </dsp:txXfrm>
    </dsp:sp>
    <dsp:sp modelId="{DD2F2F2A-FAE9-486E-A54C-E413B1FF0E48}">
      <dsp:nvSpPr>
        <dsp:cNvPr id="0" name=""/>
        <dsp:cNvSpPr/>
      </dsp:nvSpPr>
      <dsp:spPr>
        <a:xfrm>
          <a:off x="3640366" y="961542"/>
          <a:ext cx="1032641" cy="1032425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3000" r="-4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589F80-E08B-4B8A-9A9B-FFA78AC467FE}">
      <dsp:nvSpPr>
        <dsp:cNvPr id="0" name=""/>
        <dsp:cNvSpPr/>
      </dsp:nvSpPr>
      <dsp:spPr>
        <a:xfrm>
          <a:off x="4748829" y="979593"/>
          <a:ext cx="1382324" cy="999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nl-BE" sz="1900" kern="1200" dirty="0"/>
            <a:t>Nationaal</a:t>
          </a:r>
        </a:p>
      </dsp:txBody>
      <dsp:txXfrm>
        <a:off x="4748829" y="979593"/>
        <a:ext cx="1382324" cy="999405"/>
      </dsp:txXfrm>
    </dsp:sp>
    <dsp:sp modelId="{D89654D7-097A-4F50-B450-652A93304000}">
      <dsp:nvSpPr>
        <dsp:cNvPr id="0" name=""/>
        <dsp:cNvSpPr/>
      </dsp:nvSpPr>
      <dsp:spPr>
        <a:xfrm>
          <a:off x="3636405" y="2375238"/>
          <a:ext cx="1032641" cy="1032425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3000" r="-4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12B97B-44C6-4508-A1E9-0517484546A4}">
      <dsp:nvSpPr>
        <dsp:cNvPr id="0" name=""/>
        <dsp:cNvSpPr/>
      </dsp:nvSpPr>
      <dsp:spPr>
        <a:xfrm>
          <a:off x="4748829" y="2391968"/>
          <a:ext cx="1382324" cy="999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nl-BE" sz="1900" kern="1200" dirty="0"/>
            <a:t>Regionaal</a:t>
          </a:r>
        </a:p>
      </dsp:txBody>
      <dsp:txXfrm>
        <a:off x="4748829" y="2391968"/>
        <a:ext cx="1382324" cy="999405"/>
      </dsp:txXfrm>
    </dsp:sp>
    <dsp:sp modelId="{D1017FBB-7312-42CE-88D7-D6E604E59156}">
      <dsp:nvSpPr>
        <dsp:cNvPr id="0" name=""/>
        <dsp:cNvSpPr/>
      </dsp:nvSpPr>
      <dsp:spPr>
        <a:xfrm>
          <a:off x="2877626" y="3370241"/>
          <a:ext cx="1032641" cy="1032425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3000" r="-4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47D60A-DDB6-48CA-AB84-5BDD216E6529}">
      <dsp:nvSpPr>
        <dsp:cNvPr id="0" name=""/>
        <dsp:cNvSpPr/>
      </dsp:nvSpPr>
      <dsp:spPr>
        <a:xfrm>
          <a:off x="3988918" y="3391374"/>
          <a:ext cx="1382324" cy="999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nl-BE" sz="1900" kern="1200" dirty="0"/>
            <a:t>gemeentelijk</a:t>
          </a:r>
        </a:p>
      </dsp:txBody>
      <dsp:txXfrm>
        <a:off x="3988918" y="3391374"/>
        <a:ext cx="1382324" cy="9994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5728D8-1AC1-4488-8BD0-3B2498137143}">
      <dsp:nvSpPr>
        <dsp:cNvPr id="0" name=""/>
        <dsp:cNvSpPr/>
      </dsp:nvSpPr>
      <dsp:spPr>
        <a:xfrm>
          <a:off x="3754" y="128120"/>
          <a:ext cx="1641618" cy="9849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solidFill>
                <a:schemeClr val="tx1"/>
              </a:solidFill>
            </a:rPr>
            <a:t>Werkgroep</a:t>
          </a:r>
          <a:r>
            <a:rPr lang="en-US" sz="1400" kern="1200" dirty="0">
              <a:solidFill>
                <a:schemeClr val="tx1"/>
              </a:solidFill>
            </a:rPr>
            <a:t> Charter</a:t>
          </a:r>
        </a:p>
      </dsp:txBody>
      <dsp:txXfrm>
        <a:off x="32603" y="156969"/>
        <a:ext cx="1583920" cy="927273"/>
      </dsp:txXfrm>
    </dsp:sp>
    <dsp:sp modelId="{AE16EF05-AE15-4515-99E3-F67690B9F0B3}">
      <dsp:nvSpPr>
        <dsp:cNvPr id="0" name=""/>
        <dsp:cNvSpPr/>
      </dsp:nvSpPr>
      <dsp:spPr>
        <a:xfrm>
          <a:off x="1809534" y="417045"/>
          <a:ext cx="348023" cy="4071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809534" y="498469"/>
        <a:ext cx="243616" cy="244273"/>
      </dsp:txXfrm>
    </dsp:sp>
    <dsp:sp modelId="{63BF6207-EC7D-4308-8A41-343BE14F5851}">
      <dsp:nvSpPr>
        <dsp:cNvPr id="0" name=""/>
        <dsp:cNvSpPr/>
      </dsp:nvSpPr>
      <dsp:spPr>
        <a:xfrm>
          <a:off x="2302020" y="128120"/>
          <a:ext cx="1641618" cy="9849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solidFill>
                <a:schemeClr val="tx1"/>
              </a:solidFill>
            </a:rPr>
            <a:t>Ontwerpdocument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2330869" y="156969"/>
        <a:ext cx="1583920" cy="927273"/>
      </dsp:txXfrm>
    </dsp:sp>
    <dsp:sp modelId="{820BFBD8-E405-4891-941F-F8B250063153}">
      <dsp:nvSpPr>
        <dsp:cNvPr id="0" name=""/>
        <dsp:cNvSpPr/>
      </dsp:nvSpPr>
      <dsp:spPr>
        <a:xfrm>
          <a:off x="4107800" y="417045"/>
          <a:ext cx="348023" cy="4071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107800" y="498469"/>
        <a:ext cx="243616" cy="244273"/>
      </dsp:txXfrm>
    </dsp:sp>
    <dsp:sp modelId="{B0AED4CF-C0EE-47AF-8E5E-049A76152174}">
      <dsp:nvSpPr>
        <dsp:cNvPr id="0" name=""/>
        <dsp:cNvSpPr/>
      </dsp:nvSpPr>
      <dsp:spPr>
        <a:xfrm>
          <a:off x="4600286" y="128120"/>
          <a:ext cx="1641618" cy="9849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solidFill>
                <a:schemeClr val="tx1"/>
              </a:solidFill>
            </a:rPr>
            <a:t>Kandidaat-standaard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4629135" y="156969"/>
        <a:ext cx="1583920" cy="927273"/>
      </dsp:txXfrm>
    </dsp:sp>
    <dsp:sp modelId="{D7A4A80C-5D9A-44E2-97A6-4543269AEB49}">
      <dsp:nvSpPr>
        <dsp:cNvPr id="0" name=""/>
        <dsp:cNvSpPr/>
      </dsp:nvSpPr>
      <dsp:spPr>
        <a:xfrm>
          <a:off x="6406066" y="417045"/>
          <a:ext cx="348023" cy="4071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406066" y="498469"/>
        <a:ext cx="243616" cy="244273"/>
      </dsp:txXfrm>
    </dsp:sp>
    <dsp:sp modelId="{5A110A51-8F28-4CFB-ABDC-D5E48D01748D}">
      <dsp:nvSpPr>
        <dsp:cNvPr id="0" name=""/>
        <dsp:cNvSpPr/>
      </dsp:nvSpPr>
      <dsp:spPr>
        <a:xfrm>
          <a:off x="6898551" y="128120"/>
          <a:ext cx="1641618" cy="9849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solidFill>
                <a:schemeClr val="tx1"/>
              </a:solidFill>
            </a:rPr>
            <a:t>Standaard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6927400" y="156969"/>
        <a:ext cx="1583920" cy="927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1"/>
          <p:cNvSpPr>
            <a:spLocks noGrp="1"/>
          </p:cNvSpPr>
          <p:nvPr>
            <p:ph type="hdr" sz="quarter"/>
          </p:nvPr>
        </p:nvSpPr>
        <p:spPr>
          <a:xfrm>
            <a:off x="476670" y="179512"/>
            <a:ext cx="3407942" cy="279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dirty="0">
              <a:latin typeface="FlandersArtSans-Regular" panose="00000500000000000000" pitchFamily="2" charset="0"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quarter" idx="1"/>
          </p:nvPr>
        </p:nvSpPr>
        <p:spPr>
          <a:xfrm>
            <a:off x="4941168" y="179512"/>
            <a:ext cx="1483197" cy="279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15B66-BF51-4972-819E-6E18353EB769}" type="datetimeFigureOut">
              <a:rPr lang="nl-BE" smtClean="0"/>
              <a:t>3/09/2019</a:t>
            </a:fld>
            <a:endParaRPr lang="nl-BE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76671" y="8685212"/>
            <a:ext cx="3407941" cy="279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61248" y="8685213"/>
            <a:ext cx="763117" cy="2792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57D71-DFD4-49A2-8FE9-9156F9579F84}" type="slidenum">
              <a:rPr lang="nl-BE" smtClean="0">
                <a:latin typeface="FlandersArtSans-Regular" panose="00000500000000000000" pitchFamily="2" charset="0"/>
              </a:rPr>
              <a:t>‹#›</a:t>
            </a:fld>
            <a:endParaRPr lang="nl-BE"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562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BE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476670" y="179512"/>
            <a:ext cx="3407942" cy="279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dirty="0">
              <a:latin typeface="FlandersArtSans-Regular" panose="00000500000000000000" pitchFamily="2" charset="0"/>
            </a:endParaRPr>
          </a:p>
        </p:txBody>
      </p:sp>
      <p:sp>
        <p:nvSpPr>
          <p:cNvPr id="9" name="Date Placeholder 2"/>
          <p:cNvSpPr>
            <a:spLocks noGrp="1"/>
          </p:cNvSpPr>
          <p:nvPr>
            <p:ph type="dt" sz="quarter" idx="1"/>
          </p:nvPr>
        </p:nvSpPr>
        <p:spPr>
          <a:xfrm>
            <a:off x="4941168" y="179512"/>
            <a:ext cx="1483197" cy="279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15B66-BF51-4972-819E-6E18353EB769}" type="datetimeFigureOut">
              <a:rPr lang="nl-BE" smtClean="0"/>
              <a:t>3/09/2019</a:t>
            </a:fld>
            <a:endParaRPr lang="nl-BE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476671" y="8685212"/>
            <a:ext cx="3407941" cy="279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5661248" y="8685213"/>
            <a:ext cx="763117" cy="2792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57D71-DFD4-49A2-8FE9-9156F9579F84}" type="slidenum">
              <a:rPr lang="nl-BE" smtClean="0">
                <a:latin typeface="FlandersArtSans-Regular" panose="00000500000000000000" pitchFamily="2" charset="0"/>
              </a:rPr>
              <a:t>‹#›</a:t>
            </a:fld>
            <a:endParaRPr lang="nl-BE"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79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19" indent="-171419" algn="l" defTabSz="914235" rtl="0" eaLnBrk="1" latinLnBrk="0" hangingPunct="1">
      <a:buFont typeface="FlandersArtSans-Regular" panose="00000500000000000000" pitchFamily="2" charset="0"/>
      <a:buChar char="&gt;"/>
      <a:defRPr sz="1200" kern="1200">
        <a:solidFill>
          <a:schemeClr val="tx1"/>
        </a:solidFill>
        <a:latin typeface="FlandersArtSans-Regular" panose="00000500000000000000" pitchFamily="2" charset="0"/>
        <a:ea typeface="+mn-ea"/>
        <a:cs typeface="+mn-cs"/>
      </a:defRPr>
    </a:lvl1pPr>
    <a:lvl2pPr marL="360000" indent="-171419" algn="l" defTabSz="914235" rtl="0" eaLnBrk="1" latinLnBrk="0" hangingPunct="1">
      <a:buFont typeface="Wingdings" panose="05000000000000000000" pitchFamily="2" charset="2"/>
      <a:buChar char="§"/>
      <a:defRPr sz="1200" kern="1200">
        <a:solidFill>
          <a:schemeClr val="tx1"/>
        </a:solidFill>
        <a:latin typeface="FlandersArtSans-Regular" panose="00000500000000000000" pitchFamily="2" charset="0"/>
        <a:ea typeface="+mn-ea"/>
        <a:cs typeface="+mn-cs"/>
      </a:defRPr>
    </a:lvl2pPr>
    <a:lvl3pPr marL="540000" indent="-171419" algn="l" defTabSz="914235" rtl="0" eaLnBrk="1" latinLnBrk="0" hangingPunct="1">
      <a:buFont typeface="FlandersArtSans-Regular" panose="00000500000000000000" pitchFamily="2" charset="0"/>
      <a:buChar char="&gt;"/>
      <a:defRPr sz="1200" kern="1200">
        <a:solidFill>
          <a:schemeClr val="tx1"/>
        </a:solidFill>
        <a:latin typeface="FlandersArtSans-Regular" panose="00000500000000000000" pitchFamily="2" charset="0"/>
        <a:ea typeface="+mn-ea"/>
        <a:cs typeface="+mn-cs"/>
      </a:defRPr>
    </a:lvl3pPr>
    <a:lvl4pPr marL="720000" indent="-171419" algn="l" defTabSz="914235" rtl="0" eaLnBrk="1" latinLnBrk="0" hangingPunct="1">
      <a:buFont typeface="Wingdings" panose="05000000000000000000" pitchFamily="2" charset="2"/>
      <a:buChar char="§"/>
      <a:defRPr sz="1200" kern="1200">
        <a:solidFill>
          <a:schemeClr val="tx1"/>
        </a:solidFill>
        <a:latin typeface="FlandersArtSans-Regular" panose="00000500000000000000" pitchFamily="2" charset="0"/>
        <a:ea typeface="+mn-ea"/>
        <a:cs typeface="+mn-cs"/>
      </a:defRPr>
    </a:lvl4pPr>
    <a:lvl5pPr marL="900000" indent="-171419" algn="l" defTabSz="914235" rtl="0" eaLnBrk="1" latinLnBrk="0" hangingPunct="1">
      <a:buFont typeface="FlandersArtSans-Regular" panose="00000500000000000000" pitchFamily="2" charset="0"/>
      <a:buChar char="&gt;"/>
      <a:defRPr sz="1200" kern="1200">
        <a:solidFill>
          <a:schemeClr val="tx1"/>
        </a:solidFill>
        <a:latin typeface="FlandersArtSans-Regular" panose="00000500000000000000" pitchFamily="2" charset="0"/>
        <a:ea typeface="+mn-ea"/>
        <a:cs typeface="+mn-cs"/>
      </a:defRPr>
    </a:lvl5pPr>
    <a:lvl6pPr marL="2285588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57D71-DFD4-49A2-8FE9-9156F9579F84}" type="slidenum">
              <a:rPr lang="nl-BE" smtClean="0">
                <a:latin typeface="FlandersArtSans-Regular" panose="00000500000000000000" pitchFamily="2" charset="0"/>
              </a:rPr>
              <a:t>2</a:t>
            </a:fld>
            <a:endParaRPr lang="nl-BE"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445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57D71-DFD4-49A2-8FE9-9156F9579F84}" type="slidenum">
              <a:rPr lang="nl-BE" smtClean="0">
                <a:latin typeface="FlandersArtSans-Regular" panose="00000500000000000000" pitchFamily="2" charset="0"/>
              </a:rPr>
              <a:t>6</a:t>
            </a:fld>
            <a:endParaRPr lang="nl-BE"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794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57D71-DFD4-49A2-8FE9-9156F9579F84}" type="slidenum">
              <a:rPr lang="nl-BE" smtClean="0">
                <a:latin typeface="FlandersArtSans-Regular" panose="00000500000000000000" pitchFamily="2" charset="0"/>
              </a:rPr>
              <a:t>7</a:t>
            </a:fld>
            <a:endParaRPr lang="nl-BE"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089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57D71-DFD4-49A2-8FE9-9156F9579F84}" type="slidenum">
              <a:rPr lang="nl-BE" smtClean="0">
                <a:latin typeface="FlandersArtSans-Regular" panose="00000500000000000000" pitchFamily="2" charset="0"/>
              </a:rPr>
              <a:t>8</a:t>
            </a:fld>
            <a:endParaRPr lang="nl-BE"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797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57D71-DFD4-49A2-8FE9-9156F9579F84}" type="slidenum">
              <a:rPr lang="nl-BE" smtClean="0">
                <a:latin typeface="FlandersArtSans-Regular" panose="00000500000000000000" pitchFamily="2" charset="0"/>
              </a:rPr>
              <a:t>10</a:t>
            </a:fld>
            <a:endParaRPr lang="nl-BE"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601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57D71-DFD4-49A2-8FE9-9156F9579F84}" type="slidenum">
              <a:rPr lang="nl-BE" smtClean="0">
                <a:latin typeface="FlandersArtSans-Regular" panose="00000500000000000000" pitchFamily="2" charset="0"/>
              </a:rPr>
              <a:t>12</a:t>
            </a:fld>
            <a:endParaRPr lang="nl-BE"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240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 userDrawn="1"/>
        </p:nvSpPr>
        <p:spPr>
          <a:xfrm>
            <a:off x="2" y="0"/>
            <a:ext cx="9615725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"/>
                </a:moveTo>
                <a:lnTo>
                  <a:pt x="18835" y="0"/>
                </a:lnTo>
                <a:lnTo>
                  <a:pt x="21600" y="21600"/>
                </a:lnTo>
                <a:lnTo>
                  <a:pt x="33" y="21600"/>
                </a:lnTo>
                <a:lnTo>
                  <a:pt x="0" y="37"/>
                </a:ln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pic>
        <p:nvPicPr>
          <p:cNvPr id="56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0173" y="692695"/>
            <a:ext cx="1950001" cy="73448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028711" y="4509834"/>
            <a:ext cx="7434681" cy="11125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10" name="Shape 7"/>
          <p:cNvSpPr>
            <a:spLocks noGrp="1"/>
          </p:cNvSpPr>
          <p:nvPr>
            <p:ph type="title"/>
          </p:nvPr>
        </p:nvSpPr>
        <p:spPr>
          <a:xfrm>
            <a:off x="1028712" y="1551752"/>
            <a:ext cx="7434681" cy="2794621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tx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de stijl te bewerken</a:t>
            </a:r>
            <a:endParaRPr sz="3600" b="1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72" y="5770201"/>
            <a:ext cx="1525527" cy="396241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591183" y="5889445"/>
            <a:ext cx="319835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www.vlaanderen.be/informatievlaanderen</a:t>
            </a:r>
          </a:p>
        </p:txBody>
      </p:sp>
    </p:spTree>
    <p:extLst>
      <p:ext uri="{BB962C8B-B14F-4D97-AF65-F5344CB8AC3E}">
        <p14:creationId xmlns:p14="http://schemas.microsoft.com/office/powerpoint/2010/main" val="197065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7"/>
          <p:cNvSpPr>
            <a:spLocks noGrp="1"/>
          </p:cNvSpPr>
          <p:nvPr>
            <p:ph type="title"/>
          </p:nvPr>
        </p:nvSpPr>
        <p:spPr>
          <a:xfrm>
            <a:off x="662524" y="365128"/>
            <a:ext cx="3023824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2400">
                <a:latin typeface="FlandersArtSans-Bold" panose="00000800000000000000" pitchFamily="2" charset="0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7" name="Shape 40"/>
          <p:cNvSpPr>
            <a:spLocks noGrp="1"/>
          </p:cNvSpPr>
          <p:nvPr>
            <p:ph type="body" idx="1"/>
          </p:nvPr>
        </p:nvSpPr>
        <p:spPr>
          <a:xfrm>
            <a:off x="662524" y="5892601"/>
            <a:ext cx="3023824" cy="58194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latin typeface="FlandersArtSans-Regular" panose="00000500000000000000" pitchFamily="2" charset="0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lang="nl-NL" sz="1400"/>
              <a:t>Tekststijl van het model bewerken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3842570" y="365126"/>
            <a:ext cx="5382393" cy="6109416"/>
          </a:xfrm>
        </p:spPr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 dirty="0" err="1"/>
              <a:t>Editeer</a:t>
            </a:r>
            <a:r>
              <a:rPr lang="nl-BE" dirty="0"/>
              <a:t> via Invoegen/Kop- en Voettekst</a:t>
            </a:r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0917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1432474" y="5817248"/>
            <a:ext cx="6963661" cy="58194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latin typeface="FlandersArtSans-Regular" panose="00000500000000000000" pitchFamily="2" charset="0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lang="nl-NL" sz="1400"/>
              <a:t>Tekststijl van het model bewerken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432472" y="1499129"/>
            <a:ext cx="6963662" cy="4168466"/>
          </a:xfrm>
        </p:spPr>
        <p:txBody>
          <a:bodyPr/>
          <a:lstStyle>
            <a:lvl1pPr marL="0" indent="0">
              <a:buNone/>
              <a:defRPr>
                <a:latin typeface="FlandersArtSans-Regular" panose="00000500000000000000" pitchFamily="2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11" name="Title Placeholder 7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 dirty="0" err="1"/>
              <a:t>Editeer</a:t>
            </a:r>
            <a:r>
              <a:rPr lang="nl-BE" dirty="0"/>
              <a:t> via Invoegen/Kop- en Voettekst</a:t>
            </a:r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9796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154" y="-21307"/>
            <a:ext cx="8762846" cy="5643664"/>
          </a:xfrm>
          <a:prstGeom prst="rect">
            <a:avLst/>
          </a:prstGeom>
        </p:spPr>
      </p:pic>
      <p:sp>
        <p:nvSpPr>
          <p:cNvPr id="15" name="Shape 108"/>
          <p:cNvSpPr/>
          <p:nvPr userDrawn="1"/>
        </p:nvSpPr>
        <p:spPr>
          <a:xfrm>
            <a:off x="1" y="-21306"/>
            <a:ext cx="6861969" cy="68793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215" y="0"/>
                </a:lnTo>
                <a:lnTo>
                  <a:pt x="21600" y="21600"/>
                </a:lnTo>
                <a:lnTo>
                  <a:pt x="34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pic>
        <p:nvPicPr>
          <p:cNvPr id="6" name="image3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700173" y="692695"/>
            <a:ext cx="1950001" cy="73448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028712" y="4509834"/>
            <a:ext cx="5094419" cy="11125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12" name="Shape 7"/>
          <p:cNvSpPr>
            <a:spLocks noGrp="1"/>
          </p:cNvSpPr>
          <p:nvPr>
            <p:ph type="title"/>
          </p:nvPr>
        </p:nvSpPr>
        <p:spPr>
          <a:xfrm>
            <a:off x="1028711" y="1551752"/>
            <a:ext cx="4236324" cy="2794621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tx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de stijl te bewerken</a:t>
            </a:r>
            <a:endParaRPr sz="3600" b="1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72" y="5770201"/>
            <a:ext cx="1525527" cy="396241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6591183" y="5889445"/>
            <a:ext cx="319835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www.vlaanderen.be/informatievlaanderen</a:t>
            </a:r>
          </a:p>
        </p:txBody>
      </p:sp>
    </p:spTree>
    <p:extLst>
      <p:ext uri="{BB962C8B-B14F-4D97-AF65-F5344CB8AC3E}">
        <p14:creationId xmlns:p14="http://schemas.microsoft.com/office/powerpoint/2010/main" val="67073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90" y="1"/>
            <a:ext cx="9555510" cy="5622356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72" y="5770201"/>
            <a:ext cx="1525527" cy="396241"/>
          </a:xfrm>
          <a:prstGeom prst="rect">
            <a:avLst/>
          </a:prstGeom>
        </p:spPr>
      </p:pic>
      <p:sp>
        <p:nvSpPr>
          <p:cNvPr id="12" name="Shape 7"/>
          <p:cNvSpPr>
            <a:spLocks noGrp="1"/>
          </p:cNvSpPr>
          <p:nvPr>
            <p:ph type="title"/>
          </p:nvPr>
        </p:nvSpPr>
        <p:spPr>
          <a:xfrm>
            <a:off x="1028712" y="1551752"/>
            <a:ext cx="7429500" cy="2794621"/>
          </a:xfrm>
          <a:prstGeom prst="rect">
            <a:avLst/>
          </a:prstGeom>
          <a:noFill/>
        </p:spPr>
        <p:txBody>
          <a:bodyPr anchor="b"/>
          <a:lstStyle>
            <a:lvl1pPr algn="l">
              <a:defRPr sz="3600">
                <a:solidFill>
                  <a:schemeClr val="accent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de stijl te bewerken</a:t>
            </a:r>
            <a:endParaRPr sz="3600" b="1" dirty="0"/>
          </a:p>
        </p:txBody>
      </p:sp>
      <p:sp>
        <p:nvSpPr>
          <p:cNvPr id="13" name="Shape 2"/>
          <p:cNvSpPr/>
          <p:nvPr userDrawn="1"/>
        </p:nvSpPr>
        <p:spPr>
          <a:xfrm>
            <a:off x="0" y="0"/>
            <a:ext cx="350489" cy="6858000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71" y="687274"/>
            <a:ext cx="1950000" cy="701014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591183" y="5889445"/>
            <a:ext cx="319835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www.vlaanderen.be/informatievlaanderen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028712" y="4509834"/>
            <a:ext cx="7429501" cy="948859"/>
          </a:xfrm>
          <a:noFill/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9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974559" y="2002534"/>
            <a:ext cx="8420101" cy="2794621"/>
          </a:xfrm>
          <a:prstGeom prst="rect">
            <a:avLst/>
          </a:prstGeom>
        </p:spPr>
        <p:txBody>
          <a:bodyPr anchor="b"/>
          <a:lstStyle>
            <a:lvl1pPr algn="r">
              <a:defRPr sz="3600"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de stijl te bewerken</a:t>
            </a:r>
            <a:endParaRPr sz="3600" b="1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965158" y="4941168"/>
            <a:ext cx="74295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20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1.png"/>
          <p:cNvPicPr/>
          <p:nvPr/>
        </p:nvPicPr>
        <p:blipFill>
          <a:blip r:embed="rId2">
            <a:extLst/>
          </a:blip>
          <a:srcRect l="763" t="1399" r="6439" b="3435"/>
          <a:stretch>
            <a:fillRect/>
          </a:stretch>
        </p:blipFill>
        <p:spPr>
          <a:xfrm>
            <a:off x="350488" y="-1"/>
            <a:ext cx="9555512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65158" y="4941168"/>
            <a:ext cx="74295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6" name="Shape 7"/>
          <p:cNvSpPr>
            <a:spLocks noGrp="1"/>
          </p:cNvSpPr>
          <p:nvPr>
            <p:ph type="title"/>
          </p:nvPr>
        </p:nvSpPr>
        <p:spPr>
          <a:xfrm>
            <a:off x="974559" y="2002534"/>
            <a:ext cx="8420101" cy="2794621"/>
          </a:xfrm>
          <a:prstGeom prst="rect">
            <a:avLst/>
          </a:prstGeom>
        </p:spPr>
        <p:txBody>
          <a:bodyPr anchor="b"/>
          <a:lstStyle>
            <a:lvl1pPr algn="r">
              <a:defRPr sz="3600"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de stijl te bewerken</a:t>
            </a:r>
            <a:endParaRPr sz="3600" b="1" dirty="0"/>
          </a:p>
        </p:txBody>
      </p:sp>
    </p:spTree>
    <p:extLst>
      <p:ext uri="{BB962C8B-B14F-4D97-AF65-F5344CB8AC3E}">
        <p14:creationId xmlns:p14="http://schemas.microsoft.com/office/powerpoint/2010/main" val="296733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9" name="Title Placeholder 7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 dirty="0" err="1"/>
              <a:t>Editeer</a:t>
            </a:r>
            <a:r>
              <a:rPr lang="nl-BE" dirty="0"/>
              <a:t> via Invoegen/Kop- en Voettekst</a:t>
            </a:r>
          </a:p>
        </p:txBody>
      </p:sp>
      <p:sp>
        <p:nvSpPr>
          <p:cNvPr id="12" name="Shape 5"/>
          <p:cNvSpPr>
            <a:spLocks noGrp="1"/>
          </p:cNvSpPr>
          <p:nvPr>
            <p:ph type="sldNum" sz="quarter" idx="4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8815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dubbele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0"/>
          </p:nvPr>
        </p:nvSpPr>
        <p:spPr>
          <a:xfrm>
            <a:off x="681038" y="1482215"/>
            <a:ext cx="4184087" cy="4992328"/>
          </a:xfrm>
        </p:spPr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11" name="Title Placeholder 7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 dirty="0" err="1"/>
              <a:t>Editeer</a:t>
            </a:r>
            <a:r>
              <a:rPr lang="nl-BE" dirty="0"/>
              <a:t> via Invoegen/Kop- en Voettekst</a:t>
            </a:r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11"/>
          </p:nvPr>
        </p:nvSpPr>
        <p:spPr>
          <a:xfrm>
            <a:off x="5040876" y="1482215"/>
            <a:ext cx="4184087" cy="4992328"/>
          </a:xfrm>
        </p:spPr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0631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kel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7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 dirty="0" err="1"/>
              <a:t>Editeer</a:t>
            </a:r>
            <a:r>
              <a:rPr lang="nl-BE" dirty="0"/>
              <a:t> via Invoegen/Kop- en Voettekst</a:t>
            </a:r>
          </a:p>
        </p:txBody>
      </p:sp>
      <p:sp>
        <p:nvSpPr>
          <p:cNvPr id="11" name="Shape 5"/>
          <p:cNvSpPr>
            <a:spLocks noGrp="1"/>
          </p:cNvSpPr>
          <p:nvPr>
            <p:ph type="sldNum" sz="quarter" idx="4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291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 dirty="0" err="1"/>
              <a:t>Editeer</a:t>
            </a:r>
            <a:r>
              <a:rPr lang="nl-BE" dirty="0"/>
              <a:t> via Invoegen/Kop- en Voettekst</a:t>
            </a:r>
          </a:p>
        </p:txBody>
      </p:sp>
      <p:sp>
        <p:nvSpPr>
          <p:cNvPr id="9" name="Shape 5"/>
          <p:cNvSpPr>
            <a:spLocks noGrp="1"/>
          </p:cNvSpPr>
          <p:nvPr>
            <p:ph type="sldNum" sz="quarter" idx="4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565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482215"/>
            <a:ext cx="8543925" cy="499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7" name="Shape 2"/>
          <p:cNvSpPr/>
          <p:nvPr userDrawn="1"/>
        </p:nvSpPr>
        <p:spPr>
          <a:xfrm>
            <a:off x="0" y="0"/>
            <a:ext cx="350489" cy="6858000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 dirty="0" err="1"/>
              <a:t>Editeer</a:t>
            </a:r>
            <a:r>
              <a:rPr lang="nl-BE" dirty="0"/>
              <a:t> via Invoegen/Kop- en Voettekst</a:t>
            </a:r>
          </a:p>
        </p:txBody>
      </p:sp>
      <p:sp>
        <p:nvSpPr>
          <p:cNvPr id="10" name="Shape 5"/>
          <p:cNvSpPr>
            <a:spLocks noGrp="1"/>
          </p:cNvSpPr>
          <p:nvPr>
            <p:ph type="sldNum" sz="quarter" idx="4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0113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FlandersArtSans-Bold" panose="00000800000000000000" pitchFamily="2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FlandersArtSans-Regular" panose="00000500000000000000" pitchFamily="2" charset="0"/>
        <a:buNone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71" marR="0" indent="-326571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marR="0" indent="-30480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FlandersArtSans-Regular" panose="00000500000000000000" pitchFamily="2" charset="0"/>
        <a:buChar char="&gt;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37360" marR="0" indent="-3657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Wingdings" panose="05000000000000000000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marR="0" indent="-3657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FlandersArtSans-Regular" panose="00000500000000000000" pitchFamily="2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formatievlaanderen/OSLO-Discussion/labels/Thema%2FDCAT-AP-VL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est.data.vlaanderen.be/doc/applicatieprofiel/DCAT-AP-VL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oinup.ec.europa.eu/release/dcat-ap/12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test.data.vlaanderen.be/doc/applicatieprofiel/DCAT-AP-VL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data.vlaanderen.be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Bert Van Nuffelen - TenForce </a:t>
            </a:r>
          </a:p>
          <a:p>
            <a:r>
              <a:rPr lang="nl-BE" dirty="0"/>
              <a:t>Mathias De Schrijver – AIV</a:t>
            </a:r>
          </a:p>
          <a:p>
            <a:r>
              <a:rPr lang="nl-BE" dirty="0"/>
              <a:t>Dirk De Baere - AIV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28710" y="1551752"/>
            <a:ext cx="5094419" cy="2794621"/>
          </a:xfrm>
        </p:spPr>
        <p:txBody>
          <a:bodyPr/>
          <a:lstStyle/>
          <a:p>
            <a:r>
              <a:rPr lang="nl-BE" dirty="0"/>
              <a:t>DCAT-AP Vlaanderen</a:t>
            </a:r>
            <a:br>
              <a:rPr lang="nl-BE" dirty="0"/>
            </a:br>
            <a:r>
              <a:rPr lang="nl-BE" dirty="0"/>
              <a:t>voorstelling standaard </a:t>
            </a:r>
            <a:br>
              <a:rPr lang="nl-BE" dirty="0"/>
            </a:br>
            <a:r>
              <a:rPr lang="nl-BE" dirty="0"/>
              <a:t>11 juni 2019</a:t>
            </a:r>
          </a:p>
        </p:txBody>
      </p:sp>
    </p:spTree>
    <p:extLst>
      <p:ext uri="{BB962C8B-B14F-4D97-AF65-F5344CB8AC3E}">
        <p14:creationId xmlns:p14="http://schemas.microsoft.com/office/powerpoint/2010/main" val="1472578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Erkenningsprocedure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5100FD-100E-4D95-BDF2-1B298B1F89AD}" type="slidenum">
              <a:rPr lang="nl-BE" smtClean="0"/>
              <a:pPr/>
              <a:t>10</a:t>
            </a:fld>
            <a:endParaRPr lang="nl-BE" dirty="0"/>
          </a:p>
        </p:txBody>
      </p:sp>
      <p:pic>
        <p:nvPicPr>
          <p:cNvPr id="6" name="image18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1037" y="1212388"/>
            <a:ext cx="8543925" cy="3458610"/>
          </a:xfrm>
          <a:prstGeom prst="rect">
            <a:avLst/>
          </a:prstGeom>
          <a:ln/>
        </p:spPr>
      </p:pic>
      <p:graphicFrame>
        <p:nvGraphicFramePr>
          <p:cNvPr id="5" name="Diagram 4"/>
          <p:cNvGraphicFramePr/>
          <p:nvPr>
            <p:extLst/>
          </p:nvPr>
        </p:nvGraphicFramePr>
        <p:xfrm>
          <a:off x="681036" y="4994311"/>
          <a:ext cx="8543925" cy="1241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AF51B79-A82D-4E96-81FC-DD998500140C}"/>
              </a:ext>
            </a:extLst>
          </p:cNvPr>
          <p:cNvSpPr txBox="1"/>
          <p:nvPr/>
        </p:nvSpPr>
        <p:spPr>
          <a:xfrm>
            <a:off x="941695" y="6189633"/>
            <a:ext cx="1058303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mei 2018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26A6FB-7D2A-434A-8C73-A9FDAAED8C90}"/>
              </a:ext>
            </a:extLst>
          </p:cNvPr>
          <p:cNvSpPr txBox="1"/>
          <p:nvPr/>
        </p:nvSpPr>
        <p:spPr>
          <a:xfrm>
            <a:off x="3138675" y="6189633"/>
            <a:ext cx="1444434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oktober 2018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FF1752-EADE-49E8-9FEC-12BD467AC975}"/>
              </a:ext>
            </a:extLst>
          </p:cNvPr>
          <p:cNvSpPr txBox="1"/>
          <p:nvPr/>
        </p:nvSpPr>
        <p:spPr>
          <a:xfrm>
            <a:off x="5489865" y="6184292"/>
            <a:ext cx="141417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jan-juni 2019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3A0F0A-5E2A-4AE4-95AE-F3FE9AC7E3B3}"/>
              </a:ext>
            </a:extLst>
          </p:cNvPr>
          <p:cNvSpPr txBox="1"/>
          <p:nvPr/>
        </p:nvSpPr>
        <p:spPr>
          <a:xfrm>
            <a:off x="7242048" y="6102187"/>
            <a:ext cx="2360202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13 juni 2019 </a:t>
            </a:r>
          </a:p>
          <a:p>
            <a:pPr algn="ctr"/>
            <a:r>
              <a:rPr lang="nl-BE" sz="1400" dirty="0"/>
              <a:t>Werkgroep datastandaarden</a:t>
            </a:r>
          </a:p>
        </p:txBody>
      </p:sp>
    </p:spTree>
    <p:extLst>
      <p:ext uri="{BB962C8B-B14F-4D97-AF65-F5344CB8AC3E}">
        <p14:creationId xmlns:p14="http://schemas.microsoft.com/office/powerpoint/2010/main" val="2788562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4CF896-A688-43D1-BF62-5C5A103E3A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l-BE" dirty="0"/>
              <a:t>Een </a:t>
            </a:r>
            <a:r>
              <a:rPr lang="nl-BE" b="1" dirty="0"/>
              <a:t>vrijwillig toe te passen applicatieprofiel</a:t>
            </a:r>
            <a:r>
              <a:rPr lang="nl-BE" dirty="0"/>
              <a:t> voor het uitwisselen van informatie tussen Open Data Catalogi.</a:t>
            </a:r>
          </a:p>
          <a:p>
            <a:r>
              <a:rPr lang="nl-BE" dirty="0"/>
              <a:t>Het is een verstrenging is van het Europese applicatieprofiel DCAT-AP.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60B449-BE1D-490C-834A-208C7414E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DCAT-AP Vlaanderen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F8BB3-C9E5-43DE-9A2C-B0B93DF11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11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26758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68B54C-BD84-4B2C-94AD-63670D81E9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DCAT-AP VL een applicatieprofiel  DCAT-AP v1.2. Het stelt dus bijkomende eisen die gelden voor Vlaanderen. </a:t>
            </a:r>
          </a:p>
          <a:p>
            <a:endParaRPr lang="nl-BE" dirty="0"/>
          </a:p>
          <a:p>
            <a:r>
              <a:rPr lang="nl-BE" dirty="0"/>
              <a:t>Elke beslissing wordt afgetoetst op </a:t>
            </a:r>
          </a:p>
          <a:p>
            <a:pPr lvl="1"/>
            <a:r>
              <a:rPr lang="nl-BE" dirty="0"/>
              <a:t>Behoud van compatibiliteit met DCAT-AP v1.2</a:t>
            </a:r>
          </a:p>
          <a:p>
            <a:pPr lvl="1"/>
            <a:r>
              <a:rPr lang="nl-BE" dirty="0"/>
              <a:t>Toepasbaarheid</a:t>
            </a:r>
          </a:p>
          <a:p>
            <a:pPr lvl="1"/>
            <a:r>
              <a:rPr lang="nl-BE" dirty="0"/>
              <a:t>Meerwaarde voor eindgebruiker</a:t>
            </a:r>
          </a:p>
          <a:p>
            <a:pPr lvl="1"/>
            <a:r>
              <a:rPr lang="nl-BE" dirty="0"/>
              <a:t>Afdwingbaarheid</a:t>
            </a:r>
          </a:p>
          <a:p>
            <a:endParaRPr lang="nl-BE" dirty="0"/>
          </a:p>
          <a:p>
            <a:r>
              <a:rPr lang="nl-BE" dirty="0"/>
              <a:t>Bijkomend wordt getoetst:</a:t>
            </a:r>
          </a:p>
          <a:p>
            <a:pPr lvl="1"/>
            <a:r>
              <a:rPr lang="nl-BE" dirty="0"/>
              <a:t>Toekomstgerichtheid: heeft de huidige review van DCAT door W3C een impact</a:t>
            </a:r>
          </a:p>
          <a:p>
            <a:pPr lvl="1"/>
            <a:endParaRPr lang="nl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FBBC59-A4B9-471A-A228-D30C5E20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Aanpak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12CB6-2D44-43D1-B11B-66FDDD255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12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36004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53F361-5E85-478D-8600-3C32C0A89D3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l-BE" dirty="0"/>
              <a:t>Het vastleggen van een specifiek domein/range van een eigenschap. B.v. een codelijst</a:t>
            </a:r>
          </a:p>
          <a:p>
            <a:r>
              <a:rPr lang="nl-BE" dirty="0"/>
              <a:t>De </a:t>
            </a:r>
            <a:r>
              <a:rPr lang="nl-BE" dirty="0" err="1"/>
              <a:t>cardinaliteiten</a:t>
            </a:r>
            <a:r>
              <a:rPr lang="nl-BE" dirty="0"/>
              <a:t> van een eigenschap wijzigen: b.v. het verplicht maken van een eigenschap.</a:t>
            </a:r>
          </a:p>
          <a:p>
            <a:r>
              <a:rPr lang="nl-BE" dirty="0"/>
              <a:t>Het uitdiepen/vernauwen van definities, </a:t>
            </a:r>
            <a:r>
              <a:rPr lang="nl-BE" dirty="0" err="1"/>
              <a:t>gebruiksaanwijzigingen</a:t>
            </a:r>
            <a:r>
              <a:rPr lang="nl-BE" dirty="0"/>
              <a:t>,  …</a:t>
            </a:r>
          </a:p>
          <a:p>
            <a:r>
              <a:rPr lang="nl-BE" dirty="0"/>
              <a:t>Een eigenschap van optioneel naar aanbevolen maken</a:t>
            </a:r>
          </a:p>
          <a:p>
            <a:r>
              <a:rPr lang="nl-BE" dirty="0"/>
              <a:t>Het toevoegen van nieuwe eigenschappen</a:t>
            </a:r>
          </a:p>
          <a:p>
            <a:r>
              <a:rPr lang="nl-BE" dirty="0"/>
              <a:t>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84C54D-034E-4D51-9E01-C185E05B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Aanpak – soorten eisen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E9617-97E8-4BA7-85F0-614EA23CD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13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91718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1517ED-E6ED-457A-B4F7-E618BA146B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l-BE" dirty="0"/>
              <a:t>18 topics als uitkomst van werkgroepen</a:t>
            </a:r>
          </a:p>
          <a:p>
            <a:r>
              <a:rPr lang="nl-BE" dirty="0"/>
              <a:t>11 nieuwe topics tijdens publieke review</a:t>
            </a:r>
          </a:p>
          <a:p>
            <a:pPr lvl="1"/>
            <a:r>
              <a:rPr lang="nl-BE" dirty="0"/>
              <a:t>Opgenomen als gebruiksnota: 6</a:t>
            </a:r>
          </a:p>
          <a:p>
            <a:pPr lvl="1"/>
            <a:r>
              <a:rPr lang="nl-BE" dirty="0"/>
              <a:t>Opgenomen als technische beperking: 2</a:t>
            </a:r>
          </a:p>
          <a:p>
            <a:pPr lvl="1"/>
            <a:r>
              <a:rPr lang="nl-BE" dirty="0"/>
              <a:t>Herwerking modellering UML diagram: 1</a:t>
            </a:r>
          </a:p>
          <a:p>
            <a:pPr lvl="1"/>
            <a:r>
              <a:rPr lang="nl-BE" dirty="0"/>
              <a:t>Feedback: 2</a:t>
            </a:r>
          </a:p>
          <a:p>
            <a:pPr lvl="1"/>
            <a:endParaRPr lang="nl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633780-5BE6-446B-A931-EFA99D4A6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Input tijdens publieke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ACB12-AE8E-42D0-B393-85A65E48B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F39C70-158A-4227-8A55-EF3DBFF8708A}"/>
              </a:ext>
            </a:extLst>
          </p:cNvPr>
          <p:cNvSpPr txBox="1"/>
          <p:nvPr/>
        </p:nvSpPr>
        <p:spPr>
          <a:xfrm>
            <a:off x="821539" y="5120640"/>
            <a:ext cx="8606972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https://github.com/Informatievlaanderen/OSLO-Discussion/labels/Thema%2FDCAT-AP-VL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01997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CA32BD-286F-4D2A-B2CC-935C87A732A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l-BE" dirty="0"/>
              <a:t>Nederlandstalige terminologie</a:t>
            </a:r>
          </a:p>
          <a:p>
            <a:r>
              <a:rPr lang="nl-BE" dirty="0" err="1"/>
              <a:t>Kardinaliteiten</a:t>
            </a:r>
            <a:endParaRPr lang="nl-BE" dirty="0"/>
          </a:p>
          <a:p>
            <a:r>
              <a:rPr lang="nl-BE" dirty="0" err="1"/>
              <a:t>Range’s</a:t>
            </a:r>
            <a:endParaRPr lang="nl-BE" dirty="0"/>
          </a:p>
          <a:p>
            <a:r>
              <a:rPr lang="nl-BE" dirty="0"/>
              <a:t>Gebruiksnota’s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92D92D-A682-456C-A2BD-0D9583D45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DCAT-AP Vlaanderen</a:t>
            </a:r>
            <a:br>
              <a:rPr lang="nl-BE" dirty="0"/>
            </a:br>
            <a:r>
              <a:rPr lang="nl-BE" dirty="0"/>
              <a:t>wijzigingen t.o.v. DCAT-AP 1.2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E13DD-4845-44D7-AE02-E55E2D91A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6B65CF-6AAE-4D84-B7D1-CFFC776E30CB}"/>
              </a:ext>
            </a:extLst>
          </p:cNvPr>
          <p:cNvSpPr txBox="1"/>
          <p:nvPr/>
        </p:nvSpPr>
        <p:spPr>
          <a:xfrm>
            <a:off x="1645920" y="4818888"/>
            <a:ext cx="6373411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https://test.data.vlaanderen.be/doc/applicatieprofiel/DCAT-AP-VL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38881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81060F-33E2-4021-B238-047E1B5CF54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87" y="1096658"/>
            <a:ext cx="8543925" cy="438682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195C8A-E34A-4D83-9332-2360585D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UML diagram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96A23-14D4-497D-88AF-2D51217BB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16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2919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81060F-33E2-4021-B238-047E1B5CF54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43" y="1111319"/>
            <a:ext cx="8745514" cy="44903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195C8A-E34A-4D83-9332-2360585D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UML diagram - terminologie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96A23-14D4-497D-88AF-2D51217BB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9EF14AB-3E35-4559-B83C-EC7D4C7CA0E7}"/>
              </a:ext>
            </a:extLst>
          </p:cNvPr>
          <p:cNvSpPr/>
          <p:nvPr/>
        </p:nvSpPr>
        <p:spPr>
          <a:xfrm>
            <a:off x="1101662" y="2864421"/>
            <a:ext cx="1723834" cy="33337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437A0B-1B7A-4E79-9E9F-2CA6CB448AD1}"/>
              </a:ext>
            </a:extLst>
          </p:cNvPr>
          <p:cNvSpPr/>
          <p:nvPr/>
        </p:nvSpPr>
        <p:spPr>
          <a:xfrm>
            <a:off x="3750374" y="1502029"/>
            <a:ext cx="1723834" cy="33337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9D0F84-7CB3-456D-9273-50BC7D259C79}"/>
              </a:ext>
            </a:extLst>
          </p:cNvPr>
          <p:cNvSpPr/>
          <p:nvPr/>
        </p:nvSpPr>
        <p:spPr>
          <a:xfrm>
            <a:off x="2825496" y="3164582"/>
            <a:ext cx="1723834" cy="33337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A5B54E8-DA39-48E3-BBCA-CD124F0B85A1}"/>
              </a:ext>
            </a:extLst>
          </p:cNvPr>
          <p:cNvSpPr/>
          <p:nvPr/>
        </p:nvSpPr>
        <p:spPr>
          <a:xfrm>
            <a:off x="5843685" y="3142185"/>
            <a:ext cx="1723834" cy="33337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22D4293-568B-4A54-815E-7A1396A4AAD8}"/>
              </a:ext>
            </a:extLst>
          </p:cNvPr>
          <p:cNvSpPr/>
          <p:nvPr/>
        </p:nvSpPr>
        <p:spPr>
          <a:xfrm>
            <a:off x="2559273" y="4660447"/>
            <a:ext cx="1723834" cy="33337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7153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81060F-33E2-4021-B238-047E1B5CF54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89" y="1097280"/>
            <a:ext cx="8762114" cy="449884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195C8A-E34A-4D83-9332-2360585D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UML diagram - </a:t>
            </a:r>
            <a:r>
              <a:rPr lang="nl-BE" dirty="0" err="1"/>
              <a:t>kardinaliteiten</a:t>
            </a: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96A23-14D4-497D-88AF-2D51217BB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CCEA7C1-F359-4F6C-9312-E825B2A18D7D}"/>
              </a:ext>
            </a:extLst>
          </p:cNvPr>
          <p:cNvSpPr/>
          <p:nvPr/>
        </p:nvSpPr>
        <p:spPr>
          <a:xfrm>
            <a:off x="2601277" y="4915459"/>
            <a:ext cx="343091" cy="34234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D49D7A-A576-4C8C-A0E5-503D33AD4FA9}"/>
              </a:ext>
            </a:extLst>
          </p:cNvPr>
          <p:cNvSpPr/>
          <p:nvPr/>
        </p:nvSpPr>
        <p:spPr>
          <a:xfrm>
            <a:off x="7021636" y="3314218"/>
            <a:ext cx="343091" cy="34234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63D39C-6163-49D0-983D-EF24063EA7A8}"/>
              </a:ext>
            </a:extLst>
          </p:cNvPr>
          <p:cNvSpPr/>
          <p:nvPr/>
        </p:nvSpPr>
        <p:spPr>
          <a:xfrm>
            <a:off x="8318054" y="2095907"/>
            <a:ext cx="343091" cy="34234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2340AA3-414B-4628-9B34-E0C2756292EC}"/>
              </a:ext>
            </a:extLst>
          </p:cNvPr>
          <p:cNvSpPr/>
          <p:nvPr/>
        </p:nvSpPr>
        <p:spPr>
          <a:xfrm>
            <a:off x="7283005" y="1753566"/>
            <a:ext cx="343091" cy="34234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7411385-7544-45C7-A44B-240E687A137C}"/>
              </a:ext>
            </a:extLst>
          </p:cNvPr>
          <p:cNvSpPr/>
          <p:nvPr/>
        </p:nvSpPr>
        <p:spPr>
          <a:xfrm>
            <a:off x="5515164" y="3143047"/>
            <a:ext cx="343091" cy="34234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6739330-9881-418C-A824-3263CBFA4AC2}"/>
              </a:ext>
            </a:extLst>
          </p:cNvPr>
          <p:cNvSpPr/>
          <p:nvPr/>
        </p:nvSpPr>
        <p:spPr>
          <a:xfrm>
            <a:off x="8318053" y="3130461"/>
            <a:ext cx="343091" cy="34234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295E486-C8D6-4B3C-9D80-8AEC47F1F2D1}"/>
              </a:ext>
            </a:extLst>
          </p:cNvPr>
          <p:cNvSpPr/>
          <p:nvPr/>
        </p:nvSpPr>
        <p:spPr>
          <a:xfrm>
            <a:off x="5447573" y="4650283"/>
            <a:ext cx="343091" cy="34234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88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81060F-33E2-4021-B238-047E1B5CF54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07" y="1163072"/>
            <a:ext cx="8598355" cy="441476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195C8A-E34A-4D83-9332-2360585D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UML diagram - ranges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96A23-14D4-497D-88AF-2D51217BB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8AF43E-DC53-4A31-9AD4-E3A53FBD3677}"/>
              </a:ext>
            </a:extLst>
          </p:cNvPr>
          <p:cNvSpPr/>
          <p:nvPr/>
        </p:nvSpPr>
        <p:spPr>
          <a:xfrm>
            <a:off x="5551741" y="3611816"/>
            <a:ext cx="343091" cy="34234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D87C978-45CC-4523-B5FC-2349A63B4C20}"/>
              </a:ext>
            </a:extLst>
          </p:cNvPr>
          <p:cNvSpPr/>
          <p:nvPr/>
        </p:nvSpPr>
        <p:spPr>
          <a:xfrm>
            <a:off x="1740026" y="3199283"/>
            <a:ext cx="486347" cy="16329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5517AD9-C07A-4DB4-9441-C4EB44A23D8B}"/>
              </a:ext>
            </a:extLst>
          </p:cNvPr>
          <p:cNvSpPr/>
          <p:nvPr/>
        </p:nvSpPr>
        <p:spPr>
          <a:xfrm>
            <a:off x="1394269" y="3356965"/>
            <a:ext cx="486347" cy="16329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C5D982-E079-4991-B499-65D2DF168EF7}"/>
              </a:ext>
            </a:extLst>
          </p:cNvPr>
          <p:cNvSpPr/>
          <p:nvPr/>
        </p:nvSpPr>
        <p:spPr>
          <a:xfrm>
            <a:off x="1740026" y="4975333"/>
            <a:ext cx="486347" cy="16329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2EA16B-8356-41EB-9DC4-2ABA54F7C8F9}"/>
              </a:ext>
            </a:extLst>
          </p:cNvPr>
          <p:cNvSpPr/>
          <p:nvPr/>
        </p:nvSpPr>
        <p:spPr>
          <a:xfrm>
            <a:off x="4922736" y="3094681"/>
            <a:ext cx="486347" cy="16329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75173B4-8345-4BBE-A389-0AC198099025}"/>
              </a:ext>
            </a:extLst>
          </p:cNvPr>
          <p:cNvSpPr/>
          <p:nvPr/>
        </p:nvSpPr>
        <p:spPr>
          <a:xfrm>
            <a:off x="4548949" y="3530168"/>
            <a:ext cx="486347" cy="16329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6CC7713-430A-417B-A300-8C856F51ADF8}"/>
              </a:ext>
            </a:extLst>
          </p:cNvPr>
          <p:cNvSpPr/>
          <p:nvPr/>
        </p:nvSpPr>
        <p:spPr>
          <a:xfrm>
            <a:off x="7760873" y="3253103"/>
            <a:ext cx="486347" cy="16329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56FFA9-8AC2-4B21-A695-7307076E89DD}"/>
              </a:ext>
            </a:extLst>
          </p:cNvPr>
          <p:cNvSpPr/>
          <p:nvPr/>
        </p:nvSpPr>
        <p:spPr>
          <a:xfrm>
            <a:off x="7196205" y="1765325"/>
            <a:ext cx="343091" cy="34234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B37A70-8AE2-45F5-9C5A-170572465734}"/>
              </a:ext>
            </a:extLst>
          </p:cNvPr>
          <p:cNvSpPr txBox="1"/>
          <p:nvPr/>
        </p:nvSpPr>
        <p:spPr>
          <a:xfrm>
            <a:off x="1238250" y="5296311"/>
            <a:ext cx="2511393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rgbClr val="00B0F0"/>
                </a:solidFill>
              </a:rPr>
              <a:t>Per taal slechts 1 waarde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0E94E4-110B-48F4-AFEE-4C42E8B78470}"/>
              </a:ext>
            </a:extLst>
          </p:cNvPr>
          <p:cNvSpPr txBox="1"/>
          <p:nvPr/>
        </p:nvSpPr>
        <p:spPr>
          <a:xfrm>
            <a:off x="6957534" y="1470773"/>
            <a:ext cx="581762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rgbClr val="C00000"/>
                </a:solidFill>
              </a:rPr>
              <a:t>CCO</a:t>
            </a:r>
          </a:p>
        </p:txBody>
      </p:sp>
    </p:spTree>
    <p:extLst>
      <p:ext uri="{BB962C8B-B14F-4D97-AF65-F5344CB8AC3E}">
        <p14:creationId xmlns:p14="http://schemas.microsoft.com/office/powerpoint/2010/main" val="408596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Agenda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nl-NL" dirty="0"/>
              <a:t>Introductie en motivatie</a:t>
            </a:r>
          </a:p>
          <a:p>
            <a:r>
              <a:rPr lang="nl-NL" dirty="0"/>
              <a:t>Het doorlopen OSLO standaardisatie proces</a:t>
            </a:r>
          </a:p>
          <a:p>
            <a:r>
              <a:rPr lang="nl-NL" dirty="0"/>
              <a:t>Voorstelling DCAT-AP Vlaanderen</a:t>
            </a:r>
          </a:p>
          <a:p>
            <a:r>
              <a:rPr lang="nl-NL" dirty="0"/>
              <a:t>Feedback en opmerkingen</a:t>
            </a:r>
          </a:p>
          <a:p>
            <a:pPr marL="0" indent="0">
              <a:buNone/>
            </a:pPr>
            <a:r>
              <a:rPr lang="nl-NL" dirty="0"/>
              <a:t>&gt;  Laatste stappen in het standaardisatie proces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69A60C1-0670-42C5-9BFC-F7BABB2E259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167813" y="6559550"/>
            <a:ext cx="738187" cy="260350"/>
          </a:xfrm>
        </p:spPr>
        <p:txBody>
          <a:bodyPr/>
          <a:lstStyle/>
          <a:p>
            <a:fld id="{C9C406F6-A053-43CA-AEC8-FA3EEE83A3FB}" type="slidenum">
              <a:rPr lang="nl-BE" smtClean="0"/>
              <a:pPr/>
              <a:t>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21555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81060F-33E2-4021-B238-047E1B5CF54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7" y="1133856"/>
            <a:ext cx="8600829" cy="441603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195C8A-E34A-4D83-9332-2360585D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UML diagram - ranges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96A23-14D4-497D-88AF-2D51217BB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909AD66-86D5-4973-ABC4-BD01E7C6F091}"/>
              </a:ext>
            </a:extLst>
          </p:cNvPr>
          <p:cNvSpPr/>
          <p:nvPr/>
        </p:nvSpPr>
        <p:spPr>
          <a:xfrm>
            <a:off x="8262266" y="3317536"/>
            <a:ext cx="343091" cy="34234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95983A-A493-4DC1-8630-D94FD285FF26}"/>
              </a:ext>
            </a:extLst>
          </p:cNvPr>
          <p:cNvSpPr/>
          <p:nvPr/>
        </p:nvSpPr>
        <p:spPr>
          <a:xfrm>
            <a:off x="4707445" y="3258672"/>
            <a:ext cx="343091" cy="342341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477105-1E84-42BA-AA10-FCC56E64038E}"/>
              </a:ext>
            </a:extLst>
          </p:cNvPr>
          <p:cNvSpPr/>
          <p:nvPr/>
        </p:nvSpPr>
        <p:spPr>
          <a:xfrm>
            <a:off x="5497240" y="4628655"/>
            <a:ext cx="343091" cy="342341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B6BC40-294F-4F14-8B74-5A615129D5A1}"/>
              </a:ext>
            </a:extLst>
          </p:cNvPr>
          <p:cNvSpPr txBox="1"/>
          <p:nvPr/>
        </p:nvSpPr>
        <p:spPr>
          <a:xfrm>
            <a:off x="7563421" y="3873071"/>
            <a:ext cx="139769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rgbClr val="C00000"/>
                </a:solidFill>
              </a:rPr>
              <a:t>Absolute URI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1CCD5A-500A-4CFF-91C6-800622EAE769}"/>
              </a:ext>
            </a:extLst>
          </p:cNvPr>
          <p:cNvSpPr txBox="1"/>
          <p:nvPr/>
        </p:nvSpPr>
        <p:spPr>
          <a:xfrm>
            <a:off x="5257800" y="4970996"/>
            <a:ext cx="1165063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>
                <a:solidFill>
                  <a:srgbClr val="FFC000"/>
                </a:solidFill>
              </a:rPr>
              <a:t>mailto</a:t>
            </a:r>
            <a:r>
              <a:rPr lang="nl-BE" dirty="0">
                <a:solidFill>
                  <a:srgbClr val="FFC000"/>
                </a:solidFill>
              </a:rPr>
              <a:t> URI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1B4DF6-67D5-4E4E-9225-C835CA1A4D4B}"/>
              </a:ext>
            </a:extLst>
          </p:cNvPr>
          <p:cNvSpPr txBox="1"/>
          <p:nvPr/>
        </p:nvSpPr>
        <p:spPr>
          <a:xfrm>
            <a:off x="3863829" y="2320501"/>
            <a:ext cx="2559034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rgbClr val="00B050"/>
                </a:solidFill>
              </a:rPr>
              <a:t>Belgische thema codelijst</a:t>
            </a:r>
          </a:p>
        </p:txBody>
      </p:sp>
    </p:spTree>
    <p:extLst>
      <p:ext uri="{BB962C8B-B14F-4D97-AF65-F5344CB8AC3E}">
        <p14:creationId xmlns:p14="http://schemas.microsoft.com/office/powerpoint/2010/main" val="140238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2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81060F-33E2-4021-B238-047E1B5CF54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7" y="1163073"/>
            <a:ext cx="8543925" cy="438682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195C8A-E34A-4D83-9332-2360585D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UML diagram – beschikbare bronnen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96A23-14D4-497D-88AF-2D51217BB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625135-3653-4463-8B08-301FCB66E258}"/>
              </a:ext>
            </a:extLst>
          </p:cNvPr>
          <p:cNvSpPr/>
          <p:nvPr/>
        </p:nvSpPr>
        <p:spPr>
          <a:xfrm>
            <a:off x="7167562" y="1191775"/>
            <a:ext cx="2057400" cy="116664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5B66E1-92F5-46EF-B657-9D9DC02DF354}"/>
              </a:ext>
            </a:extLst>
          </p:cNvPr>
          <p:cNvSpPr/>
          <p:nvPr/>
        </p:nvSpPr>
        <p:spPr>
          <a:xfrm>
            <a:off x="874777" y="4304395"/>
            <a:ext cx="2057400" cy="116664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C7DE36-BC64-4CA9-B776-473AAAC6F27C}"/>
              </a:ext>
            </a:extLst>
          </p:cNvPr>
          <p:cNvSpPr txBox="1"/>
          <p:nvPr/>
        </p:nvSpPr>
        <p:spPr>
          <a:xfrm>
            <a:off x="5752174" y="786895"/>
            <a:ext cx="4013022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rgbClr val="C00000"/>
                </a:solidFill>
              </a:rPr>
              <a:t>https://data.vlaanderen.be/doc/licentie/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C17336-8A4C-456E-BDEF-C1552D89791F}"/>
              </a:ext>
            </a:extLst>
          </p:cNvPr>
          <p:cNvSpPr txBox="1"/>
          <p:nvPr/>
        </p:nvSpPr>
        <p:spPr>
          <a:xfrm>
            <a:off x="595460" y="5402579"/>
            <a:ext cx="4357540" cy="646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rgbClr val="00B050"/>
                </a:solidFill>
              </a:rPr>
              <a:t>Gebruik URIs van het organisatieregister</a:t>
            </a:r>
          </a:p>
          <a:p>
            <a:r>
              <a:rPr lang="nl-BE" dirty="0">
                <a:solidFill>
                  <a:srgbClr val="00B050"/>
                </a:solidFill>
              </a:rPr>
              <a:t>https://data.vlaanderen.be/doc/organisatie/</a:t>
            </a:r>
          </a:p>
        </p:txBody>
      </p:sp>
    </p:spTree>
    <p:extLst>
      <p:ext uri="{BB962C8B-B14F-4D97-AF65-F5344CB8AC3E}">
        <p14:creationId xmlns:p14="http://schemas.microsoft.com/office/powerpoint/2010/main" val="335280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2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9645DF-AD92-4FDE-8842-2F4453C11FF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MOET conform zijn aan de verplichtingen van </a:t>
            </a:r>
            <a:r>
              <a:rPr lang="nl-BE" dirty="0">
                <a:hlinkClick r:id="rId2"/>
              </a:rPr>
              <a:t>DCAT-AP</a:t>
            </a:r>
            <a:r>
              <a:rPr lang="nl-BE" dirty="0"/>
              <a:t>.</a:t>
            </a:r>
          </a:p>
          <a:p>
            <a:r>
              <a:rPr lang="nl-BE" dirty="0"/>
              <a:t>MOET Voor elke klasse steeds de eigenschappen bevatten die als minimum </a:t>
            </a:r>
            <a:r>
              <a:rPr lang="nl-BE" dirty="0" err="1"/>
              <a:t>kardinaliteit</a:t>
            </a:r>
            <a:r>
              <a:rPr lang="nl-BE" dirty="0"/>
              <a:t> 1 hebben.</a:t>
            </a:r>
          </a:p>
          <a:p>
            <a:r>
              <a:rPr lang="nl-BE" dirty="0"/>
              <a:t>MAG NIET meer dan 1 instantie bevatten van eigenschappen die 1 als maximum </a:t>
            </a:r>
            <a:r>
              <a:rPr lang="nl-BE" dirty="0" err="1"/>
              <a:t>kardinaliteit</a:t>
            </a:r>
            <a:r>
              <a:rPr lang="nl-BE" dirty="0"/>
              <a:t> hebben.</a:t>
            </a:r>
          </a:p>
          <a:p>
            <a:r>
              <a:rPr lang="nl-BE" dirty="0"/>
              <a:t>MAG terminologie (klassen en eigenschappen) gebruiken op een manier die consistent is met haar semantiek (definitie, gebruik, domein en bereik).</a:t>
            </a:r>
          </a:p>
          <a:p>
            <a:r>
              <a:rPr lang="nl-BE" dirty="0"/>
              <a:t>MAG uitgebreid worden met klassen en eigenschappen van andere datamodellen (vocabularia) die niet overlappen met terminologie vermeld in dit document of in DCAT-AP.</a:t>
            </a:r>
          </a:p>
          <a:p>
            <a:r>
              <a:rPr lang="nl-BE" dirty="0"/>
              <a:t>PAST maximaal de algemene en specifieke gebruiksadviezen toe als best </a:t>
            </a:r>
            <a:r>
              <a:rPr lang="nl-BE" dirty="0" err="1"/>
              <a:t>practice</a:t>
            </a:r>
            <a:r>
              <a:rPr lang="nl-BE" dirty="0"/>
              <a:t>. </a:t>
            </a:r>
          </a:p>
          <a:p>
            <a:endParaRPr lang="nl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7C8627-A324-4B31-95AE-671180F7A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Conformiteit aan DCAT-AP Vlaanderen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54C21-9419-4B3B-B7BE-20F31F104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22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7078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EAC9A-7725-4911-B1B0-5D7D5CCC5E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Zorg voor stabiele identificatoren voor datasets, en waar mogelijk ook voor alle andere vermelde entiteiten.</a:t>
            </a:r>
          </a:p>
          <a:p>
            <a:r>
              <a:rPr lang="nl-BE" dirty="0"/>
              <a:t>Voor temporele informatie wordt verwacht dat de tijdszone wordt meegegeven.</a:t>
            </a:r>
          </a:p>
          <a:p>
            <a:r>
              <a:rPr lang="nl-BE" dirty="0"/>
              <a:t>Gebruik enkel absolute </a:t>
            </a:r>
            <a:r>
              <a:rPr lang="nl-BE" dirty="0" err="1"/>
              <a:t>URLs</a:t>
            </a:r>
            <a:r>
              <a:rPr lang="nl-BE" dirty="0"/>
              <a:t>. Dan is blijft onder alle verwerkingsoperaties van de catalogus de URL identiek en is er geen kwaliteitsverlies voor de gebruiker.</a:t>
            </a:r>
          </a:p>
          <a:p>
            <a:r>
              <a:rPr lang="nl-BE" dirty="0"/>
              <a:t>Indien gekozen wordt om de geografische beschrijving als een geometrie mee te geven, dan wordt best gekozen voor een beschrijving met expliciete vermelding van het gebruikte Coördinaten Referentie Systeem (CRS). </a:t>
            </a:r>
          </a:p>
          <a:p>
            <a:r>
              <a:rPr lang="nl-BE" dirty="0"/>
              <a:t>Beschrijvende informatie zoals titels en beschrijvingen zijn taalafhankelijk. Voorzie voor elke taal slechts één waarde.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9AB74A-EC77-4878-A7D4-5EBA6CF9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Algemene gebruiksadviezen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E6241-A3B1-49D2-8024-8A9E989B4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23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5986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160574-4F5E-40A3-9BD2-9077BF670EE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l-BE" dirty="0"/>
              <a:t>Zie </a:t>
            </a:r>
            <a:r>
              <a:rPr lang="nl-BE" dirty="0">
                <a:hlinkClick r:id="rId2"/>
              </a:rPr>
              <a:t>https://test.data.vlaanderen.be/doc/applicatieprofiel/DCAT-AP-VL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725787-A39A-4916-A657-A197D9B5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Specifieke gebruiksadviezen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E778F-6D60-4D3C-BCFA-B49C31252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24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16755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1A844-73E5-4056-80C4-6826DEFC1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Vragen, opmerkingen?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54F6C92-9D01-4E17-9260-BDA176B8AA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0B2E5-A029-4F34-8B97-29339DB7DE1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167813" y="6559550"/>
            <a:ext cx="738187" cy="260350"/>
          </a:xfrm>
        </p:spPr>
        <p:txBody>
          <a:bodyPr/>
          <a:lstStyle/>
          <a:p>
            <a:fld id="{C9C406F6-A053-43CA-AEC8-FA3EEE83A3FB}" type="slidenum">
              <a:rPr lang="nl-BE" smtClean="0"/>
              <a:pPr/>
              <a:t>25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27222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ED4A6A-B901-4815-BA34-9839999DD40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/>
              <a:t>Het voorleggen aan dit applicatieprofiel aan de werkgroep datastandaarden op 13 juni 2019 om DCAT-AP Vlaanderen te erkennen als standaard.</a:t>
            </a:r>
          </a:p>
          <a:p>
            <a:endParaRPr lang="nl-BE" dirty="0"/>
          </a:p>
          <a:p>
            <a:r>
              <a:rPr lang="nl-BE" dirty="0"/>
              <a:t>Indien aanvaard, zal dit worden voorgelegd ter bekrachtiging aan het Stuurorgaan ICT.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Het afsluiten van alle issues met hun </a:t>
            </a:r>
            <a:r>
              <a:rPr lang="nl-BE" dirty="0" err="1"/>
              <a:t>verwerkingstatus</a:t>
            </a:r>
            <a:r>
              <a:rPr lang="nl-BE" dirty="0"/>
              <a:t> t.o.v. DCAT-AP </a:t>
            </a:r>
            <a:r>
              <a:rPr lang="nl-BE" dirty="0" err="1"/>
              <a:t>vlaanderen</a:t>
            </a:r>
            <a:r>
              <a:rPr lang="nl-BE" dirty="0"/>
              <a:t>.</a:t>
            </a:r>
          </a:p>
          <a:p>
            <a:r>
              <a:rPr lang="nl-BE" dirty="0"/>
              <a:t>Activatie van de validatieregels in de VODAP </a:t>
            </a:r>
            <a:r>
              <a:rPr lang="nl-BE" dirty="0" err="1"/>
              <a:t>validator</a:t>
            </a:r>
            <a:r>
              <a:rPr lang="nl-BE" dirty="0"/>
              <a:t>.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C9B32F-9E38-4D24-A95B-5560A33C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Verdere stappen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0EEB8-0853-4738-9568-5AC5223C6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26</a:t>
            </a:fld>
            <a:endParaRPr lang="nl-B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D3FFF-21F4-409B-98D4-388C1F55482E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</p:spPr>
        <p:txBody>
          <a:bodyPr/>
          <a:lstStyle/>
          <a:p>
            <a:r>
              <a:rPr lang="nl-BE"/>
              <a:t>Sessie xx – 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49524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7E7541-6B13-4D50-81E1-8ED4ABF3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Dank u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F864FB2-47D7-42CA-9B80-ADD5F171C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712" y="4509834"/>
            <a:ext cx="8727936" cy="948859"/>
          </a:xfrm>
        </p:spPr>
        <p:txBody>
          <a:bodyPr/>
          <a:lstStyle/>
          <a:p>
            <a:r>
              <a:rPr lang="nl-BE" dirty="0"/>
              <a:t>https://test.data.vlaanderen.be/doc/applicatieprofiel/DCAT-AP-VL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7DB7A-27DB-41B4-9BD1-B5E34EEF1C5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167813" y="6559550"/>
            <a:ext cx="738187" cy="260350"/>
          </a:xfrm>
        </p:spPr>
        <p:txBody>
          <a:bodyPr/>
          <a:lstStyle/>
          <a:p>
            <a:fld id="{C9C406F6-A053-43CA-AEC8-FA3EEE83A3FB}" type="slidenum">
              <a:rPr lang="nl-BE" smtClean="0"/>
              <a:pPr/>
              <a:t>27</a:t>
            </a:fld>
            <a:endParaRPr lang="nl-B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03A53-D9A5-41A6-ADE3-DEE6272D9135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>
          <a:xfrm>
            <a:off x="7042150" y="6602413"/>
            <a:ext cx="2863850" cy="176212"/>
          </a:xfrm>
          <a:prstGeom prst="rect">
            <a:avLst/>
          </a:prstGeom>
        </p:spPr>
        <p:txBody>
          <a:bodyPr/>
          <a:lstStyle/>
          <a:p>
            <a:r>
              <a:rPr lang="nl-BE"/>
              <a:t>Sessie xx – 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80935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4BF27C-3EDB-4A37-9DBA-216DAD9F23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l-BE" dirty="0"/>
              <a:t>Eerste deel is de voorstelling van DCAT-AP VL</a:t>
            </a:r>
          </a:p>
          <a:p>
            <a:pPr lvl="1"/>
            <a:r>
              <a:rPr lang="nl-BE" dirty="0"/>
              <a:t>Gelieve dan uw microfoon af te zetten</a:t>
            </a:r>
          </a:p>
          <a:p>
            <a:endParaRPr lang="nl-BE" dirty="0"/>
          </a:p>
          <a:p>
            <a:r>
              <a:rPr lang="nl-BE" dirty="0"/>
              <a:t>Tijdens het feedback moment, mogelijkheid tot interactie</a:t>
            </a:r>
          </a:p>
          <a:p>
            <a:endParaRPr lang="nl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21CE25-292B-4827-8F90-C623ACFC6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Enkele afspraken tijdens de </a:t>
            </a:r>
            <a:r>
              <a:rPr lang="nl-BE" dirty="0" err="1"/>
              <a:t>webinar</a:t>
            </a: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5306E-69C7-4162-9F54-18A6CAD14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8330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Introductie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Sectie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167813" y="6559550"/>
            <a:ext cx="738187" cy="260350"/>
          </a:xfrm>
        </p:spPr>
        <p:txBody>
          <a:bodyPr/>
          <a:lstStyle/>
          <a:p>
            <a:fld id="{C9C406F6-A053-43CA-AEC8-FA3EEE83A3FB}" type="slidenum">
              <a:rPr lang="nl-BE" smtClean="0"/>
              <a:pPr/>
              <a:t>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00607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b="1" dirty="0" err="1"/>
              <a:t>Beleidskader</a:t>
            </a:r>
            <a:endParaRPr lang="en-US" b="1" dirty="0"/>
          </a:p>
          <a:p>
            <a:pPr lvl="2"/>
            <a:r>
              <a:rPr lang="en-US" dirty="0" err="1"/>
              <a:t>Conceptnota</a:t>
            </a:r>
            <a:r>
              <a:rPr lang="en-US" dirty="0"/>
              <a:t> Open Data, Vlaams </a:t>
            </a:r>
            <a:r>
              <a:rPr lang="en-US" dirty="0" err="1"/>
              <a:t>Regeerakkoord</a:t>
            </a:r>
            <a:r>
              <a:rPr lang="en-US" dirty="0"/>
              <a:t> 2014-2019, Open Data charter</a:t>
            </a:r>
          </a:p>
          <a:p>
            <a:pPr lvl="1"/>
            <a:r>
              <a:rPr lang="en-US" b="1" dirty="0" err="1"/>
              <a:t>Regelgeving</a:t>
            </a:r>
            <a:endParaRPr lang="en-US" b="1" dirty="0"/>
          </a:p>
          <a:p>
            <a:pPr lvl="2"/>
            <a:r>
              <a:rPr lang="en-US" dirty="0" err="1"/>
              <a:t>Omzetting</a:t>
            </a:r>
            <a:r>
              <a:rPr lang="en-US" dirty="0"/>
              <a:t> PSI-</a:t>
            </a:r>
            <a:r>
              <a:rPr lang="en-US" dirty="0" err="1"/>
              <a:t>richtlijn</a:t>
            </a:r>
            <a:r>
              <a:rPr lang="en-US" dirty="0"/>
              <a:t>, </a:t>
            </a:r>
            <a:r>
              <a:rPr lang="en-US" dirty="0" err="1"/>
              <a:t>modellicenties</a:t>
            </a:r>
            <a:endParaRPr lang="en-US" dirty="0"/>
          </a:p>
          <a:p>
            <a:pPr lvl="1"/>
            <a:r>
              <a:rPr lang="en-US" b="1" dirty="0" err="1"/>
              <a:t>Technische</a:t>
            </a:r>
            <a:r>
              <a:rPr lang="en-US" b="1" dirty="0"/>
              <a:t>, </a:t>
            </a:r>
            <a:r>
              <a:rPr lang="en-US" b="1" dirty="0" err="1"/>
              <a:t>inhoudelijke</a:t>
            </a:r>
            <a:r>
              <a:rPr lang="en-US" b="1" dirty="0"/>
              <a:t> en </a:t>
            </a:r>
            <a:r>
              <a:rPr lang="en-US" b="1" dirty="0" err="1"/>
              <a:t>financiële</a:t>
            </a:r>
            <a:r>
              <a:rPr lang="en-US" b="1" dirty="0"/>
              <a:t> </a:t>
            </a:r>
            <a:r>
              <a:rPr lang="en-US" b="1" dirty="0" err="1"/>
              <a:t>ondersteuning</a:t>
            </a:r>
            <a:endParaRPr lang="en-US" dirty="0"/>
          </a:p>
          <a:p>
            <a:pPr lvl="2"/>
            <a:r>
              <a:rPr lang="en-US" dirty="0" err="1"/>
              <a:t>Vlaams</a:t>
            </a:r>
            <a:r>
              <a:rPr lang="en-US" dirty="0"/>
              <a:t> Open Data portaal, DCAT-AP validator</a:t>
            </a:r>
          </a:p>
          <a:p>
            <a:pPr lvl="2"/>
            <a:r>
              <a:rPr lang="en-US" dirty="0"/>
              <a:t>Open Data handleiding</a:t>
            </a:r>
          </a:p>
          <a:p>
            <a:pPr lvl="2"/>
            <a:r>
              <a:rPr lang="en-US" dirty="0"/>
              <a:t>VIP-</a:t>
            </a:r>
            <a:r>
              <a:rPr lang="en-US" dirty="0" err="1"/>
              <a:t>projecten</a:t>
            </a:r>
            <a:endParaRPr lang="en-US" dirty="0"/>
          </a:p>
          <a:p>
            <a:pPr lvl="1"/>
            <a:r>
              <a:rPr lang="en-US" b="1" dirty="0" err="1"/>
              <a:t>Kennisdeling</a:t>
            </a:r>
            <a:r>
              <a:rPr lang="en-US" b="1" dirty="0"/>
              <a:t> </a:t>
            </a:r>
            <a:r>
              <a:rPr lang="en-US" b="1" dirty="0" err="1"/>
              <a:t>tussen</a:t>
            </a:r>
            <a:r>
              <a:rPr lang="en-US" b="1" dirty="0"/>
              <a:t> overheden</a:t>
            </a:r>
          </a:p>
          <a:p>
            <a:pPr lvl="2"/>
            <a:r>
              <a:rPr lang="en-US" dirty="0"/>
              <a:t>VODAP, linked (open) data, DCAT-AP, …</a:t>
            </a:r>
            <a:endParaRPr lang="en-US" b="1" dirty="0"/>
          </a:p>
          <a:p>
            <a:pPr lvl="1"/>
            <a:r>
              <a:rPr lang="en-US" b="1" dirty="0" err="1"/>
              <a:t>Dialoog</a:t>
            </a:r>
            <a:r>
              <a:rPr lang="en-US" b="1" dirty="0"/>
              <a:t> met stakeholders</a:t>
            </a:r>
          </a:p>
          <a:p>
            <a:pPr lvl="2"/>
            <a:r>
              <a:rPr lang="en-US" dirty="0"/>
              <a:t>Open data </a:t>
            </a:r>
            <a:r>
              <a:rPr lang="en-US" dirty="0" err="1"/>
              <a:t>dagen</a:t>
            </a:r>
            <a:r>
              <a:rPr lang="en-US" dirty="0"/>
              <a:t> / </a:t>
            </a:r>
            <a:r>
              <a:rPr lang="en-US" dirty="0" err="1"/>
              <a:t>trefdagen</a:t>
            </a:r>
            <a:r>
              <a:rPr lang="en-US" dirty="0"/>
              <a:t>, </a:t>
            </a:r>
            <a:r>
              <a:rPr lang="en-US" dirty="0" err="1"/>
              <a:t>rondetafels</a:t>
            </a:r>
            <a:r>
              <a:rPr lang="en-US" dirty="0"/>
              <a:t>, 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data </a:t>
            </a:r>
            <a:r>
              <a:rPr lang="en-US" dirty="0" err="1"/>
              <a:t>bij</a:t>
            </a:r>
            <a:r>
              <a:rPr lang="en-US" dirty="0"/>
              <a:t> de Vlaamse overheid</a:t>
            </a:r>
            <a:br>
              <a:rPr lang="en-US" dirty="0"/>
            </a:br>
            <a:r>
              <a:rPr lang="en-US" sz="2400" dirty="0" err="1"/>
              <a:t>Sinds</a:t>
            </a:r>
            <a:r>
              <a:rPr lang="en-US" sz="2400" dirty="0"/>
              <a:t> 2012…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06882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/>
          </p:nvPr>
        </p:nvGraphicFramePr>
        <p:xfrm>
          <a:off x="3704087" y="1393751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Vlaams Open Data Portaal (VODAP)</a:t>
            </a:r>
            <a:br>
              <a:rPr lang="nl-BE" dirty="0"/>
            </a:br>
            <a:r>
              <a:rPr lang="nl-BE" dirty="0">
                <a:hlinkClick r:id="rId8"/>
              </a:rPr>
              <a:t>https://opendata.vlaanderen.be</a:t>
            </a:r>
            <a:r>
              <a:rPr lang="nl-B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E78E84B8-15ED-43C5-A187-FABF4896AF3B}"/>
              </a:ext>
            </a:extLst>
          </p:cNvPr>
          <p:cNvSpPr txBox="1">
            <a:spLocks/>
          </p:cNvSpPr>
          <p:nvPr/>
        </p:nvSpPr>
        <p:spPr>
          <a:xfrm>
            <a:off x="681039" y="1482215"/>
            <a:ext cx="4231204" cy="499232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FlandersArtSans-Regular" panose="00000500000000000000" pitchFamily="2" charset="0"/>
              <a:buNone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71" marR="0" indent="-326571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marR="0" indent="-3048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7360" marR="0" indent="-3657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marR="0" indent="-3657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&gt; 8000 datasets</a:t>
            </a:r>
          </a:p>
          <a:p>
            <a:pPr lvl="1"/>
            <a:r>
              <a:rPr lang="en-US" dirty="0"/>
              <a:t>Vlaamse en lokale overheden</a:t>
            </a:r>
          </a:p>
          <a:p>
            <a:pPr lvl="1"/>
            <a:r>
              <a:rPr lang="en-US" dirty="0"/>
              <a:t>SPOC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federale</a:t>
            </a:r>
            <a:r>
              <a:rPr lang="en-US" dirty="0"/>
              <a:t> overheid en Europa toe</a:t>
            </a:r>
          </a:p>
          <a:p>
            <a:pPr lvl="1"/>
            <a:r>
              <a:rPr lang="en-US" dirty="0"/>
              <a:t>CKAN</a:t>
            </a:r>
          </a:p>
          <a:p>
            <a:pPr lvl="1"/>
            <a:r>
              <a:rPr lang="en-US" dirty="0"/>
              <a:t>Test-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productieplatform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595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D75B80-BB93-472A-9B7C-193C145029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l-BE" dirty="0"/>
              <a:t>Doel is het maken van afspraken voor het uitwisselen van Open Data dataset beschrijvingen tussen Open Data Portalen in Vlaanderen</a:t>
            </a:r>
          </a:p>
          <a:p>
            <a:endParaRPr lang="nl-BE" dirty="0"/>
          </a:p>
          <a:p>
            <a:pPr lvl="1"/>
            <a:r>
              <a:rPr lang="nl-BE" dirty="0"/>
              <a:t>In eerste instantie richting het Vlaams Open Data Portaal</a:t>
            </a:r>
          </a:p>
          <a:p>
            <a:pPr lvl="1"/>
            <a:r>
              <a:rPr lang="nl-BE" dirty="0"/>
              <a:t>Maar met grotere impact:</a:t>
            </a:r>
          </a:p>
          <a:p>
            <a:pPr lvl="2"/>
            <a:r>
              <a:rPr lang="nl-BE" dirty="0"/>
              <a:t>Meer geharmoniseerde, kwaliteitsvolle metadata beschrijvingen van Open Data datasets. </a:t>
            </a:r>
          </a:p>
          <a:p>
            <a:pPr lvl="2"/>
            <a:r>
              <a:rPr lang="nl-BE" dirty="0"/>
              <a:t>Waardoor vindbaarheid van deze datasets verhoogd</a:t>
            </a:r>
          </a:p>
          <a:p>
            <a:pPr lvl="1"/>
            <a:r>
              <a:rPr lang="nl-BE" dirty="0"/>
              <a:t>Balans tussen voldoende detail en laagdrempelige aanpak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FE41B3-4542-4639-9453-202B2B739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 DCAT-AP Vlaanderen</a:t>
            </a:r>
          </a:p>
        </p:txBody>
      </p:sp>
    </p:spTree>
    <p:extLst>
      <p:ext uri="{BB962C8B-B14F-4D97-AF65-F5344CB8AC3E}">
        <p14:creationId xmlns:p14="http://schemas.microsoft.com/office/powerpoint/2010/main" val="3981024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D75B80-BB93-472A-9B7C-193C145029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/>
              <a:t>AIV heeft de opdracht om de richtlijnen op te stellen voor het aanleveren van data aan het Vlaams Open Data portaal. We doen dit hier in samenwerking met de betrokkenen. 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FE41B3-4542-4639-9453-202B2B739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 DCAT-AP Vlaanderen</a:t>
            </a:r>
          </a:p>
        </p:txBody>
      </p:sp>
    </p:spTree>
    <p:extLst>
      <p:ext uri="{BB962C8B-B14F-4D97-AF65-F5344CB8AC3E}">
        <p14:creationId xmlns:p14="http://schemas.microsoft.com/office/powerpoint/2010/main" val="3781133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nl-NL" dirty="0"/>
            </a:br>
            <a:r>
              <a:rPr lang="nl-NL" dirty="0"/>
              <a:t>Het doorlopen</a:t>
            </a:r>
            <a:br>
              <a:rPr lang="nl-NL" dirty="0"/>
            </a:br>
            <a:r>
              <a:rPr lang="nl-NL" dirty="0"/>
              <a:t>OSLO standaardisatie proces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167813" y="6559550"/>
            <a:ext cx="738187" cy="260350"/>
          </a:xfrm>
        </p:spPr>
        <p:txBody>
          <a:bodyPr/>
          <a:lstStyle/>
          <a:p>
            <a:fld id="{C9C406F6-A053-43CA-AEC8-FA3EEE83A3FB}" type="slidenum">
              <a:rPr lang="nl-BE" smtClean="0"/>
              <a:pPr/>
              <a:t>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2418107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AIVColors">
      <a:dk1>
        <a:srgbClr val="373636"/>
      </a:dk1>
      <a:lt1>
        <a:sysClr val="window" lastClr="FFFFFF"/>
      </a:lt1>
      <a:dk2>
        <a:srgbClr val="6B6B6B"/>
      </a:dk2>
      <a:lt2>
        <a:srgbClr val="F6F5F3"/>
      </a:lt2>
      <a:accent1>
        <a:srgbClr val="FFF200"/>
      </a:accent1>
      <a:accent2>
        <a:srgbClr val="373636"/>
      </a:accent2>
      <a:accent3>
        <a:srgbClr val="E5DA04"/>
      </a:accent3>
      <a:accent4>
        <a:srgbClr val="6B6B6B"/>
      </a:accent4>
      <a:accent5>
        <a:srgbClr val="D5D5D5"/>
      </a:accent5>
      <a:accent6>
        <a:srgbClr val="989898"/>
      </a:accent6>
      <a:hlink>
        <a:srgbClr val="3C96BE"/>
      </a:hlink>
      <a:folHlink>
        <a:srgbClr val="AA78AA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VPresentatie.potx" id="{BB6AF17C-7ABF-4120-AF7B-15569C0D293D}" vid="{0334A496-99CE-4B4F-BDDD-03B180768685}"/>
    </a:ext>
  </a:extLst>
</a:theme>
</file>

<file path=ppt/theme/theme2.xml><?xml version="1.0" encoding="utf-8"?>
<a:theme xmlns:a="http://schemas.openxmlformats.org/drawingml/2006/main" name="Office Theme">
  <a:themeElements>
    <a:clrScheme name="AIVColors">
      <a:dk1>
        <a:srgbClr val="373636"/>
      </a:dk1>
      <a:lt1>
        <a:sysClr val="window" lastClr="FFFFFF"/>
      </a:lt1>
      <a:dk2>
        <a:srgbClr val="6B6B6B"/>
      </a:dk2>
      <a:lt2>
        <a:srgbClr val="F6F5F3"/>
      </a:lt2>
      <a:accent1>
        <a:srgbClr val="FFF200"/>
      </a:accent1>
      <a:accent2>
        <a:srgbClr val="373636"/>
      </a:accent2>
      <a:accent3>
        <a:srgbClr val="E5DA04"/>
      </a:accent3>
      <a:accent4>
        <a:srgbClr val="6B6B6B"/>
      </a:accent4>
      <a:accent5>
        <a:srgbClr val="D5D5D5"/>
      </a:accent5>
      <a:accent6>
        <a:srgbClr val="989898"/>
      </a:accent6>
      <a:hlink>
        <a:srgbClr val="3C96BE"/>
      </a:hlink>
      <a:folHlink>
        <a:srgbClr val="AA78AA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IVColors">
      <a:dk1>
        <a:srgbClr val="373636"/>
      </a:dk1>
      <a:lt1>
        <a:sysClr val="window" lastClr="FFFFFF"/>
      </a:lt1>
      <a:dk2>
        <a:srgbClr val="6B6B6B"/>
      </a:dk2>
      <a:lt2>
        <a:srgbClr val="F6F5F3"/>
      </a:lt2>
      <a:accent1>
        <a:srgbClr val="FFF200"/>
      </a:accent1>
      <a:accent2>
        <a:srgbClr val="373636"/>
      </a:accent2>
      <a:accent3>
        <a:srgbClr val="E5DA04"/>
      </a:accent3>
      <a:accent4>
        <a:srgbClr val="6B6B6B"/>
      </a:accent4>
      <a:accent5>
        <a:srgbClr val="D5D5D5"/>
      </a:accent5>
      <a:accent6>
        <a:srgbClr val="989898"/>
      </a:accent6>
      <a:hlink>
        <a:srgbClr val="3C96BE"/>
      </a:hlink>
      <a:folHlink>
        <a:srgbClr val="AA78AA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6EF7E2529B4246B231CA90D1EEF84F" ma:contentTypeVersion="" ma:contentTypeDescription="Een nieuw document maken." ma:contentTypeScope="" ma:versionID="e0c6d6b014e073f5a40f2019aa28d539">
  <xsd:schema xmlns:xsd="http://www.w3.org/2001/XMLSchema" xmlns:xs="http://www.w3.org/2001/XMLSchema" xmlns:p="http://schemas.microsoft.com/office/2006/metadata/properties" xmlns:ns2="67c4bb21-dabc-4c1c-a446-8c5d20d739b4" xmlns:ns3="a6ae32c9-b785-483a-8409-29b45fa2fdad" targetNamespace="http://schemas.microsoft.com/office/2006/metadata/properties" ma:root="true" ma:fieldsID="9e9074a332329cfecaf6fe764a3f61e6" ns2:_="" ns3:_="">
    <xsd:import namespace="67c4bb21-dabc-4c1c-a446-8c5d20d739b4"/>
    <xsd:import namespace="a6ae32c9-b785-483a-8409-29b45fa2fd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c4bb21-dabc-4c1c-a446-8c5d20d739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ae32c9-b785-483a-8409-29b45fa2fdad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ECE42F-853B-4EBB-8CF6-1B76B2615B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9140AB-A6FE-4CDA-90D3-B1255784E2ED}">
  <ds:schemaRefs>
    <ds:schemaRef ds:uri="http://www.w3.org/XML/1998/namespace"/>
    <ds:schemaRef ds:uri="a6ae32c9-b785-483a-8409-29b45fa2fdad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67c4bb21-dabc-4c1c-a446-8c5d20d739b4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ECEF073-43EF-4957-BC5C-90DA04845A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c4bb21-dabc-4c1c-a446-8c5d20d739b4"/>
    <ds:schemaRef ds:uri="a6ae32c9-b785-483a-8409-29b45fa2fd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AIVPresentatie</Template>
  <TotalTime>9969</TotalTime>
  <Words>915</Words>
  <Application>Microsoft Office PowerPoint</Application>
  <PresentationFormat>A4 Paper (210x297 mm)</PresentationFormat>
  <Paragraphs>171</Paragraphs>
  <Slides>27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FlandersArtSans-Bold</vt:lpstr>
      <vt:lpstr>FlandersArtSans-Regular</vt:lpstr>
      <vt:lpstr>Wingdings</vt:lpstr>
      <vt:lpstr>FlandersArtSans-Light</vt:lpstr>
      <vt:lpstr>Arial</vt:lpstr>
      <vt:lpstr>Calibri</vt:lpstr>
      <vt:lpstr>Kantoorthema</vt:lpstr>
      <vt:lpstr>DCAT-AP Vlaanderen voorstelling standaard  11 juni 2019</vt:lpstr>
      <vt:lpstr>Agenda</vt:lpstr>
      <vt:lpstr>Enkele afspraken tijdens de webinar</vt:lpstr>
      <vt:lpstr>Introductie</vt:lpstr>
      <vt:lpstr>Open data bij de Vlaamse overheid Sinds 2012…</vt:lpstr>
      <vt:lpstr>Vlaams Open Data Portaal (VODAP) https://opendata.vlaanderen.be </vt:lpstr>
      <vt:lpstr>Waarom DCAT-AP Vlaanderen</vt:lpstr>
      <vt:lpstr>Waarom DCAT-AP Vlaanderen</vt:lpstr>
      <vt:lpstr> Het doorlopen OSLO standaardisatie proces</vt:lpstr>
      <vt:lpstr>Erkenningsprocedure</vt:lpstr>
      <vt:lpstr>DCAT-AP Vlaanderen</vt:lpstr>
      <vt:lpstr>Aanpak </vt:lpstr>
      <vt:lpstr>Aanpak – soorten eisen</vt:lpstr>
      <vt:lpstr>Input tijdens publieke review</vt:lpstr>
      <vt:lpstr>DCAT-AP Vlaanderen wijzigingen t.o.v. DCAT-AP 1.2</vt:lpstr>
      <vt:lpstr>UML diagram </vt:lpstr>
      <vt:lpstr>UML diagram - terminologie</vt:lpstr>
      <vt:lpstr>UML diagram - kardinaliteiten</vt:lpstr>
      <vt:lpstr>UML diagram - ranges</vt:lpstr>
      <vt:lpstr>UML diagram - ranges</vt:lpstr>
      <vt:lpstr>UML diagram – beschikbare bronnen </vt:lpstr>
      <vt:lpstr>Conformiteit aan DCAT-AP Vlaanderen</vt:lpstr>
      <vt:lpstr>Algemene gebruiksadviezen</vt:lpstr>
      <vt:lpstr>Specifieke gebruiksadviezen</vt:lpstr>
      <vt:lpstr>Vragen, opmerkingen?</vt:lpstr>
      <vt:lpstr>Verdere stappen</vt:lpstr>
      <vt:lpstr>Dank u </vt:lpstr>
    </vt:vector>
  </TitlesOfParts>
  <Company>Informatie Vlaanderen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Van Herck Tom</dc:creator>
  <cp:lastModifiedBy>Bert Van Nuffelen</cp:lastModifiedBy>
  <cp:revision>425</cp:revision>
  <dcterms:created xsi:type="dcterms:W3CDTF">2017-10-04T08:02:15Z</dcterms:created>
  <dcterms:modified xsi:type="dcterms:W3CDTF">2019-09-03T12:36:20Z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0x010100AB6EF7E2529B4246B231CA90D1EEF84F</vt:lpwstr>
  </property>
</Properties>
</file>