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469" r:id="rId5"/>
    <p:sldId id="470" r:id="rId6"/>
    <p:sldId id="311" r:id="rId7"/>
    <p:sldId id="410" r:id="rId8"/>
    <p:sldId id="472" r:id="rId9"/>
    <p:sldId id="406" r:id="rId10"/>
    <p:sldId id="259" r:id="rId11"/>
    <p:sldId id="453" r:id="rId12"/>
    <p:sldId id="420" r:id="rId13"/>
    <p:sldId id="456" r:id="rId14"/>
    <p:sldId id="473" r:id="rId15"/>
    <p:sldId id="455" r:id="rId16"/>
    <p:sldId id="460" r:id="rId17"/>
    <p:sldId id="457" r:id="rId18"/>
    <p:sldId id="459" r:id="rId19"/>
    <p:sldId id="454" r:id="rId20"/>
    <p:sldId id="461" r:id="rId21"/>
    <p:sldId id="463" r:id="rId22"/>
    <p:sldId id="462" r:id="rId23"/>
    <p:sldId id="464" r:id="rId24"/>
    <p:sldId id="436" r:id="rId25"/>
  </p:sldIdLst>
  <p:sldSz cx="9906000" cy="6858000" type="A4"/>
  <p:notesSz cx="6858000" cy="1152525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FlandersArtSans-Bold" panose="020B0604020202020204" charset="0"/>
      <p:bold r:id="rId32"/>
    </p:embeddedFont>
    <p:embeddedFont>
      <p:font typeface="FlandersArtSans-Light" panose="020B0604020202020204" charset="0"/>
      <p:regular r:id="rId33"/>
    </p:embeddedFont>
    <p:embeddedFont>
      <p:font typeface="FlandersArtSans-Regular" panose="020B0604020202020204" charset="0"/>
      <p:regular r:id="rId34"/>
    </p:embeddedFont>
  </p:embeddedFontLst>
  <p:defaultTextStyle>
    <a:defPPr>
      <a:defRPr lang="nl-BE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t Van Nuffelen" initials="BVN" lastIdx="13" clrIdx="0">
    <p:extLst>
      <p:ext uri="{19B8F6BF-5375-455C-9EA6-DF929625EA0E}">
        <p15:presenceInfo xmlns:p15="http://schemas.microsoft.com/office/powerpoint/2012/main" userId="S-1-5-21-1169298832-2472035525-3246434704-1209" providerId="AD"/>
      </p:ext>
    </p:extLst>
  </p:cmAuthor>
  <p:cmAuthor id="2" name="De Schrijver Mathias" initials="DSM" lastIdx="11" clrIdx="1">
    <p:extLst>
      <p:ext uri="{19B8F6BF-5375-455C-9EA6-DF929625EA0E}">
        <p15:presenceInfo xmlns:p15="http://schemas.microsoft.com/office/powerpoint/2012/main" userId="S-1-5-21-3662605696-431538287-2476864782-21311" providerId="AD"/>
      </p:ext>
    </p:extLst>
  </p:cmAuthor>
  <p:cmAuthor id="3" name="Van Nuffelen Bert" initials="VB" lastIdx="2" clrIdx="2">
    <p:extLst>
      <p:ext uri="{19B8F6BF-5375-455C-9EA6-DF929625EA0E}">
        <p15:presenceInfo xmlns:p15="http://schemas.microsoft.com/office/powerpoint/2012/main" userId="S::bert.vannuffelen@kb.vlaanderen.be::8e920923-0a28-4030-a008-d2be0e764e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5" autoAdjust="0"/>
    <p:restoredTop sz="93817" autoAdjust="0"/>
  </p:normalViewPr>
  <p:slideViewPr>
    <p:cSldViewPr snapToGrid="0">
      <p:cViewPr varScale="1">
        <p:scale>
          <a:sx n="64" d="100"/>
          <a:sy n="64" d="100"/>
        </p:scale>
        <p:origin x="320" y="32"/>
      </p:cViewPr>
      <p:guideLst/>
    </p:cSldViewPr>
  </p:slideViewPr>
  <p:outlineViewPr>
    <p:cViewPr>
      <p:scale>
        <a:sx n="33" d="100"/>
        <a:sy n="33" d="100"/>
      </p:scale>
      <p:origin x="0" y="-193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CF996-BF1A-4027-AE4E-532BE6F023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672E92-A6D4-44A6-9A09-5D225AC3D84D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Werkgroep</a:t>
          </a:r>
          <a:r>
            <a:rPr lang="en-US" dirty="0">
              <a:solidFill>
                <a:schemeClr val="tx1"/>
              </a:solidFill>
            </a:rPr>
            <a:t> Charter</a:t>
          </a:r>
        </a:p>
      </dgm:t>
    </dgm:pt>
    <dgm:pt modelId="{B5B18503-0BFC-4547-808D-93ECE1352377}" type="parTrans" cxnId="{703BB889-BB59-448D-9509-26DC24623993}">
      <dgm:prSet/>
      <dgm:spPr/>
      <dgm:t>
        <a:bodyPr/>
        <a:lstStyle/>
        <a:p>
          <a:endParaRPr lang="en-US"/>
        </a:p>
      </dgm:t>
    </dgm:pt>
    <dgm:pt modelId="{47756C84-D2C7-4E32-8F11-287C73A35C15}" type="sibTrans" cxnId="{703BB889-BB59-448D-9509-26DC24623993}">
      <dgm:prSet/>
      <dgm:spPr/>
      <dgm:t>
        <a:bodyPr/>
        <a:lstStyle/>
        <a:p>
          <a:endParaRPr lang="en-US"/>
        </a:p>
      </dgm:t>
    </dgm:pt>
    <dgm:pt modelId="{B7561296-2867-4FFA-AEF2-3E74A57B6E1A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Ontwerpdocument</a:t>
          </a:r>
          <a:endParaRPr lang="en-US" dirty="0">
            <a:solidFill>
              <a:schemeClr val="tx1"/>
            </a:solidFill>
          </a:endParaRPr>
        </a:p>
      </dgm:t>
    </dgm:pt>
    <dgm:pt modelId="{2C0FDDBA-49A7-4049-953A-B419CA219361}" type="parTrans" cxnId="{429E79D9-1BC7-42D2-BF46-E05080CA76F3}">
      <dgm:prSet/>
      <dgm:spPr/>
      <dgm:t>
        <a:bodyPr/>
        <a:lstStyle/>
        <a:p>
          <a:endParaRPr lang="en-US"/>
        </a:p>
      </dgm:t>
    </dgm:pt>
    <dgm:pt modelId="{309F4C6F-539D-4BFF-9E4C-A2DBC4F4C3B3}" type="sibTrans" cxnId="{429E79D9-1BC7-42D2-BF46-E05080CA76F3}">
      <dgm:prSet/>
      <dgm:spPr/>
      <dgm:t>
        <a:bodyPr/>
        <a:lstStyle/>
        <a:p>
          <a:endParaRPr lang="en-US"/>
        </a:p>
      </dgm:t>
    </dgm:pt>
    <dgm:pt modelId="{6AD2639A-C126-4388-AF1C-7F39D8BF1D12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Kandidaat-standaard</a:t>
          </a:r>
          <a:endParaRPr lang="en-US" dirty="0">
            <a:solidFill>
              <a:schemeClr val="tx1"/>
            </a:solidFill>
          </a:endParaRPr>
        </a:p>
      </dgm:t>
    </dgm:pt>
    <dgm:pt modelId="{803319C3-FF13-4EDD-B641-091CCAD5407B}" type="parTrans" cxnId="{0E7C5545-C989-4976-BFDF-9E88190BD36D}">
      <dgm:prSet/>
      <dgm:spPr/>
      <dgm:t>
        <a:bodyPr/>
        <a:lstStyle/>
        <a:p>
          <a:endParaRPr lang="en-US"/>
        </a:p>
      </dgm:t>
    </dgm:pt>
    <dgm:pt modelId="{04A1848E-87CA-4ACE-AF4B-9FCA5E75E359}" type="sibTrans" cxnId="{0E7C5545-C989-4976-BFDF-9E88190BD36D}">
      <dgm:prSet/>
      <dgm:spPr/>
      <dgm:t>
        <a:bodyPr/>
        <a:lstStyle/>
        <a:p>
          <a:endParaRPr lang="en-US"/>
        </a:p>
      </dgm:t>
    </dgm:pt>
    <dgm:pt modelId="{6779A0CF-5786-4395-8063-DFB7A5924987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Standaard</a:t>
          </a:r>
          <a:endParaRPr lang="en-US" dirty="0">
            <a:solidFill>
              <a:schemeClr val="tx1"/>
            </a:solidFill>
          </a:endParaRPr>
        </a:p>
      </dgm:t>
    </dgm:pt>
    <dgm:pt modelId="{0BD6A4BF-791C-43CC-9340-4585452818E6}" type="parTrans" cxnId="{E579F076-0D0F-4555-AC4A-CC455063BBB7}">
      <dgm:prSet/>
      <dgm:spPr/>
      <dgm:t>
        <a:bodyPr/>
        <a:lstStyle/>
        <a:p>
          <a:endParaRPr lang="en-US"/>
        </a:p>
      </dgm:t>
    </dgm:pt>
    <dgm:pt modelId="{64449194-A17F-45C1-9924-0638C06A19F6}" type="sibTrans" cxnId="{E579F076-0D0F-4555-AC4A-CC455063BBB7}">
      <dgm:prSet/>
      <dgm:spPr/>
      <dgm:t>
        <a:bodyPr/>
        <a:lstStyle/>
        <a:p>
          <a:endParaRPr lang="en-US"/>
        </a:p>
      </dgm:t>
    </dgm:pt>
    <dgm:pt modelId="{DE780EDB-9C55-482C-B5E2-E4C9F06132DA}" type="pres">
      <dgm:prSet presAssocID="{96CCF996-BF1A-4027-AE4E-532BE6F02344}" presName="Name0" presStyleCnt="0">
        <dgm:presLayoutVars>
          <dgm:dir/>
          <dgm:resizeHandles val="exact"/>
        </dgm:presLayoutVars>
      </dgm:prSet>
      <dgm:spPr/>
    </dgm:pt>
    <dgm:pt modelId="{BD5728D8-1AC1-4488-8BD0-3B2498137143}" type="pres">
      <dgm:prSet presAssocID="{89672E92-A6D4-44A6-9A09-5D225AC3D84D}" presName="node" presStyleLbl="node1" presStyleIdx="0" presStyleCnt="4">
        <dgm:presLayoutVars>
          <dgm:bulletEnabled val="1"/>
        </dgm:presLayoutVars>
      </dgm:prSet>
      <dgm:spPr/>
    </dgm:pt>
    <dgm:pt modelId="{AE16EF05-AE15-4515-99E3-F67690B9F0B3}" type="pres">
      <dgm:prSet presAssocID="{47756C84-D2C7-4E32-8F11-287C73A35C15}" presName="sibTrans" presStyleLbl="sibTrans2D1" presStyleIdx="0" presStyleCnt="3"/>
      <dgm:spPr/>
    </dgm:pt>
    <dgm:pt modelId="{CF9E82E8-3D52-4D90-AB2B-868F46C9DC29}" type="pres">
      <dgm:prSet presAssocID="{47756C84-D2C7-4E32-8F11-287C73A35C15}" presName="connectorText" presStyleLbl="sibTrans2D1" presStyleIdx="0" presStyleCnt="3"/>
      <dgm:spPr/>
    </dgm:pt>
    <dgm:pt modelId="{63BF6207-EC7D-4308-8A41-343BE14F5851}" type="pres">
      <dgm:prSet presAssocID="{B7561296-2867-4FFA-AEF2-3E74A57B6E1A}" presName="node" presStyleLbl="node1" presStyleIdx="1" presStyleCnt="4">
        <dgm:presLayoutVars>
          <dgm:bulletEnabled val="1"/>
        </dgm:presLayoutVars>
      </dgm:prSet>
      <dgm:spPr/>
    </dgm:pt>
    <dgm:pt modelId="{820BFBD8-E405-4891-941F-F8B250063153}" type="pres">
      <dgm:prSet presAssocID="{309F4C6F-539D-4BFF-9E4C-A2DBC4F4C3B3}" presName="sibTrans" presStyleLbl="sibTrans2D1" presStyleIdx="1" presStyleCnt="3"/>
      <dgm:spPr/>
    </dgm:pt>
    <dgm:pt modelId="{12B369A1-EA5F-4BE6-970F-25482B80527E}" type="pres">
      <dgm:prSet presAssocID="{309F4C6F-539D-4BFF-9E4C-A2DBC4F4C3B3}" presName="connectorText" presStyleLbl="sibTrans2D1" presStyleIdx="1" presStyleCnt="3"/>
      <dgm:spPr/>
    </dgm:pt>
    <dgm:pt modelId="{B0AED4CF-C0EE-47AF-8E5E-049A76152174}" type="pres">
      <dgm:prSet presAssocID="{6AD2639A-C126-4388-AF1C-7F39D8BF1D12}" presName="node" presStyleLbl="node1" presStyleIdx="2" presStyleCnt="4">
        <dgm:presLayoutVars>
          <dgm:bulletEnabled val="1"/>
        </dgm:presLayoutVars>
      </dgm:prSet>
      <dgm:spPr/>
    </dgm:pt>
    <dgm:pt modelId="{D7A4A80C-5D9A-44E2-97A6-4543269AEB49}" type="pres">
      <dgm:prSet presAssocID="{04A1848E-87CA-4ACE-AF4B-9FCA5E75E359}" presName="sibTrans" presStyleLbl="sibTrans2D1" presStyleIdx="2" presStyleCnt="3"/>
      <dgm:spPr/>
    </dgm:pt>
    <dgm:pt modelId="{7223EA93-C189-4FA6-9ED8-F5DD284384CC}" type="pres">
      <dgm:prSet presAssocID="{04A1848E-87CA-4ACE-AF4B-9FCA5E75E359}" presName="connectorText" presStyleLbl="sibTrans2D1" presStyleIdx="2" presStyleCnt="3"/>
      <dgm:spPr/>
    </dgm:pt>
    <dgm:pt modelId="{5A110A51-8F28-4CFB-ABDC-D5E48D01748D}" type="pres">
      <dgm:prSet presAssocID="{6779A0CF-5786-4395-8063-DFB7A5924987}" presName="node" presStyleLbl="node1" presStyleIdx="3" presStyleCnt="4">
        <dgm:presLayoutVars>
          <dgm:bulletEnabled val="1"/>
        </dgm:presLayoutVars>
      </dgm:prSet>
      <dgm:spPr/>
    </dgm:pt>
  </dgm:ptLst>
  <dgm:cxnLst>
    <dgm:cxn modelId="{3AA8620A-E5DE-4020-A9D6-83F6229B924A}" type="presOf" srcId="{B7561296-2867-4FFA-AEF2-3E74A57B6E1A}" destId="{63BF6207-EC7D-4308-8A41-343BE14F5851}" srcOrd="0" destOrd="0" presId="urn:microsoft.com/office/officeart/2005/8/layout/process1"/>
    <dgm:cxn modelId="{4A47200F-9A2D-4876-B5AA-3CF2DD8408E0}" type="presOf" srcId="{47756C84-D2C7-4E32-8F11-287C73A35C15}" destId="{CF9E82E8-3D52-4D90-AB2B-868F46C9DC29}" srcOrd="1" destOrd="0" presId="urn:microsoft.com/office/officeart/2005/8/layout/process1"/>
    <dgm:cxn modelId="{1D66253D-086F-43A5-BD2E-343A1541D789}" type="presOf" srcId="{6779A0CF-5786-4395-8063-DFB7A5924987}" destId="{5A110A51-8F28-4CFB-ABDC-D5E48D01748D}" srcOrd="0" destOrd="0" presId="urn:microsoft.com/office/officeart/2005/8/layout/process1"/>
    <dgm:cxn modelId="{BA45D741-A5F2-4489-A58F-F0B2141DB75C}" type="presOf" srcId="{04A1848E-87CA-4ACE-AF4B-9FCA5E75E359}" destId="{7223EA93-C189-4FA6-9ED8-F5DD284384CC}" srcOrd="1" destOrd="0" presId="urn:microsoft.com/office/officeart/2005/8/layout/process1"/>
    <dgm:cxn modelId="{601D2745-204F-4628-9991-37411D0797C0}" type="presOf" srcId="{309F4C6F-539D-4BFF-9E4C-A2DBC4F4C3B3}" destId="{12B369A1-EA5F-4BE6-970F-25482B80527E}" srcOrd="1" destOrd="0" presId="urn:microsoft.com/office/officeart/2005/8/layout/process1"/>
    <dgm:cxn modelId="{0E7C5545-C989-4976-BFDF-9E88190BD36D}" srcId="{96CCF996-BF1A-4027-AE4E-532BE6F02344}" destId="{6AD2639A-C126-4388-AF1C-7F39D8BF1D12}" srcOrd="2" destOrd="0" parTransId="{803319C3-FF13-4EDD-B641-091CCAD5407B}" sibTransId="{04A1848E-87CA-4ACE-AF4B-9FCA5E75E359}"/>
    <dgm:cxn modelId="{E579F076-0D0F-4555-AC4A-CC455063BBB7}" srcId="{96CCF996-BF1A-4027-AE4E-532BE6F02344}" destId="{6779A0CF-5786-4395-8063-DFB7A5924987}" srcOrd="3" destOrd="0" parTransId="{0BD6A4BF-791C-43CC-9340-4585452818E6}" sibTransId="{64449194-A17F-45C1-9924-0638C06A19F6}"/>
    <dgm:cxn modelId="{EA85F056-BB40-42AB-A137-70A976A3B1DF}" type="presOf" srcId="{89672E92-A6D4-44A6-9A09-5D225AC3D84D}" destId="{BD5728D8-1AC1-4488-8BD0-3B2498137143}" srcOrd="0" destOrd="0" presId="urn:microsoft.com/office/officeart/2005/8/layout/process1"/>
    <dgm:cxn modelId="{3E589D58-8523-4496-974F-F348E8CF44E4}" type="presOf" srcId="{47756C84-D2C7-4E32-8F11-287C73A35C15}" destId="{AE16EF05-AE15-4515-99E3-F67690B9F0B3}" srcOrd="0" destOrd="0" presId="urn:microsoft.com/office/officeart/2005/8/layout/process1"/>
    <dgm:cxn modelId="{703BB889-BB59-448D-9509-26DC24623993}" srcId="{96CCF996-BF1A-4027-AE4E-532BE6F02344}" destId="{89672E92-A6D4-44A6-9A09-5D225AC3D84D}" srcOrd="0" destOrd="0" parTransId="{B5B18503-0BFC-4547-808D-93ECE1352377}" sibTransId="{47756C84-D2C7-4E32-8F11-287C73A35C15}"/>
    <dgm:cxn modelId="{6798E4B0-B71A-49B8-9B5F-2D7E0D78436B}" type="presOf" srcId="{04A1848E-87CA-4ACE-AF4B-9FCA5E75E359}" destId="{D7A4A80C-5D9A-44E2-97A6-4543269AEB49}" srcOrd="0" destOrd="0" presId="urn:microsoft.com/office/officeart/2005/8/layout/process1"/>
    <dgm:cxn modelId="{EF0DACBD-A294-473A-95E8-789B1B7B659E}" type="presOf" srcId="{6AD2639A-C126-4388-AF1C-7F39D8BF1D12}" destId="{B0AED4CF-C0EE-47AF-8E5E-049A76152174}" srcOrd="0" destOrd="0" presId="urn:microsoft.com/office/officeart/2005/8/layout/process1"/>
    <dgm:cxn modelId="{2F38CDD4-2A2D-4E93-B444-AF229B320309}" type="presOf" srcId="{309F4C6F-539D-4BFF-9E4C-A2DBC4F4C3B3}" destId="{820BFBD8-E405-4891-941F-F8B250063153}" srcOrd="0" destOrd="0" presId="urn:microsoft.com/office/officeart/2005/8/layout/process1"/>
    <dgm:cxn modelId="{429E79D9-1BC7-42D2-BF46-E05080CA76F3}" srcId="{96CCF996-BF1A-4027-AE4E-532BE6F02344}" destId="{B7561296-2867-4FFA-AEF2-3E74A57B6E1A}" srcOrd="1" destOrd="0" parTransId="{2C0FDDBA-49A7-4049-953A-B419CA219361}" sibTransId="{309F4C6F-539D-4BFF-9E4C-A2DBC4F4C3B3}"/>
    <dgm:cxn modelId="{90B836E5-AC2F-4AE3-9906-FB5ED54A5F37}" type="presOf" srcId="{96CCF996-BF1A-4027-AE4E-532BE6F02344}" destId="{DE780EDB-9C55-482C-B5E2-E4C9F06132DA}" srcOrd="0" destOrd="0" presId="urn:microsoft.com/office/officeart/2005/8/layout/process1"/>
    <dgm:cxn modelId="{9AAA204D-66D9-49D8-BFFC-F08E98FD14B4}" type="presParOf" srcId="{DE780EDB-9C55-482C-B5E2-E4C9F06132DA}" destId="{BD5728D8-1AC1-4488-8BD0-3B2498137143}" srcOrd="0" destOrd="0" presId="urn:microsoft.com/office/officeart/2005/8/layout/process1"/>
    <dgm:cxn modelId="{2B0C84B8-2B87-457E-9C36-D6FB89B5F724}" type="presParOf" srcId="{DE780EDB-9C55-482C-B5E2-E4C9F06132DA}" destId="{AE16EF05-AE15-4515-99E3-F67690B9F0B3}" srcOrd="1" destOrd="0" presId="urn:microsoft.com/office/officeart/2005/8/layout/process1"/>
    <dgm:cxn modelId="{072B3D77-1761-499F-B442-693A01CD4D31}" type="presParOf" srcId="{AE16EF05-AE15-4515-99E3-F67690B9F0B3}" destId="{CF9E82E8-3D52-4D90-AB2B-868F46C9DC29}" srcOrd="0" destOrd="0" presId="urn:microsoft.com/office/officeart/2005/8/layout/process1"/>
    <dgm:cxn modelId="{74F16CCA-0696-4427-9A42-ACA17A59FC27}" type="presParOf" srcId="{DE780EDB-9C55-482C-B5E2-E4C9F06132DA}" destId="{63BF6207-EC7D-4308-8A41-343BE14F5851}" srcOrd="2" destOrd="0" presId="urn:microsoft.com/office/officeart/2005/8/layout/process1"/>
    <dgm:cxn modelId="{210E0D45-1AA7-46E3-A67E-97BEC4014E3F}" type="presParOf" srcId="{DE780EDB-9C55-482C-B5E2-E4C9F06132DA}" destId="{820BFBD8-E405-4891-941F-F8B250063153}" srcOrd="3" destOrd="0" presId="urn:microsoft.com/office/officeart/2005/8/layout/process1"/>
    <dgm:cxn modelId="{DD98A269-FABA-42D6-8065-9D46ADD2ADFE}" type="presParOf" srcId="{820BFBD8-E405-4891-941F-F8B250063153}" destId="{12B369A1-EA5F-4BE6-970F-25482B80527E}" srcOrd="0" destOrd="0" presId="urn:microsoft.com/office/officeart/2005/8/layout/process1"/>
    <dgm:cxn modelId="{21E3BE2C-2653-462F-AB40-B7F633B2FF44}" type="presParOf" srcId="{DE780EDB-9C55-482C-B5E2-E4C9F06132DA}" destId="{B0AED4CF-C0EE-47AF-8E5E-049A76152174}" srcOrd="4" destOrd="0" presId="urn:microsoft.com/office/officeart/2005/8/layout/process1"/>
    <dgm:cxn modelId="{696EDE6B-616E-42C0-8530-6AA412D2F38E}" type="presParOf" srcId="{DE780EDB-9C55-482C-B5E2-E4C9F06132DA}" destId="{D7A4A80C-5D9A-44E2-97A6-4543269AEB49}" srcOrd="5" destOrd="0" presId="urn:microsoft.com/office/officeart/2005/8/layout/process1"/>
    <dgm:cxn modelId="{3AACCBA5-21F5-4910-80B0-9D339BE1E770}" type="presParOf" srcId="{D7A4A80C-5D9A-44E2-97A6-4543269AEB49}" destId="{7223EA93-C189-4FA6-9ED8-F5DD284384CC}" srcOrd="0" destOrd="0" presId="urn:microsoft.com/office/officeart/2005/8/layout/process1"/>
    <dgm:cxn modelId="{BADE55BD-717F-4D5E-B88E-1A8D0441F409}" type="presParOf" srcId="{DE780EDB-9C55-482C-B5E2-E4C9F06132DA}" destId="{5A110A51-8F28-4CFB-ABDC-D5E48D0174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728D8-1AC1-4488-8BD0-3B2498137143}">
      <dsp:nvSpPr>
        <dsp:cNvPr id="0" name=""/>
        <dsp:cNvSpPr/>
      </dsp:nvSpPr>
      <dsp:spPr>
        <a:xfrm>
          <a:off x="3754" y="128120"/>
          <a:ext cx="1641618" cy="98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Werkgroep</a:t>
          </a:r>
          <a:r>
            <a:rPr lang="en-US" sz="1400" kern="1200" dirty="0">
              <a:solidFill>
                <a:schemeClr val="tx1"/>
              </a:solidFill>
            </a:rPr>
            <a:t> Charter</a:t>
          </a:r>
        </a:p>
      </dsp:txBody>
      <dsp:txXfrm>
        <a:off x="32603" y="156969"/>
        <a:ext cx="1583920" cy="927273"/>
      </dsp:txXfrm>
    </dsp:sp>
    <dsp:sp modelId="{AE16EF05-AE15-4515-99E3-F67690B9F0B3}">
      <dsp:nvSpPr>
        <dsp:cNvPr id="0" name=""/>
        <dsp:cNvSpPr/>
      </dsp:nvSpPr>
      <dsp:spPr>
        <a:xfrm>
          <a:off x="1809534" y="417045"/>
          <a:ext cx="348023" cy="407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809534" y="498469"/>
        <a:ext cx="243616" cy="244273"/>
      </dsp:txXfrm>
    </dsp:sp>
    <dsp:sp modelId="{63BF6207-EC7D-4308-8A41-343BE14F5851}">
      <dsp:nvSpPr>
        <dsp:cNvPr id="0" name=""/>
        <dsp:cNvSpPr/>
      </dsp:nvSpPr>
      <dsp:spPr>
        <a:xfrm>
          <a:off x="2302020" y="128120"/>
          <a:ext cx="1641618" cy="98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Ontwerpdocument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330869" y="156969"/>
        <a:ext cx="1583920" cy="927273"/>
      </dsp:txXfrm>
    </dsp:sp>
    <dsp:sp modelId="{820BFBD8-E405-4891-941F-F8B250063153}">
      <dsp:nvSpPr>
        <dsp:cNvPr id="0" name=""/>
        <dsp:cNvSpPr/>
      </dsp:nvSpPr>
      <dsp:spPr>
        <a:xfrm>
          <a:off x="4107800" y="417045"/>
          <a:ext cx="348023" cy="407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107800" y="498469"/>
        <a:ext cx="243616" cy="244273"/>
      </dsp:txXfrm>
    </dsp:sp>
    <dsp:sp modelId="{B0AED4CF-C0EE-47AF-8E5E-049A76152174}">
      <dsp:nvSpPr>
        <dsp:cNvPr id="0" name=""/>
        <dsp:cNvSpPr/>
      </dsp:nvSpPr>
      <dsp:spPr>
        <a:xfrm>
          <a:off x="4600286" y="128120"/>
          <a:ext cx="1641618" cy="98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Kandidaat-standaard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629135" y="156969"/>
        <a:ext cx="1583920" cy="927273"/>
      </dsp:txXfrm>
    </dsp:sp>
    <dsp:sp modelId="{D7A4A80C-5D9A-44E2-97A6-4543269AEB49}">
      <dsp:nvSpPr>
        <dsp:cNvPr id="0" name=""/>
        <dsp:cNvSpPr/>
      </dsp:nvSpPr>
      <dsp:spPr>
        <a:xfrm>
          <a:off x="6406066" y="417045"/>
          <a:ext cx="348023" cy="407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406066" y="498469"/>
        <a:ext cx="243616" cy="244273"/>
      </dsp:txXfrm>
    </dsp:sp>
    <dsp:sp modelId="{5A110A51-8F28-4CFB-ABDC-D5E48D01748D}">
      <dsp:nvSpPr>
        <dsp:cNvPr id="0" name=""/>
        <dsp:cNvSpPr/>
      </dsp:nvSpPr>
      <dsp:spPr>
        <a:xfrm>
          <a:off x="6898551" y="128120"/>
          <a:ext cx="1641618" cy="98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Standaard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927400" y="156969"/>
        <a:ext cx="1583920" cy="927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476670" y="179512"/>
            <a:ext cx="3407942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>
              <a:latin typeface="FlandersArtSans-Regular" panose="00000500000000000000" pitchFamily="2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5B66-BF51-4972-819E-6E18353EB769}" type="datetimeFigureOut">
              <a:rPr lang="nl-BE" smtClean="0"/>
              <a:t>3/09/2019</a:t>
            </a:fld>
            <a:endParaRPr lang="nl-BE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‹#›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6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476670" y="179512"/>
            <a:ext cx="3407942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>
              <a:latin typeface="FlandersArtSans-Regular" panose="00000500000000000000" pitchFamily="2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5B66-BF51-4972-819E-6E18353EB769}" type="datetimeFigureOut">
              <a:rPr lang="nl-BE" smtClean="0"/>
              <a:t>3/09/2019</a:t>
            </a:fld>
            <a:endParaRPr lang="nl-BE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‹#›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9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19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1pPr>
    <a:lvl2pPr marL="360000" indent="-171419" algn="l" defTabSz="914235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2pPr>
    <a:lvl3pPr marL="540000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3pPr>
    <a:lvl4pPr marL="720000" indent="-171419" algn="l" defTabSz="914235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4pPr>
    <a:lvl5pPr marL="900000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5pPr>
    <a:lvl6pPr marL="2285588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2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4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4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8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5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3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7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0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9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4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2" y="0"/>
            <a:ext cx="96157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73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8711" y="4509834"/>
            <a:ext cx="7434681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028712" y="1551752"/>
            <a:ext cx="7434681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197065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62524" y="365128"/>
            <a:ext cx="302382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662524" y="5892601"/>
            <a:ext cx="3023824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842570" y="365126"/>
            <a:ext cx="5382393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91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432474" y="5817248"/>
            <a:ext cx="6963661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32472" y="1499129"/>
            <a:ext cx="6963662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796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54" y="-21307"/>
            <a:ext cx="8762846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1" y="-21306"/>
            <a:ext cx="6861969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00173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5094419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1" y="1551752"/>
            <a:ext cx="4236324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67073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0" y="1"/>
            <a:ext cx="9555510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2" y="1551752"/>
            <a:ext cx="74295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  <p:sp>
        <p:nvSpPr>
          <p:cNvPr id="13" name="Shape 2"/>
          <p:cNvSpPr/>
          <p:nvPr userDrawn="1"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1" y="687274"/>
            <a:ext cx="195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74295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0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>
            <a:extLst/>
          </a:blip>
          <a:srcRect l="763" t="1399" r="6439" b="3435"/>
          <a:stretch>
            <a:fillRect/>
          </a:stretch>
        </p:blipFill>
        <p:spPr>
          <a:xfrm>
            <a:off x="350488" y="-1"/>
            <a:ext cx="955551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296733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815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81038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5040876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0631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291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56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11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formatievlaanderen/OSLO-Discussion/labels/Thema%2FDCAT-AP-V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up.ec.europa.eu/release/dcat-ap/12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.data.vlaanderen.be/doc/applicatieprofiel/DCAT-AP-V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Bert Van Nuffelen - TenForce </a:t>
            </a:r>
          </a:p>
          <a:p>
            <a:r>
              <a:rPr lang="nl-BE" dirty="0"/>
              <a:t>Mathias De Schrijver – AIV</a:t>
            </a:r>
          </a:p>
          <a:p>
            <a:r>
              <a:rPr lang="nl-BE" dirty="0"/>
              <a:t>Dirk De Baere - AIV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28710" y="1551752"/>
            <a:ext cx="5692130" cy="2794621"/>
          </a:xfrm>
        </p:spPr>
        <p:txBody>
          <a:bodyPr/>
          <a:lstStyle/>
          <a:p>
            <a:r>
              <a:rPr lang="nl-BE" dirty="0"/>
              <a:t>DCAT-AP Vlaanderen</a:t>
            </a:r>
            <a:br>
              <a:rPr lang="nl-BE" dirty="0"/>
            </a:br>
            <a:r>
              <a:rPr lang="nl-BE" dirty="0"/>
              <a:t>voorlegging als standaard</a:t>
            </a:r>
          </a:p>
        </p:txBody>
      </p:sp>
    </p:spTree>
    <p:extLst>
      <p:ext uri="{BB962C8B-B14F-4D97-AF65-F5344CB8AC3E}">
        <p14:creationId xmlns:p14="http://schemas.microsoft.com/office/powerpoint/2010/main" val="147257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1517ED-E6ED-457A-B4F7-E618BA146B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18 topics bediscussieerd tijdens de werkgroepen</a:t>
            </a:r>
          </a:p>
          <a:p>
            <a:r>
              <a:rPr lang="nl-BE" dirty="0"/>
              <a:t>11 nieuwe topics tijdens publieke review</a:t>
            </a:r>
          </a:p>
          <a:p>
            <a:pPr lvl="1"/>
            <a:r>
              <a:rPr lang="nl-BE" dirty="0"/>
              <a:t>Opgenomen als gebruiksnota: 6</a:t>
            </a:r>
          </a:p>
          <a:p>
            <a:pPr lvl="1"/>
            <a:r>
              <a:rPr lang="nl-BE" dirty="0"/>
              <a:t>Opgenomen als technische beperking: 2</a:t>
            </a:r>
          </a:p>
          <a:p>
            <a:pPr lvl="1"/>
            <a:r>
              <a:rPr lang="nl-BE" dirty="0"/>
              <a:t>Herwerking modellering UML diagram: 1</a:t>
            </a:r>
          </a:p>
          <a:p>
            <a:pPr lvl="1"/>
            <a:r>
              <a:rPr lang="nl-BE" dirty="0"/>
              <a:t>Feedback: 2</a:t>
            </a:r>
          </a:p>
          <a:p>
            <a:pPr lvl="1"/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633780-5BE6-446B-A931-EFA99D4A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 tijdens publieke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ACB12-AE8E-42D0-B393-85A65E48B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39C70-158A-4227-8A55-EF3DBFF8708A}"/>
              </a:ext>
            </a:extLst>
          </p:cNvPr>
          <p:cNvSpPr txBox="1"/>
          <p:nvPr/>
        </p:nvSpPr>
        <p:spPr>
          <a:xfrm>
            <a:off x="821539" y="5120640"/>
            <a:ext cx="860697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https://github.com/Informatievlaanderen/OSLO-Discussion/labels/Thema%2FDCAT-AP-VL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199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7D6818-8E04-4E89-9C1E-5A04FA51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DCAT-AP Vlaanderen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3B65489-CE72-4009-92D7-17C9E118A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Beknopt overzicht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4A874-3072-4219-B389-030538B010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7813" y="6559550"/>
            <a:ext cx="738187" cy="260350"/>
          </a:xfrm>
        </p:spPr>
        <p:txBody>
          <a:bodyPr/>
          <a:lstStyle/>
          <a:p>
            <a:fld id="{C9C406F6-A053-43CA-AEC8-FA3EEE83A3FB}" type="slidenum">
              <a:rPr lang="nl-BE" smtClean="0"/>
              <a:pPr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090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A32BD-286F-4D2A-B2CC-935C87A732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Nederlandstalige terminologie</a:t>
            </a:r>
          </a:p>
          <a:p>
            <a:r>
              <a:rPr lang="nl-BE" dirty="0" err="1"/>
              <a:t>Kardinaliteiten</a:t>
            </a:r>
            <a:endParaRPr lang="nl-BE" dirty="0"/>
          </a:p>
          <a:p>
            <a:r>
              <a:rPr lang="nl-BE" dirty="0" err="1"/>
              <a:t>Range’s</a:t>
            </a:r>
            <a:endParaRPr lang="nl-BE" dirty="0"/>
          </a:p>
          <a:p>
            <a:r>
              <a:rPr lang="nl-BE" dirty="0"/>
              <a:t>Gebruiksnota’s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92D92D-A682-456C-A2BD-0D9583D4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DCAT-AP Vlaanderen</a:t>
            </a:r>
            <a:br>
              <a:rPr lang="nl-BE" dirty="0"/>
            </a:br>
            <a:r>
              <a:rPr lang="nl-BE" dirty="0"/>
              <a:t>wijzigingen t.o.v. DCAT-AP 1.2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E13DD-4845-44D7-AE02-E55E2D91A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888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1060F-33E2-4021-B238-047E1B5CF5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7" y="1096658"/>
            <a:ext cx="8543925" cy="438682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195C8A-E34A-4D83-9332-2360585D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diagram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6A23-14D4-497D-88AF-2D51217B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91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1060F-33E2-4021-B238-047E1B5CF5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3" y="1111319"/>
            <a:ext cx="8745514" cy="44903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195C8A-E34A-4D83-9332-2360585D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diagram - terminologie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6A23-14D4-497D-88AF-2D51217B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EF14AB-3E35-4559-B83C-EC7D4C7CA0E7}"/>
              </a:ext>
            </a:extLst>
          </p:cNvPr>
          <p:cNvSpPr/>
          <p:nvPr/>
        </p:nvSpPr>
        <p:spPr>
          <a:xfrm>
            <a:off x="1101662" y="2864421"/>
            <a:ext cx="1723834" cy="3333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437A0B-1B7A-4E79-9E9F-2CA6CB448AD1}"/>
              </a:ext>
            </a:extLst>
          </p:cNvPr>
          <p:cNvSpPr/>
          <p:nvPr/>
        </p:nvSpPr>
        <p:spPr>
          <a:xfrm>
            <a:off x="3750374" y="1502029"/>
            <a:ext cx="1723834" cy="3333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9D0F84-7CB3-456D-9273-50BC7D259C79}"/>
              </a:ext>
            </a:extLst>
          </p:cNvPr>
          <p:cNvSpPr/>
          <p:nvPr/>
        </p:nvSpPr>
        <p:spPr>
          <a:xfrm>
            <a:off x="2825496" y="3164582"/>
            <a:ext cx="1723834" cy="3333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5B54E8-DA39-48E3-BBCA-CD124F0B85A1}"/>
              </a:ext>
            </a:extLst>
          </p:cNvPr>
          <p:cNvSpPr/>
          <p:nvPr/>
        </p:nvSpPr>
        <p:spPr>
          <a:xfrm>
            <a:off x="5843685" y="3142185"/>
            <a:ext cx="1723834" cy="3333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2D4293-568B-4A54-815E-7A1396A4AAD8}"/>
              </a:ext>
            </a:extLst>
          </p:cNvPr>
          <p:cNvSpPr/>
          <p:nvPr/>
        </p:nvSpPr>
        <p:spPr>
          <a:xfrm>
            <a:off x="2559273" y="4660447"/>
            <a:ext cx="1723834" cy="3333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715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1060F-33E2-4021-B238-047E1B5CF5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" y="1097280"/>
            <a:ext cx="8762114" cy="449884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195C8A-E34A-4D83-9332-2360585D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diagram - </a:t>
            </a:r>
            <a:r>
              <a:rPr lang="nl-BE" dirty="0" err="1"/>
              <a:t>kardinaliteiten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6A23-14D4-497D-88AF-2D51217B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CEA7C1-F359-4F6C-9312-E825B2A18D7D}"/>
              </a:ext>
            </a:extLst>
          </p:cNvPr>
          <p:cNvSpPr/>
          <p:nvPr/>
        </p:nvSpPr>
        <p:spPr>
          <a:xfrm>
            <a:off x="2601277" y="4915459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49D7A-A576-4C8C-A0E5-503D33AD4FA9}"/>
              </a:ext>
            </a:extLst>
          </p:cNvPr>
          <p:cNvSpPr/>
          <p:nvPr/>
        </p:nvSpPr>
        <p:spPr>
          <a:xfrm>
            <a:off x="7021636" y="3314218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63D39C-6163-49D0-983D-EF24063EA7A8}"/>
              </a:ext>
            </a:extLst>
          </p:cNvPr>
          <p:cNvSpPr/>
          <p:nvPr/>
        </p:nvSpPr>
        <p:spPr>
          <a:xfrm>
            <a:off x="8318054" y="2095907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340AA3-414B-4628-9B34-E0C2756292EC}"/>
              </a:ext>
            </a:extLst>
          </p:cNvPr>
          <p:cNvSpPr/>
          <p:nvPr/>
        </p:nvSpPr>
        <p:spPr>
          <a:xfrm>
            <a:off x="7283005" y="1753566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411385-7544-45C7-A44B-240E687A137C}"/>
              </a:ext>
            </a:extLst>
          </p:cNvPr>
          <p:cNvSpPr/>
          <p:nvPr/>
        </p:nvSpPr>
        <p:spPr>
          <a:xfrm>
            <a:off x="5515164" y="3143047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739330-9881-418C-A824-3263CBFA4AC2}"/>
              </a:ext>
            </a:extLst>
          </p:cNvPr>
          <p:cNvSpPr/>
          <p:nvPr/>
        </p:nvSpPr>
        <p:spPr>
          <a:xfrm>
            <a:off x="8318053" y="3130461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95E486-C8D6-4B3C-9D80-8AEC47F1F2D1}"/>
              </a:ext>
            </a:extLst>
          </p:cNvPr>
          <p:cNvSpPr/>
          <p:nvPr/>
        </p:nvSpPr>
        <p:spPr>
          <a:xfrm>
            <a:off x="5447573" y="4650283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88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1060F-33E2-4021-B238-047E1B5CF5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7" y="1163072"/>
            <a:ext cx="8598355" cy="441476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195C8A-E34A-4D83-9332-2360585D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diagram – ranges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6A23-14D4-497D-88AF-2D51217B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8AF43E-DC53-4A31-9AD4-E3A53FBD3677}"/>
              </a:ext>
            </a:extLst>
          </p:cNvPr>
          <p:cNvSpPr/>
          <p:nvPr/>
        </p:nvSpPr>
        <p:spPr>
          <a:xfrm>
            <a:off x="5551741" y="3611816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87C978-45CC-4523-B5FC-2349A63B4C20}"/>
              </a:ext>
            </a:extLst>
          </p:cNvPr>
          <p:cNvSpPr/>
          <p:nvPr/>
        </p:nvSpPr>
        <p:spPr>
          <a:xfrm>
            <a:off x="1740026" y="3199283"/>
            <a:ext cx="486347" cy="16329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517AD9-C07A-4DB4-9441-C4EB44A23D8B}"/>
              </a:ext>
            </a:extLst>
          </p:cNvPr>
          <p:cNvSpPr/>
          <p:nvPr/>
        </p:nvSpPr>
        <p:spPr>
          <a:xfrm>
            <a:off x="1394269" y="3356965"/>
            <a:ext cx="486347" cy="16329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C5D982-E079-4991-B499-65D2DF168EF7}"/>
              </a:ext>
            </a:extLst>
          </p:cNvPr>
          <p:cNvSpPr/>
          <p:nvPr/>
        </p:nvSpPr>
        <p:spPr>
          <a:xfrm>
            <a:off x="1740026" y="4975333"/>
            <a:ext cx="486347" cy="16329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2EA16B-8356-41EB-9DC4-2ABA54F7C8F9}"/>
              </a:ext>
            </a:extLst>
          </p:cNvPr>
          <p:cNvSpPr/>
          <p:nvPr/>
        </p:nvSpPr>
        <p:spPr>
          <a:xfrm>
            <a:off x="4922736" y="3094681"/>
            <a:ext cx="486347" cy="16329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5173B4-8345-4BBE-A389-0AC198099025}"/>
              </a:ext>
            </a:extLst>
          </p:cNvPr>
          <p:cNvSpPr/>
          <p:nvPr/>
        </p:nvSpPr>
        <p:spPr>
          <a:xfrm>
            <a:off x="4548949" y="3530168"/>
            <a:ext cx="486347" cy="16329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CC7713-430A-417B-A300-8C856F51ADF8}"/>
              </a:ext>
            </a:extLst>
          </p:cNvPr>
          <p:cNvSpPr/>
          <p:nvPr/>
        </p:nvSpPr>
        <p:spPr>
          <a:xfrm>
            <a:off x="7760873" y="3253103"/>
            <a:ext cx="486347" cy="16329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56FFA9-8AC2-4B21-A695-7307076E89DD}"/>
              </a:ext>
            </a:extLst>
          </p:cNvPr>
          <p:cNvSpPr/>
          <p:nvPr/>
        </p:nvSpPr>
        <p:spPr>
          <a:xfrm>
            <a:off x="7196205" y="1765325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37A70-8AE2-45F5-9C5A-170572465734}"/>
              </a:ext>
            </a:extLst>
          </p:cNvPr>
          <p:cNvSpPr txBox="1"/>
          <p:nvPr/>
        </p:nvSpPr>
        <p:spPr>
          <a:xfrm>
            <a:off x="1238250" y="5296311"/>
            <a:ext cx="25113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B0F0"/>
                </a:solidFill>
              </a:rPr>
              <a:t>Per taal slechts 1 waarde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E94E4-110B-48F4-AFEE-4C42E8B78470}"/>
              </a:ext>
            </a:extLst>
          </p:cNvPr>
          <p:cNvSpPr txBox="1"/>
          <p:nvPr/>
        </p:nvSpPr>
        <p:spPr>
          <a:xfrm>
            <a:off x="6957534" y="1470773"/>
            <a:ext cx="58176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C00000"/>
                </a:solidFill>
              </a:rPr>
              <a:t>CCO</a:t>
            </a:r>
          </a:p>
        </p:txBody>
      </p:sp>
    </p:spTree>
    <p:extLst>
      <p:ext uri="{BB962C8B-B14F-4D97-AF65-F5344CB8AC3E}">
        <p14:creationId xmlns:p14="http://schemas.microsoft.com/office/powerpoint/2010/main" val="408596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1060F-33E2-4021-B238-047E1B5CF5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1133856"/>
            <a:ext cx="8600829" cy="44160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195C8A-E34A-4D83-9332-2360585D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diagram – ranges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6A23-14D4-497D-88AF-2D51217B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09AD66-86D5-4973-ABC4-BD01E7C6F091}"/>
              </a:ext>
            </a:extLst>
          </p:cNvPr>
          <p:cNvSpPr/>
          <p:nvPr/>
        </p:nvSpPr>
        <p:spPr>
          <a:xfrm>
            <a:off x="8262266" y="3317536"/>
            <a:ext cx="343091" cy="3423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95983A-A493-4DC1-8630-D94FD285FF26}"/>
              </a:ext>
            </a:extLst>
          </p:cNvPr>
          <p:cNvSpPr/>
          <p:nvPr/>
        </p:nvSpPr>
        <p:spPr>
          <a:xfrm>
            <a:off x="4707445" y="3258672"/>
            <a:ext cx="343091" cy="34234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477105-1E84-42BA-AA10-FCC56E64038E}"/>
              </a:ext>
            </a:extLst>
          </p:cNvPr>
          <p:cNvSpPr/>
          <p:nvPr/>
        </p:nvSpPr>
        <p:spPr>
          <a:xfrm>
            <a:off x="5497240" y="4628655"/>
            <a:ext cx="343091" cy="34234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B6BC40-294F-4F14-8B74-5A615129D5A1}"/>
              </a:ext>
            </a:extLst>
          </p:cNvPr>
          <p:cNvSpPr txBox="1"/>
          <p:nvPr/>
        </p:nvSpPr>
        <p:spPr>
          <a:xfrm>
            <a:off x="7563421" y="3873071"/>
            <a:ext cx="139769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C00000"/>
                </a:solidFill>
              </a:rPr>
              <a:t>Absolute URI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CCD5A-500A-4CFF-91C6-800622EAE769}"/>
              </a:ext>
            </a:extLst>
          </p:cNvPr>
          <p:cNvSpPr txBox="1"/>
          <p:nvPr/>
        </p:nvSpPr>
        <p:spPr>
          <a:xfrm>
            <a:off x="5257800" y="4970996"/>
            <a:ext cx="11650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FFC000"/>
                </a:solidFill>
              </a:rPr>
              <a:t>mailto</a:t>
            </a:r>
            <a:r>
              <a:rPr lang="nl-BE" dirty="0">
                <a:solidFill>
                  <a:srgbClr val="FFC000"/>
                </a:solidFill>
              </a:rPr>
              <a:t> URI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B4DF6-67D5-4E4E-9225-C835CA1A4D4B}"/>
              </a:ext>
            </a:extLst>
          </p:cNvPr>
          <p:cNvSpPr txBox="1"/>
          <p:nvPr/>
        </p:nvSpPr>
        <p:spPr>
          <a:xfrm>
            <a:off x="3863829" y="2320501"/>
            <a:ext cx="255903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Belgische thema codelijst</a:t>
            </a:r>
          </a:p>
        </p:txBody>
      </p:sp>
    </p:spTree>
    <p:extLst>
      <p:ext uri="{BB962C8B-B14F-4D97-AF65-F5344CB8AC3E}">
        <p14:creationId xmlns:p14="http://schemas.microsoft.com/office/powerpoint/2010/main" val="140238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1060F-33E2-4021-B238-047E1B5CF5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1163073"/>
            <a:ext cx="8543925" cy="43868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195C8A-E34A-4D83-9332-2360585D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diagram – beschikbare bronnen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6A23-14D4-497D-88AF-2D51217B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625135-3653-4463-8B08-301FCB66E258}"/>
              </a:ext>
            </a:extLst>
          </p:cNvPr>
          <p:cNvSpPr/>
          <p:nvPr/>
        </p:nvSpPr>
        <p:spPr>
          <a:xfrm>
            <a:off x="7167562" y="1191775"/>
            <a:ext cx="2057400" cy="116664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5B66E1-92F5-46EF-B657-9D9DC02DF354}"/>
              </a:ext>
            </a:extLst>
          </p:cNvPr>
          <p:cNvSpPr/>
          <p:nvPr/>
        </p:nvSpPr>
        <p:spPr>
          <a:xfrm>
            <a:off x="874777" y="4304395"/>
            <a:ext cx="2057400" cy="116664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7DE36-BC64-4CA9-B776-473AAAC6F27C}"/>
              </a:ext>
            </a:extLst>
          </p:cNvPr>
          <p:cNvSpPr txBox="1"/>
          <p:nvPr/>
        </p:nvSpPr>
        <p:spPr>
          <a:xfrm>
            <a:off x="5752174" y="786895"/>
            <a:ext cx="40130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C00000"/>
                </a:solidFill>
              </a:rPr>
              <a:t>https://data.vlaanderen.be/doc/licentie/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17336-8A4C-456E-BDEF-C1552D89791F}"/>
              </a:ext>
            </a:extLst>
          </p:cNvPr>
          <p:cNvSpPr txBox="1"/>
          <p:nvPr/>
        </p:nvSpPr>
        <p:spPr>
          <a:xfrm>
            <a:off x="595460" y="5402579"/>
            <a:ext cx="4357540" cy="646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Gebruik URIs van het organisatieregister</a:t>
            </a:r>
          </a:p>
          <a:p>
            <a:r>
              <a:rPr lang="nl-BE" dirty="0">
                <a:solidFill>
                  <a:srgbClr val="00B050"/>
                </a:solidFill>
              </a:rPr>
              <a:t>https://data.vlaanderen.be/doc/organisatie/</a:t>
            </a:r>
          </a:p>
        </p:txBody>
      </p:sp>
    </p:spTree>
    <p:extLst>
      <p:ext uri="{BB962C8B-B14F-4D97-AF65-F5344CB8AC3E}">
        <p14:creationId xmlns:p14="http://schemas.microsoft.com/office/powerpoint/2010/main" val="335280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9645DF-AD92-4FDE-8842-2F4453C11F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BE" b="1" i="1" dirty="0"/>
              <a:t>MOET conform zijn aan de verplichtingen van </a:t>
            </a:r>
            <a:r>
              <a:rPr lang="nl-BE" i="1" dirty="0">
                <a:hlinkClick r:id="rId2"/>
              </a:rPr>
              <a:t>DCAT-AP</a:t>
            </a:r>
            <a:r>
              <a:rPr lang="nl-BE" i="1" dirty="0"/>
              <a:t>.</a:t>
            </a:r>
          </a:p>
          <a:p>
            <a:r>
              <a:rPr lang="nl-BE" dirty="0"/>
              <a:t>MOET Voor elke klasse steeds de eigenschappen bevatten die als minimum </a:t>
            </a:r>
            <a:r>
              <a:rPr lang="nl-BE" dirty="0" err="1"/>
              <a:t>kardinaliteit</a:t>
            </a:r>
            <a:r>
              <a:rPr lang="nl-BE" dirty="0"/>
              <a:t> 1 hebben.</a:t>
            </a:r>
          </a:p>
          <a:p>
            <a:r>
              <a:rPr lang="nl-BE" dirty="0"/>
              <a:t>MAG NIET meer dan 1 instantie bevatten van eigenschappen die 1 als maximum </a:t>
            </a:r>
            <a:r>
              <a:rPr lang="nl-BE" dirty="0" err="1"/>
              <a:t>kardinaliteit</a:t>
            </a:r>
            <a:r>
              <a:rPr lang="nl-BE" dirty="0"/>
              <a:t> hebben.</a:t>
            </a:r>
          </a:p>
          <a:p>
            <a:r>
              <a:rPr lang="nl-BE" dirty="0"/>
              <a:t>MAG terminologie (klassen en eigenschappen) gebruiken op een manier die consistent is met haar semantiek (definitie, gebruik, domein en bereik).</a:t>
            </a:r>
          </a:p>
          <a:p>
            <a:r>
              <a:rPr lang="nl-BE" dirty="0"/>
              <a:t>MAG uitgebreid worden met klassen en eigenschappen van andere datamodellen (vocabularia) die niet overlappen met terminologie vermeld in dit document of in DCAT-AP.</a:t>
            </a:r>
          </a:p>
          <a:p>
            <a:r>
              <a:rPr lang="nl-BE" b="1" i="1" dirty="0"/>
              <a:t>PAST maximaal de algemene en specifieke gebruiksadviezen toe als best </a:t>
            </a:r>
            <a:r>
              <a:rPr lang="nl-BE" b="1" i="1" dirty="0" err="1"/>
              <a:t>practice</a:t>
            </a:r>
            <a:r>
              <a:rPr lang="nl-BE" b="1" i="1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C8627-A324-4B31-95AE-671180F7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Conformiteit aan DCAT-AP Vlaanderen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54C21-9419-4B3B-B7BE-20F31F104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7078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Introductie en motivatie</a:t>
            </a:r>
          </a:p>
          <a:p>
            <a:r>
              <a:rPr lang="nl-NL" dirty="0"/>
              <a:t>Het doorlopen OSLO standaardisatie proces</a:t>
            </a:r>
          </a:p>
          <a:p>
            <a:r>
              <a:rPr lang="nl-NL" dirty="0"/>
              <a:t>Beknopte voorstelling DCAT-AP Vlaanderen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9A60C1-0670-42C5-9BFC-F7BABB2E25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7813" y="6559550"/>
            <a:ext cx="738187" cy="260350"/>
          </a:xfrm>
        </p:spPr>
        <p:txBody>
          <a:bodyPr/>
          <a:lstStyle/>
          <a:p>
            <a:fld id="{C9C406F6-A053-43CA-AEC8-FA3EEE83A3FB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155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EAC9A-7725-4911-B1B0-5D7D5CCC5E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Zorg voor stabiele identificatoren voor datasets, en waar mogelijk ook voor alle andere vermelde entiteiten.</a:t>
            </a:r>
          </a:p>
          <a:p>
            <a:r>
              <a:rPr lang="nl-BE" dirty="0"/>
              <a:t>Voor temporele informatie wordt verwacht dat de tijdszone wordt meegegeven.</a:t>
            </a:r>
          </a:p>
          <a:p>
            <a:r>
              <a:rPr lang="nl-BE" dirty="0"/>
              <a:t>Gebruik enkel absolute </a:t>
            </a:r>
            <a:r>
              <a:rPr lang="nl-BE" dirty="0" err="1"/>
              <a:t>URLs</a:t>
            </a:r>
            <a:r>
              <a:rPr lang="nl-BE" dirty="0"/>
              <a:t>. Dan is blijft onder alle verwerkingsoperaties van de catalogus de URL identiek en is er geen kwaliteitsverlies voor de gebruiker.</a:t>
            </a:r>
          </a:p>
          <a:p>
            <a:r>
              <a:rPr lang="nl-BE" dirty="0"/>
              <a:t>Indien gekozen wordt om de geografische beschrijving als een geometrie mee te geven, dan wordt best gekozen voor een beschrijving met expliciete vermelding van het gebruikte Coördinaten Referentie Systeem (CRS). </a:t>
            </a:r>
          </a:p>
          <a:p>
            <a:r>
              <a:rPr lang="nl-BE" dirty="0"/>
              <a:t>Beschrijvende informatie zoals titels en beschrijvingen zijn taalafhankelijk. Voorzie voor elke taal slechts één waarde.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AB74A-EC77-4878-A7D4-5EBA6CF9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Algemene gebruiksadviezen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6241-A3B1-49D2-8024-8A9E989B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986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E7541-6B13-4D50-81E1-8ED4ABF3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Dank u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F864FB2-47D7-42CA-9B80-ADD5F171C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8727936" cy="948859"/>
          </a:xfrm>
        </p:spPr>
        <p:txBody>
          <a:bodyPr/>
          <a:lstStyle/>
          <a:p>
            <a:r>
              <a:rPr lang="nl-BE" dirty="0"/>
              <a:t>https://test.data.vlaanderen.be/doc/applicatieprofiel/DCAT-AP-VL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7DB7A-27DB-41B4-9BD1-B5E34EEF1C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7813" y="6559550"/>
            <a:ext cx="738187" cy="260350"/>
          </a:xfrm>
        </p:spPr>
        <p:txBody>
          <a:bodyPr/>
          <a:lstStyle/>
          <a:p>
            <a:fld id="{C9C406F6-A053-43CA-AEC8-FA3EEE83A3FB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03A53-D9A5-41A6-ADE3-DEE6272D913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7042150" y="6602413"/>
            <a:ext cx="2863850" cy="176212"/>
          </a:xfrm>
          <a:prstGeom prst="rect">
            <a:avLst/>
          </a:prstGeom>
        </p:spPr>
        <p:txBody>
          <a:bodyPr/>
          <a:lstStyle/>
          <a:p>
            <a:r>
              <a:rPr lang="nl-BE"/>
              <a:t>Sessie xx – 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093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Sectie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167813" y="6559550"/>
            <a:ext cx="738187" cy="260350"/>
          </a:xfrm>
        </p:spPr>
        <p:txBody>
          <a:bodyPr/>
          <a:lstStyle/>
          <a:p>
            <a:fld id="{C9C406F6-A053-43CA-AEC8-FA3EEE83A3FB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060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75B80-BB93-472A-9B7C-193C145029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Doel is het maken van afspraken voor het uitwisselen van Open Data dataset beschrijvingen tussen Open Data Portalen in Vlaanderen</a:t>
            </a:r>
          </a:p>
          <a:p>
            <a:endParaRPr lang="nl-BE" dirty="0"/>
          </a:p>
          <a:p>
            <a:pPr lvl="1"/>
            <a:r>
              <a:rPr lang="nl-BE" dirty="0"/>
              <a:t>In eerste instantie richting het Vlaams Open Data Portaal</a:t>
            </a:r>
          </a:p>
          <a:p>
            <a:pPr lvl="1"/>
            <a:r>
              <a:rPr lang="nl-BE" dirty="0"/>
              <a:t>Maar met grotere impact:</a:t>
            </a:r>
          </a:p>
          <a:p>
            <a:pPr lvl="2"/>
            <a:r>
              <a:rPr lang="nl-BE" dirty="0"/>
              <a:t>Meer geharmoniseerde, kwaliteitsvolle metadata beschrijvingen van Open Data datasets. </a:t>
            </a:r>
          </a:p>
          <a:p>
            <a:pPr lvl="2"/>
            <a:r>
              <a:rPr lang="nl-BE" dirty="0"/>
              <a:t>Waardoor vindbaarheid van deze datasets verhoogd</a:t>
            </a:r>
          </a:p>
          <a:p>
            <a:pPr lvl="1"/>
            <a:r>
              <a:rPr lang="nl-BE" dirty="0"/>
              <a:t>Balans tussen voldoende detail en laagdrempelige aanpak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FE41B3-4542-4639-9453-202B2B73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DCAT-AP Vlaanderen</a:t>
            </a:r>
          </a:p>
        </p:txBody>
      </p:sp>
    </p:spTree>
    <p:extLst>
      <p:ext uri="{BB962C8B-B14F-4D97-AF65-F5344CB8AC3E}">
        <p14:creationId xmlns:p14="http://schemas.microsoft.com/office/powerpoint/2010/main" val="398102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75B80-BB93-472A-9B7C-193C145029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Onderdeel van het Vlaamse Open Data beleid</a:t>
            </a:r>
          </a:p>
          <a:p>
            <a:r>
              <a:rPr lang="nl-BE" dirty="0"/>
              <a:t>DCAT-AP Vlaanderen is </a:t>
            </a:r>
          </a:p>
          <a:p>
            <a:pPr lvl="1"/>
            <a:r>
              <a:rPr lang="nl-BE" dirty="0"/>
              <a:t>het transparant vastleggen van bestaande afspraken (bijlage 3 van VODAP)</a:t>
            </a:r>
          </a:p>
          <a:p>
            <a:pPr lvl="1"/>
            <a:r>
              <a:rPr lang="nl-BE" dirty="0"/>
              <a:t>het nauw aansluiten bij Europese afspraken DCAT-AP welke zelf een specialisatie is van W3C DCAT.</a:t>
            </a:r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FE41B3-4542-4639-9453-202B2B73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DCAT-AP Vlaanderen</a:t>
            </a:r>
          </a:p>
        </p:txBody>
      </p:sp>
    </p:spTree>
    <p:extLst>
      <p:ext uri="{BB962C8B-B14F-4D97-AF65-F5344CB8AC3E}">
        <p14:creationId xmlns:p14="http://schemas.microsoft.com/office/powerpoint/2010/main" val="142390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NL" dirty="0"/>
            </a:br>
            <a:r>
              <a:rPr lang="nl-NL" dirty="0"/>
              <a:t>Het doorlopen</a:t>
            </a:r>
            <a:br>
              <a:rPr lang="nl-NL" dirty="0"/>
            </a:br>
            <a:r>
              <a:rPr lang="nl-NL" dirty="0"/>
              <a:t>OSLO standaardisatie proces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167813" y="6559550"/>
            <a:ext cx="738187" cy="260350"/>
          </a:xfrm>
        </p:spPr>
        <p:txBody>
          <a:bodyPr/>
          <a:lstStyle/>
          <a:p>
            <a:fld id="{C9C406F6-A053-43CA-AEC8-FA3EEE83A3FB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418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Erkenningsprocedure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6" name="image1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1037" y="1212388"/>
            <a:ext cx="8543925" cy="3458610"/>
          </a:xfrm>
          <a:prstGeom prst="rect">
            <a:avLst/>
          </a:prstGeom>
          <a:ln/>
        </p:spPr>
      </p:pic>
      <p:graphicFrame>
        <p:nvGraphicFramePr>
          <p:cNvPr id="5" name="Diagram 4"/>
          <p:cNvGraphicFramePr/>
          <p:nvPr>
            <p:extLst/>
          </p:nvPr>
        </p:nvGraphicFramePr>
        <p:xfrm>
          <a:off x="681036" y="4994311"/>
          <a:ext cx="8543925" cy="124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F51B79-A82D-4E96-81FC-DD998500140C}"/>
              </a:ext>
            </a:extLst>
          </p:cNvPr>
          <p:cNvSpPr txBox="1"/>
          <p:nvPr/>
        </p:nvSpPr>
        <p:spPr>
          <a:xfrm>
            <a:off x="941695" y="6189633"/>
            <a:ext cx="105830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mei 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6A6FB-7D2A-434A-8C73-A9FDAAED8C90}"/>
              </a:ext>
            </a:extLst>
          </p:cNvPr>
          <p:cNvSpPr txBox="1"/>
          <p:nvPr/>
        </p:nvSpPr>
        <p:spPr>
          <a:xfrm>
            <a:off x="3138675" y="6189633"/>
            <a:ext cx="144443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oktober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F1752-EADE-49E8-9FEC-12BD467AC975}"/>
              </a:ext>
            </a:extLst>
          </p:cNvPr>
          <p:cNvSpPr txBox="1"/>
          <p:nvPr/>
        </p:nvSpPr>
        <p:spPr>
          <a:xfrm>
            <a:off x="5489865" y="6184292"/>
            <a:ext cx="141417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jan-juni 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A0F0A-5E2A-4AE4-95AE-F3FE9AC7E3B3}"/>
              </a:ext>
            </a:extLst>
          </p:cNvPr>
          <p:cNvSpPr txBox="1"/>
          <p:nvPr/>
        </p:nvSpPr>
        <p:spPr>
          <a:xfrm>
            <a:off x="7242048" y="6102187"/>
            <a:ext cx="236020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13 juni 2019 </a:t>
            </a:r>
          </a:p>
          <a:p>
            <a:pPr algn="ctr"/>
            <a:r>
              <a:rPr lang="nl-BE" sz="1400" dirty="0"/>
              <a:t>Werkgroep datastandaarden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C4CF767-76FE-4F0B-BAB9-E90EC341B2DB}"/>
              </a:ext>
            </a:extLst>
          </p:cNvPr>
          <p:cNvSpPr/>
          <p:nvPr/>
        </p:nvSpPr>
        <p:spPr>
          <a:xfrm>
            <a:off x="4342702" y="4289147"/>
            <a:ext cx="1875631" cy="763701"/>
          </a:xfrm>
          <a:prstGeom prst="wedgeRoundRect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2"/>
                </a:solidFill>
              </a:rPr>
              <a:t>2 werkgroepen: 10tal deelnemers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D3F8491-4422-476F-8201-4F5BCEAD5F82}"/>
              </a:ext>
            </a:extLst>
          </p:cNvPr>
          <p:cNvSpPr/>
          <p:nvPr/>
        </p:nvSpPr>
        <p:spPr>
          <a:xfrm>
            <a:off x="6785357" y="4241041"/>
            <a:ext cx="1875631" cy="763701"/>
          </a:xfrm>
          <a:prstGeom prst="wedgeRoundRect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solidFill>
                  <a:schemeClr val="tx2"/>
                </a:solidFill>
              </a:rPr>
              <a:t>webinar</a:t>
            </a:r>
            <a:r>
              <a:rPr lang="nl-BE" dirty="0">
                <a:solidFill>
                  <a:schemeClr val="tx2"/>
                </a:solidFill>
              </a:rPr>
              <a:t>: </a:t>
            </a:r>
          </a:p>
          <a:p>
            <a:pPr algn="ctr"/>
            <a:r>
              <a:rPr lang="nl-BE" dirty="0">
                <a:solidFill>
                  <a:schemeClr val="tx2"/>
                </a:solidFill>
              </a:rPr>
              <a:t>10tal deelnemers</a:t>
            </a:r>
          </a:p>
        </p:txBody>
      </p:sp>
    </p:spTree>
    <p:extLst>
      <p:ext uri="{BB962C8B-B14F-4D97-AF65-F5344CB8AC3E}">
        <p14:creationId xmlns:p14="http://schemas.microsoft.com/office/powerpoint/2010/main" val="278856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4CF896-A688-43D1-BF62-5C5A103E3A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Een </a:t>
            </a:r>
            <a:r>
              <a:rPr lang="nl-BE" b="1" dirty="0"/>
              <a:t>vrijwillig toe te passen applicatieprofiel</a:t>
            </a:r>
            <a:r>
              <a:rPr lang="nl-BE" dirty="0"/>
              <a:t> voor het uitwisselen van informatie tussen Open Data Catalogi.</a:t>
            </a:r>
          </a:p>
          <a:p>
            <a:r>
              <a:rPr lang="nl-BE" dirty="0"/>
              <a:t>Het is een verstrenging is van het Europese applicatieprofiel DCAT-AP.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Voorgelegde versie is te vinden op </a:t>
            </a:r>
            <a:r>
              <a:rPr lang="nl-BE" dirty="0">
                <a:hlinkClick r:id="rId2"/>
              </a:rPr>
              <a:t>https://test.data.vlaanderen.be/doc/applicatieprofiel/DCAT-AP-VL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60B449-BE1D-490C-834A-208C7414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DCAT-AP Vlaanderen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F8BB3-C9E5-43DE-9A2C-B0B93DF11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675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68B54C-BD84-4B2C-94AD-63670D81E9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DCAT-AP VL een applicatieprofiel  DCAT-AP v1.2. Het stelt dus bijkomende eisen die gelden voor Vlaanderen. </a:t>
            </a:r>
          </a:p>
          <a:p>
            <a:endParaRPr lang="nl-BE" dirty="0"/>
          </a:p>
          <a:p>
            <a:r>
              <a:rPr lang="nl-BE" dirty="0"/>
              <a:t>Elke beslissing wordt afgetoetst op </a:t>
            </a:r>
          </a:p>
          <a:p>
            <a:pPr lvl="1"/>
            <a:r>
              <a:rPr lang="nl-BE" dirty="0"/>
              <a:t>Behoud van compatibiliteit met DCAT-AP v1.2</a:t>
            </a:r>
          </a:p>
          <a:p>
            <a:pPr lvl="1"/>
            <a:r>
              <a:rPr lang="nl-BE" dirty="0"/>
              <a:t>Toepasbaarheid</a:t>
            </a:r>
          </a:p>
          <a:p>
            <a:pPr lvl="1"/>
            <a:r>
              <a:rPr lang="nl-BE" dirty="0"/>
              <a:t>Meerwaarde voor eindgebruiker</a:t>
            </a:r>
          </a:p>
          <a:p>
            <a:pPr lvl="1"/>
            <a:r>
              <a:rPr lang="nl-BE" dirty="0"/>
              <a:t>Afdwingbaarheid</a:t>
            </a:r>
          </a:p>
          <a:p>
            <a:endParaRPr lang="nl-BE" dirty="0"/>
          </a:p>
          <a:p>
            <a:r>
              <a:rPr lang="nl-BE" dirty="0"/>
              <a:t>Bijkomend wordt getoetst:</a:t>
            </a:r>
          </a:p>
          <a:p>
            <a:pPr lvl="1"/>
            <a:r>
              <a:rPr lang="nl-BE" dirty="0"/>
              <a:t>Toekomstgerichtheid: heeft de huidige review van DCAT door W3C een impact</a:t>
            </a:r>
          </a:p>
          <a:p>
            <a:pPr lvl="1"/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FBBC59-A4B9-471A-A228-D30C5E20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12CB6-2D44-43D1-B11B-66FDDD255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360049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BB6AF17C-7ABF-4120-AF7B-15569C0D293D}" vid="{0334A496-99CE-4B4F-BDDD-03B180768685}"/>
    </a:ext>
  </a:extLst>
</a:theme>
</file>

<file path=ppt/theme/theme2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6EF7E2529B4246B231CA90D1EEF84F" ma:contentTypeVersion="" ma:contentTypeDescription="Een nieuw document maken." ma:contentTypeScope="" ma:versionID="e0c6d6b014e073f5a40f2019aa28d539">
  <xsd:schema xmlns:xsd="http://www.w3.org/2001/XMLSchema" xmlns:xs="http://www.w3.org/2001/XMLSchema" xmlns:p="http://schemas.microsoft.com/office/2006/metadata/properties" xmlns:ns2="67c4bb21-dabc-4c1c-a446-8c5d20d739b4" xmlns:ns3="a6ae32c9-b785-483a-8409-29b45fa2fdad" targetNamespace="http://schemas.microsoft.com/office/2006/metadata/properties" ma:root="true" ma:fieldsID="9e9074a332329cfecaf6fe764a3f61e6" ns2:_="" ns3:_="">
    <xsd:import namespace="67c4bb21-dabc-4c1c-a446-8c5d20d739b4"/>
    <xsd:import namespace="a6ae32c9-b785-483a-8409-29b45fa2fd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4bb21-dabc-4c1c-a446-8c5d20d739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e32c9-b785-483a-8409-29b45fa2fda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CEF073-43EF-4957-BC5C-90DA04845A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c4bb21-dabc-4c1c-a446-8c5d20d739b4"/>
    <ds:schemaRef ds:uri="a6ae32c9-b785-483a-8409-29b45fa2fd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ECE42F-853B-4EBB-8CF6-1B76B2615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9140AB-A6FE-4CDA-90D3-B1255784E2ED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a6ae32c9-b785-483a-8409-29b45fa2fdad"/>
    <ds:schemaRef ds:uri="http://purl.org/dc/terms/"/>
    <ds:schemaRef ds:uri="http://www.w3.org/XML/1998/namespace"/>
    <ds:schemaRef ds:uri="http://schemas.openxmlformats.org/package/2006/metadata/core-properties"/>
    <ds:schemaRef ds:uri="67c4bb21-dabc-4c1c-a446-8c5d20d739b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AIVPresentatie</Template>
  <TotalTime>10022</TotalTime>
  <Words>652</Words>
  <Application>Microsoft Office PowerPoint</Application>
  <PresentationFormat>A4 Paper (210x297 mm)</PresentationFormat>
  <Paragraphs>122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FlandersArtSans-Bold</vt:lpstr>
      <vt:lpstr>FlandersArtSans-Light</vt:lpstr>
      <vt:lpstr>FlandersArtSans-Regular</vt:lpstr>
      <vt:lpstr>Wingdings</vt:lpstr>
      <vt:lpstr>Arial</vt:lpstr>
      <vt:lpstr>Calibri</vt:lpstr>
      <vt:lpstr>Kantoorthema</vt:lpstr>
      <vt:lpstr>DCAT-AP Vlaanderen voorlegging als standaard</vt:lpstr>
      <vt:lpstr>Agenda</vt:lpstr>
      <vt:lpstr>Introductie</vt:lpstr>
      <vt:lpstr>Waarom DCAT-AP Vlaanderen</vt:lpstr>
      <vt:lpstr>Waarom DCAT-AP Vlaanderen</vt:lpstr>
      <vt:lpstr> Het doorlopen OSLO standaardisatie proces</vt:lpstr>
      <vt:lpstr>Erkenningsprocedure</vt:lpstr>
      <vt:lpstr>DCAT-AP Vlaanderen</vt:lpstr>
      <vt:lpstr>Aanpak </vt:lpstr>
      <vt:lpstr>Input tijdens publieke review</vt:lpstr>
      <vt:lpstr>DCAT-AP Vlaanderen</vt:lpstr>
      <vt:lpstr>DCAT-AP Vlaanderen wijzigingen t.o.v. DCAT-AP 1.2</vt:lpstr>
      <vt:lpstr>UML diagram </vt:lpstr>
      <vt:lpstr>UML diagram - terminologie</vt:lpstr>
      <vt:lpstr>UML diagram - kardinaliteiten</vt:lpstr>
      <vt:lpstr>UML diagram – ranges (1/2)</vt:lpstr>
      <vt:lpstr>UML diagram – ranges (2/2)</vt:lpstr>
      <vt:lpstr>UML diagram – beschikbare bronnen </vt:lpstr>
      <vt:lpstr>Conformiteit aan DCAT-AP Vlaanderen</vt:lpstr>
      <vt:lpstr>Algemene gebruiksadviezen</vt:lpstr>
      <vt:lpstr>Dank u </vt:lpstr>
    </vt:vector>
  </TitlesOfParts>
  <Company>Informatie Vlaanderen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Van Herck Tom</dc:creator>
  <cp:lastModifiedBy>Bert Van Nuffelen</cp:lastModifiedBy>
  <cp:revision>430</cp:revision>
  <dcterms:created xsi:type="dcterms:W3CDTF">2017-10-04T08:02:15Z</dcterms:created>
  <dcterms:modified xsi:type="dcterms:W3CDTF">2019-09-03T12:34:56Z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0x010100AB6EF7E2529B4246B231CA90D1EEF84F</vt:lpwstr>
  </property>
</Properties>
</file>