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">
          <p15:clr>
            <a:srgbClr val="9AA0A6"/>
          </p15:clr>
        </p15:guide>
        <p15:guide id="2" orient="horz" pos="361">
          <p15:clr>
            <a:srgbClr val="9AA0A6"/>
          </p15:clr>
        </p15:guide>
        <p15:guide id="3" pos="6143">
          <p15:clr>
            <a:srgbClr val="9AA0A6"/>
          </p15:clr>
        </p15:guide>
        <p15:guide id="4" orient="horz" pos="3474">
          <p15:clr>
            <a:srgbClr val="9AA0A6"/>
          </p15:clr>
        </p15:guide>
        <p15:guide id="5" orient="horz" pos="36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D606FA-BE8E-4A2C-A6C3-134711C5CE1A}">
  <a:tblStyle styleId="{B5D606FA-BE8E-4A2C-A6C3-134711C5CE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EBDA273-4DF2-4BDB-A0C3-BB57EAF2C4B7}" styleName="Table_1"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2H>
    <a:band1V>
      <a:tcTxStyle/>
    </a:band1V>
    <a:band2V>
      <a:tcTxStyle/>
    </a:band2V>
    <a:lastCol>
      <a:tcTxStyle/>
    </a:lastCol>
    <a:firstCol>
      <a:tcTxStyle b="off" i="on">
        <a:font>
          <a:latin typeface="Georgia"/>
          <a:ea typeface="Georgia"/>
          <a:cs typeface="Georgia"/>
        </a:font>
        <a:srgbClr val="000000"/>
      </a:tcTxStyle>
      <a:tcStyle>
        <a:fill>
          <a:solidFill>
            <a:srgbClr val="FFFFFF">
              <a:alpha val="0"/>
            </a:srgbClr>
          </a:solidFill>
        </a:fill>
      </a:tcStyle>
    </a:firstCol>
    <a:lastRow>
      <a:tcTxStyle/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rgbClr val="DC6900"/>
      </a:tcTxStyle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"/>
        <p:guide pos="361" orient="horz"/>
        <p:guide pos="6143"/>
        <p:guide pos="3474" orient="horz"/>
        <p:guide pos="36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d535dc87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cd535dc87_1_5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d521c9b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2d521c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Vermelden dat het nog niet in productie staat (verwacht dat dit zeer binnenkort gebeurd).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f2d521c9b_0_0:notes"/>
          <p:cNvSpPr txBox="1"/>
          <p:nvPr>
            <p:ph idx="12" type="sldNum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cd535dc87_1_6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cd535dc87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4cd535dc87_1_66:notes"/>
          <p:cNvSpPr txBox="1"/>
          <p:nvPr>
            <p:ph idx="12" type="sldNum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d535dc87_1_7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d535dc87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cd535dc87_1_72:notes"/>
          <p:cNvSpPr txBox="1"/>
          <p:nvPr>
            <p:ph idx="12" type="sldNum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d535dc87_1_10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d535dc87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cd535dc87_1_108:notes"/>
          <p:cNvSpPr txBox="1"/>
          <p:nvPr>
            <p:ph idx="12" type="sldNum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d535dc87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d535dc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4cd535dc87_0_0:notes"/>
          <p:cNvSpPr txBox="1"/>
          <p:nvPr>
            <p:ph idx="12" type="sldNum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d535dc87_0_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d535dc8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Dit was voorheen nog niet mogelijk =&gt; Gestructureerde data op het web is de oplossing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cd535dc87_0_11:notes"/>
          <p:cNvSpPr txBox="1"/>
          <p:nvPr>
            <p:ph idx="12" type="sldNum"/>
          </p:nvPr>
        </p:nvSpPr>
        <p:spPr>
          <a:xfrm>
            <a:off x="5661248" y="8685213"/>
            <a:ext cx="763200" cy="27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Broken links zijn ook iets uit het verleden.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Hierdoor kan iemand rechtstreeks verwijzen naar een bepaalde versie van een document, hoofdstuk of artikel uit de Vlaamse Codex.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notulen beheerder van een lokaal bestuur &amp; journalist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 een persistente manier kunnen verwijzen naar wetgeving in de Vlaamse Codex</a:t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d535dc8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Veel rijkere attributen querien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 een toegankelijke manier de codex kunnen raadplegen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juridisch professional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wetmaker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burger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onderzoeker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cd535dc87_0_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d535dc8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applicatie-ontwikkelaar</a:t>
            </a:r>
            <a:br>
              <a:rPr lang="nl-BE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Via technisch portaal kan een ontwikkelaar de data bevragen</a:t>
            </a:r>
            <a:r>
              <a:rPr b="1" lang="nl-B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om zijn eigen applicatie mee te verrijken en de beschikbare data te hergebruiken</a:t>
            </a:r>
            <a:r>
              <a:rPr lang="nl-B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sp>
        <p:nvSpPr>
          <p:cNvPr id="129" name="Google Shape;129;g4cd535dc87_0_3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d535dc8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cd535dc87_0_4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d535dc8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Een van de zaken die we nodig hebben om te data te kunnen modelleren hebben we een AP nodig.  =&gt; We hebben gekeken naar de use cases (business behoeften) + welke standaarden voorhanden zijn. Wat is er voorhanden? =&gt; ELI.</a:t>
            </a:r>
            <a:endParaRPr/>
          </a:p>
        </p:txBody>
      </p:sp>
      <p:sp>
        <p:nvSpPr>
          <p:cNvPr id="167" name="Google Shape;167;g4cd535dc87_1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d535dc87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ELI is op Europees niveau verankerd als standaard in wetgeving. Daarmee hebben we maximaal gealigneerd. De meeste OSLO hebben al een link met een Europese standaard. </a:t>
            </a:r>
            <a:endParaRPr/>
          </a:p>
        </p:txBody>
      </p:sp>
      <p:sp>
        <p:nvSpPr>
          <p:cNvPr id="175" name="Google Shape;175;g4cd535dc87_1_3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2" showMasterSp="0">
  <p:cSld name="Titel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154" y="-21307"/>
            <a:ext cx="8762846" cy="5643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1" y="-21306"/>
            <a:ext cx="6861969" cy="687930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3" y="692695"/>
            <a:ext cx="1950001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028712" y="4509834"/>
            <a:ext cx="5094419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kel Titel">
  <p:cSld name="Enkel Tite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>
  <p:cSld name="Inhoud met bijschrif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3842570" y="365126"/>
            <a:ext cx="5382393" cy="6109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>
  <p:cSld name="Afbeelding met bijschrif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1432472" y="1499129"/>
            <a:ext cx="6963662" cy="4168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>
  <p:cSld name="Titel en Inhou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ussentitel 2">
  <p:cSld name="Tussentitel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3434" l="763" r="6439" t="1399"/>
          <a:stretch/>
        </p:blipFill>
        <p:spPr>
          <a:xfrm>
            <a:off x="350488" y="-1"/>
            <a:ext cx="955551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">
  <p:cSld name="Blanc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7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733"/>
              </a:spcBef>
              <a:spcAft>
                <a:spcPts val="17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" showMasterSp="0">
  <p:cSld name="Titel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" y="0"/>
            <a:ext cx="9615725" cy="6858000"/>
          </a:xfrm>
          <a:custGeom>
            <a:rect b="b" l="l" r="r" t="t"/>
            <a:pathLst>
              <a:path extrusionOk="0" h="21600" w="2160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173" y="692695"/>
            <a:ext cx="1950001" cy="73448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1028711" y="4509834"/>
            <a:ext cx="7434681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3" showMasterSp="0">
  <p:cSld name="Titel 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490" y="1"/>
            <a:ext cx="9555510" cy="562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72" y="5770201"/>
            <a:ext cx="1525527" cy="3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1" y="687274"/>
            <a:ext cx="1950000" cy="7010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nl-BE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www.vlaanderen.be/informatievlaanderen</a:t>
            </a:r>
            <a:endParaRPr/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028712" y="4509834"/>
            <a:ext cx="7429501" cy="948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ussentitel">
  <p:cSld name="Tussentitel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dubbele Inhoud">
  <p:cSld name="Titel en dubbele Inhou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81038" y="1482215"/>
            <a:ext cx="4184087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5040876" y="1482215"/>
            <a:ext cx="4184087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&gt;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x.vlaanderen.be/doc/document/1029299" TargetMode="External"/><Relationship Id="rId4" Type="http://schemas.openxmlformats.org/officeDocument/2006/relationships/hyperlink" Target="https://codex.vlaanderen.be/doc/hoofdstuk/1085974" TargetMode="External"/><Relationship Id="rId5" Type="http://schemas.openxmlformats.org/officeDocument/2006/relationships/hyperlink" Target="https://codex.vlaanderen.be/doc/artikel/1338297" TargetMode="External"/><Relationship Id="rId6" Type="http://schemas.openxmlformats.org/officeDocument/2006/relationships/hyperlink" Target="https://autofans.be/nieuws/overheid/39478-oldtimer-verplicht-naar-de-keuring-vlaanderen-de-regel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028712" y="4509834"/>
            <a:ext cx="5094419" cy="11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l-BE"/>
              <a:t>OSLO inspiratiesessie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nl-BE"/>
              <a:t>Dinsdag 19 </a:t>
            </a:r>
            <a:r>
              <a:rPr lang="nl-BE"/>
              <a:t>februari 2019</a:t>
            </a:r>
            <a:r>
              <a:rPr lang="nl-BE"/>
              <a:t> </a:t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028711" y="1551752"/>
            <a:ext cx="4557442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</a:pPr>
            <a:r>
              <a:rPr b="1" i="1" lang="nl-BE" sz="3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Implementatie van Vlaamse Codex als Linked Open Data</a:t>
            </a:r>
            <a:endParaRPr b="1" i="1" sz="3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85" name="Google Shape;185;p23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</a:rPr>
              <a:t>OSLO Vlaamse Codex Applicatieprofiel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nl-BE" sz="2000">
                <a:solidFill>
                  <a:schemeClr val="accent4"/>
                </a:solidFill>
              </a:rPr>
              <a:t>Afgestemd met LBLOD (Lokale Besluiten als Linked Open Data)</a:t>
            </a:r>
            <a:endParaRPr b="1" i="1" sz="2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82400" y="1296900"/>
            <a:ext cx="925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Waaruit is LBLOD ontstaan?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</a:rPr>
              <a:t>Met het project ‘Lokale Besluiten als geLinkte (Open) Data (LBLOD)’ heeft de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Vlaamse overheid samen met de lokale besturen een methodiek en concrete tools ontwikkeld om de relevante gegevens in authentieke besluiten van lokale besturen rechtstreeks te kunnen ontsluiten en hergebruiken.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Waarom zinvol dat het OSLO Vlaamse Codex applicatieprofiel afstemt met LBLOD?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nl-BE" sz="1800">
                <a:solidFill>
                  <a:schemeClr val="dk1"/>
                </a:solidFill>
              </a:rPr>
              <a:t>LBLOD is ook gebaseerd op ELI.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nl-BE" sz="1800">
                <a:solidFill>
                  <a:schemeClr val="dk1"/>
                </a:solidFill>
              </a:rPr>
              <a:t>Overnemen van lessons learned en afstemmen op vlak van Nederlandstalige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definities voor concepten.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nl-BE" sz="1800">
                <a:solidFill>
                  <a:schemeClr val="dk1"/>
                </a:solidFill>
              </a:rPr>
              <a:t>Naar één vocabularium als datastandaard voor regelgeving in Vlaanderen.</a:t>
            </a:r>
            <a:endParaRPr i="1" sz="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idx="4294967295" type="title"/>
          </p:nvPr>
        </p:nvSpPr>
        <p:spPr>
          <a:xfrm>
            <a:off x="681038" y="36512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</a:rPr>
              <a:t>Gebruikersverhalen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520000" y="107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{B5D606FA-BE8E-4A2C-A6C3-134711C5CE1A}</a:tableStyleId>
              </a:tblPr>
              <a:tblGrid>
                <a:gridCol w="533175"/>
                <a:gridCol w="1830425"/>
                <a:gridCol w="470575"/>
                <a:gridCol w="3175925"/>
                <a:gridCol w="602050"/>
                <a:gridCol w="24391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Gebruiker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wil ik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Doel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op-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dat ik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Reden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75950">
                <a:tc rowSpan="7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Als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notulen beheerder van een lokaal bestuur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op een persistente manier kunnen verwijzen naar wetgeving in de Vlaamse Codex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geen informatie dien te dupliceren en rechtstreeks kan verwijzen naar de bron.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75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journalist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persistent kunnen verwijzen naar wetgeving in de Vlaamse Codex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de lezers naar de authentieke bron kan sturen en mijn artikel kan ondersteunen via bronvermelding.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75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juridisch professional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makkelijk een overzicht kunnen krijgen van alle relevante documenten voor mijn case en doorklikken vanuit wetteksten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geen tijd verlies met nieuwe zoekopdrachten voor elke verwijzing.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775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wetmaker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de historische impact van decreten kunnen raadplegen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volledig geïnformeerd ben bij het uitwerken van nieuwe wetten of decreten.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burger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op een toegankelijke manier de codex kunnen raadplegen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mijn rechten zou kennen en begrijpen.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onderzoeker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data van de Vlaamse Codex makkelijk kunnen doorzoeken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mijn onderzoeksdata efficiënt kan verzamelen.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applicatie-ontwikkelaar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vlotte toegang tot open data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applicaties kan bouwen die gebruik maken van deze data.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4"/>
          <p:cNvSpPr txBox="1"/>
          <p:nvPr/>
        </p:nvSpPr>
        <p:spPr>
          <a:xfrm>
            <a:off x="5110325" y="0"/>
            <a:ext cx="4795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-BE">
                <a:solidFill>
                  <a:schemeClr val="dk2"/>
                </a:solidFill>
              </a:rPr>
              <a:t>*De Vlaamse Codex LOD implementatie gaat over enkele weken (vermoedelijk begin maart) in productie.</a:t>
            </a:r>
            <a:endParaRPr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24516" l="0" r="0" t="0"/>
          <a:stretch/>
        </p:blipFill>
        <p:spPr>
          <a:xfrm>
            <a:off x="493900" y="1213475"/>
            <a:ext cx="9257351" cy="52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idx="4294967295" type="title"/>
          </p:nvPr>
        </p:nvSpPr>
        <p:spPr>
          <a:xfrm>
            <a:off x="681038" y="36512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</a:rPr>
              <a:t>Mogelijke toekomstige functionaliteit: tagging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grpSp>
        <p:nvGrpSpPr>
          <p:cNvPr id="210" name="Google Shape;210;p26"/>
          <p:cNvGrpSpPr/>
          <p:nvPr/>
        </p:nvGrpSpPr>
        <p:grpSpPr>
          <a:xfrm>
            <a:off x="493900" y="1212388"/>
            <a:ext cx="9257351" cy="5205900"/>
            <a:chOff x="493900" y="723238"/>
            <a:chExt cx="9257351" cy="5205900"/>
          </a:xfrm>
        </p:grpSpPr>
        <p:sp>
          <p:nvSpPr>
            <p:cNvPr id="211" name="Google Shape;211;p26"/>
            <p:cNvSpPr txBox="1"/>
            <p:nvPr/>
          </p:nvSpPr>
          <p:spPr>
            <a:xfrm>
              <a:off x="7668346" y="5489833"/>
              <a:ext cx="15462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nl-BE" sz="1000">
                  <a:solidFill>
                    <a:srgbClr val="000000"/>
                  </a:solidFill>
                </a:rPr>
                <a:t>‹#›</a:t>
              </a:fld>
              <a:endParaRPr sz="1000">
                <a:solidFill>
                  <a:srgbClr val="000000"/>
                </a:solidFill>
              </a:endParaRPr>
            </a:p>
          </p:txBody>
        </p:sp>
        <p:pic>
          <p:nvPicPr>
            <p:cNvPr id="212" name="Google Shape;212;p26"/>
            <p:cNvPicPr preferRelativeResize="0"/>
            <p:nvPr/>
          </p:nvPicPr>
          <p:blipFill rotWithShape="1">
            <a:blip r:embed="rId3">
              <a:alphaModFix/>
            </a:blip>
            <a:srcRect b="24516" l="0" r="0" t="0"/>
            <a:stretch/>
          </p:blipFill>
          <p:spPr>
            <a:xfrm>
              <a:off x="493900" y="723238"/>
              <a:ext cx="9257351" cy="520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6"/>
            <p:cNvPicPr preferRelativeResize="0"/>
            <p:nvPr/>
          </p:nvPicPr>
          <p:blipFill rotWithShape="1">
            <a:blip r:embed="rId4">
              <a:alphaModFix amt="32000"/>
            </a:blip>
            <a:srcRect b="92932" l="0" r="0" t="0"/>
            <a:stretch/>
          </p:blipFill>
          <p:spPr>
            <a:xfrm>
              <a:off x="3506075" y="3891400"/>
              <a:ext cx="688575" cy="25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6"/>
            <p:cNvSpPr txBox="1"/>
            <p:nvPr/>
          </p:nvSpPr>
          <p:spPr>
            <a:xfrm>
              <a:off x="3506082" y="3850604"/>
              <a:ext cx="1015800" cy="1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-BE" sz="800">
                  <a:solidFill>
                    <a:srgbClr val="FFFFFF"/>
                  </a:solidFill>
                  <a:highlight>
                    <a:srgbClr val="666666"/>
                  </a:highlight>
                </a:rPr>
                <a:t>ELI: number</a:t>
              </a:r>
              <a:endParaRPr b="1" sz="800">
                <a:solidFill>
                  <a:srgbClr val="FFFFFF"/>
                </a:solidFill>
                <a:highlight>
                  <a:srgbClr val="666666"/>
                </a:highlight>
              </a:endParaRPr>
            </a:p>
          </p:txBody>
        </p:sp>
        <p:grpSp>
          <p:nvGrpSpPr>
            <p:cNvPr id="215" name="Google Shape;215;p26"/>
            <p:cNvGrpSpPr/>
            <p:nvPr/>
          </p:nvGrpSpPr>
          <p:grpSpPr>
            <a:xfrm>
              <a:off x="3531350" y="3181813"/>
              <a:ext cx="926509" cy="304839"/>
              <a:chOff x="4167601" y="4427244"/>
              <a:chExt cx="1381200" cy="401579"/>
            </a:xfrm>
          </p:grpSpPr>
          <p:pic>
            <p:nvPicPr>
              <p:cNvPr id="216" name="Google Shape;216;p26"/>
              <p:cNvPicPr preferRelativeResize="0"/>
              <p:nvPr/>
            </p:nvPicPr>
            <p:blipFill rotWithShape="1">
              <a:blip r:embed="rId4">
                <a:alphaModFix amt="32000"/>
              </a:blip>
              <a:srcRect b="92932" l="0" r="0" t="0"/>
              <a:stretch/>
            </p:blipFill>
            <p:spPr>
              <a:xfrm>
                <a:off x="4187241" y="4492173"/>
                <a:ext cx="795805" cy="336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p26"/>
              <p:cNvSpPr txBox="1"/>
              <p:nvPr/>
            </p:nvSpPr>
            <p:spPr>
              <a:xfrm>
                <a:off x="4167601" y="4427244"/>
                <a:ext cx="13812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  <a:t>ELI: number</a:t>
                </a:r>
                <a:endParaRPr b="1" sz="800">
                  <a:solidFill>
                    <a:srgbClr val="FFFFFF"/>
                  </a:solidFill>
                  <a:highlight>
                    <a:srgbClr val="666666"/>
                  </a:highlight>
                </a:endParaRPr>
              </a:p>
            </p:txBody>
          </p:sp>
        </p:grpSp>
        <p:grpSp>
          <p:nvGrpSpPr>
            <p:cNvPr id="218" name="Google Shape;218;p26"/>
            <p:cNvGrpSpPr/>
            <p:nvPr/>
          </p:nvGrpSpPr>
          <p:grpSpPr>
            <a:xfrm>
              <a:off x="4077075" y="3181928"/>
              <a:ext cx="2497034" cy="364723"/>
              <a:chOff x="4137142" y="4427396"/>
              <a:chExt cx="1971291" cy="480468"/>
            </a:xfrm>
          </p:grpSpPr>
          <p:pic>
            <p:nvPicPr>
              <p:cNvPr id="219" name="Google Shape;219;p26"/>
              <p:cNvPicPr preferRelativeResize="0"/>
              <p:nvPr/>
            </p:nvPicPr>
            <p:blipFill rotWithShape="1">
              <a:blip r:embed="rId5">
                <a:alphaModFix amt="50000"/>
              </a:blip>
              <a:srcRect b="92932" l="0" r="0" t="0"/>
              <a:stretch/>
            </p:blipFill>
            <p:spPr>
              <a:xfrm>
                <a:off x="4137142" y="4571214"/>
                <a:ext cx="583565" cy="336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26"/>
              <p:cNvSpPr txBox="1"/>
              <p:nvPr/>
            </p:nvSpPr>
            <p:spPr>
              <a:xfrm>
                <a:off x="4183933" y="4427396"/>
                <a:ext cx="1924500" cy="15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  <a:t>ELI: first_date_entry_in_force</a:t>
                </a:r>
                <a:endParaRPr b="1" sz="800">
                  <a:solidFill>
                    <a:srgbClr val="FFFFFF"/>
                  </a:solidFill>
                  <a:highlight>
                    <a:srgbClr val="666666"/>
                  </a:highlight>
                </a:endParaRPr>
              </a:p>
            </p:txBody>
          </p:sp>
        </p:grpSp>
        <p:pic>
          <p:nvPicPr>
            <p:cNvPr id="221" name="Google Shape;221;p26"/>
            <p:cNvPicPr preferRelativeResize="0"/>
            <p:nvPr/>
          </p:nvPicPr>
          <p:blipFill rotWithShape="1">
            <a:blip r:embed="rId6">
              <a:alphaModFix amt="44000"/>
            </a:blip>
            <a:srcRect b="92932" l="0" r="0" t="0"/>
            <a:stretch/>
          </p:blipFill>
          <p:spPr>
            <a:xfrm>
              <a:off x="4481625" y="4137300"/>
              <a:ext cx="533825" cy="16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6"/>
            <p:cNvSpPr txBox="1"/>
            <p:nvPr/>
          </p:nvSpPr>
          <p:spPr>
            <a:xfrm>
              <a:off x="4481626" y="4306638"/>
              <a:ext cx="15063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-BE" sz="800">
                  <a:solidFill>
                    <a:srgbClr val="FFFFFF"/>
                  </a:solidFill>
                  <a:highlight>
                    <a:srgbClr val="666666"/>
                  </a:highlight>
                </a:rPr>
                <a:t>ELI: repeals</a:t>
              </a:r>
              <a:endParaRPr b="1" sz="800">
                <a:solidFill>
                  <a:srgbClr val="FFFFFF"/>
                </a:solidFill>
                <a:highlight>
                  <a:srgbClr val="666666"/>
                </a:highlight>
              </a:endParaRPr>
            </a:p>
          </p:txBody>
        </p:sp>
        <p:grpSp>
          <p:nvGrpSpPr>
            <p:cNvPr id="223" name="Google Shape;223;p26"/>
            <p:cNvGrpSpPr/>
            <p:nvPr/>
          </p:nvGrpSpPr>
          <p:grpSpPr>
            <a:xfrm>
              <a:off x="4557826" y="3851769"/>
              <a:ext cx="4506602" cy="298130"/>
              <a:chOff x="4015189" y="4319086"/>
              <a:chExt cx="5530930" cy="392742"/>
            </a:xfrm>
          </p:grpSpPr>
          <p:pic>
            <p:nvPicPr>
              <p:cNvPr id="224" name="Google Shape;224;p26"/>
              <p:cNvPicPr preferRelativeResize="0"/>
              <p:nvPr/>
            </p:nvPicPr>
            <p:blipFill rotWithShape="1">
              <a:blip r:embed="rId7">
                <a:alphaModFix amt="31000"/>
              </a:blip>
              <a:srcRect b="92932" l="0" r="0" t="0"/>
              <a:stretch/>
            </p:blipFill>
            <p:spPr>
              <a:xfrm>
                <a:off x="4015189" y="4492853"/>
                <a:ext cx="5530930" cy="218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26"/>
              <p:cNvSpPr txBox="1"/>
              <p:nvPr/>
            </p:nvSpPr>
            <p:spPr>
              <a:xfrm>
                <a:off x="4015200" y="4319086"/>
                <a:ext cx="46134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  <a:t>https://codex.vlaanderen.be/doc/document/1003794</a:t>
                </a:r>
                <a:b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</a:br>
                <a:endParaRPr b="1" sz="800">
                  <a:solidFill>
                    <a:srgbClr val="FFFFFF"/>
                  </a:solidFill>
                  <a:highlight>
                    <a:srgbClr val="666666"/>
                  </a:highlight>
                </a:endParaRPr>
              </a:p>
            </p:txBody>
          </p:sp>
        </p:grpSp>
        <p:sp>
          <p:nvSpPr>
            <p:cNvPr id="226" name="Google Shape;226;p26"/>
            <p:cNvSpPr txBox="1"/>
            <p:nvPr/>
          </p:nvSpPr>
          <p:spPr>
            <a:xfrm>
              <a:off x="5199229" y="4455017"/>
              <a:ext cx="2277300" cy="6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26"/>
            <p:cNvGrpSpPr/>
            <p:nvPr/>
          </p:nvGrpSpPr>
          <p:grpSpPr>
            <a:xfrm>
              <a:off x="3240989" y="1225350"/>
              <a:ext cx="5823436" cy="739276"/>
              <a:chOff x="4591550" y="5850813"/>
              <a:chExt cx="7671500" cy="973885"/>
            </a:xfrm>
          </p:grpSpPr>
          <p:pic>
            <p:nvPicPr>
              <p:cNvPr id="228" name="Google Shape;228;p26"/>
              <p:cNvPicPr preferRelativeResize="0"/>
              <p:nvPr/>
            </p:nvPicPr>
            <p:blipFill rotWithShape="1">
              <a:blip r:embed="rId7">
                <a:alphaModFix amt="31000"/>
              </a:blip>
              <a:srcRect b="92932" l="0" r="0" t="0"/>
              <a:stretch/>
            </p:blipFill>
            <p:spPr>
              <a:xfrm>
                <a:off x="4591565" y="5850813"/>
                <a:ext cx="7671485" cy="9738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26"/>
              <p:cNvSpPr txBox="1"/>
              <p:nvPr/>
            </p:nvSpPr>
            <p:spPr>
              <a:xfrm>
                <a:off x="4591550" y="5850825"/>
                <a:ext cx="41544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  <a:t>https://codex.vlaanderen.be/doc/document/1029249</a:t>
                </a:r>
                <a:endParaRPr b="1" sz="800">
                  <a:solidFill>
                    <a:srgbClr val="FFFFFF"/>
                  </a:solidFill>
                  <a:highlight>
                    <a:srgbClr val="666666"/>
                  </a:highlight>
                </a:endParaRPr>
              </a:p>
            </p:txBody>
          </p:sp>
        </p:grpSp>
        <p:grpSp>
          <p:nvGrpSpPr>
            <p:cNvPr id="230" name="Google Shape;230;p26"/>
            <p:cNvGrpSpPr/>
            <p:nvPr/>
          </p:nvGrpSpPr>
          <p:grpSpPr>
            <a:xfrm>
              <a:off x="3240989" y="2015998"/>
              <a:ext cx="1546059" cy="313398"/>
              <a:chOff x="5505950" y="4645231"/>
              <a:chExt cx="2036700" cy="412855"/>
            </a:xfrm>
          </p:grpSpPr>
          <p:pic>
            <p:nvPicPr>
              <p:cNvPr id="231" name="Google Shape;231;p26"/>
              <p:cNvPicPr preferRelativeResize="0"/>
              <p:nvPr/>
            </p:nvPicPr>
            <p:blipFill rotWithShape="1">
              <a:blip r:embed="rId8">
                <a:alphaModFix amt="31000"/>
              </a:blip>
              <a:srcRect b="51219" l="0" r="0" t="0"/>
              <a:stretch/>
            </p:blipFill>
            <p:spPr>
              <a:xfrm>
                <a:off x="5505964" y="4645231"/>
                <a:ext cx="1068010" cy="336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6"/>
              <p:cNvSpPr txBox="1"/>
              <p:nvPr/>
            </p:nvSpPr>
            <p:spPr>
              <a:xfrm>
                <a:off x="5505950" y="4905686"/>
                <a:ext cx="20367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-BE" sz="900">
                    <a:solidFill>
                      <a:srgbClr val="FFFFFF"/>
                    </a:solidFill>
                    <a:highlight>
                      <a:srgbClr val="666666"/>
                    </a:highlight>
                    <a:latin typeface="Georgia"/>
                    <a:ea typeface="Georgia"/>
                    <a:cs typeface="Georgia"/>
                    <a:sym typeface="Georgia"/>
                  </a:rPr>
                  <a:t>ELI: date_document</a:t>
                </a:r>
                <a:endParaRPr b="1" sz="900">
                  <a:solidFill>
                    <a:srgbClr val="FFFFFF"/>
                  </a:solidFill>
                  <a:highlight>
                    <a:srgbClr val="666666"/>
                  </a:highlight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pic>
          <p:nvPicPr>
            <p:cNvPr id="233" name="Google Shape;233;p26"/>
            <p:cNvPicPr preferRelativeResize="0"/>
            <p:nvPr/>
          </p:nvPicPr>
          <p:blipFill rotWithShape="1">
            <a:blip r:embed="rId7">
              <a:alphaModFix amt="31000"/>
            </a:blip>
            <a:srcRect b="92932" l="0" r="0" t="0"/>
            <a:stretch/>
          </p:blipFill>
          <p:spPr>
            <a:xfrm>
              <a:off x="3506075" y="4149925"/>
              <a:ext cx="688575" cy="16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6"/>
            <p:cNvSpPr txBox="1"/>
            <p:nvPr/>
          </p:nvSpPr>
          <p:spPr>
            <a:xfrm>
              <a:off x="3531354" y="3493788"/>
              <a:ext cx="33267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-BE" sz="800">
                  <a:solidFill>
                    <a:srgbClr val="FFFFFF"/>
                  </a:solidFill>
                  <a:highlight>
                    <a:srgbClr val="666666"/>
                  </a:highlight>
                </a:rPr>
                <a:t>https://codex.vlaanderen.be/doc/artikel/1336640</a:t>
              </a:r>
              <a:br>
                <a:rPr b="1" lang="nl-BE" sz="800">
                  <a:solidFill>
                    <a:srgbClr val="FFFFFF"/>
                  </a:solidFill>
                  <a:highlight>
                    <a:srgbClr val="666666"/>
                  </a:highlight>
                </a:rPr>
              </a:br>
              <a:endParaRPr b="1" sz="800">
                <a:solidFill>
                  <a:srgbClr val="FFFFFF"/>
                </a:solidFill>
                <a:highlight>
                  <a:srgbClr val="666666"/>
                </a:highlight>
              </a:endParaRPr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3531339" y="2684025"/>
              <a:ext cx="5533088" cy="411775"/>
              <a:chOff x="4591550" y="5850798"/>
              <a:chExt cx="7289010" cy="973925"/>
            </a:xfrm>
          </p:grpSpPr>
          <p:pic>
            <p:nvPicPr>
              <p:cNvPr id="236" name="Google Shape;236;p26"/>
              <p:cNvPicPr preferRelativeResize="0"/>
              <p:nvPr/>
            </p:nvPicPr>
            <p:blipFill rotWithShape="1">
              <a:blip r:embed="rId7">
                <a:alphaModFix amt="31000"/>
              </a:blip>
              <a:srcRect b="92932" l="0" r="0" t="0"/>
              <a:stretch/>
            </p:blipFill>
            <p:spPr>
              <a:xfrm>
                <a:off x="4591565" y="5850798"/>
                <a:ext cx="7288995" cy="973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6"/>
              <p:cNvSpPr txBox="1"/>
              <p:nvPr/>
            </p:nvSpPr>
            <p:spPr>
              <a:xfrm>
                <a:off x="4591550" y="5850825"/>
                <a:ext cx="41544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  <a:t>https://codex.vlaanderen.be/id/hoofdstuk/1085624</a:t>
                </a:r>
                <a:br>
                  <a:rPr b="1" lang="nl-BE" sz="800">
                    <a:solidFill>
                      <a:srgbClr val="FFFFFF"/>
                    </a:solidFill>
                    <a:highlight>
                      <a:srgbClr val="666666"/>
                    </a:highlight>
                  </a:rPr>
                </a:br>
                <a:endParaRPr b="1" sz="800">
                  <a:solidFill>
                    <a:srgbClr val="FFFFFF"/>
                  </a:solidFill>
                  <a:highlight>
                    <a:srgbClr val="666666"/>
                  </a:highlight>
                </a:endParaRPr>
              </a:p>
            </p:txBody>
          </p:sp>
        </p:grpSp>
      </p:grpSp>
      <p:sp>
        <p:nvSpPr>
          <p:cNvPr id="238" name="Google Shape;238;p26"/>
          <p:cNvSpPr txBox="1"/>
          <p:nvPr>
            <p:ph idx="4294967295" type="title"/>
          </p:nvPr>
        </p:nvSpPr>
        <p:spPr>
          <a:xfrm>
            <a:off x="681038" y="36512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</a:rPr>
              <a:t>Mogelijke toekomstige functionaliteit: tagging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245" name="Google Shape;245;p27"/>
          <p:cNvSpPr txBox="1"/>
          <p:nvPr>
            <p:ph idx="4294967295" type="title"/>
          </p:nvPr>
        </p:nvSpPr>
        <p:spPr>
          <a:xfrm>
            <a:off x="681038" y="36512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/>
              <a:t>SPARQL endpoint query voorbeeld</a:t>
            </a:r>
            <a:endParaRPr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395732" y="1503058"/>
            <a:ext cx="4795552" cy="2867865"/>
            <a:chOff x="705475" y="1493355"/>
            <a:chExt cx="5086500" cy="3065596"/>
          </a:xfrm>
        </p:grpSpPr>
        <p:pic>
          <p:nvPicPr>
            <p:cNvPr id="247" name="Google Shape;247;p27"/>
            <p:cNvPicPr preferRelativeResize="0"/>
            <p:nvPr/>
          </p:nvPicPr>
          <p:blipFill rotWithShape="1">
            <a:blip r:embed="rId3">
              <a:alphaModFix/>
            </a:blip>
            <a:srcRect b="0" l="0" r="7952" t="3250"/>
            <a:stretch/>
          </p:blipFill>
          <p:spPr>
            <a:xfrm>
              <a:off x="760928" y="1493355"/>
              <a:ext cx="4975611" cy="306559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17280000" dist="28575">
                <a:srgbClr val="000000">
                  <a:alpha val="50000"/>
                </a:srgbClr>
              </a:outerShdw>
            </a:effectLst>
          </p:spPr>
        </p:pic>
        <p:sp>
          <p:nvSpPr>
            <p:cNvPr id="248" name="Google Shape;248;p27"/>
            <p:cNvSpPr txBox="1"/>
            <p:nvPr/>
          </p:nvSpPr>
          <p:spPr>
            <a:xfrm>
              <a:off x="705475" y="2040275"/>
              <a:ext cx="5086500" cy="18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prefix eli: &lt;http://data.europa.eu/eli/ontology#&gt;</a:t>
              </a:r>
              <a:b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prefix dcterms: &lt;http://purl.org/dc/terms/&gt;</a:t>
              </a:r>
              <a:b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SELECT *</a:t>
              </a:r>
              <a:b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WHERE</a:t>
              </a:r>
              <a:b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b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&lt;http://www.ejustice.just.fgov.be/eli/BESLUIT/2008/7/18/2008204011&gt; ?p ?o</a:t>
              </a:r>
              <a:b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nl-BE" sz="10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 b="39265" l="0" r="0" t="0"/>
          <a:stretch/>
        </p:blipFill>
        <p:spPr>
          <a:xfrm>
            <a:off x="5961000" y="1233600"/>
            <a:ext cx="3659449" cy="21048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5000" fadeDir="5400012" kx="0" rotWithShape="0" algn="bl" stA="40000" stPos="0" sy="-100000" ky="0"/>
          </a:effectLst>
        </p:spPr>
      </p:pic>
      <p:pic>
        <p:nvPicPr>
          <p:cNvPr id="250" name="Google Shape;2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997" y="3816300"/>
            <a:ext cx="3659450" cy="76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5266838" y="2806188"/>
            <a:ext cx="6186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1965158" y="494116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l-BE"/>
              <a:t> </a:t>
            </a:r>
            <a:endParaRPr/>
          </a:p>
        </p:txBody>
      </p:sp>
      <p:sp>
        <p:nvSpPr>
          <p:cNvPr id="257" name="Google Shape;257;p28"/>
          <p:cNvSpPr txBox="1"/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nl-BE"/>
              <a:t>Context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95750" y="1127075"/>
            <a:ext cx="93852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De Vlaamse Codex*: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nl-BE" sz="1800">
                <a:solidFill>
                  <a:schemeClr val="dk1"/>
                </a:solidFill>
              </a:rPr>
              <a:t>bevat de volledige geconsolideerde Vlaamse regelgeving</a:t>
            </a:r>
            <a:r>
              <a:rPr lang="nl-BE" sz="1800">
                <a:solidFill>
                  <a:schemeClr val="dk1"/>
                </a:solidFill>
              </a:rPr>
              <a:t> vanaf 1 januari 1959 tot vandaag. Het is een officieuze verzameling van de documenten van alle Vlaamse regelgevers.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nl-BE" sz="1800">
                <a:solidFill>
                  <a:schemeClr val="dk1"/>
                </a:solidFill>
              </a:rPr>
              <a:t>is een belangrijke </a:t>
            </a:r>
            <a:r>
              <a:rPr b="1" lang="nl-BE" sz="1800">
                <a:solidFill>
                  <a:schemeClr val="dk1"/>
                </a:solidFill>
              </a:rPr>
              <a:t>digitaal doorzoekbare bron </a:t>
            </a:r>
            <a:r>
              <a:rPr lang="nl-BE" sz="1800">
                <a:solidFill>
                  <a:schemeClr val="dk1"/>
                </a:solidFill>
              </a:rPr>
              <a:t>voor medewerkers van de Vlaamse overheid, juristen, burgers en ondernemers.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4516" l="0" r="0" t="0"/>
          <a:stretch/>
        </p:blipFill>
        <p:spPr>
          <a:xfrm>
            <a:off x="2588073" y="3159675"/>
            <a:ext cx="5400550" cy="3037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5"/>
          <p:cNvSpPr txBox="1"/>
          <p:nvPr/>
        </p:nvSpPr>
        <p:spPr>
          <a:xfrm>
            <a:off x="748350" y="6409200"/>
            <a:ext cx="3027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800">
                <a:solidFill>
                  <a:schemeClr val="dk1"/>
                </a:solidFill>
              </a:rPr>
              <a:t>* https://codex.vlaanderen.be</a:t>
            </a:r>
            <a:endParaRPr i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681038" y="36512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</a:rPr>
              <a:t>Gebruikersverhalen</a:t>
            </a:r>
            <a:endParaRPr/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520000" y="107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{B5D606FA-BE8E-4A2C-A6C3-134711C5CE1A}</a:tableStyleId>
              </a:tblPr>
              <a:tblGrid>
                <a:gridCol w="533175"/>
                <a:gridCol w="1830425"/>
                <a:gridCol w="470575"/>
                <a:gridCol w="3175925"/>
                <a:gridCol w="602050"/>
                <a:gridCol w="24391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Gebruiker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wil ik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Doel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op-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dat ik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Reden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75950">
                <a:tc rowSpan="7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>
                          <a:solidFill>
                            <a:schemeClr val="dk1"/>
                          </a:solidFill>
                        </a:rPr>
                        <a:t>Als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notulen beheerder van een lokaal bestuur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op een persistente manier kunnen verwijzen naar wetgeving in de Vlaamse Codex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geen informatie dien te dupliceren en rechtstreeks kan verwijzen naar de bron.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75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journalist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persistent kunnen verwijzen naar wetgeving in de Vlaamse Codex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de lezers naar de authentieke bron kan sturen en mijn artikel kan ondersteunen via bronvermelding.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75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juridisch professional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makkelijk een overzicht kunnen krijgen van alle relevante documenten voor mijn case en doorklikken vanuit wetteksten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geen </a:t>
                      </a: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tijd verlies</a:t>
                      </a: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 met nieuwe zoekopdrachten voor elke verwijzing.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775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wetmaker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de historische impact van decreten kunnen raadplegen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volledig geïnformeerd ben bij het uitwerken van nieuwe wetten of decreten.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burger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op een toegankelijke manier de codex kunnen raadplegen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mijn rechten zou kennen en begrijpen.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onderzoeker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data van de Vlaamse Codex makkelijk kunnen doorzoeken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mijn onderzoeksdata efficiënt kan verzamelen.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5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applicatie-ontwikkelaar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vl</a:t>
                      </a: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otte toegang tot open data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200">
                          <a:solidFill>
                            <a:schemeClr val="dk1"/>
                          </a:solidFill>
                        </a:rPr>
                        <a:t>applicaties kan bouwen die gebruik maken van deze data.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nl-BE"/>
              <a:t>Oplossing (1)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82400" y="1148875"/>
            <a:ext cx="8846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rgbClr val="000000"/>
                </a:solidFill>
              </a:rPr>
              <a:t>Persistente verwijzingen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</a:rPr>
              <a:t>Elke versie van een document, hoofdstuk en artikel ontvangt een unieke en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persistente URI.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</a:rPr>
              <a:t>Voorbeelden: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Document:</a:t>
            </a:r>
            <a:r>
              <a:rPr lang="nl-BE" sz="1800">
                <a:solidFill>
                  <a:srgbClr val="000000"/>
                </a:solidFill>
              </a:rPr>
              <a:t> </a:t>
            </a:r>
            <a:r>
              <a:rPr lang="nl-BE" sz="1800" u="sng">
                <a:solidFill>
                  <a:srgbClr val="3D85C6"/>
                </a:solidFill>
                <a:hlinkClick r:id="rId3"/>
              </a:rPr>
              <a:t>https://codex.vlaanderen.be/doc/document/1029299</a:t>
            </a:r>
            <a:r>
              <a:rPr lang="nl-BE" sz="1800">
                <a:solidFill>
                  <a:srgbClr val="3D85C6"/>
                </a:solidFill>
              </a:rPr>
              <a:t> </a:t>
            </a:r>
            <a:endParaRPr sz="1800">
              <a:solidFill>
                <a:srgbClr val="3D85C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Hoofdstuk: </a:t>
            </a:r>
            <a:r>
              <a:rPr lang="nl-BE" sz="1800">
                <a:solidFill>
                  <a:srgbClr val="000000"/>
                </a:solidFill>
              </a:rPr>
              <a:t>	</a:t>
            </a:r>
            <a:r>
              <a:rPr lang="nl-BE" sz="1800" u="sng">
                <a:solidFill>
                  <a:srgbClr val="3D85C6"/>
                </a:solidFill>
                <a:hlinkClick r:id="rId4"/>
              </a:rPr>
              <a:t>https://codex.vlaanderen.be/doc/hoofdstuk/1085974</a:t>
            </a:r>
            <a:r>
              <a:rPr lang="nl-BE" sz="1800">
                <a:solidFill>
                  <a:srgbClr val="3D85C6"/>
                </a:solidFill>
              </a:rPr>
              <a:t> </a:t>
            </a:r>
            <a:endParaRPr sz="1800">
              <a:solidFill>
                <a:srgbClr val="3D85C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Artikel:</a:t>
            </a:r>
            <a:r>
              <a:rPr lang="nl-BE" sz="1800">
                <a:solidFill>
                  <a:srgbClr val="000000"/>
                </a:solidFill>
              </a:rPr>
              <a:t> </a:t>
            </a:r>
            <a:r>
              <a:rPr lang="nl-BE" sz="1800" u="sng">
                <a:solidFill>
                  <a:srgbClr val="3D85C6"/>
                </a:solidFill>
                <a:hlinkClick r:id="rId5"/>
              </a:rPr>
              <a:t>https://codex.vlaanderen.be/doc/artikel/1338297</a:t>
            </a:r>
            <a:r>
              <a:rPr lang="nl-BE" sz="1800">
                <a:solidFill>
                  <a:srgbClr val="000000"/>
                </a:solidFill>
              </a:rPr>
              <a:t> </a:t>
            </a:r>
            <a:br>
              <a:rPr lang="nl-BE" sz="1800">
                <a:solidFill>
                  <a:srgbClr val="000000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</a:rPr>
              <a:t>Voorbeelden: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i="1" lang="nl-BE" sz="1800">
                <a:solidFill>
                  <a:schemeClr val="dk1"/>
                </a:solidFill>
              </a:rPr>
              <a:t>“Het leven van de oldtimereigenaar wordt binnenkort drastisch veranderd. </a:t>
            </a:r>
            <a:br>
              <a:rPr i="1" lang="nl-BE" sz="1800">
                <a:solidFill>
                  <a:schemeClr val="dk1"/>
                </a:solidFill>
              </a:rPr>
            </a:br>
            <a:r>
              <a:rPr i="1" lang="nl-BE" sz="1800">
                <a:solidFill>
                  <a:schemeClr val="dk1"/>
                </a:solidFill>
              </a:rPr>
              <a:t>De Vlaamse overheid heeft namelijk op </a:t>
            </a:r>
            <a:r>
              <a:rPr i="1" lang="nl-BE" sz="1800">
                <a:solidFill>
                  <a:schemeClr val="dk1"/>
                </a:solidFill>
                <a:highlight>
                  <a:srgbClr val="CFE2F3"/>
                </a:highlight>
              </a:rPr>
              <a:t>20 mei 2018 besloten</a:t>
            </a:r>
            <a:r>
              <a:rPr i="1" lang="nl-BE" sz="1800">
                <a:solidFill>
                  <a:schemeClr val="dk1"/>
                </a:solidFill>
              </a:rPr>
              <a:t> </a:t>
            </a:r>
            <a:br>
              <a:rPr i="1" lang="nl-BE" sz="1800">
                <a:solidFill>
                  <a:schemeClr val="dk1"/>
                </a:solidFill>
              </a:rPr>
            </a:br>
            <a:r>
              <a:rPr i="1" lang="nl-BE" sz="1800">
                <a:solidFill>
                  <a:schemeClr val="dk1"/>
                </a:solidFill>
              </a:rPr>
              <a:t>dat de vrijstelling voor keuring teniet wordt gedaan.”</a:t>
            </a:r>
            <a:endParaRPr i="1" sz="18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i="1" sz="800"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392700" y="5401175"/>
            <a:ext cx="54609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3D85C6"/>
                </a:solidFill>
              </a:rPr>
              <a:t>https://codex.vlaanderen.be/doc/document/</a:t>
            </a:r>
            <a:r>
              <a:rPr lang="nl-BE" sz="1800">
                <a:solidFill>
                  <a:srgbClr val="3D85C6"/>
                </a:solidFill>
              </a:rPr>
              <a:t>1029299</a:t>
            </a:r>
            <a:r>
              <a:rPr lang="nl-BE" sz="1800">
                <a:solidFill>
                  <a:srgbClr val="3D85C6"/>
                </a:solidFill>
              </a:rPr>
              <a:t> </a:t>
            </a:r>
            <a:endParaRPr sz="1800">
              <a:solidFill>
                <a:srgbClr val="3D85C6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902950" y="4634675"/>
            <a:ext cx="1244700" cy="1140000"/>
          </a:xfrm>
          <a:prstGeom prst="curvedLeftArrow">
            <a:avLst>
              <a:gd fmla="val 11678" name="adj1"/>
              <a:gd fmla="val 27287" name="adj2"/>
              <a:gd fmla="val 19221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38500" y="6230675"/>
            <a:ext cx="9248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nl-BE" sz="1000"/>
              <a:t>“OLDTIMER VERPLICHT NAAR DE KEURING (IN VLAANDEREN): DE REGELS!”, 22/05/2018, </a:t>
            </a:r>
            <a:r>
              <a:rPr i="1" lang="nl-BE" sz="1000" u="sng">
                <a:solidFill>
                  <a:srgbClr val="A32020"/>
                </a:solidFill>
                <a:hlinkClick r:id="rId6"/>
              </a:rPr>
              <a:t>https://autofans.be/nieuws/overheid/39478-oldtimer-verplicht-naar-de-keuring-vlaanderen-de-regels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nl-BE"/>
              <a:t>Oplossing (2)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82400" y="1148875"/>
            <a:ext cx="10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Gericht doorzoeken en raadplegen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</a:rPr>
              <a:t>Verschillende nieuwe zoekmogelijkheden zijn beschikbaar.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</a:rPr>
              <a:t>Voorbeelden: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Geef mij alle documenten die in het laatste jaar gewijzigd zijn en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gelinkt zijn met onderwerp X.</a:t>
            </a:r>
            <a:br>
              <a:rPr lang="nl-BE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Geef mij alle artikels uit document X die opgeheven zijn sinds 2018,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samen met de artikels of documenten die zorgen voor de opheffing.</a:t>
            </a:r>
            <a:br>
              <a:rPr lang="nl-BE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Geef mij alle gewijzigde Besluiten tussen 1 april 2018 en 1 mei 2018.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i="1" sz="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nl-BE"/>
              <a:t>Oplossing (3)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582400" y="1148875"/>
            <a:ext cx="10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Toegang tot de linked open data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Via een technisch portaal (SPARQL endpoint) kan een ontwikkelaar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de data bevragen.</a:t>
            </a:r>
            <a:br>
              <a:rPr lang="nl-BE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De machinevriendelijke versie zal elke week worden vernieuwd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met alle wijzigingen.</a:t>
            </a:r>
            <a:br>
              <a:rPr lang="nl-BE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nl-BE" sz="1800">
                <a:solidFill>
                  <a:schemeClr val="dk1"/>
                </a:solidFill>
              </a:rPr>
              <a:t>De ontwikkelaar heeft de mogelijkheid om de queries te testen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via het endpoint.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i="1" sz="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7952" t="3250"/>
          <a:stretch/>
        </p:blipFill>
        <p:spPr>
          <a:xfrm>
            <a:off x="681000" y="4053875"/>
            <a:ext cx="4083606" cy="239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280000" dist="28575">
              <a:srgbClr val="000000">
                <a:alpha val="50000"/>
              </a:srgbClr>
            </a:outerShdw>
          </a:effectLst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18293" l="0" r="0" t="0"/>
          <a:stretch/>
        </p:blipFill>
        <p:spPr>
          <a:xfrm>
            <a:off x="6225601" y="4053875"/>
            <a:ext cx="3262424" cy="2395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98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19"/>
          <p:cNvSpPr/>
          <p:nvPr/>
        </p:nvSpPr>
        <p:spPr>
          <a:xfrm>
            <a:off x="4832250" y="5136525"/>
            <a:ext cx="1325700" cy="2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994002" y="6558837"/>
            <a:ext cx="7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nl-BE"/>
              <a:t>Stapsgewijs...</a:t>
            </a:r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571475" y="10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{B5D606FA-BE8E-4A2C-A6C3-134711C5CE1A}</a:tableStyleId>
              </a:tblPr>
              <a:tblGrid>
                <a:gridCol w="3817425"/>
                <a:gridCol w="1597925"/>
                <a:gridCol w="3823500"/>
              </a:tblGrid>
              <a:tr h="94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nl-BE" sz="2000">
                          <a:solidFill>
                            <a:schemeClr val="dk1"/>
                          </a:solidFill>
                        </a:rPr>
                        <a:t>Impactanalyse</a:t>
                      </a:r>
                      <a:r>
                        <a:rPr b="1" lang="nl-BE" sz="2000">
                          <a:solidFill>
                            <a:srgbClr val="F3BE26"/>
                          </a:solidFill>
                        </a:rPr>
                        <a:t> </a:t>
                      </a:r>
                      <a:r>
                        <a:rPr b="1" lang="nl-BE" sz="1800">
                          <a:solidFill>
                            <a:srgbClr val="666666"/>
                          </a:solidFill>
                        </a:rPr>
                        <a:t>van Vlaamse Codex als Linked Open Data</a:t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Verderzetting van de impactanalyse</a:t>
                      </a:r>
                      <a:endParaRPr>
                        <a:solidFill>
                          <a:srgbClr val="43434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nl-BE" sz="2000">
                          <a:solidFill>
                            <a:schemeClr val="dk1"/>
                          </a:solidFill>
                        </a:rPr>
                        <a:t>Implementatie</a:t>
                      </a:r>
                      <a:r>
                        <a:rPr b="1" i="1" lang="nl-BE" sz="2000">
                          <a:solidFill>
                            <a:srgbClr val="F3BE26"/>
                          </a:solidFill>
                        </a:rPr>
                        <a:t> </a:t>
                      </a:r>
                      <a:r>
                        <a:rPr b="1" lang="nl-BE" sz="1800">
                          <a:solidFill>
                            <a:schemeClr val="dk2"/>
                          </a:solidFill>
                        </a:rPr>
                        <a:t>van Vlaamse Codex als Linked Open Data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2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-BE" sz="1600">
                          <a:solidFill>
                            <a:schemeClr val="dk1"/>
                          </a:solidFill>
                        </a:rPr>
                        <a:t>Vergelijking/mapping van informatie uit de Vlaamse Codex met ELI en OSLO datastandaarden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maakt mogelijk...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 sz="1600">
                          <a:solidFill>
                            <a:schemeClr val="dk1"/>
                          </a:solidFill>
                        </a:rPr>
                        <a:t>Gepubliceerd OSLO Applicatieprofiel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-BE" sz="1600">
                          <a:solidFill>
                            <a:schemeClr val="dk1"/>
                          </a:solidFill>
                        </a:rPr>
                        <a:t>Analyse van de behoeften, begrip van en inzicht in de Vlaamse Codex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nl-BE" sz="1600">
                          <a:solidFill>
                            <a:schemeClr val="dk1"/>
                          </a:solidFill>
                        </a:rPr>
                        <a:t>Proof-of-concept afgestemd op behoeften van stakeholders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nl-BE" sz="1600">
                          <a:solidFill>
                            <a:schemeClr val="dk1"/>
                          </a:solidFill>
                        </a:rPr>
                        <a:t>Gap-analyse AS-IS en TO-BE infrastructuur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BE" sz="1600">
                          <a:solidFill>
                            <a:schemeClr val="dk1"/>
                          </a:solidFill>
                        </a:rPr>
                        <a:t>Integratie in bestaande workflow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0"/>
          <p:cNvSpPr/>
          <p:nvPr/>
        </p:nvSpPr>
        <p:spPr>
          <a:xfrm>
            <a:off x="5070875" y="5827375"/>
            <a:ext cx="3830700" cy="277200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814295" y="5822948"/>
            <a:ext cx="2577300" cy="277200"/>
          </a:xfrm>
          <a:prstGeom prst="trapezoid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 flipH="1" rot="10800000">
            <a:off x="723875" y="6106300"/>
            <a:ext cx="8661600" cy="7800"/>
          </a:xfrm>
          <a:prstGeom prst="straightConnector1">
            <a:avLst/>
          </a:prstGeom>
          <a:noFill/>
          <a:ln cap="flat" cmpd="sng" w="28575">
            <a:solidFill>
              <a:srgbClr val="968C6D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7" name="Google Shape;147;p20"/>
          <p:cNvSpPr/>
          <p:nvPr/>
        </p:nvSpPr>
        <p:spPr>
          <a:xfrm>
            <a:off x="3654069" y="6088780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362471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004975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647478" y="6088780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522700" y="5404638"/>
            <a:ext cx="1050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Font typeface="Georgia"/>
              <a:buNone/>
            </a:pPr>
            <a:r>
              <a:rPr b="1" lang="nl-BE" sz="1000">
                <a:solidFill>
                  <a:schemeClr val="dk1"/>
                </a:solidFill>
              </a:rPr>
              <a:t>Impactanalyse</a:t>
            </a:r>
            <a:endParaRPr sz="10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2044544" y="5572034"/>
            <a:ext cx="6900" cy="27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153" name="Google Shape;153;p20"/>
          <p:cNvSpPr/>
          <p:nvPr/>
        </p:nvSpPr>
        <p:spPr>
          <a:xfrm>
            <a:off x="6596375" y="5384788"/>
            <a:ext cx="1050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6900"/>
              </a:buClr>
              <a:buFont typeface="Georgia"/>
              <a:buNone/>
            </a:pPr>
            <a:r>
              <a:rPr b="1" lang="nl-BE" sz="1000">
                <a:solidFill>
                  <a:schemeClr val="dk1"/>
                </a:solidFill>
              </a:rPr>
              <a:t>Implementatie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945666" y="6088780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55" name="Google Shape;155;p20"/>
          <p:cNvGraphicFramePr/>
          <p:nvPr/>
        </p:nvGraphicFramePr>
        <p:xfrm>
          <a:off x="684104" y="5946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{6EBDA273-4DF2-4BDB-A0C3-BB57EAF2C4B7}</a:tableStyleId>
              </a:tblPr>
              <a:tblGrid>
                <a:gridCol w="715225"/>
                <a:gridCol w="715225"/>
                <a:gridCol w="715225"/>
                <a:gridCol w="1032925"/>
                <a:gridCol w="542375"/>
                <a:gridCol w="570350"/>
                <a:gridCol w="715225"/>
                <a:gridCol w="715225"/>
                <a:gridCol w="715225"/>
                <a:gridCol w="715225"/>
                <a:gridCol w="832475"/>
                <a:gridCol w="592400"/>
                <a:gridCol w="570275"/>
              </a:tblGrid>
              <a:tr h="8738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</a:t>
                      </a:r>
                      <a:b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</a:t>
                      </a:r>
                      <a:endParaRPr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April </a:t>
                      </a:r>
                      <a:b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b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</a:t>
                      </a: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Juli</a:t>
                      </a:r>
                      <a:b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2018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endParaRPr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Oktober</a:t>
                      </a:r>
                      <a:b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2018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Georgia"/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Januari </a:t>
                      </a:r>
                      <a:b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nl-BE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</a:tbl>
          </a:graphicData>
        </a:graphic>
      </p:graphicFrame>
      <p:sp>
        <p:nvSpPr>
          <p:cNvPr id="156" name="Google Shape;156;p20"/>
          <p:cNvSpPr/>
          <p:nvPr/>
        </p:nvSpPr>
        <p:spPr>
          <a:xfrm>
            <a:off x="2231099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289975" y="608877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1522688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932463" y="6088780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574963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814288" y="6088780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8217463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829513" y="6083655"/>
            <a:ext cx="72000" cy="72000"/>
          </a:xfrm>
          <a:prstGeom prst="ellipse">
            <a:avLst/>
          </a:prstGeom>
          <a:solidFill>
            <a:srgbClr val="968C6D"/>
          </a:solidFill>
          <a:ln cap="flat" cmpd="sng" w="9525">
            <a:solidFill>
              <a:srgbClr val="968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flipH="1" rot="10800000">
            <a:off x="6982769" y="5572034"/>
            <a:ext cx="6900" cy="27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994002" y="6558837"/>
            <a:ext cx="7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/>
              <a:t>OSLO Vlaamse Codex Applicatieprofiel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375" y="960200"/>
            <a:ext cx="6357249" cy="5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681000" y="6558825"/>
            <a:ext cx="8185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800">
                <a:solidFill>
                  <a:schemeClr val="dk1"/>
                </a:solidFill>
              </a:rPr>
              <a:t>Zie https://data.vlaanderen.be/doc/applicatieprofiel/vlaamse-codex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689202" y="6558837"/>
            <a:ext cx="73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idx="4294967295" type="title"/>
          </p:nvPr>
        </p:nvSpPr>
        <p:spPr>
          <a:xfrm>
            <a:off x="680988" y="376076"/>
            <a:ext cx="8544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BE">
                <a:solidFill>
                  <a:srgbClr val="000000"/>
                </a:solidFill>
              </a:rPr>
              <a:t>OSLO Vlaamse Codex Applicatieprofiel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nl-BE" sz="2000">
                <a:solidFill>
                  <a:schemeClr val="accent4"/>
                </a:solidFill>
              </a:rPr>
              <a:t>Gebaseerd op ELI</a:t>
            </a:r>
            <a:endParaRPr b="1" i="1" sz="2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82400" y="1277150"/>
            <a:ext cx="9323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Op wat is het applicatieprofiel gebaseerd?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nl-BE" sz="1800">
                <a:solidFill>
                  <a:schemeClr val="dk1"/>
                </a:solidFill>
              </a:rPr>
              <a:t>Het applicatieprofiel is gebaseerd op </a:t>
            </a:r>
            <a:r>
              <a:rPr b="1" lang="nl-BE" sz="1800">
                <a:solidFill>
                  <a:schemeClr val="dk1"/>
                </a:solidFill>
              </a:rPr>
              <a:t>ELI</a:t>
            </a:r>
            <a:r>
              <a:rPr lang="nl-BE" sz="1800">
                <a:solidFill>
                  <a:schemeClr val="dk1"/>
                </a:solidFill>
              </a:rPr>
              <a:t>: De ‘European Legislation Identifier’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is een systeem om wetgeving online beschikbaar te maken in een gestandaardiseerd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formaat, zodat het over de grenzen heen toegankelijk is, uitgewisseld en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hergebruikt kan worden.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nl-BE" sz="1800">
                <a:solidFill>
                  <a:schemeClr val="dk1"/>
                </a:solidFill>
              </a:rPr>
              <a:t>Waarom zinvol dat het OSLO Vlaamse Codex applicatieprofiel ELI hergebruikt?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nl-BE" sz="1800">
                <a:solidFill>
                  <a:schemeClr val="dk1"/>
                </a:solidFill>
              </a:rPr>
              <a:t>Praktisch</a:t>
            </a:r>
            <a:r>
              <a:rPr lang="nl-BE" sz="1800">
                <a:solidFill>
                  <a:schemeClr val="dk1"/>
                </a:solidFill>
              </a:rPr>
              <a:t>: De linked open data die door dit project uit de Vlaamse Codex zal vloeien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kan over de landsgrenzen heen op een gestandaardiseerde manier gebruikt worden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voor onderzoek en analyse.</a:t>
            </a:r>
            <a:br>
              <a:rPr lang="nl-BE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nl-BE" sz="1800">
                <a:solidFill>
                  <a:schemeClr val="dk1"/>
                </a:solidFill>
              </a:rPr>
              <a:t>Maximaal </a:t>
            </a:r>
            <a:r>
              <a:rPr b="1" lang="nl-BE" sz="1800">
                <a:solidFill>
                  <a:schemeClr val="dk1"/>
                </a:solidFill>
              </a:rPr>
              <a:t>hergebruik van bestaande standaarden</a:t>
            </a:r>
            <a:r>
              <a:rPr lang="nl-BE" sz="1800">
                <a:solidFill>
                  <a:schemeClr val="dk1"/>
                </a:solidFill>
              </a:rPr>
              <a:t> i.p.v. eigen termen te definiëren. </a:t>
            </a:r>
            <a:br>
              <a:rPr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Verschillende concepten uit ELI zoals </a:t>
            </a:r>
            <a:r>
              <a:rPr i="1" lang="nl-BE" sz="1800">
                <a:solidFill>
                  <a:schemeClr val="dk1"/>
                </a:solidFill>
              </a:rPr>
              <a:t>Regelgevend Document</a:t>
            </a:r>
            <a:r>
              <a:rPr lang="nl-BE" sz="1800">
                <a:solidFill>
                  <a:schemeClr val="dk1"/>
                </a:solidFill>
              </a:rPr>
              <a:t> en </a:t>
            </a:r>
            <a:r>
              <a:rPr i="1" lang="nl-BE" sz="1800">
                <a:solidFill>
                  <a:schemeClr val="dk1"/>
                </a:solidFill>
              </a:rPr>
              <a:t>Verschijningsvorm </a:t>
            </a:r>
            <a:br>
              <a:rPr i="1" lang="nl-BE" sz="1800">
                <a:solidFill>
                  <a:schemeClr val="dk1"/>
                </a:solidFill>
              </a:rPr>
            </a:br>
            <a:r>
              <a:rPr lang="nl-BE" sz="1800">
                <a:solidFill>
                  <a:schemeClr val="dk1"/>
                </a:solidFill>
              </a:rPr>
              <a:t>zijn namelijk reeds toe te passen op de elementen uit de Vlaamse Codex.</a:t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i="1" sz="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