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  <p:sldMasterId id="2147483680" r:id="rId5"/>
    <p:sldMasterId id="2147483693" r:id="rId6"/>
    <p:sldMasterId id="2147483707" r:id="rId7"/>
  </p:sldMasterIdLst>
  <p:notesMasterIdLst>
    <p:notesMasterId r:id="rId34"/>
  </p:notesMasterIdLst>
  <p:handoutMasterIdLst>
    <p:handoutMasterId r:id="rId35"/>
  </p:handoutMasterIdLst>
  <p:sldIdLst>
    <p:sldId id="727" r:id="rId8"/>
    <p:sldId id="728" r:id="rId9"/>
    <p:sldId id="729" r:id="rId10"/>
    <p:sldId id="730" r:id="rId11"/>
    <p:sldId id="731" r:id="rId12"/>
    <p:sldId id="732" r:id="rId13"/>
    <p:sldId id="733" r:id="rId14"/>
    <p:sldId id="748" r:id="rId15"/>
    <p:sldId id="734" r:id="rId16"/>
    <p:sldId id="735" r:id="rId17"/>
    <p:sldId id="736" r:id="rId18"/>
    <p:sldId id="737" r:id="rId19"/>
    <p:sldId id="738" r:id="rId20"/>
    <p:sldId id="739" r:id="rId21"/>
    <p:sldId id="740" r:id="rId22"/>
    <p:sldId id="741" r:id="rId23"/>
    <p:sldId id="742" r:id="rId24"/>
    <p:sldId id="743" r:id="rId25"/>
    <p:sldId id="749" r:id="rId26"/>
    <p:sldId id="744" r:id="rId27"/>
    <p:sldId id="751" r:id="rId28"/>
    <p:sldId id="750" r:id="rId29"/>
    <p:sldId id="745" r:id="rId30"/>
    <p:sldId id="752" r:id="rId31"/>
    <p:sldId id="746" r:id="rId32"/>
    <p:sldId id="747" r:id="rId33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FlandersArtSans-Bold" panose="020B0604020202020204" charset="0"/>
      <p:bold r:id="rId40"/>
    </p:embeddedFont>
    <p:embeddedFont>
      <p:font typeface="FlandersArtSans-Light" panose="020B0604020202020204" charset="0"/>
      <p:regular r:id="rId41"/>
    </p:embeddedFont>
    <p:embeddedFont>
      <p:font typeface="FlandersArtSans-Regular" panose="020B0604020202020204" charset="0"/>
      <p:regular r:id="rId42"/>
    </p:embeddedFont>
    <p:embeddedFont>
      <p:font typeface="Georgia" panose="02040502050405020303" pitchFamily="18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58ECE9D1-FF6A-412B-AC49-7A4F8DE3C27A}">
          <p14:sldIdLst>
            <p14:sldId id="727"/>
            <p14:sldId id="728"/>
            <p14:sldId id="729"/>
            <p14:sldId id="730"/>
            <p14:sldId id="731"/>
            <p14:sldId id="732"/>
            <p14:sldId id="733"/>
            <p14:sldId id="748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9"/>
            <p14:sldId id="744"/>
            <p14:sldId id="751"/>
            <p14:sldId id="750"/>
            <p14:sldId id="745"/>
            <p14:sldId id="752"/>
            <p14:sldId id="746"/>
            <p14:sldId id="747"/>
          </p14:sldIdLst>
        </p14:section>
        <p14:section name="End" id="{7701194C-F48D-4C3E-B24C-436369381C3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  <p:cmAuthor id="1" name="Jens Scheerlinck" initials="JS [2]" lastIdx="1" clrIdx="3">
    <p:extLst>
      <p:ext uri="{19B8F6BF-5375-455C-9EA6-DF929625EA0E}">
        <p15:presenceInfo xmlns:p15="http://schemas.microsoft.com/office/powerpoint/2012/main" userId="Jens Scheerlin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259208-23E7-489C-A719-25BB484D5EF2}">
  <a:tblStyle styleId="{CC259208-23E7-489C-A719-25BB484D5EF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83" d="100"/>
          <a:sy n="83" d="100"/>
        </p:scale>
        <p:origin x="55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4.fntdata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3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7797-9B61-4EC3-B9CF-9A7CD912E8C1}" type="datetimeFigureOut">
              <a:rPr lang="nl-NL" smtClean="0"/>
              <a:t>7-5-2020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CFD1A-F641-4DC5-B0D1-B3F45D0BDE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1181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NL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NL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NL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NL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2606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err="1"/>
              <a:t>Tijdens</a:t>
            </a:r>
            <a:r>
              <a:rPr lang="en-GB"/>
              <a:t> het project </a:t>
            </a:r>
            <a:r>
              <a:rPr lang="en-GB" err="1"/>
              <a:t>decentraal</a:t>
            </a:r>
            <a:r>
              <a:rPr lang="en-GB" baseline="0"/>
              <a:t> </a:t>
            </a:r>
            <a:r>
              <a:rPr lang="en-GB" baseline="0" err="1"/>
              <a:t>medebeheer</a:t>
            </a:r>
            <a:r>
              <a:rPr lang="en-GB" baseline="0"/>
              <a:t> GIS </a:t>
            </a:r>
            <a:r>
              <a:rPr lang="en-GB" baseline="0" err="1"/>
              <a:t>Bedrijventerreinen</a:t>
            </a:r>
            <a:r>
              <a:rPr lang="en-GB" baseline="0"/>
              <a:t> </a:t>
            </a:r>
            <a:r>
              <a:rPr lang="en-GB" baseline="0" err="1"/>
              <a:t>werd</a:t>
            </a:r>
            <a:r>
              <a:rPr lang="en-GB" baseline="0"/>
              <a:t> </a:t>
            </a:r>
            <a:r>
              <a:rPr lang="en-GB" baseline="0" err="1"/>
              <a:t>er</a:t>
            </a:r>
            <a:r>
              <a:rPr lang="en-GB" baseline="0"/>
              <a:t> met </a:t>
            </a:r>
            <a:r>
              <a:rPr lang="en-GB" baseline="0" err="1"/>
              <a:t>betrekking</a:t>
            </a:r>
            <a:r>
              <a:rPr lang="en-GB" baseline="0"/>
              <a:t> tot </a:t>
            </a:r>
            <a:r>
              <a:rPr lang="en-GB" baseline="0" err="1"/>
              <a:t>deze</a:t>
            </a:r>
            <a:r>
              <a:rPr lang="en-GB" baseline="0"/>
              <a:t> </a:t>
            </a:r>
            <a:r>
              <a:rPr lang="en-GB" baseline="0" err="1"/>
              <a:t>entiteiten</a:t>
            </a:r>
            <a:r>
              <a:rPr lang="en-GB" baseline="0"/>
              <a:t> reeds </a:t>
            </a:r>
            <a:r>
              <a:rPr lang="en-GB" baseline="0" err="1"/>
              <a:t>een</a:t>
            </a:r>
            <a:r>
              <a:rPr lang="en-GB" baseline="0"/>
              <a:t> </a:t>
            </a:r>
            <a:r>
              <a:rPr lang="en-GB" b="1" baseline="0"/>
              <a:t>consensus </a:t>
            </a:r>
            <a:r>
              <a:rPr lang="en-GB" b="1" baseline="0" err="1"/>
              <a:t>bereikt</a:t>
            </a:r>
            <a:r>
              <a:rPr lang="en-GB" b="1" baseline="0"/>
              <a:t> over </a:t>
            </a:r>
            <a:r>
              <a:rPr lang="en-GB" b="1" baseline="0" err="1"/>
              <a:t>levenscyclus</a:t>
            </a:r>
            <a:r>
              <a:rPr lang="en-GB" baseline="0"/>
              <a:t>, </a:t>
            </a:r>
            <a:r>
              <a:rPr lang="en-GB" b="1" baseline="0" err="1"/>
              <a:t>eigenschappen</a:t>
            </a:r>
            <a:r>
              <a:rPr lang="en-GB" b="1" baseline="0"/>
              <a:t> </a:t>
            </a:r>
            <a:r>
              <a:rPr lang="en-GB" b="1" baseline="0" err="1"/>
              <a:t>en</a:t>
            </a:r>
            <a:r>
              <a:rPr lang="en-GB" b="1" baseline="0"/>
              <a:t> </a:t>
            </a:r>
            <a:r>
              <a:rPr lang="en-GB" b="1" baseline="0" err="1"/>
              <a:t>procesflow</a:t>
            </a:r>
            <a:r>
              <a:rPr lang="en-GB" baseline="0"/>
              <a:t>. </a:t>
            </a:r>
            <a:r>
              <a:rPr lang="en-GB" baseline="0" err="1"/>
              <a:t>Deze</a:t>
            </a:r>
            <a:r>
              <a:rPr lang="en-GB" baseline="0"/>
              <a:t> input </a:t>
            </a:r>
            <a:r>
              <a:rPr lang="en-GB" baseline="0" err="1"/>
              <a:t>werd</a:t>
            </a:r>
            <a:r>
              <a:rPr lang="en-GB" baseline="0"/>
              <a:t> </a:t>
            </a:r>
            <a:r>
              <a:rPr lang="en-GB" baseline="0" err="1"/>
              <a:t>dan</a:t>
            </a:r>
            <a:r>
              <a:rPr lang="en-GB" baseline="0"/>
              <a:t> </a:t>
            </a:r>
            <a:r>
              <a:rPr lang="en-GB" baseline="0" err="1"/>
              <a:t>ook</a:t>
            </a:r>
            <a:r>
              <a:rPr lang="en-GB" baseline="0"/>
              <a:t> </a:t>
            </a:r>
            <a:r>
              <a:rPr lang="en-GB" baseline="0" err="1"/>
              <a:t>gebruitk</a:t>
            </a:r>
            <a:r>
              <a:rPr lang="en-GB" baseline="0"/>
              <a:t> </a:t>
            </a:r>
            <a:r>
              <a:rPr lang="en-GB" baseline="0" err="1"/>
              <a:t>als</a:t>
            </a:r>
            <a:r>
              <a:rPr lang="en-GB" baseline="0"/>
              <a:t> </a:t>
            </a:r>
            <a:r>
              <a:rPr lang="en-GB" baseline="0" err="1"/>
              <a:t>startpunt</a:t>
            </a:r>
            <a:r>
              <a:rPr lang="en-GB" baseline="0"/>
              <a:t> </a:t>
            </a:r>
            <a:r>
              <a:rPr lang="en-GB" baseline="0" err="1"/>
              <a:t>voor</a:t>
            </a:r>
            <a:r>
              <a:rPr lang="en-GB" baseline="0"/>
              <a:t> het </a:t>
            </a:r>
            <a:r>
              <a:rPr lang="en-GB" baseline="0" err="1"/>
              <a:t>traject</a:t>
            </a:r>
            <a:r>
              <a:rPr lang="en-GB" baseline="0"/>
              <a:t> OSLO </a:t>
            </a:r>
            <a:r>
              <a:rPr lang="en-GB" baseline="0" err="1"/>
              <a:t>Bedrijventerrein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16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01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94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3" y="0"/>
            <a:ext cx="1183473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nl-NL" sz="1800"/>
          </a:p>
        </p:txBody>
      </p:sp>
      <p:pic>
        <p:nvPicPr>
          <p:cNvPr id="56" name="image3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2" y="692695"/>
            <a:ext cx="24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66106" y="4509835"/>
            <a:ext cx="9150377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1266108" y="1551753"/>
            <a:ext cx="915037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227656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15414" y="365129"/>
            <a:ext cx="372163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815414" y="5892602"/>
            <a:ext cx="372163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4729317" y="365126"/>
            <a:ext cx="6624484" cy="6109416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NL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NL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TS4 – OSLO² en Open Data</a:t>
            </a:r>
          </a:p>
        </p:txBody>
      </p:sp>
    </p:spTree>
    <p:extLst>
      <p:ext uri="{BB962C8B-B14F-4D97-AF65-F5344CB8AC3E}">
        <p14:creationId xmlns:p14="http://schemas.microsoft.com/office/powerpoint/2010/main" val="426905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63045" y="5817249"/>
            <a:ext cx="857066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63042" y="1499129"/>
            <a:ext cx="8570661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NL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TS4 – OSLO² en Open Data</a:t>
            </a:r>
          </a:p>
        </p:txBody>
      </p:sp>
    </p:spTree>
    <p:extLst>
      <p:ext uri="{BB962C8B-B14F-4D97-AF65-F5344CB8AC3E}">
        <p14:creationId xmlns:p14="http://schemas.microsoft.com/office/powerpoint/2010/main" val="29547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asic style 3">
  <p:cSld name="1_Basic style 3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540002" y="432001"/>
            <a:ext cx="11111998" cy="58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9887208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539750" y="6506289"/>
            <a:ext cx="540002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359150" y="649224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179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3" y="0"/>
            <a:ext cx="1183473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56" name="image3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3" y="692695"/>
            <a:ext cx="24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66108" y="4509837"/>
            <a:ext cx="9150377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1266109" y="1551755"/>
            <a:ext cx="915037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2" y="5770204"/>
            <a:ext cx="1877572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112227" y="5889448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104611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5FA24812-4B83-4CB0-9BDF-A151636CAC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0649" y="-21307"/>
            <a:ext cx="6275246" cy="6879307"/>
          </a:xfrm>
          <a:prstGeom prst="rect">
            <a:avLst/>
          </a:prstGeom>
        </p:spPr>
      </p:pic>
      <p:sp>
        <p:nvSpPr>
          <p:cNvPr id="13" name="TextBox 16">
            <a:extLst>
              <a:ext uri="{FF2B5EF4-FFF2-40B4-BE49-F238E27FC236}">
                <a16:creationId xmlns:a16="http://schemas.microsoft.com/office/drawing/2014/main" id="{7C7894B3-CD46-4662-99B7-0E0139383770}"/>
              </a:ext>
            </a:extLst>
          </p:cNvPr>
          <p:cNvSpPr txBox="1"/>
          <p:nvPr userDrawn="1"/>
        </p:nvSpPr>
        <p:spPr>
          <a:xfrm>
            <a:off x="8085107" y="5889446"/>
            <a:ext cx="3936437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5" name="Shape 108"/>
          <p:cNvSpPr/>
          <p:nvPr userDrawn="1"/>
        </p:nvSpPr>
        <p:spPr>
          <a:xfrm>
            <a:off x="3" y="-21306"/>
            <a:ext cx="8445500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6" name="image3.png"/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3" y="692695"/>
            <a:ext cx="24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266109" y="4509837"/>
            <a:ext cx="6270054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6" y="1551755"/>
            <a:ext cx="521393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2" y="5770204"/>
            <a:ext cx="1877572" cy="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1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72" y="1"/>
            <a:ext cx="11760628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2" y="5770204"/>
            <a:ext cx="1877572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7" y="1551755"/>
            <a:ext cx="91440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sp>
        <p:nvSpPr>
          <p:cNvPr id="13" name="Shape 2"/>
          <p:cNvSpPr/>
          <p:nvPr userDrawn="1"/>
        </p:nvSpPr>
        <p:spPr>
          <a:xfrm>
            <a:off x="2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49" y="687274"/>
            <a:ext cx="240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8112227" y="5889448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66109" y="4509837"/>
            <a:ext cx="9144001" cy="94885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1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199459" y="2002537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6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1370" y="-1"/>
            <a:ext cx="1176063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1199459" y="2002537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2966906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Agendering OSLO-Gebouw als kandidaat-standaard</a:t>
            </a:r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10694404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5DBB435C-6872-43B5-ACE7-67D1788CEF0C}" type="datetime1">
              <a:rPr lang="nl-BE" smtClean="0"/>
              <a:t>7/05/2020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188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838202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Agendering OSLO-Gebouw als kandidaat-standaard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4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F2250323-6C96-407B-AD7C-79AFA4A78584}" type="datetime1">
              <a:rPr lang="nl-BE" smtClean="0"/>
              <a:t>7/05/2020</a:t>
            </a:fld>
            <a:endParaRPr lang="nl-BE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6204155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3445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959" y="-21307"/>
            <a:ext cx="10785041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2" y="-21306"/>
            <a:ext cx="8445500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nl-NL" sz="1800"/>
          </a:p>
        </p:txBody>
      </p:sp>
      <p:pic>
        <p:nvPicPr>
          <p:cNvPr id="6" name="image3.png"/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2" y="692695"/>
            <a:ext cx="24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266108" y="4509835"/>
            <a:ext cx="6270054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6" y="1551753"/>
            <a:ext cx="521393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3828572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Agendering OSLO-Gebouw als kandidaat-standaard</a:t>
            </a:r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10694404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AAAFC6C1-6931-4BAF-A0A2-7AAD0D390E7E}" type="datetime1">
              <a:rPr lang="nl-BE" smtClean="0"/>
              <a:t>7/05/2020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573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Agendering OSLO-Gebouw als kandidaat-standaard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10694404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42984023-E467-4290-8C03-D88FFC63B176}" type="datetime1">
              <a:rPr lang="nl-BE" smtClean="0"/>
              <a:t>7/05/2020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3173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15414" y="365129"/>
            <a:ext cx="372163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815414" y="5892604"/>
            <a:ext cx="372163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4729317" y="365126"/>
            <a:ext cx="6624484" cy="6109416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Agendering OSLO-Gebouw als kandidaat-standaard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4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E83F2DD0-7FF4-4FD7-8AB7-31A9C6F050E1}" type="datetime1">
              <a:rPr lang="nl-BE" smtClean="0"/>
              <a:t>7/05/2020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8048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63045" y="5817251"/>
            <a:ext cx="857066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63042" y="1499129"/>
            <a:ext cx="8570661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Agendering OSLO-Gebouw als kandidaat-standaard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4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EA6A072C-88D9-497D-9FA0-5F1620F3E22E}" type="datetime1">
              <a:rPr lang="nl-BE" smtClean="0"/>
              <a:t>7/05/2020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5941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Agendering OSLO-Gebouw als kandidaat-standaard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D27C5ED1-42F7-4C48-AA81-185564A16192}" type="datetime1">
              <a:rPr lang="nl-BE" smtClean="0"/>
              <a:t>7/05/2020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693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3" y="0"/>
            <a:ext cx="1183473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56" name="image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98" y="692695"/>
            <a:ext cx="2095106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66106" y="4509835"/>
            <a:ext cx="9150377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1266108" y="1551753"/>
            <a:ext cx="915037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642408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959" y="-21307"/>
            <a:ext cx="10785041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2" y="-21306"/>
            <a:ext cx="8445500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6" name="image3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98" y="692695"/>
            <a:ext cx="2095106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266108" y="4509835"/>
            <a:ext cx="6270054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6" y="1551753"/>
            <a:ext cx="521393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3686318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72" y="1"/>
            <a:ext cx="11760628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7" y="1551753"/>
            <a:ext cx="91440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/>
          </a:p>
        </p:txBody>
      </p:sp>
      <p:sp>
        <p:nvSpPr>
          <p:cNvPr id="13" name="Shape 2"/>
          <p:cNvSpPr/>
          <p:nvPr userDrawn="1"/>
        </p:nvSpPr>
        <p:spPr>
          <a:xfrm>
            <a:off x="1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753" y="687274"/>
            <a:ext cx="2207991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66108" y="4509835"/>
            <a:ext cx="9144001" cy="94885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476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199458" y="2002535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555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1370" y="-1"/>
            <a:ext cx="1176063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1199458" y="2002535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381748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72" y="1"/>
            <a:ext cx="11760628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7" y="1551753"/>
            <a:ext cx="91440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</a:p>
        </p:txBody>
      </p:sp>
      <p:sp>
        <p:nvSpPr>
          <p:cNvPr id="13" name="Shape 2"/>
          <p:cNvSpPr/>
          <p:nvPr userDrawn="1"/>
        </p:nvSpPr>
        <p:spPr>
          <a:xfrm>
            <a:off x="1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nl-NL"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49" y="687274"/>
            <a:ext cx="240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66108" y="4509835"/>
            <a:ext cx="9144001" cy="94885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018068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Afstemming OTL-OSLO</a:t>
            </a:r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95D8F360-328C-4DE4-AB06-DBD4D03C96B6}" type="datetime1">
              <a:rPr lang="nl-BE" smtClean="0"/>
              <a:t>7/05/2020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75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838201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Afstemming OTL-OSLO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427B7879-7287-4B47-9F95-A5BF927EF489}" type="datetime1">
              <a:rPr lang="nl-BE" smtClean="0"/>
              <a:t>7/05/2020</a:t>
            </a:fld>
            <a:endParaRPr lang="nl-BE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6204155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490248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Afstemming OTL-OSLO</a:t>
            </a:r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58710D94-ACDF-4BCD-B29A-9E4C0466E65E}" type="datetime1">
              <a:rPr lang="nl-BE" smtClean="0"/>
              <a:t>7/05/2020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107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Afstemming OTL-OSLO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A8E75F0F-6960-49A2-B630-648EF6419F9B}" type="datetime1">
              <a:rPr lang="nl-BE" smtClean="0"/>
              <a:t>7/05/2020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87448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15414" y="365129"/>
            <a:ext cx="372163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FlandersArtSans-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815414" y="5892602"/>
            <a:ext cx="372163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en-US" sz="1400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4729317" y="365126"/>
            <a:ext cx="6624484" cy="6109416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Afstemming OTL-OSLO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D3E011CA-A087-451B-902E-27DC065DFB8C}" type="datetime1">
              <a:rPr lang="nl-BE" smtClean="0"/>
              <a:t>7/05/2020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3997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63045" y="5817249"/>
            <a:ext cx="857066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en-US" sz="140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63042" y="1499129"/>
            <a:ext cx="8570661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Afstemming OTL-OSLO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2EB01D6E-5B41-4BC4-B6C1-BC41218270B4}" type="datetime1">
              <a:rPr lang="nl-BE" smtClean="0"/>
              <a:t>7/05/2020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80023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3" y="0"/>
            <a:ext cx="1183473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56" name="image3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2" y="692695"/>
            <a:ext cx="24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66106" y="4509835"/>
            <a:ext cx="9150377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1266108" y="1551753"/>
            <a:ext cx="915037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3853667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959" y="-21307"/>
            <a:ext cx="10785041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2" y="-21306"/>
            <a:ext cx="8445500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6" name="image3.png"/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2" y="692695"/>
            <a:ext cx="24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266108" y="4509835"/>
            <a:ext cx="6270054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6" y="1551753"/>
            <a:ext cx="521393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3784774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72" y="1"/>
            <a:ext cx="11760628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7" y="1551753"/>
            <a:ext cx="91440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sp>
        <p:nvSpPr>
          <p:cNvPr id="13" name="Shape 2"/>
          <p:cNvSpPr/>
          <p:nvPr userDrawn="1"/>
        </p:nvSpPr>
        <p:spPr>
          <a:xfrm>
            <a:off x="1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49" y="687274"/>
            <a:ext cx="240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66108" y="4509835"/>
            <a:ext cx="9144001" cy="94885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499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199458" y="2002535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7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199458" y="2002535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8334924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1370" y="-1"/>
            <a:ext cx="1176063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1199458" y="2002535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9419126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err="1"/>
              <a:t>Editeer</a:t>
            </a:r>
            <a:r>
              <a:rPr lang="nl-BE"/>
              <a:t> via Invoegen/Kop- en Voettekst</a:t>
            </a:r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6685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838201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err="1"/>
              <a:t>Editeer</a:t>
            </a:r>
            <a:r>
              <a:rPr lang="nl-BE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6204155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91504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err="1"/>
              <a:t>Editeer</a:t>
            </a:r>
            <a:r>
              <a:rPr lang="nl-BE"/>
              <a:t> via Invoegen/Kop- en Voettekst</a:t>
            </a:r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91335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err="1"/>
              <a:t>Editeer</a:t>
            </a:r>
            <a:r>
              <a:rPr lang="nl-BE"/>
              <a:t> via Invoegen/Kop- en Voettekst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1251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15414" y="365129"/>
            <a:ext cx="372163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815414" y="5892602"/>
            <a:ext cx="372163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4729317" y="365126"/>
            <a:ext cx="6624484" cy="6109416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err="1"/>
              <a:t>Editeer</a:t>
            </a:r>
            <a:r>
              <a:rPr lang="nl-BE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718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63045" y="5817249"/>
            <a:ext cx="857066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63042" y="1499129"/>
            <a:ext cx="8570661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err="1"/>
              <a:t>Editeer</a:t>
            </a:r>
            <a:r>
              <a:rPr lang="nl-BE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011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1370" y="-1"/>
            <a:ext cx="1176063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1199458" y="2002535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39631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NL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NL"/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TS4 – OSLO² en Open Data</a:t>
            </a:r>
          </a:p>
        </p:txBody>
      </p:sp>
    </p:spTree>
    <p:extLst>
      <p:ext uri="{BB962C8B-B14F-4D97-AF65-F5344CB8AC3E}">
        <p14:creationId xmlns:p14="http://schemas.microsoft.com/office/powerpoint/2010/main" val="38119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838201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NL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NL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TS4 – OSLO² en Open Data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6204155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NL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983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NL"/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TS4 – OSLO² en Open Data</a:t>
            </a:r>
          </a:p>
        </p:txBody>
      </p:sp>
    </p:spTree>
    <p:extLst>
      <p:ext uri="{BB962C8B-B14F-4D97-AF65-F5344CB8AC3E}">
        <p14:creationId xmlns:p14="http://schemas.microsoft.com/office/powerpoint/2010/main" val="35981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NL"/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TS4 – OSLO² en Open Data</a:t>
            </a:r>
          </a:p>
        </p:txBody>
      </p:sp>
    </p:spTree>
    <p:extLst>
      <p:ext uri="{BB962C8B-B14F-4D97-AF65-F5344CB8AC3E}">
        <p14:creationId xmlns:p14="http://schemas.microsoft.com/office/powerpoint/2010/main" val="382443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482215"/>
            <a:ext cx="10515600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NL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7" name="Shape 2"/>
          <p:cNvSpPr/>
          <p:nvPr userDrawn="1"/>
        </p:nvSpPr>
        <p:spPr>
          <a:xfrm>
            <a:off x="1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nl-NL" sz="18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NL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TS4 – OSLO² en Open Data</a:t>
            </a:r>
          </a:p>
        </p:txBody>
      </p:sp>
    </p:spTree>
    <p:extLst>
      <p:ext uri="{BB962C8B-B14F-4D97-AF65-F5344CB8AC3E}">
        <p14:creationId xmlns:p14="http://schemas.microsoft.com/office/powerpoint/2010/main" val="17893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72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71" marR="0" indent="-326571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marR="0" indent="-3048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482215"/>
            <a:ext cx="10515600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7" name="Shape 2"/>
          <p:cNvSpPr/>
          <p:nvPr userDrawn="1"/>
        </p:nvSpPr>
        <p:spPr>
          <a:xfrm>
            <a:off x="2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Agendering OSLO-Gebouw als kandidaat-standaard</a:t>
            </a:r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10694404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23E4976C-50D1-4297-8992-8D2C5C46C0CB}" type="datetime1">
              <a:rPr lang="nl-BE" smtClean="0"/>
              <a:t>7/05/2020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112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71" marR="0" indent="-326571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marR="0" indent="-3048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482215"/>
            <a:ext cx="10515600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7" name="Shape 2"/>
          <p:cNvSpPr/>
          <p:nvPr userDrawn="1"/>
        </p:nvSpPr>
        <p:spPr>
          <a:xfrm>
            <a:off x="1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Afstemming OTL-OSLO</a:t>
            </a:r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284CF1E2-7EE9-49A6-A8E8-E0A59D1D23E5}" type="datetime1">
              <a:rPr lang="nl-BE" smtClean="0"/>
              <a:t>7/05/2020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66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71" marR="0" indent="-326571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marR="0" indent="-3048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482215"/>
            <a:ext cx="10515600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7" name="Shape 2"/>
          <p:cNvSpPr/>
          <p:nvPr userDrawn="1"/>
        </p:nvSpPr>
        <p:spPr>
          <a:xfrm>
            <a:off x="1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err="1"/>
              <a:t>Editeer</a:t>
            </a:r>
            <a:r>
              <a:rPr lang="nl-BE"/>
              <a:t> via Invoegen/Kop- en Voettekst</a:t>
            </a:r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96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71" marR="0" indent="-326571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marR="0" indent="-3048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jpe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e.ec.europa.eu/Themes/129/2892" TargetMode="External"/><Relationship Id="rId2" Type="http://schemas.openxmlformats.org/officeDocument/2006/relationships/hyperlink" Target="https://inspire.ec.europa.eu/Themes/122/2892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iso.org/standard/51206.html" TargetMode="External"/><Relationship Id="rId4" Type="http://schemas.openxmlformats.org/officeDocument/2006/relationships/hyperlink" Target="http://inspire.ec.europa.eu/codelist/HILUCSValu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formatievlaanderen/OSLOthema-perceel/issues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.data.vlaanderen.be/doc/implementatiemodel/bedrijventerrein" TargetMode="External"/><Relationship Id="rId2" Type="http://schemas.openxmlformats.org/officeDocument/2006/relationships/hyperlink" Target="https://github.com/Informatievlaanderen/bron-bedrijventerreinen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vlaanderen.be/ns/perce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ata.vlaanderen.be/doc/applicatieprofiel/bedrijventerrein" TargetMode="External"/><Relationship Id="rId5" Type="http://schemas.openxmlformats.org/officeDocument/2006/relationships/hyperlink" Target="https://data.vlaanderen.be/ns/bedrijventerrein" TargetMode="External"/><Relationship Id="rId4" Type="http://schemas.openxmlformats.org/officeDocument/2006/relationships/hyperlink" Target="https://data.vlaanderen.be/doc/applicatieprofiel/perce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04994" y="4346374"/>
            <a:ext cx="5364281" cy="1112525"/>
          </a:xfrm>
        </p:spPr>
        <p:txBody>
          <a:bodyPr>
            <a:noAutofit/>
          </a:bodyPr>
          <a:lstStyle/>
          <a:p>
            <a:r>
              <a:rPr lang="nl-BE" sz="1400" dirty="0" err="1"/>
              <a:t>Idris</a:t>
            </a:r>
            <a:r>
              <a:rPr lang="nl-BE" sz="1400" dirty="0"/>
              <a:t> </a:t>
            </a:r>
            <a:r>
              <a:rPr lang="nl-BE" sz="1400" dirty="0" err="1"/>
              <a:t>Peiren</a:t>
            </a:r>
            <a:r>
              <a:rPr lang="nl-BE" sz="1400" dirty="0"/>
              <a:t> - VLAIO</a:t>
            </a:r>
          </a:p>
          <a:p>
            <a:r>
              <a:rPr lang="nl-BE" sz="1400" dirty="0"/>
              <a:t>Bert Van Nuffelen – AIV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0449" y="1551753"/>
            <a:ext cx="6374736" cy="2794621"/>
          </a:xfrm>
        </p:spPr>
        <p:txBody>
          <a:bodyPr/>
          <a:lstStyle/>
          <a:p>
            <a:r>
              <a:rPr lang="nl-BE" dirty="0"/>
              <a:t>Perceel &amp; Bedrijventerrein</a:t>
            </a:r>
            <a:br>
              <a:rPr lang="nl-BE" dirty="0"/>
            </a:br>
            <a:r>
              <a:rPr lang="nl-BE" dirty="0"/>
              <a:t>einde publieke review</a:t>
            </a:r>
          </a:p>
        </p:txBody>
      </p:sp>
    </p:spTree>
    <p:extLst>
      <p:ext uri="{BB962C8B-B14F-4D97-AF65-F5344CB8AC3E}">
        <p14:creationId xmlns:p14="http://schemas.microsoft.com/office/powerpoint/2010/main" val="304227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Picture 30" descr="Image result for Provinciale Ontwikkelingsmaatschappij Oost-Vlaander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66" y="794510"/>
            <a:ext cx="1462363" cy="14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Mathieu Gijb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9" y="1872803"/>
            <a:ext cx="1246009" cy="1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Betrokken stakeholders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10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  <p:pic>
        <p:nvPicPr>
          <p:cNvPr id="1026" name="Picture 2" descr="https://www.vlakwa.be/uploads/tx_news/vlaio_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747" y="1349478"/>
            <a:ext cx="3584575" cy="101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ovinciale ontwikkelingsmaatschappij vlaams-braba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49" y="2619375"/>
            <a:ext cx="2462213" cy="139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me -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5524500"/>
            <a:ext cx="45720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747" y="4227481"/>
            <a:ext cx="2736850" cy="108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m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29" y="5726112"/>
            <a:ext cx="21145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tad Gen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0" y="425554"/>
            <a:ext cx="1276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vlint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88" y="3766216"/>
            <a:ext cx="2638729" cy="74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turn to the FOD FinanciÃ«n homep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03" y="1025629"/>
            <a:ext cx="2641600" cy="8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nterleuve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88" y="4720656"/>
            <a:ext cx="2435891" cy="80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95" y="5402674"/>
            <a:ext cx="13144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departement landbouw en visserij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114" y="2693664"/>
            <a:ext cx="24288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Vlaamse Landmaatschappij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852" y="273690"/>
            <a:ext cx="3517900" cy="7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quares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2" y="3451809"/>
            <a:ext cx="1598882" cy="84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67542" y="2080785"/>
            <a:ext cx="2081212" cy="543740"/>
          </a:xfrm>
          <a:prstGeom prst="rect">
            <a:avLst/>
          </a:prstGeom>
        </p:spPr>
      </p:pic>
      <p:pic>
        <p:nvPicPr>
          <p:cNvPr id="1058" name="Picture 34" descr="Image result for POM west vlaandere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6" y="5724389"/>
            <a:ext cx="1435775" cy="79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hogent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262" y="2387491"/>
            <a:ext cx="970613" cy="10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2.png"/>
          <p:cNvPicPr/>
          <p:nvPr/>
        </p:nvPicPr>
        <p:blipFill>
          <a:blip r:embed="rId20"/>
          <a:srcRect/>
          <a:stretch>
            <a:fillRect/>
          </a:stretch>
        </p:blipFill>
        <p:spPr>
          <a:xfrm>
            <a:off x="4862684" y="2494299"/>
            <a:ext cx="2464789" cy="2755057"/>
          </a:xfrm>
          <a:prstGeom prst="rect">
            <a:avLst/>
          </a:prstGeom>
          <a:ln/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D22F47-8CB1-4C34-81D8-40A26C0B782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61463" y="5695625"/>
            <a:ext cx="770082" cy="77008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A50365C-CB9B-4B8D-8A62-9C329FEA1E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72415" y="1970343"/>
            <a:ext cx="676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5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Zoveel mogelijk afstemming met...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11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8663E56F-3A8F-45FB-A71D-5E831CEDED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1482215"/>
            <a:ext cx="10515600" cy="4992328"/>
          </a:xfrm>
        </p:spPr>
        <p:txBody>
          <a:bodyPr>
            <a:normAutofit/>
          </a:bodyPr>
          <a:lstStyle/>
          <a:p>
            <a:r>
              <a:rPr lang="nl-BE"/>
              <a:t>INSPIRE</a:t>
            </a:r>
          </a:p>
          <a:p>
            <a:pPr lvl="1"/>
            <a:r>
              <a:rPr lang="nl-BE">
                <a:hlinkClick r:id="rId2"/>
              </a:rPr>
              <a:t>Cadastral Parcels</a:t>
            </a:r>
            <a:endParaRPr lang="nl-BE"/>
          </a:p>
          <a:p>
            <a:pPr lvl="1"/>
            <a:r>
              <a:rPr lang="nl-BE">
                <a:hlinkClick r:id="rId3"/>
              </a:rPr>
              <a:t>Land use</a:t>
            </a:r>
            <a:r>
              <a:rPr lang="nl-BE"/>
              <a:t> &amp; </a:t>
            </a:r>
            <a:r>
              <a:rPr lang="nl-BE">
                <a:hlinkClick r:id="rId4"/>
              </a:rPr>
              <a:t>HILUCS values</a:t>
            </a:r>
            <a:r>
              <a:rPr lang="nl-BE"/>
              <a:t> </a:t>
            </a:r>
          </a:p>
          <a:p>
            <a:pPr lvl="1"/>
            <a:endParaRPr lang="nl-BE"/>
          </a:p>
          <a:p>
            <a:r>
              <a:rPr lang="nl-BE"/>
              <a:t>ISO 19152:2012</a:t>
            </a:r>
          </a:p>
          <a:p>
            <a:pPr lvl="1"/>
            <a:r>
              <a:rPr lang="nl-BE">
                <a:hlinkClick r:id="rId5"/>
              </a:rPr>
              <a:t>Land Administration Domain Model</a:t>
            </a:r>
            <a:r>
              <a:rPr lang="nl-BE"/>
              <a:t> (LADM)</a:t>
            </a:r>
          </a:p>
          <a:p>
            <a:pPr lvl="1"/>
            <a:endParaRPr lang="nl-BE"/>
          </a:p>
          <a:p>
            <a:r>
              <a:rPr lang="nl-BE"/>
              <a:t>OSLO</a:t>
            </a:r>
          </a:p>
          <a:p>
            <a:pPr lvl="1"/>
            <a:r>
              <a:rPr lang="nl-BE"/>
              <a:t>Generiek</a:t>
            </a:r>
          </a:p>
          <a:p>
            <a:pPr lvl="1"/>
            <a:r>
              <a:rPr lang="nl-BE"/>
              <a:t>Gebouw</a:t>
            </a:r>
          </a:p>
          <a:p>
            <a:pPr lvl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63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OSLO </a:t>
            </a:r>
            <a:r>
              <a:rPr lang="en-GB" err="1"/>
              <a:t>Perceel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21457" y="1450529"/>
            <a:ext cx="8949087" cy="450190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57881" y="3961211"/>
            <a:ext cx="1457325" cy="140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79737"/>
            <a:ext cx="2040222" cy="504348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2333956" y="3395492"/>
            <a:ext cx="923925" cy="1270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OSLO </a:t>
            </a:r>
            <a:r>
              <a:rPr lang="en-GB" err="1"/>
              <a:t>Perceel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21457" y="1450529"/>
            <a:ext cx="8949087" cy="450190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733675" y="3651544"/>
            <a:ext cx="1069260" cy="81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90624" y="4400550"/>
            <a:ext cx="17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  <a:latin typeface="Georgia" panose="02040502050405020303" pitchFamily="18" charset="0"/>
              </a:rPr>
              <a:t>INSPIRE HILUCS</a:t>
            </a:r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6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OSLO </a:t>
            </a:r>
            <a:r>
              <a:rPr lang="en-GB" err="1"/>
              <a:t>Perceel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21457" y="1450529"/>
            <a:ext cx="8949087" cy="450190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5492456" y="4410075"/>
            <a:ext cx="2913355" cy="1144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3325" y="5554723"/>
            <a:ext cx="170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rgbClr val="FF0000"/>
                </a:solidFill>
                <a:latin typeface="Georgia" panose="02040502050405020303" pitchFamily="18" charset="0"/>
              </a:rPr>
              <a:t>OSLO </a:t>
            </a:r>
            <a:r>
              <a:rPr lang="en-GB" err="1">
                <a:solidFill>
                  <a:srgbClr val="FF0000"/>
                </a:solidFill>
                <a:latin typeface="Georgia" panose="02040502050405020303" pitchFamily="18" charset="0"/>
              </a:rPr>
              <a:t>Generiek</a:t>
            </a:r>
            <a:r>
              <a:rPr lang="en-GB">
                <a:solidFill>
                  <a:srgbClr val="FF0000"/>
                </a:solidFill>
                <a:latin typeface="Georgia" panose="02040502050405020303" pitchFamily="18" charset="0"/>
              </a:rPr>
              <a:t> &amp; Gebouw</a:t>
            </a:r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Straight Arrow Connector 8"/>
          <p:cNvCxnSpPr>
            <a:cxnSpLocks/>
            <a:stCxn id="11" idx="0"/>
          </p:cNvCxnSpPr>
          <p:nvPr/>
        </p:nvCxnSpPr>
        <p:spPr>
          <a:xfrm flipV="1">
            <a:off x="8405813" y="5092784"/>
            <a:ext cx="666482" cy="461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1" idx="0"/>
          </p:cNvCxnSpPr>
          <p:nvPr/>
        </p:nvCxnSpPr>
        <p:spPr>
          <a:xfrm flipV="1">
            <a:off x="8405813" y="3760546"/>
            <a:ext cx="931967" cy="1794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</p:cNvCxnSpPr>
          <p:nvPr/>
        </p:nvCxnSpPr>
        <p:spPr>
          <a:xfrm flipV="1">
            <a:off x="8405813" y="4499332"/>
            <a:ext cx="931967" cy="1055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0"/>
          </p:cNvCxnSpPr>
          <p:nvPr/>
        </p:nvCxnSpPr>
        <p:spPr>
          <a:xfrm flipV="1">
            <a:off x="8405813" y="2307195"/>
            <a:ext cx="847188" cy="3247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8405811" y="2979370"/>
            <a:ext cx="931969" cy="2575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1" idx="0"/>
          </p:cNvCxnSpPr>
          <p:nvPr/>
        </p:nvCxnSpPr>
        <p:spPr>
          <a:xfrm flipV="1">
            <a:off x="8405813" y="1665717"/>
            <a:ext cx="546265" cy="3889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OSLO </a:t>
            </a:r>
            <a:r>
              <a:rPr lang="en-GB" err="1"/>
              <a:t>Perceel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21457" y="1450530"/>
            <a:ext cx="8949087" cy="450190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1" idx="0"/>
          </p:cNvCxnSpPr>
          <p:nvPr/>
        </p:nvCxnSpPr>
        <p:spPr>
          <a:xfrm flipH="1" flipV="1">
            <a:off x="4657725" y="4162428"/>
            <a:ext cx="2928937" cy="717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34174" y="4879936"/>
            <a:ext cx="1704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Land Administration Domain Model</a:t>
            </a:r>
            <a:endParaRPr 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12118" y="3114678"/>
            <a:ext cx="2019300" cy="1047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93711" y="1522747"/>
            <a:ext cx="2019300" cy="2574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0"/>
            <a:endCxn id="9" idx="2"/>
          </p:cNvCxnSpPr>
          <p:nvPr/>
        </p:nvCxnSpPr>
        <p:spPr>
          <a:xfrm flipH="1" flipV="1">
            <a:off x="6203361" y="4097569"/>
            <a:ext cx="1383301" cy="782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3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OSLO </a:t>
            </a:r>
            <a:r>
              <a:rPr lang="en-GB" err="1"/>
              <a:t>Bedrijventerrein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66801" y="1261284"/>
            <a:ext cx="10058400" cy="50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4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CD6A0F-835A-40C2-8367-136C9CB2C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Verzamelde opmerkingen zijn te vinden op: </a:t>
            </a:r>
            <a:r>
              <a:rPr lang="nl-BE" dirty="0">
                <a:hlinkClick r:id="rId2"/>
              </a:rPr>
              <a:t>https://github.com/Informatievlaanderen/OSLOthema-perceel/issues</a:t>
            </a:r>
            <a:endParaRPr lang="nl-BE" dirty="0"/>
          </a:p>
          <a:p>
            <a:endParaRPr lang="nl-BE" dirty="0"/>
          </a:p>
          <a:p>
            <a:r>
              <a:rPr lang="nl-BE" dirty="0"/>
              <a:t>Meeste opmerkingen vanuit de verdere uitwerking van het implementatiemodel voor bedrijventerreinen</a:t>
            </a:r>
          </a:p>
          <a:p>
            <a:r>
              <a:rPr lang="nl-BE" dirty="0"/>
              <a:t>Heeft ook tot een verlenging geleid van de publieke review periode</a:t>
            </a:r>
          </a:p>
          <a:p>
            <a:endParaRPr lang="nl-BE" dirty="0"/>
          </a:p>
          <a:p>
            <a:r>
              <a:rPr lang="nl-BE" dirty="0"/>
              <a:t>Naast </a:t>
            </a:r>
            <a:r>
              <a:rPr lang="nl-BE" dirty="0" err="1"/>
              <a:t>editoriale</a:t>
            </a:r>
            <a:r>
              <a:rPr lang="nl-BE" dirty="0"/>
              <a:t> en vormelijke aanpassingen zijn er de volgende inhoudelijke aanpassingen gebeurt.</a:t>
            </a:r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53D0DA-AD1E-4896-B0AD-67B51AFF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Publieke review</a:t>
            </a:r>
          </a:p>
        </p:txBody>
      </p:sp>
    </p:spTree>
    <p:extLst>
      <p:ext uri="{BB962C8B-B14F-4D97-AF65-F5344CB8AC3E}">
        <p14:creationId xmlns:p14="http://schemas.microsoft.com/office/powerpoint/2010/main" val="226312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41AA65-0964-4D33-866E-F8580040EB5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r="33307" b="15204"/>
          <a:stretch/>
        </p:blipFill>
        <p:spPr>
          <a:xfrm>
            <a:off x="1015149" y="1482725"/>
            <a:ext cx="8188485" cy="511365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20807C-98D0-48D0-A777-F55A1F5A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Inhoudelijke aanpassing 1</a:t>
            </a:r>
            <a:br>
              <a:rPr lang="nl-BE" dirty="0"/>
            </a:br>
            <a:r>
              <a:rPr lang="nl-BE" dirty="0"/>
              <a:t>omkering relaties met agent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C00F6-1F30-4564-9AC6-A04514594556}"/>
              </a:ext>
            </a:extLst>
          </p:cNvPr>
          <p:cNvSpPr/>
          <p:nvPr/>
        </p:nvSpPr>
        <p:spPr>
          <a:xfrm>
            <a:off x="3627783" y="1873188"/>
            <a:ext cx="2564295" cy="949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AC7D9-7FE0-43A5-8C67-5378C62F53E9}"/>
              </a:ext>
            </a:extLst>
          </p:cNvPr>
          <p:cNvSpPr txBox="1"/>
          <p:nvPr/>
        </p:nvSpPr>
        <p:spPr>
          <a:xfrm>
            <a:off x="8021436" y="1510300"/>
            <a:ext cx="1704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Door </a:t>
            </a:r>
            <a:r>
              <a:rPr lang="en-GB" dirty="0" err="1">
                <a:solidFill>
                  <a:srgbClr val="FF0000"/>
                </a:solidFill>
                <a:latin typeface="Georgia" panose="02040502050405020303" pitchFamily="18" charset="0"/>
              </a:rPr>
              <a:t>rollen</a:t>
            </a: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Georgia" panose="02040502050405020303" pitchFamily="18" charset="0"/>
              </a:rPr>
              <a:t>te</a:t>
            </a: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Georgia" panose="02040502050405020303" pitchFamily="18" charset="0"/>
              </a:rPr>
              <a:t>gebruiken</a:t>
            </a: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Georgia" panose="02040502050405020303" pitchFamily="18" charset="0"/>
              </a:rPr>
              <a:t>draaien</a:t>
            </a: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 de </a:t>
            </a:r>
            <a:r>
              <a:rPr lang="en-GB" dirty="0" err="1">
                <a:solidFill>
                  <a:srgbClr val="FF0000"/>
                </a:solidFill>
                <a:latin typeface="Georgia" panose="02040502050405020303" pitchFamily="18" charset="0"/>
              </a:rPr>
              <a:t>pijlen</a:t>
            </a: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 om</a:t>
            </a:r>
            <a:endParaRPr 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667FDB-7827-4430-9A1B-525DA7652F1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192078" y="1879632"/>
            <a:ext cx="1829358" cy="330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20807C-98D0-48D0-A777-F55A1F5A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Inhoudelijke aanpassing 1</a:t>
            </a:r>
            <a:br>
              <a:rPr lang="nl-BE" dirty="0"/>
            </a:br>
            <a:r>
              <a:rPr lang="nl-BE" dirty="0"/>
              <a:t>omkering relaties met agent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0490F20-16F1-4839-B1D1-69D576C66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3" t="11858" r="40788" b="9730"/>
          <a:stretch/>
        </p:blipFill>
        <p:spPr>
          <a:xfrm>
            <a:off x="6215270" y="1192695"/>
            <a:ext cx="5698435" cy="512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D254B63-3268-4FEC-9D18-22D9A891FE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29" t="11250" r="43668" b="14593"/>
          <a:stretch/>
        </p:blipFill>
        <p:spPr>
          <a:xfrm>
            <a:off x="397565" y="1470992"/>
            <a:ext cx="5377069" cy="4850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4D912-F92C-4FF2-AB57-EEF5A6333F27}"/>
              </a:ext>
            </a:extLst>
          </p:cNvPr>
          <p:cNvSpPr/>
          <p:nvPr/>
        </p:nvSpPr>
        <p:spPr>
          <a:xfrm>
            <a:off x="5524500" y="4660830"/>
            <a:ext cx="1047750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654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63E56F-3A8F-45FB-A71D-5E831CEDED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VLAIO door de Vlaamse regering aangesteld als </a:t>
            </a:r>
            <a:r>
              <a:rPr lang="nl-BE" i="1"/>
              <a:t>eigenaar</a:t>
            </a:r>
            <a:r>
              <a:rPr lang="nl-BE"/>
              <a:t> van de authentieke gegevensbron GIS Bedrijventerreinen. Deze dataset omvat gegevens over:</a:t>
            </a:r>
          </a:p>
          <a:p>
            <a:pPr lvl="1"/>
            <a:r>
              <a:rPr lang="nl-BE"/>
              <a:t>(Gebruiks)percelen: informatie over bebouwing, functie, beschikbaarheid...</a:t>
            </a:r>
          </a:p>
          <a:p>
            <a:pPr lvl="1"/>
            <a:r>
              <a:rPr lang="nl-BE"/>
              <a:t>Terreinen: contouren van Bedrijventerreinen in de verschillende planningsfasen</a:t>
            </a:r>
          </a:p>
          <a:p>
            <a:pPr lvl="1"/>
            <a:endParaRPr lang="nl-BE"/>
          </a:p>
          <a:p>
            <a:r>
              <a:rPr lang="nl-BE"/>
              <a:t>Er zijn echter enkele voorwaarden gekoppeld aan het ontsluiten van een authentieke gegevensbron, namelijk:</a:t>
            </a:r>
          </a:p>
          <a:p>
            <a:pPr lvl="1"/>
            <a:r>
              <a:rPr lang="nl-BE"/>
              <a:t>Opzetten van gepaste </a:t>
            </a:r>
            <a:r>
              <a:rPr lang="nl-BE" b="1"/>
              <a:t>organisatorische structuren</a:t>
            </a:r>
            <a:r>
              <a:rPr lang="nl-BE"/>
              <a:t> om de gegevens te verwerken;</a:t>
            </a:r>
          </a:p>
          <a:p>
            <a:pPr lvl="1"/>
            <a:r>
              <a:rPr lang="nl-BE"/>
              <a:t>Invoeren van de </a:t>
            </a:r>
            <a:r>
              <a:rPr lang="nl-BE" b="1"/>
              <a:t>gepaste processen </a:t>
            </a:r>
            <a:r>
              <a:rPr lang="nl-BE"/>
              <a:t>om de gegevens te verwerken; en</a:t>
            </a:r>
          </a:p>
          <a:p>
            <a:pPr lvl="1"/>
            <a:r>
              <a:rPr lang="nl-BE"/>
              <a:t>Opzetten van de </a:t>
            </a:r>
            <a:r>
              <a:rPr lang="nl-BE" b="1"/>
              <a:t>juiste infrastructuur </a:t>
            </a:r>
            <a:r>
              <a:rPr lang="nl-BE"/>
              <a:t>om de gegevens te verwerken</a:t>
            </a:r>
          </a:p>
          <a:p>
            <a:pPr lvl="1"/>
            <a:endParaRPr lang="nl-BE"/>
          </a:p>
          <a:p>
            <a:r>
              <a:rPr lang="nl-BE"/>
              <a:t>Oprichting van overlegplatform </a:t>
            </a:r>
            <a:r>
              <a:rPr lang="nl-BE" i="1"/>
              <a:t>Decentraal medebeheer</a:t>
            </a:r>
            <a:endParaRPr lang="nl-BE"/>
          </a:p>
          <a:p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2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440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72489E-B6B6-4507-89A8-14B5A90336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Een bedrijventerrein is het grote geheel en de onderdelen zijn</a:t>
            </a:r>
          </a:p>
          <a:p>
            <a:pPr lvl="1"/>
            <a:r>
              <a:rPr lang="nl-BE" dirty="0"/>
              <a:t>Bedrijventerreinperceel</a:t>
            </a:r>
          </a:p>
          <a:p>
            <a:pPr lvl="1"/>
            <a:r>
              <a:rPr lang="nl-BE" dirty="0" err="1"/>
              <a:t>OntwikkelbareBedrijvenzone</a:t>
            </a:r>
            <a:endParaRPr lang="nl-BE" dirty="0"/>
          </a:p>
          <a:p>
            <a:pPr lvl="1"/>
            <a:r>
              <a:rPr lang="nl-BE" dirty="0" err="1"/>
              <a:t>BeheerdeBedrijvenzone</a:t>
            </a: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216D12-2D4F-4A58-BCC5-5DAE2D2A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Inhoudelijke aanpassing 2</a:t>
            </a:r>
            <a:br>
              <a:rPr lang="nl-BE" dirty="0"/>
            </a:br>
            <a:r>
              <a:rPr lang="nl-BE" dirty="0"/>
              <a:t>is deel van</a:t>
            </a:r>
          </a:p>
        </p:txBody>
      </p:sp>
    </p:spTree>
    <p:extLst>
      <p:ext uri="{BB962C8B-B14F-4D97-AF65-F5344CB8AC3E}">
        <p14:creationId xmlns:p14="http://schemas.microsoft.com/office/powerpoint/2010/main" val="1513290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C95FB2-1921-4573-9EEA-504C255592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Naamswijziging: </a:t>
            </a:r>
          </a:p>
          <a:p>
            <a:pPr lvl="1"/>
            <a:r>
              <a:rPr lang="nl-BE" dirty="0"/>
              <a:t>Bedrijventerreingebruiksperceel -&gt; Bedrijventerreinperceel</a:t>
            </a:r>
          </a:p>
          <a:p>
            <a:pPr lvl="1"/>
            <a:r>
              <a:rPr lang="nl-BE" dirty="0" err="1"/>
              <a:t>inGebruik</a:t>
            </a:r>
            <a:r>
              <a:rPr lang="nl-BE" dirty="0"/>
              <a:t> -&gt; gebruik</a:t>
            </a:r>
          </a:p>
          <a:p>
            <a:pPr lvl="1"/>
            <a:r>
              <a:rPr lang="nl-BE" dirty="0"/>
              <a:t>Commerciële naam -&gt; alternatieve naam</a:t>
            </a:r>
          </a:p>
          <a:p>
            <a:r>
              <a:rPr lang="nl-BE" dirty="0"/>
              <a:t>Verbeteringen van definities:</a:t>
            </a:r>
          </a:p>
          <a:p>
            <a:pPr lvl="1"/>
            <a:r>
              <a:rPr lang="nl-BE" dirty="0"/>
              <a:t>Zakelijk recht</a:t>
            </a:r>
          </a:p>
          <a:p>
            <a:pPr lvl="1"/>
            <a:r>
              <a:rPr lang="nl-BE" dirty="0"/>
              <a:t>Bedrijventerreinperceel</a:t>
            </a:r>
          </a:p>
          <a:p>
            <a:pPr lvl="1"/>
            <a:r>
              <a:rPr lang="nl-BE" dirty="0" err="1"/>
              <a:t>OntwikkelbareBedrijvenzone</a:t>
            </a:r>
            <a:endParaRPr lang="nl-BE" dirty="0"/>
          </a:p>
          <a:p>
            <a:pPr lvl="1"/>
            <a:r>
              <a:rPr lang="nl-BE" dirty="0"/>
              <a:t>Functie</a:t>
            </a:r>
          </a:p>
          <a:p>
            <a:pPr lvl="1"/>
            <a:r>
              <a:rPr lang="nl-BE" dirty="0"/>
              <a:t>gebruik</a:t>
            </a:r>
          </a:p>
          <a:p>
            <a:pPr lvl="1"/>
            <a:r>
              <a:rPr lang="nl-BE" dirty="0"/>
              <a:t>Beperking</a:t>
            </a:r>
          </a:p>
          <a:p>
            <a:pPr lvl="1"/>
            <a:r>
              <a:rPr lang="nl-BE" dirty="0"/>
              <a:t>Homepage</a:t>
            </a:r>
          </a:p>
          <a:p>
            <a:pPr lvl="1"/>
            <a:r>
              <a:rPr lang="nl-BE" dirty="0"/>
              <a:t>Voorziene uitgifte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696BA0-F3D9-48E2-8129-A1C9F08F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Andere inhoudelijke aanpassingen</a:t>
            </a:r>
          </a:p>
        </p:txBody>
      </p:sp>
    </p:spTree>
    <p:extLst>
      <p:ext uri="{BB962C8B-B14F-4D97-AF65-F5344CB8AC3E}">
        <p14:creationId xmlns:p14="http://schemas.microsoft.com/office/powerpoint/2010/main" val="1101044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050757-297A-40F0-8F21-5C2B934AFA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Aanpassingen datatype </a:t>
            </a:r>
          </a:p>
          <a:p>
            <a:pPr lvl="1"/>
            <a:r>
              <a:rPr lang="nl-BE" dirty="0" err="1"/>
              <a:t>voorzieneuitgifte</a:t>
            </a:r>
            <a:r>
              <a:rPr lang="nl-BE" dirty="0"/>
              <a:t>: </a:t>
            </a:r>
            <a:r>
              <a:rPr lang="nl-BE" dirty="0" err="1"/>
              <a:t>xsd:datetime</a:t>
            </a:r>
            <a:r>
              <a:rPr lang="nl-BE" dirty="0"/>
              <a:t> -&gt; </a:t>
            </a:r>
            <a:r>
              <a:rPr lang="nl-BE" dirty="0" err="1"/>
              <a:t>xsd:date</a:t>
            </a:r>
            <a:endParaRPr lang="nl-BE" dirty="0"/>
          </a:p>
          <a:p>
            <a:r>
              <a:rPr lang="nl-BE" dirty="0" err="1"/>
              <a:t>Cardinaliteitsaanpassingen</a:t>
            </a:r>
            <a:r>
              <a:rPr lang="nl-BE" dirty="0"/>
              <a:t>: </a:t>
            </a:r>
          </a:p>
          <a:p>
            <a:pPr lvl="1"/>
            <a:r>
              <a:rPr lang="nl-BE" dirty="0"/>
              <a:t>beperking voor klasse Bedrijventerreinperceel: 0..n</a:t>
            </a:r>
          </a:p>
          <a:p>
            <a:pPr lvl="1"/>
            <a:r>
              <a:rPr lang="nl-BE" dirty="0"/>
              <a:t>Percentage in datatype Functie: 0..1</a:t>
            </a:r>
          </a:p>
          <a:p>
            <a:r>
              <a:rPr lang="nl-BE" dirty="0"/>
              <a:t>URI </a:t>
            </a:r>
            <a:r>
              <a:rPr lang="nl-BE" dirty="0" err="1"/>
              <a:t>mapping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identificator: http://www.w3.org/ns/adms#identifier</a:t>
            </a:r>
          </a:p>
          <a:p>
            <a:pPr lvl="1"/>
            <a:r>
              <a:rPr lang="nl-BE" dirty="0"/>
              <a:t>contactinfo: http://schema.org/contactPoint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4DB354-EE4A-42F8-AE37-0D08D290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Andere inhoudelijke aanpassingen</a:t>
            </a:r>
          </a:p>
        </p:txBody>
      </p:sp>
    </p:spTree>
    <p:extLst>
      <p:ext uri="{BB962C8B-B14F-4D97-AF65-F5344CB8AC3E}">
        <p14:creationId xmlns:p14="http://schemas.microsoft.com/office/powerpoint/2010/main" val="3473124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40E164-765D-4F8A-9840-FCD0ADBEEB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BE" dirty="0"/>
              <a:t>Context: </a:t>
            </a:r>
          </a:p>
          <a:p>
            <a:r>
              <a:rPr lang="nl-BE" dirty="0"/>
              <a:t>decentrale opbouw van de authentieke bron bedrijventerreinen </a:t>
            </a:r>
          </a:p>
          <a:p>
            <a:r>
              <a:rPr lang="nl-BE" dirty="0"/>
              <a:t>gegevens komende van de regionale ontwikkelaars en beheerders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Implementatiemodel:</a:t>
            </a:r>
          </a:p>
          <a:p>
            <a:r>
              <a:rPr lang="nl-BE" dirty="0"/>
              <a:t>Implementeert het applicatieprofiel bedrijventerrein</a:t>
            </a:r>
          </a:p>
          <a:p>
            <a:r>
              <a:rPr lang="nl-BE" dirty="0"/>
              <a:t>Beperkt tot enkel de informatie die aangeleverd wordt</a:t>
            </a:r>
          </a:p>
          <a:p>
            <a:r>
              <a:rPr lang="nl-BE" dirty="0"/>
              <a:t>Omgezet in een vorm die eenvoudiger te gebruiken is voor de gebruikers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Proces:</a:t>
            </a:r>
          </a:p>
          <a:p>
            <a:r>
              <a:rPr lang="nl-BE" dirty="0"/>
              <a:t>Aandacht voor de betekenis en gebruik van elke klasse en attribuut</a:t>
            </a:r>
          </a:p>
          <a:p>
            <a:r>
              <a:rPr lang="nl-BE" dirty="0"/>
              <a:t>uitklaren codelijsten &amp; hun gebruik</a:t>
            </a:r>
          </a:p>
          <a:p>
            <a:r>
              <a:rPr lang="nl-BE" dirty="0"/>
              <a:t>Uitwerking van hoe de data aggregatie en verrijking gebeurt </a:t>
            </a:r>
          </a:p>
          <a:p>
            <a:r>
              <a:rPr lang="nl-BE" dirty="0"/>
              <a:t>Uitwerking van een </a:t>
            </a:r>
            <a:r>
              <a:rPr lang="nl-BE" dirty="0" err="1"/>
              <a:t>geopackage</a:t>
            </a:r>
            <a:r>
              <a:rPr lang="nl-BE" dirty="0"/>
              <a:t> structuur (</a:t>
            </a:r>
            <a:r>
              <a:rPr lang="nl-BE" dirty="0" err="1"/>
              <a:t>fileGDB</a:t>
            </a:r>
            <a:r>
              <a:rPr lang="nl-BE" dirty="0"/>
              <a:t>) die volledig compliant is met het implementatiemodel.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54D33-4D46-4AFD-A632-D6E9F048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POC</a:t>
            </a:r>
          </a:p>
        </p:txBody>
      </p:sp>
    </p:spTree>
    <p:extLst>
      <p:ext uri="{BB962C8B-B14F-4D97-AF65-F5344CB8AC3E}">
        <p14:creationId xmlns:p14="http://schemas.microsoft.com/office/powerpoint/2010/main" val="2590323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6A2121-ADCF-4376-9AA6-22BC87F4C2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https://github.com/Informatievlaanderen/bron-bedrijventerreinen</a:t>
            </a:r>
            <a:endParaRPr lang="nl-BE" dirty="0"/>
          </a:p>
          <a:p>
            <a:r>
              <a:rPr lang="nl-BE" dirty="0">
                <a:hlinkClick r:id="rId3"/>
              </a:rPr>
              <a:t>https://test.data.vlaanderen.be/doc/implementatiemodel/bedrijventerrein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FD45BB-0B05-4347-91D8-646A53AD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POC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E8299D-8B77-40EB-8C44-0CDFB1DCD7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19" r="39755"/>
          <a:stretch/>
        </p:blipFill>
        <p:spPr>
          <a:xfrm>
            <a:off x="1235563" y="2515625"/>
            <a:ext cx="5237922" cy="3794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40C682-E304-498B-8B43-3094B43406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985"/>
          <a:stretch/>
        </p:blipFill>
        <p:spPr>
          <a:xfrm>
            <a:off x="6697371" y="2578681"/>
            <a:ext cx="5327368" cy="3668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675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EFB316-0FB4-4B29-9C08-8D7AA1BB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Tijd voor jullie feedback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5A8D6A-E9B2-4170-A864-087A927BB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5687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03DB94-85FF-47BC-8156-D989AC8366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2 vocabularia </a:t>
            </a:r>
          </a:p>
          <a:p>
            <a:r>
              <a:rPr lang="nl-BE" dirty="0"/>
              <a:t>2 applicatieprofielen</a:t>
            </a:r>
          </a:p>
          <a:p>
            <a:endParaRPr lang="nl-BE" dirty="0"/>
          </a:p>
          <a:p>
            <a:r>
              <a:rPr lang="nl-BE" dirty="0"/>
              <a:t>Vraag tot erkenning als </a:t>
            </a:r>
            <a:r>
              <a:rPr lang="nl-BE" b="1" dirty="0"/>
              <a:t>vrijwillig toe te passen datastandaard</a:t>
            </a:r>
            <a:r>
              <a:rPr lang="nl-BE" dirty="0"/>
              <a:t>.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&gt; vervolgstappen: initiëren schriftelijke procedure &amp; finale publicatie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E598C-6EA2-41BE-936A-DBFCF868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Vraag tot voorlegging erkenning als datastandaard</a:t>
            </a:r>
          </a:p>
        </p:txBody>
      </p:sp>
    </p:spTree>
    <p:extLst>
      <p:ext uri="{BB962C8B-B14F-4D97-AF65-F5344CB8AC3E}">
        <p14:creationId xmlns:p14="http://schemas.microsoft.com/office/powerpoint/2010/main" val="22559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63E56F-3A8F-45FB-A71D-5E831CEDED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nl-BE">
                <a:latin typeface="FlandersArtSans-Regular"/>
              </a:rPr>
              <a:t>Deze gegevens zijn zeer nuttig en worden gebruikt door verschillende stakeholders voor:</a:t>
            </a:r>
          </a:p>
          <a:p>
            <a:pPr marL="783590" lvl="1" indent="-326390"/>
            <a:r>
              <a:rPr lang="nl-BE" b="1">
                <a:latin typeface="FlandersArtSans-Regular"/>
              </a:rPr>
              <a:t>Beleidsondersteuning</a:t>
            </a:r>
            <a:r>
              <a:rPr lang="nl-BE">
                <a:latin typeface="FlandersArtSans-Regular"/>
              </a:rPr>
              <a:t>: Gebruik van informatie voor bijvoorbeeld het formuleren van adviezen voor nieuw beleid</a:t>
            </a:r>
          </a:p>
          <a:p>
            <a:pPr marL="783590" lvl="1" indent="-326390"/>
            <a:r>
              <a:rPr lang="nl-BE" b="1" err="1">
                <a:latin typeface="FlandersArtSans-Regular"/>
              </a:rPr>
              <a:t>Vestingingsadvies</a:t>
            </a:r>
            <a:r>
              <a:rPr lang="nl-BE" b="1">
                <a:latin typeface="FlandersArtSans-Regular"/>
              </a:rPr>
              <a:t>: </a:t>
            </a:r>
            <a:r>
              <a:rPr lang="nl-BE">
                <a:latin typeface="FlandersArtSans-Regular"/>
              </a:rPr>
              <a:t>Onderzoeken welke bedrijventerreinen nog beschikbare ruimte hebben voor verdere ontwikkelingen door publieke of private ontwikkelaars</a:t>
            </a:r>
            <a:endParaRPr lang="nl-BE" b="1">
              <a:latin typeface="FlandersArtSans-Regular"/>
            </a:endParaRPr>
          </a:p>
          <a:p>
            <a:pPr marL="783590" lvl="1" indent="-326390"/>
            <a:r>
              <a:rPr lang="nl-BE" b="1">
                <a:latin typeface="FlandersArtSans-Regular"/>
              </a:rPr>
              <a:t>Milieu-gerelateerde projecten: </a:t>
            </a:r>
            <a:r>
              <a:rPr lang="nl-BE">
                <a:latin typeface="FlandersArtSans-Regular"/>
              </a:rPr>
              <a:t>bv. Linken van vervuiling aan bepaalde gebruikspercelen of bedrijventerreinen (OVAM)</a:t>
            </a:r>
            <a:endParaRPr lang="nl-BE" b="1">
              <a:latin typeface="FlandersArtSans-Regular"/>
            </a:endParaRPr>
          </a:p>
          <a:p>
            <a:pPr marL="783590" lvl="1" indent="-326390"/>
            <a:r>
              <a:rPr lang="nl-BE" b="1">
                <a:latin typeface="FlandersArtSans-Regular"/>
              </a:rPr>
              <a:t>Studies: </a:t>
            </a:r>
            <a:r>
              <a:rPr lang="nl-BE">
                <a:latin typeface="FlandersArtSans-Regular"/>
              </a:rPr>
              <a:t>Gebruik van informatie voor het uitvoeren van o.a. economische studies</a:t>
            </a:r>
            <a:endParaRPr lang="nl-BE" b="1">
              <a:latin typeface="FlandersArtSans-Regular"/>
            </a:endParaRPr>
          </a:p>
          <a:p>
            <a:pPr marL="783590" lvl="1" indent="-326390"/>
            <a:r>
              <a:rPr lang="nl-BE" b="1">
                <a:latin typeface="FlandersArtSans-Regular"/>
              </a:rPr>
              <a:t>Steunzones</a:t>
            </a:r>
            <a:r>
              <a:rPr lang="nl-BE">
                <a:latin typeface="FlandersArtSans-Regular"/>
              </a:rPr>
              <a:t>: Gebruiken van informatie in verband met subsidies die gekoppeld zijn aan bepaalde bedrijventerreinen </a:t>
            </a:r>
            <a:endParaRPr lang="nl-BE"/>
          </a:p>
          <a:p>
            <a:pPr marL="783590" lvl="1" indent="-326390"/>
            <a:endParaRPr lang="nl-BE"/>
          </a:p>
          <a:p>
            <a:r>
              <a:rPr lang="nl-BE" b="1">
                <a:latin typeface="FlandersArtSans-Regular"/>
              </a:rPr>
              <a:t>Er is dan ook veel gebruik, hergebruik en uitwisseling van gegevens over percelen en bedrijventerreinen.</a:t>
            </a:r>
          </a:p>
          <a:p>
            <a:r>
              <a:rPr lang="nl-BE" b="1">
                <a:solidFill>
                  <a:srgbClr val="FF0000"/>
                </a:solidFill>
                <a:latin typeface="FlandersArtSans-Regular"/>
              </a:rPr>
              <a:t>Duidelijke noodzaak voor de ontwikkeling van een semantische standaard om de uitwisseling van de gegevens te vergemakkelijken</a:t>
            </a:r>
          </a:p>
          <a:p>
            <a:pPr marL="457200" lvl="1" indent="0">
              <a:buNone/>
            </a:pPr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3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65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Een eerste oefening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4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  <p:cxnSp>
        <p:nvCxnSpPr>
          <p:cNvPr id="6" name="Rechte verbindingslijn met pijl 7"/>
          <p:cNvCxnSpPr/>
          <p:nvPr/>
        </p:nvCxnSpPr>
        <p:spPr>
          <a:xfrm>
            <a:off x="2128116" y="3995269"/>
            <a:ext cx="7784289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ep 14"/>
          <p:cNvGrpSpPr/>
          <p:nvPr/>
        </p:nvGrpSpPr>
        <p:grpSpPr>
          <a:xfrm>
            <a:off x="2287009" y="3264489"/>
            <a:ext cx="502880" cy="738988"/>
            <a:chOff x="820159" y="1249852"/>
            <a:chExt cx="502880" cy="738988"/>
          </a:xfrm>
        </p:grpSpPr>
        <p:cxnSp>
          <p:nvCxnSpPr>
            <p:cNvPr id="8" name="Rechte verbindingslijn 11"/>
            <p:cNvCxnSpPr/>
            <p:nvPr/>
          </p:nvCxnSpPr>
          <p:spPr>
            <a:xfrm>
              <a:off x="971600" y="1622320"/>
              <a:ext cx="0" cy="36652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kstvak 13"/>
            <p:cNvSpPr txBox="1"/>
            <p:nvPr/>
          </p:nvSpPr>
          <p:spPr>
            <a:xfrm>
              <a:off x="820159" y="1249852"/>
              <a:ext cx="50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PV</a:t>
              </a:r>
            </a:p>
          </p:txBody>
        </p:sp>
      </p:grpSp>
      <p:grpSp>
        <p:nvGrpSpPr>
          <p:cNvPr id="10" name="Groep 17"/>
          <p:cNvGrpSpPr/>
          <p:nvPr/>
        </p:nvGrpSpPr>
        <p:grpSpPr>
          <a:xfrm>
            <a:off x="2726482" y="3264489"/>
            <a:ext cx="430872" cy="738989"/>
            <a:chOff x="1259632" y="1249851"/>
            <a:chExt cx="430872" cy="738989"/>
          </a:xfrm>
        </p:grpSpPr>
        <p:cxnSp>
          <p:nvCxnSpPr>
            <p:cNvPr id="11" name="Rechte verbindingslijn 15"/>
            <p:cNvCxnSpPr/>
            <p:nvPr/>
          </p:nvCxnSpPr>
          <p:spPr>
            <a:xfrm>
              <a:off x="1453776" y="1622320"/>
              <a:ext cx="0" cy="36652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6"/>
            <p:cNvSpPr txBox="1"/>
            <p:nvPr/>
          </p:nvSpPr>
          <p:spPr>
            <a:xfrm>
              <a:off x="1259632" y="1249851"/>
              <a:ext cx="430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VV</a:t>
              </a:r>
            </a:p>
          </p:txBody>
        </p:sp>
      </p:grpSp>
      <p:grpSp>
        <p:nvGrpSpPr>
          <p:cNvPr id="13" name="Groep 50"/>
          <p:cNvGrpSpPr/>
          <p:nvPr/>
        </p:nvGrpSpPr>
        <p:grpSpPr>
          <a:xfrm>
            <a:off x="3302546" y="3268099"/>
            <a:ext cx="430872" cy="738989"/>
            <a:chOff x="2164454" y="1969931"/>
            <a:chExt cx="430872" cy="738989"/>
          </a:xfrm>
        </p:grpSpPr>
        <p:cxnSp>
          <p:nvCxnSpPr>
            <p:cNvPr id="14" name="Rechte verbindingslijn 22"/>
            <p:cNvCxnSpPr/>
            <p:nvPr/>
          </p:nvCxnSpPr>
          <p:spPr>
            <a:xfrm>
              <a:off x="2358598" y="2342400"/>
              <a:ext cx="0" cy="36652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kstvak 23"/>
            <p:cNvSpPr txBox="1"/>
            <p:nvPr/>
          </p:nvSpPr>
          <p:spPr>
            <a:xfrm>
              <a:off x="2164454" y="1969931"/>
              <a:ext cx="430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DV</a:t>
              </a:r>
            </a:p>
          </p:txBody>
        </p:sp>
      </p:grpSp>
      <p:grpSp>
        <p:nvGrpSpPr>
          <p:cNvPr id="16" name="Groep 51"/>
          <p:cNvGrpSpPr/>
          <p:nvPr/>
        </p:nvGrpSpPr>
        <p:grpSpPr>
          <a:xfrm>
            <a:off x="3731013" y="3275759"/>
            <a:ext cx="430872" cy="727718"/>
            <a:chOff x="2592921" y="1977592"/>
            <a:chExt cx="430872" cy="727718"/>
          </a:xfrm>
        </p:grpSpPr>
        <p:cxnSp>
          <p:nvCxnSpPr>
            <p:cNvPr id="17" name="Rechte verbindingslijn 24"/>
            <p:cNvCxnSpPr/>
            <p:nvPr/>
          </p:nvCxnSpPr>
          <p:spPr>
            <a:xfrm>
              <a:off x="2771800" y="2338790"/>
              <a:ext cx="0" cy="36652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vak 25"/>
            <p:cNvSpPr txBox="1"/>
            <p:nvPr/>
          </p:nvSpPr>
          <p:spPr>
            <a:xfrm>
              <a:off x="2592921" y="1977592"/>
              <a:ext cx="430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BG</a:t>
              </a:r>
            </a:p>
          </p:txBody>
        </p:sp>
      </p:grpSp>
      <p:grpSp>
        <p:nvGrpSpPr>
          <p:cNvPr id="19" name="Groep 52"/>
          <p:cNvGrpSpPr/>
          <p:nvPr/>
        </p:nvGrpSpPr>
        <p:grpSpPr>
          <a:xfrm>
            <a:off x="5145152" y="3267551"/>
            <a:ext cx="461650" cy="727718"/>
            <a:chOff x="3678302" y="1969384"/>
            <a:chExt cx="461650" cy="727718"/>
          </a:xfrm>
          <a:solidFill>
            <a:schemeClr val="bg1"/>
          </a:solidFill>
        </p:grpSpPr>
        <p:cxnSp>
          <p:nvCxnSpPr>
            <p:cNvPr id="20" name="Rechte verbindingslijn 29"/>
            <p:cNvCxnSpPr/>
            <p:nvPr/>
          </p:nvCxnSpPr>
          <p:spPr>
            <a:xfrm>
              <a:off x="3857181" y="2330582"/>
              <a:ext cx="0" cy="366520"/>
            </a:xfrm>
            <a:prstGeom prst="line">
              <a:avLst/>
            </a:prstGeom>
            <a:grpFill/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kstvak 30"/>
            <p:cNvSpPr txBox="1"/>
            <p:nvPr/>
          </p:nvSpPr>
          <p:spPr>
            <a:xfrm>
              <a:off x="3678302" y="1969384"/>
              <a:ext cx="46165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VW</a:t>
              </a:r>
            </a:p>
          </p:txBody>
        </p:sp>
      </p:grpSp>
      <p:sp>
        <p:nvSpPr>
          <p:cNvPr id="22" name="Rechthoek 31"/>
          <p:cNvSpPr/>
          <p:nvPr/>
        </p:nvSpPr>
        <p:spPr>
          <a:xfrm>
            <a:off x="4264108" y="2853046"/>
            <a:ext cx="1068320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/>
              <a:t>Te ontwikkelen</a:t>
            </a:r>
          </a:p>
        </p:txBody>
      </p:sp>
      <p:grpSp>
        <p:nvGrpSpPr>
          <p:cNvPr id="23" name="Groep 54"/>
          <p:cNvGrpSpPr/>
          <p:nvPr/>
        </p:nvGrpSpPr>
        <p:grpSpPr>
          <a:xfrm>
            <a:off x="6046935" y="3276121"/>
            <a:ext cx="443731" cy="724297"/>
            <a:chOff x="4580084" y="1977953"/>
            <a:chExt cx="443731" cy="724297"/>
          </a:xfrm>
          <a:solidFill>
            <a:schemeClr val="bg1"/>
          </a:solidFill>
        </p:grpSpPr>
        <p:cxnSp>
          <p:nvCxnSpPr>
            <p:cNvPr id="24" name="Rechte verbindingslijn 35"/>
            <p:cNvCxnSpPr/>
            <p:nvPr/>
          </p:nvCxnSpPr>
          <p:spPr>
            <a:xfrm>
              <a:off x="4734771" y="2335730"/>
              <a:ext cx="0" cy="366520"/>
            </a:xfrm>
            <a:prstGeom prst="line">
              <a:avLst/>
            </a:prstGeom>
            <a:grpFill/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vak 36"/>
            <p:cNvSpPr txBox="1"/>
            <p:nvPr/>
          </p:nvSpPr>
          <p:spPr>
            <a:xfrm>
              <a:off x="4580084" y="1977953"/>
              <a:ext cx="443731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OP</a:t>
              </a:r>
            </a:p>
          </p:txBody>
        </p:sp>
      </p:grpSp>
      <p:grpSp>
        <p:nvGrpSpPr>
          <p:cNvPr id="26" name="Groep 55"/>
          <p:cNvGrpSpPr/>
          <p:nvPr/>
        </p:nvGrpSpPr>
        <p:grpSpPr>
          <a:xfrm>
            <a:off x="6522453" y="3287390"/>
            <a:ext cx="443731" cy="724297"/>
            <a:chOff x="5055602" y="1989222"/>
            <a:chExt cx="443731" cy="724297"/>
          </a:xfrm>
          <a:solidFill>
            <a:schemeClr val="bg1"/>
          </a:solidFill>
        </p:grpSpPr>
        <p:cxnSp>
          <p:nvCxnSpPr>
            <p:cNvPr id="27" name="Rechte verbindingslijn 37"/>
            <p:cNvCxnSpPr/>
            <p:nvPr/>
          </p:nvCxnSpPr>
          <p:spPr>
            <a:xfrm>
              <a:off x="5210289" y="2346999"/>
              <a:ext cx="0" cy="366520"/>
            </a:xfrm>
            <a:prstGeom prst="line">
              <a:avLst/>
            </a:prstGeom>
            <a:grpFill/>
            <a:ln w="44450">
              <a:solidFill>
                <a:srgbClr val="F20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kstvak 38"/>
            <p:cNvSpPr txBox="1"/>
            <p:nvPr/>
          </p:nvSpPr>
          <p:spPr>
            <a:xfrm>
              <a:off x="5055602" y="1989222"/>
              <a:ext cx="443731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UG</a:t>
              </a:r>
            </a:p>
          </p:txBody>
        </p:sp>
      </p:grpSp>
      <p:sp>
        <p:nvSpPr>
          <p:cNvPr id="29" name="Rechthoek 39"/>
          <p:cNvSpPr/>
          <p:nvPr/>
        </p:nvSpPr>
        <p:spPr>
          <a:xfrm>
            <a:off x="5370267" y="2851349"/>
            <a:ext cx="831354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/>
              <a:t>In ontwikkeling</a:t>
            </a:r>
          </a:p>
        </p:txBody>
      </p:sp>
      <p:sp>
        <p:nvSpPr>
          <p:cNvPr id="30" name="Tekstvak 41"/>
          <p:cNvSpPr txBox="1"/>
          <p:nvPr/>
        </p:nvSpPr>
        <p:spPr>
          <a:xfrm>
            <a:off x="7540348" y="3279181"/>
            <a:ext cx="44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1200"/>
          </a:p>
        </p:txBody>
      </p:sp>
      <p:sp>
        <p:nvSpPr>
          <p:cNvPr id="31" name="Rechthoek 42"/>
          <p:cNvSpPr/>
          <p:nvPr/>
        </p:nvSpPr>
        <p:spPr>
          <a:xfrm>
            <a:off x="6234361" y="2845197"/>
            <a:ext cx="3503349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/>
              <a:t>Ontwikkeld</a:t>
            </a:r>
          </a:p>
        </p:txBody>
      </p:sp>
      <p:grpSp>
        <p:nvGrpSpPr>
          <p:cNvPr id="32" name="Groep 57"/>
          <p:cNvGrpSpPr/>
          <p:nvPr/>
        </p:nvGrpSpPr>
        <p:grpSpPr>
          <a:xfrm>
            <a:off x="8008814" y="3279181"/>
            <a:ext cx="443731" cy="724297"/>
            <a:chOff x="6541963" y="1981013"/>
            <a:chExt cx="443731" cy="724297"/>
          </a:xfrm>
        </p:grpSpPr>
        <p:cxnSp>
          <p:nvCxnSpPr>
            <p:cNvPr id="33" name="Rechte verbindingslijn 43"/>
            <p:cNvCxnSpPr/>
            <p:nvPr/>
          </p:nvCxnSpPr>
          <p:spPr>
            <a:xfrm>
              <a:off x="6696650" y="2338790"/>
              <a:ext cx="0" cy="366520"/>
            </a:xfrm>
            <a:prstGeom prst="line">
              <a:avLst/>
            </a:prstGeom>
            <a:ln w="44450">
              <a:solidFill>
                <a:srgbClr val="F20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kstvak 44"/>
            <p:cNvSpPr txBox="1"/>
            <p:nvPr/>
          </p:nvSpPr>
          <p:spPr>
            <a:xfrm>
              <a:off x="6541963" y="1981013"/>
              <a:ext cx="443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BW</a:t>
              </a:r>
            </a:p>
          </p:txBody>
        </p:sp>
      </p:grpSp>
      <p:grpSp>
        <p:nvGrpSpPr>
          <p:cNvPr id="35" name="Groep 58"/>
          <p:cNvGrpSpPr/>
          <p:nvPr/>
        </p:nvGrpSpPr>
        <p:grpSpPr>
          <a:xfrm>
            <a:off x="8591325" y="3279181"/>
            <a:ext cx="443731" cy="724297"/>
            <a:chOff x="7124474" y="1981013"/>
            <a:chExt cx="443731" cy="724297"/>
          </a:xfrm>
        </p:grpSpPr>
        <p:cxnSp>
          <p:nvCxnSpPr>
            <p:cNvPr id="36" name="Rechte verbindingslijn 45"/>
            <p:cNvCxnSpPr/>
            <p:nvPr/>
          </p:nvCxnSpPr>
          <p:spPr>
            <a:xfrm>
              <a:off x="7279161" y="2338790"/>
              <a:ext cx="0" cy="366520"/>
            </a:xfrm>
            <a:prstGeom prst="line">
              <a:avLst/>
            </a:prstGeom>
            <a:ln w="44450">
              <a:solidFill>
                <a:srgbClr val="F20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kstvak 46"/>
            <p:cNvSpPr txBox="1"/>
            <p:nvPr/>
          </p:nvSpPr>
          <p:spPr>
            <a:xfrm>
              <a:off x="7124474" y="1981013"/>
              <a:ext cx="443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TK</a:t>
              </a:r>
            </a:p>
          </p:txBody>
        </p:sp>
      </p:grpSp>
      <p:sp>
        <p:nvSpPr>
          <p:cNvPr id="38" name="Rechthoek 48"/>
          <p:cNvSpPr/>
          <p:nvPr/>
        </p:nvSpPr>
        <p:spPr>
          <a:xfrm>
            <a:off x="4300665" y="2070991"/>
            <a:ext cx="543704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/>
              <a:t>Ontwikkelbare bedrijvenzones</a:t>
            </a:r>
          </a:p>
        </p:txBody>
      </p:sp>
      <p:sp>
        <p:nvSpPr>
          <p:cNvPr id="39" name="Rechthoek 49"/>
          <p:cNvSpPr/>
          <p:nvPr/>
        </p:nvSpPr>
        <p:spPr>
          <a:xfrm>
            <a:off x="6234361" y="2450307"/>
            <a:ext cx="3503349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/>
              <a:t>Bedrijvenzones in beheer</a:t>
            </a:r>
          </a:p>
        </p:txBody>
      </p:sp>
      <p:sp>
        <p:nvSpPr>
          <p:cNvPr id="40" name="Tekstvak 59"/>
          <p:cNvSpPr txBox="1"/>
          <p:nvPr/>
        </p:nvSpPr>
        <p:spPr>
          <a:xfrm>
            <a:off x="1969520" y="4227710"/>
            <a:ext cx="3816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i="1">
                <a:solidFill>
                  <a:srgbClr val="8DC63F"/>
                </a:solidFill>
              </a:rPr>
              <a:t>Mijlpalen vaste chronologie:</a:t>
            </a:r>
          </a:p>
          <a:p>
            <a:endParaRPr lang="nl-BE" sz="1200"/>
          </a:p>
          <a:p>
            <a:r>
              <a:rPr lang="nl-BE" sz="1200"/>
              <a:t>PV = Plenaire vergadering</a:t>
            </a:r>
          </a:p>
          <a:p>
            <a:r>
              <a:rPr lang="nl-BE" sz="1200"/>
              <a:t>VV = Voorlopige vaststelling</a:t>
            </a:r>
          </a:p>
          <a:p>
            <a:r>
              <a:rPr lang="nl-BE" sz="1200"/>
              <a:t>DV = Definitieve vaststelling</a:t>
            </a:r>
          </a:p>
          <a:p>
            <a:r>
              <a:rPr lang="nl-BE" sz="1200"/>
              <a:t>BG = Besluit tot goedkeuring (enkel voor </a:t>
            </a:r>
            <a:r>
              <a:rPr lang="nl-BE" sz="1200" err="1"/>
              <a:t>gew</a:t>
            </a:r>
            <a:r>
              <a:rPr lang="nl-BE" sz="1200"/>
              <a:t>. </a:t>
            </a:r>
            <a:r>
              <a:rPr lang="nl-BE" sz="1200" err="1"/>
              <a:t>RUP’s</a:t>
            </a:r>
            <a:r>
              <a:rPr lang="nl-BE" sz="1200"/>
              <a:t>)</a:t>
            </a:r>
          </a:p>
          <a:p>
            <a:r>
              <a:rPr lang="nl-BE" sz="1200"/>
              <a:t>BS = Publicatie B.S.</a:t>
            </a:r>
          </a:p>
          <a:p>
            <a:r>
              <a:rPr lang="nl-BE" sz="1200"/>
              <a:t>VW = Verwerving (aankoop)</a:t>
            </a:r>
          </a:p>
          <a:p>
            <a:r>
              <a:rPr lang="nl-BE" sz="1200"/>
              <a:t>OP = Oplevering nutsvoorziening en infrastructuur</a:t>
            </a:r>
          </a:p>
        </p:txBody>
      </p:sp>
      <p:sp>
        <p:nvSpPr>
          <p:cNvPr id="41" name="Rechthoek 61"/>
          <p:cNvSpPr/>
          <p:nvPr/>
        </p:nvSpPr>
        <p:spPr>
          <a:xfrm>
            <a:off x="4309907" y="1705879"/>
            <a:ext cx="542780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20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/>
              <a:t>Bedrijfspercelen</a:t>
            </a:r>
          </a:p>
        </p:txBody>
      </p:sp>
      <p:sp>
        <p:nvSpPr>
          <p:cNvPr id="42" name="Rechthoek 62"/>
          <p:cNvSpPr/>
          <p:nvPr/>
        </p:nvSpPr>
        <p:spPr>
          <a:xfrm>
            <a:off x="4306844" y="1349478"/>
            <a:ext cx="5420865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/>
              <a:t>Bedrijventerreinen</a:t>
            </a:r>
          </a:p>
        </p:txBody>
      </p:sp>
      <p:sp>
        <p:nvSpPr>
          <p:cNvPr id="43" name="Rechthoek 32"/>
          <p:cNvSpPr/>
          <p:nvPr/>
        </p:nvSpPr>
        <p:spPr>
          <a:xfrm>
            <a:off x="2210045" y="2845197"/>
            <a:ext cx="2016224" cy="288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/>
              <a:t>Bedrijventerreinen in planning</a:t>
            </a:r>
          </a:p>
        </p:txBody>
      </p:sp>
      <p:grpSp>
        <p:nvGrpSpPr>
          <p:cNvPr id="44" name="Groep 60"/>
          <p:cNvGrpSpPr/>
          <p:nvPr/>
        </p:nvGrpSpPr>
        <p:grpSpPr>
          <a:xfrm>
            <a:off x="4085229" y="3277559"/>
            <a:ext cx="430872" cy="727718"/>
            <a:chOff x="2592921" y="1977592"/>
            <a:chExt cx="430872" cy="727718"/>
          </a:xfrm>
        </p:grpSpPr>
        <p:cxnSp>
          <p:nvCxnSpPr>
            <p:cNvPr id="45" name="Rechte verbindingslijn 68"/>
            <p:cNvCxnSpPr/>
            <p:nvPr/>
          </p:nvCxnSpPr>
          <p:spPr>
            <a:xfrm>
              <a:off x="2771800" y="2338790"/>
              <a:ext cx="0" cy="36652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kstvak 69"/>
            <p:cNvSpPr txBox="1"/>
            <p:nvPr/>
          </p:nvSpPr>
          <p:spPr>
            <a:xfrm>
              <a:off x="2592921" y="1977592"/>
              <a:ext cx="430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BS</a:t>
              </a:r>
            </a:p>
          </p:txBody>
        </p:sp>
      </p:grpSp>
      <p:sp>
        <p:nvSpPr>
          <p:cNvPr id="47" name="Tekstvak 64"/>
          <p:cNvSpPr txBox="1"/>
          <p:nvPr/>
        </p:nvSpPr>
        <p:spPr>
          <a:xfrm>
            <a:off x="6055442" y="4227710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i="1">
                <a:solidFill>
                  <a:srgbClr val="F20E96"/>
                </a:solidFill>
              </a:rPr>
              <a:t>Mijlpalen variabele chronologie:</a:t>
            </a:r>
          </a:p>
          <a:p>
            <a:endParaRPr lang="nl-BE" sz="1200"/>
          </a:p>
          <a:p>
            <a:r>
              <a:rPr lang="nl-BE" sz="1200"/>
              <a:t>UG = Uitgifte (verkoop)</a:t>
            </a:r>
          </a:p>
          <a:p>
            <a:r>
              <a:rPr lang="nl-BE" sz="1200"/>
              <a:t>BW = Bewegwijzering</a:t>
            </a:r>
          </a:p>
          <a:p>
            <a:r>
              <a:rPr lang="nl-BE" sz="1200"/>
              <a:t>TK = Wederinkoop</a:t>
            </a:r>
          </a:p>
        </p:txBody>
      </p:sp>
    </p:spTree>
    <p:extLst>
      <p:ext uri="{BB962C8B-B14F-4D97-AF65-F5344CB8AC3E}">
        <p14:creationId xmlns:p14="http://schemas.microsoft.com/office/powerpoint/2010/main" val="286655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63E56F-3A8F-45FB-A71D-5E831CEDED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nl-BE"/>
              <a:t>Verschillende overlegmomenten in het kader van decentraal medebeheer</a:t>
            </a:r>
          </a:p>
          <a:p>
            <a:r>
              <a:rPr lang="nl-BE"/>
              <a:t>Heterogene groep van stakeholders die een verschillende interpretatie hebben van wat een ‘perceel’ is</a:t>
            </a:r>
          </a:p>
          <a:p>
            <a:r>
              <a:rPr lang="nl-BE"/>
              <a:t>Nood aan een dubbel traject</a:t>
            </a:r>
          </a:p>
          <a:p>
            <a:pPr marL="898071" lvl="1" indent="-457200">
              <a:buFont typeface="+mj-lt"/>
              <a:buAutoNum type="arabicPeriod"/>
            </a:pPr>
            <a:r>
              <a:rPr lang="nl-BE"/>
              <a:t>Wat is een perceel?</a:t>
            </a:r>
            <a:br>
              <a:rPr lang="nl-BE"/>
            </a:br>
            <a:r>
              <a:rPr lang="nl-BE"/>
              <a:t>Generiek traject voor een overkoepelende definitie voor ‘Perceel’</a:t>
            </a:r>
          </a:p>
          <a:p>
            <a:pPr marL="898071" lvl="1" indent="-457200">
              <a:buFont typeface="+mj-lt"/>
              <a:buAutoNum type="arabicPeriod"/>
            </a:pPr>
            <a:r>
              <a:rPr lang="nl-BE"/>
              <a:t>Wat is een bedrijventerrein?</a:t>
            </a:r>
            <a:br>
              <a:rPr lang="nl-BE"/>
            </a:br>
            <a:r>
              <a:rPr lang="nl-BE"/>
              <a:t>Bouwt verder op het traject en gaat dieper in op de specifiteiten van Bedrijventerreinen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Van Decentraal Medebeheer tot OSLO standaard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5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15" y="4521553"/>
            <a:ext cx="1995137" cy="199513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547328" y="5675054"/>
            <a:ext cx="4956841" cy="333376"/>
            <a:chOff x="1390650" y="3743324"/>
            <a:chExt cx="4956841" cy="333376"/>
          </a:xfrm>
        </p:grpSpPr>
        <p:sp>
          <p:nvSpPr>
            <p:cNvPr id="7" name="Rectangle 6"/>
            <p:cNvSpPr/>
            <p:nvPr/>
          </p:nvSpPr>
          <p:spPr>
            <a:xfrm>
              <a:off x="1390650" y="3743325"/>
              <a:ext cx="4714875" cy="3333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err="1">
                  <a:solidFill>
                    <a:sysClr val="windowText" lastClr="000000"/>
                  </a:solidFill>
                </a:rPr>
                <a:t>Fase</a:t>
              </a:r>
              <a:r>
                <a:rPr lang="en-GB" b="1">
                  <a:solidFill>
                    <a:sysClr val="windowText" lastClr="000000"/>
                  </a:solidFill>
                </a:rPr>
                <a:t> 1: OSLO </a:t>
              </a:r>
              <a:r>
                <a:rPr lang="en-GB" b="1" err="1">
                  <a:solidFill>
                    <a:sysClr val="windowText" lastClr="000000"/>
                  </a:solidFill>
                </a:rPr>
                <a:t>Perceel</a:t>
              </a:r>
              <a:endParaRPr lang="en-US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6059820" y="3789029"/>
              <a:ext cx="333375" cy="24196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89469" y="6141167"/>
            <a:ext cx="3314700" cy="333376"/>
            <a:chOff x="2781300" y="4111115"/>
            <a:chExt cx="3314700" cy="333376"/>
          </a:xfrm>
        </p:grpSpPr>
        <p:sp>
          <p:nvSpPr>
            <p:cNvPr id="13" name="Rectangle 12"/>
            <p:cNvSpPr/>
            <p:nvPr/>
          </p:nvSpPr>
          <p:spPr>
            <a:xfrm>
              <a:off x="2781300" y="4111116"/>
              <a:ext cx="3072735" cy="3333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err="1">
                  <a:solidFill>
                    <a:sysClr val="windowText" lastClr="000000"/>
                  </a:solidFill>
                </a:rPr>
                <a:t>Fase</a:t>
              </a:r>
              <a:r>
                <a:rPr lang="en-GB" b="1">
                  <a:solidFill>
                    <a:sysClr val="windowText" lastClr="000000"/>
                  </a:solidFill>
                </a:rPr>
                <a:t> 2: OSLO </a:t>
              </a:r>
              <a:r>
                <a:rPr lang="en-GB" b="1" err="1">
                  <a:solidFill>
                    <a:sysClr val="windowText" lastClr="000000"/>
                  </a:solidFill>
                </a:rPr>
                <a:t>Bedrijventerrein</a:t>
              </a:r>
              <a:endParaRPr lang="en-US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5808329" y="4156820"/>
              <a:ext cx="333375" cy="24196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933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Proces &amp; methode als leidraad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6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3" y="1657556"/>
            <a:ext cx="10353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1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Trajectverloop 1 – bekomen van kandidaatstandaard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7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90625" y="3076575"/>
            <a:ext cx="9896475" cy="5238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64493" y="2957512"/>
            <a:ext cx="119063" cy="1023938"/>
            <a:chOff x="1664493" y="2957512"/>
            <a:chExt cx="119063" cy="102393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71549" y="4108347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/>
              <a:t>14/3</a:t>
            </a:r>
          </a:p>
          <a:p>
            <a:pPr algn="ctr"/>
            <a:r>
              <a:rPr lang="en-GB" sz="1100" b="1" err="1"/>
              <a:t>Voorstelling</a:t>
            </a:r>
            <a:r>
              <a:rPr lang="en-GB" sz="1100" b="1"/>
              <a:t> charters WG </a:t>
            </a:r>
            <a:r>
              <a:rPr lang="en-GB" sz="1100" b="1" err="1"/>
              <a:t>Datastandaarden</a:t>
            </a:r>
            <a:endParaRPr lang="en-US" sz="1100" b="1"/>
          </a:p>
        </p:txBody>
      </p:sp>
      <p:grpSp>
        <p:nvGrpSpPr>
          <p:cNvPr id="26" name="Group 25"/>
          <p:cNvGrpSpPr/>
          <p:nvPr/>
        </p:nvGrpSpPr>
        <p:grpSpPr>
          <a:xfrm flipV="1">
            <a:off x="2730100" y="2619374"/>
            <a:ext cx="119063" cy="1023938"/>
            <a:chOff x="1664493" y="2957512"/>
            <a:chExt cx="119063" cy="1023938"/>
          </a:xfrm>
          <a:solidFill>
            <a:srgbClr val="00B050"/>
          </a:solidFill>
        </p:grpSpPr>
        <p:cxnSp>
          <p:nvCxnSpPr>
            <p:cNvPr id="27" name="Straight Connector 26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grpFill/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037156" y="1912944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00B050"/>
                </a:solidFill>
              </a:rPr>
              <a:t>25/3</a:t>
            </a:r>
          </a:p>
          <a:p>
            <a:pPr algn="ctr"/>
            <a:r>
              <a:rPr lang="en-GB" sz="1100" b="1">
                <a:solidFill>
                  <a:srgbClr val="00B050"/>
                </a:solidFill>
              </a:rPr>
              <a:t>Business </a:t>
            </a:r>
            <a:r>
              <a:rPr lang="en-GB" sz="1100" b="1" err="1">
                <a:solidFill>
                  <a:srgbClr val="00B050"/>
                </a:solidFill>
              </a:rPr>
              <a:t>Werkgroep</a:t>
            </a:r>
            <a:endParaRPr lang="en-GB" sz="1100" b="1">
              <a:solidFill>
                <a:srgbClr val="00B050"/>
              </a:solidFill>
            </a:endParaRPr>
          </a:p>
          <a:p>
            <a:pPr algn="ctr"/>
            <a:r>
              <a:rPr lang="en-GB" sz="1100" b="1" err="1">
                <a:solidFill>
                  <a:srgbClr val="00B050"/>
                </a:solidFill>
              </a:rPr>
              <a:t>Perceel</a:t>
            </a:r>
            <a:endParaRPr lang="en-US" sz="1100" b="1">
              <a:solidFill>
                <a:srgbClr val="00B05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20631" y="2930219"/>
            <a:ext cx="119063" cy="1023938"/>
            <a:chOff x="1664493" y="2957512"/>
            <a:chExt cx="119063" cy="1023938"/>
          </a:xfrm>
          <a:solidFill>
            <a:srgbClr val="00B050"/>
          </a:solidFill>
        </p:grpSpPr>
        <p:cxnSp>
          <p:nvCxnSpPr>
            <p:cNvPr id="31" name="Straight Connector 30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grpFill/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27687" y="4109629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00B050"/>
                </a:solidFill>
              </a:rPr>
              <a:t>05/4</a:t>
            </a:r>
          </a:p>
          <a:p>
            <a:pPr algn="ctr"/>
            <a:r>
              <a:rPr lang="en-GB" sz="1100" b="1" err="1">
                <a:solidFill>
                  <a:srgbClr val="00B050"/>
                </a:solidFill>
              </a:rPr>
              <a:t>Thematische</a:t>
            </a:r>
            <a:r>
              <a:rPr lang="en-GB" sz="1100" b="1">
                <a:solidFill>
                  <a:srgbClr val="00B050"/>
                </a:solidFill>
              </a:rPr>
              <a:t> </a:t>
            </a:r>
            <a:r>
              <a:rPr lang="en-GB" sz="1100" b="1" err="1">
                <a:solidFill>
                  <a:srgbClr val="00B050"/>
                </a:solidFill>
              </a:rPr>
              <a:t>werkgroep</a:t>
            </a:r>
            <a:r>
              <a:rPr lang="en-GB" sz="1100" b="1">
                <a:solidFill>
                  <a:srgbClr val="00B050"/>
                </a:solidFill>
              </a:rPr>
              <a:t> 1 </a:t>
            </a:r>
            <a:r>
              <a:rPr lang="en-GB" sz="1100" b="1" err="1">
                <a:solidFill>
                  <a:srgbClr val="00B050"/>
                </a:solidFill>
              </a:rPr>
              <a:t>Perceel</a:t>
            </a:r>
            <a:endParaRPr lang="en-US" sz="1100" b="1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 flipV="1">
            <a:off x="4186237" y="2619374"/>
            <a:ext cx="119063" cy="1023938"/>
            <a:chOff x="1664493" y="2957512"/>
            <a:chExt cx="119063" cy="102393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493293" y="1828305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FF0000"/>
                </a:solidFill>
              </a:rPr>
              <a:t>23/4</a:t>
            </a:r>
          </a:p>
          <a:p>
            <a:pPr algn="ctr"/>
            <a:r>
              <a:rPr lang="en-GB" sz="1100" b="1">
                <a:solidFill>
                  <a:srgbClr val="FF0000"/>
                </a:solidFill>
              </a:rPr>
              <a:t>Business </a:t>
            </a:r>
            <a:r>
              <a:rPr lang="en-GB" sz="1100" b="1" err="1">
                <a:solidFill>
                  <a:srgbClr val="FF0000"/>
                </a:solidFill>
              </a:rPr>
              <a:t>Werkgroep</a:t>
            </a:r>
            <a:r>
              <a:rPr lang="en-GB" sz="1100" b="1">
                <a:solidFill>
                  <a:srgbClr val="FF0000"/>
                </a:solidFill>
              </a:rPr>
              <a:t> </a:t>
            </a:r>
            <a:r>
              <a:rPr lang="en-GB" sz="1100" b="1" err="1">
                <a:solidFill>
                  <a:srgbClr val="FF0000"/>
                </a:solidFill>
              </a:rPr>
              <a:t>Bedrijventerrein</a:t>
            </a:r>
            <a:endParaRPr lang="en-US" sz="1100" b="1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879179" y="2957512"/>
            <a:ext cx="119063" cy="1023938"/>
            <a:chOff x="1664493" y="2957512"/>
            <a:chExt cx="119063" cy="1023938"/>
          </a:xfrm>
          <a:solidFill>
            <a:srgbClr val="00B050"/>
          </a:solidFill>
        </p:grpSpPr>
        <p:cxnSp>
          <p:nvCxnSpPr>
            <p:cNvPr id="37" name="Straight Connector 36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grpFill/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186235" y="4109629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00B050"/>
                </a:solidFill>
              </a:rPr>
              <a:t>06/5</a:t>
            </a:r>
          </a:p>
          <a:p>
            <a:pPr algn="ctr"/>
            <a:r>
              <a:rPr lang="en-GB" sz="1100" b="1" err="1">
                <a:solidFill>
                  <a:srgbClr val="00B050"/>
                </a:solidFill>
              </a:rPr>
              <a:t>Thematische</a:t>
            </a:r>
            <a:r>
              <a:rPr lang="en-GB" sz="1100" b="1">
                <a:solidFill>
                  <a:srgbClr val="00B050"/>
                </a:solidFill>
              </a:rPr>
              <a:t> </a:t>
            </a:r>
            <a:r>
              <a:rPr lang="en-GB" sz="1100" b="1" err="1">
                <a:solidFill>
                  <a:srgbClr val="00B050"/>
                </a:solidFill>
              </a:rPr>
              <a:t>werkgroep</a:t>
            </a:r>
            <a:r>
              <a:rPr lang="en-GB" sz="1100" b="1">
                <a:solidFill>
                  <a:srgbClr val="00B050"/>
                </a:solidFill>
              </a:rPr>
              <a:t> 2 </a:t>
            </a:r>
            <a:r>
              <a:rPr lang="en-GB" sz="1100" b="1" err="1">
                <a:solidFill>
                  <a:srgbClr val="00B050"/>
                </a:solidFill>
              </a:rPr>
              <a:t>Perceel</a:t>
            </a:r>
            <a:endParaRPr lang="en-US" sz="1100" b="1">
              <a:solidFill>
                <a:srgbClr val="00B05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flipV="1">
            <a:off x="5572123" y="2619374"/>
            <a:ext cx="119063" cy="1023938"/>
            <a:chOff x="1664493" y="2957512"/>
            <a:chExt cx="119063" cy="102393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879179" y="1828305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FF0000"/>
                </a:solidFill>
              </a:rPr>
              <a:t>22/5</a:t>
            </a:r>
          </a:p>
          <a:p>
            <a:pPr algn="ctr"/>
            <a:r>
              <a:rPr lang="en-GB" sz="1100" b="1" err="1">
                <a:solidFill>
                  <a:srgbClr val="FF0000"/>
                </a:solidFill>
              </a:rPr>
              <a:t>Thematische</a:t>
            </a:r>
            <a:r>
              <a:rPr lang="en-GB" sz="1100" b="1">
                <a:solidFill>
                  <a:srgbClr val="FF0000"/>
                </a:solidFill>
              </a:rPr>
              <a:t> </a:t>
            </a:r>
            <a:r>
              <a:rPr lang="en-GB" sz="1100" b="1" err="1">
                <a:solidFill>
                  <a:srgbClr val="FF0000"/>
                </a:solidFill>
              </a:rPr>
              <a:t>Werkgroep</a:t>
            </a:r>
            <a:r>
              <a:rPr lang="en-GB" sz="1100" b="1">
                <a:solidFill>
                  <a:srgbClr val="FF0000"/>
                </a:solidFill>
              </a:rPr>
              <a:t> 1 </a:t>
            </a:r>
            <a:r>
              <a:rPr lang="en-GB" sz="1100" b="1" err="1">
                <a:solidFill>
                  <a:srgbClr val="FF0000"/>
                </a:solidFill>
              </a:rPr>
              <a:t>Bedrijventerrein</a:t>
            </a:r>
            <a:endParaRPr lang="en-US" sz="1100" b="1">
              <a:solidFill>
                <a:srgbClr val="FF0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138862" y="2930219"/>
            <a:ext cx="119063" cy="1023938"/>
            <a:chOff x="1664493" y="2957512"/>
            <a:chExt cx="119063" cy="102393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445918" y="4109629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FF0000"/>
                </a:solidFill>
              </a:rPr>
              <a:t>06/5</a:t>
            </a:r>
          </a:p>
          <a:p>
            <a:pPr algn="ctr"/>
            <a:r>
              <a:rPr lang="en-GB" sz="1100" b="1" err="1">
                <a:solidFill>
                  <a:srgbClr val="FF0000"/>
                </a:solidFill>
              </a:rPr>
              <a:t>Thematische</a:t>
            </a:r>
            <a:r>
              <a:rPr lang="en-GB" sz="1100" b="1">
                <a:solidFill>
                  <a:srgbClr val="FF0000"/>
                </a:solidFill>
              </a:rPr>
              <a:t> </a:t>
            </a:r>
            <a:r>
              <a:rPr lang="en-GB" sz="1100" b="1" err="1">
                <a:solidFill>
                  <a:srgbClr val="FF0000"/>
                </a:solidFill>
              </a:rPr>
              <a:t>Werkgroep</a:t>
            </a:r>
            <a:r>
              <a:rPr lang="en-GB" sz="1100" b="1">
                <a:solidFill>
                  <a:srgbClr val="FF0000"/>
                </a:solidFill>
              </a:rPr>
              <a:t> 2 </a:t>
            </a:r>
            <a:r>
              <a:rPr lang="en-GB" sz="1100" b="1" err="1">
                <a:solidFill>
                  <a:srgbClr val="FF0000"/>
                </a:solidFill>
              </a:rPr>
              <a:t>Bedrijventerrein</a:t>
            </a:r>
            <a:endParaRPr lang="en-US" sz="1100" b="1">
              <a:solidFill>
                <a:srgbClr val="FF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 flipV="1">
            <a:off x="7028260" y="2619374"/>
            <a:ext cx="119063" cy="1023938"/>
            <a:chOff x="1664493" y="2957512"/>
            <a:chExt cx="119063" cy="1023938"/>
          </a:xfrm>
          <a:solidFill>
            <a:srgbClr val="00B050"/>
          </a:solidFill>
        </p:grpSpPr>
        <p:cxnSp>
          <p:nvCxnSpPr>
            <p:cNvPr id="49" name="Straight Connector 48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grpFill/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324591" y="1828304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00B050"/>
                </a:solidFill>
              </a:rPr>
              <a:t>12/6</a:t>
            </a:r>
          </a:p>
          <a:p>
            <a:pPr algn="ctr"/>
            <a:r>
              <a:rPr lang="en-GB" sz="1100" b="1" err="1">
                <a:solidFill>
                  <a:srgbClr val="00B050"/>
                </a:solidFill>
              </a:rPr>
              <a:t>Thematische</a:t>
            </a:r>
            <a:r>
              <a:rPr lang="en-GB" sz="1100" b="1">
                <a:solidFill>
                  <a:srgbClr val="00B050"/>
                </a:solidFill>
              </a:rPr>
              <a:t> </a:t>
            </a:r>
            <a:r>
              <a:rPr lang="en-GB" sz="1100" b="1" err="1">
                <a:solidFill>
                  <a:srgbClr val="00B050"/>
                </a:solidFill>
              </a:rPr>
              <a:t>Werkgroep</a:t>
            </a:r>
            <a:r>
              <a:rPr lang="en-GB" sz="1100" b="1">
                <a:solidFill>
                  <a:srgbClr val="00B050"/>
                </a:solidFill>
              </a:rPr>
              <a:t> 3 </a:t>
            </a:r>
            <a:r>
              <a:rPr lang="en-GB" sz="1100" b="1" err="1">
                <a:solidFill>
                  <a:srgbClr val="00B050"/>
                </a:solidFill>
              </a:rPr>
              <a:t>Perceel</a:t>
            </a:r>
            <a:endParaRPr lang="en-US" sz="1100" b="1">
              <a:solidFill>
                <a:srgbClr val="00B0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661670" y="2930219"/>
            <a:ext cx="119063" cy="1023938"/>
            <a:chOff x="1664493" y="2957512"/>
            <a:chExt cx="119063" cy="1023938"/>
          </a:xfrm>
          <a:solidFill>
            <a:srgbClr val="00B050"/>
          </a:solidFill>
        </p:grpSpPr>
        <p:cxnSp>
          <p:nvCxnSpPr>
            <p:cNvPr id="57" name="Straight Connector 56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grpFill/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968726" y="4082336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00B050"/>
                </a:solidFill>
              </a:rPr>
              <a:t>02/6</a:t>
            </a:r>
          </a:p>
          <a:p>
            <a:pPr algn="ctr"/>
            <a:r>
              <a:rPr lang="en-GB" sz="1100" b="1" err="1">
                <a:solidFill>
                  <a:srgbClr val="00B050"/>
                </a:solidFill>
              </a:rPr>
              <a:t>Thematische</a:t>
            </a:r>
            <a:r>
              <a:rPr lang="en-GB" sz="1100" b="1">
                <a:solidFill>
                  <a:srgbClr val="00B050"/>
                </a:solidFill>
              </a:rPr>
              <a:t> </a:t>
            </a:r>
            <a:r>
              <a:rPr lang="en-GB" sz="1100" b="1" err="1">
                <a:solidFill>
                  <a:srgbClr val="00B050"/>
                </a:solidFill>
              </a:rPr>
              <a:t>werkgroep</a:t>
            </a:r>
            <a:r>
              <a:rPr lang="en-GB" sz="1100" b="1">
                <a:solidFill>
                  <a:srgbClr val="00B050"/>
                </a:solidFill>
              </a:rPr>
              <a:t> 4 </a:t>
            </a:r>
            <a:r>
              <a:rPr lang="en-GB" sz="1100" b="1" err="1">
                <a:solidFill>
                  <a:srgbClr val="00B050"/>
                </a:solidFill>
              </a:rPr>
              <a:t>Perceel</a:t>
            </a:r>
            <a:endParaRPr lang="en-US" sz="1100" b="1">
              <a:solidFill>
                <a:srgbClr val="00B05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 flipV="1">
            <a:off x="8670130" y="2619374"/>
            <a:ext cx="119063" cy="1023938"/>
            <a:chOff x="1664493" y="2957512"/>
            <a:chExt cx="119063" cy="1023938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977186" y="1828305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FF0000"/>
                </a:solidFill>
              </a:rPr>
              <a:t>18/7</a:t>
            </a:r>
          </a:p>
          <a:p>
            <a:pPr algn="ctr"/>
            <a:r>
              <a:rPr lang="en-GB" sz="1100" b="1" err="1">
                <a:solidFill>
                  <a:srgbClr val="FF0000"/>
                </a:solidFill>
              </a:rPr>
              <a:t>Thematische</a:t>
            </a:r>
            <a:r>
              <a:rPr lang="en-GB" sz="1100" b="1">
                <a:solidFill>
                  <a:srgbClr val="FF0000"/>
                </a:solidFill>
              </a:rPr>
              <a:t> </a:t>
            </a:r>
            <a:r>
              <a:rPr lang="en-GB" sz="1100" b="1" err="1">
                <a:solidFill>
                  <a:srgbClr val="FF0000"/>
                </a:solidFill>
              </a:rPr>
              <a:t>Werkgroep</a:t>
            </a:r>
            <a:r>
              <a:rPr lang="en-GB" sz="1100" b="1">
                <a:solidFill>
                  <a:srgbClr val="FF0000"/>
                </a:solidFill>
              </a:rPr>
              <a:t> 3 </a:t>
            </a:r>
            <a:r>
              <a:rPr lang="en-GB" sz="1100" b="1" err="1">
                <a:solidFill>
                  <a:srgbClr val="FF0000"/>
                </a:solidFill>
              </a:rPr>
              <a:t>Bedrijventerrein</a:t>
            </a:r>
            <a:endParaRPr lang="en-US" sz="1100" b="1">
              <a:solidFill>
                <a:srgbClr val="FF00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0123881" y="2957512"/>
            <a:ext cx="119063" cy="1023938"/>
            <a:chOff x="1664493" y="2957512"/>
            <a:chExt cx="119063" cy="1023938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9430937" y="4108347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/>
              <a:t>17/9</a:t>
            </a:r>
          </a:p>
          <a:p>
            <a:pPr algn="ctr"/>
            <a:r>
              <a:rPr lang="en-GB" sz="1100" b="1" err="1"/>
              <a:t>Voorleggen</a:t>
            </a:r>
            <a:r>
              <a:rPr lang="en-GB" sz="1100" b="1"/>
              <a:t> </a:t>
            </a:r>
            <a:r>
              <a:rPr lang="en-GB" sz="1100" b="1" err="1"/>
              <a:t>kandidaat</a:t>
            </a:r>
            <a:r>
              <a:rPr lang="en-GB" sz="1100" b="1"/>
              <a:t> </a:t>
            </a:r>
            <a:r>
              <a:rPr lang="en-GB" sz="1100" b="1" err="1"/>
              <a:t>standaard</a:t>
            </a:r>
            <a:endParaRPr lang="en-US" sz="1100" b="1"/>
          </a:p>
        </p:txBody>
      </p:sp>
      <p:sp>
        <p:nvSpPr>
          <p:cNvPr id="9" name="Rectangle 8"/>
          <p:cNvSpPr/>
          <p:nvPr/>
        </p:nvSpPr>
        <p:spPr>
          <a:xfrm>
            <a:off x="1088230" y="2714624"/>
            <a:ext cx="1247777" cy="2295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71549" y="5142728"/>
            <a:ext cx="215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/>
            <a:r>
              <a:rPr lang="nl-BE" sz="1100">
                <a:latin typeface="Georgia" panose="02040502050405020303" pitchFamily="18" charset="0"/>
              </a:rPr>
              <a:t>1. Aanmelden van een standaard in ontwikkeling</a:t>
            </a:r>
            <a:endParaRPr lang="en-US" sz="1100">
              <a:latin typeface="Georgia" panose="02040502050405020303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375290" y="1828304"/>
            <a:ext cx="6996117" cy="3181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336007" y="1033455"/>
            <a:ext cx="703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/>
            <a:r>
              <a:rPr lang="nl-BE" sz="1100">
                <a:latin typeface="Georgia" panose="02040502050405020303" pitchFamily="18" charset="0"/>
              </a:rPr>
              <a:t>2. Ontwikkelen van een specificatie</a:t>
            </a:r>
          </a:p>
          <a:p>
            <a:pPr lvl="1" indent="-342900">
              <a:buFontTx/>
              <a:buChar char="-"/>
            </a:pPr>
            <a:r>
              <a:rPr lang="en-GB" sz="1100" err="1">
                <a:latin typeface="Georgia" panose="02040502050405020303" pitchFamily="18" charset="0"/>
              </a:rPr>
              <a:t>Identificatie</a:t>
            </a:r>
            <a:r>
              <a:rPr lang="en-GB" sz="1100">
                <a:latin typeface="Georgia" panose="02040502050405020303" pitchFamily="18" charset="0"/>
              </a:rPr>
              <a:t> </a:t>
            </a:r>
            <a:r>
              <a:rPr lang="en-GB" sz="1100" err="1">
                <a:latin typeface="Georgia" panose="02040502050405020303" pitchFamily="18" charset="0"/>
              </a:rPr>
              <a:t>relevante</a:t>
            </a:r>
            <a:r>
              <a:rPr lang="en-GB" sz="1100">
                <a:latin typeface="Georgia" panose="02040502050405020303" pitchFamily="18" charset="0"/>
              </a:rPr>
              <a:t> stakeholders</a:t>
            </a:r>
          </a:p>
          <a:p>
            <a:pPr lvl="1" indent="-342900">
              <a:buFontTx/>
              <a:buChar char="-"/>
            </a:pPr>
            <a:r>
              <a:rPr lang="en-GB" sz="1100" err="1">
                <a:latin typeface="Georgia" panose="02040502050405020303" pitchFamily="18" charset="0"/>
              </a:rPr>
              <a:t>Inplannen</a:t>
            </a:r>
            <a:r>
              <a:rPr lang="en-GB" sz="1100">
                <a:latin typeface="Georgia" panose="02040502050405020303" pitchFamily="18" charset="0"/>
              </a:rPr>
              <a:t> van de </a:t>
            </a:r>
            <a:r>
              <a:rPr lang="en-GB" sz="1100" err="1">
                <a:latin typeface="Georgia" panose="02040502050405020303" pitchFamily="18" charset="0"/>
              </a:rPr>
              <a:t>publieke</a:t>
            </a:r>
            <a:r>
              <a:rPr lang="en-GB" sz="1100">
                <a:latin typeface="Georgia" panose="02040502050405020303" pitchFamily="18" charset="0"/>
              </a:rPr>
              <a:t> </a:t>
            </a:r>
            <a:r>
              <a:rPr lang="en-GB" sz="1100" err="1">
                <a:latin typeface="Georgia" panose="02040502050405020303" pitchFamily="18" charset="0"/>
              </a:rPr>
              <a:t>werkgroepen</a:t>
            </a:r>
            <a:r>
              <a:rPr lang="en-GB" sz="1100">
                <a:latin typeface="Georgia" panose="02040502050405020303" pitchFamily="18" charset="0"/>
              </a:rPr>
              <a:t> &amp; </a:t>
            </a:r>
            <a:r>
              <a:rPr lang="en-GB" sz="1100" err="1">
                <a:latin typeface="Georgia" panose="02040502050405020303" pitchFamily="18" charset="0"/>
              </a:rPr>
              <a:t>publieke</a:t>
            </a:r>
            <a:r>
              <a:rPr lang="en-GB" sz="1100">
                <a:latin typeface="Georgia" panose="02040502050405020303" pitchFamily="18" charset="0"/>
              </a:rPr>
              <a:t> </a:t>
            </a:r>
            <a:r>
              <a:rPr lang="en-GB" sz="1100" err="1">
                <a:latin typeface="Georgia" panose="02040502050405020303" pitchFamily="18" charset="0"/>
              </a:rPr>
              <a:t>bekendmaking</a:t>
            </a:r>
            <a:r>
              <a:rPr lang="en-GB" sz="1100">
                <a:latin typeface="Georgia" panose="02040502050405020303" pitchFamily="18" charset="0"/>
              </a:rPr>
              <a:t> </a:t>
            </a:r>
            <a:r>
              <a:rPr lang="en-GB" sz="1100" err="1">
                <a:latin typeface="Georgia" panose="02040502050405020303" pitchFamily="18" charset="0"/>
              </a:rPr>
              <a:t>opstart</a:t>
            </a:r>
            <a:r>
              <a:rPr lang="en-GB" sz="1100">
                <a:latin typeface="Georgia" panose="02040502050405020303" pitchFamily="18" charset="0"/>
              </a:rPr>
              <a:t> </a:t>
            </a:r>
            <a:r>
              <a:rPr lang="en-GB" sz="1100" err="1">
                <a:latin typeface="Georgia" panose="02040502050405020303" pitchFamily="18" charset="0"/>
              </a:rPr>
              <a:t>traject</a:t>
            </a:r>
            <a:endParaRPr lang="en-GB" sz="1100">
              <a:latin typeface="Georgia" panose="02040502050405020303" pitchFamily="18" charset="0"/>
            </a:endParaRPr>
          </a:p>
          <a:p>
            <a:pPr lvl="1" indent="-342900">
              <a:buFontTx/>
              <a:buChar char="-"/>
            </a:pPr>
            <a:r>
              <a:rPr lang="en-GB" sz="1100" err="1">
                <a:latin typeface="Georgia" panose="02040502050405020303" pitchFamily="18" charset="0"/>
              </a:rPr>
              <a:t>Modelleren</a:t>
            </a:r>
            <a:r>
              <a:rPr lang="en-GB" sz="1100">
                <a:latin typeface="Georgia" panose="02040502050405020303" pitchFamily="18" charset="0"/>
              </a:rPr>
              <a:t> van </a:t>
            </a:r>
            <a:r>
              <a:rPr lang="en-GB" sz="1100" err="1">
                <a:latin typeface="Georgia" panose="02040502050405020303" pitchFamily="18" charset="0"/>
              </a:rPr>
              <a:t>beide</a:t>
            </a:r>
            <a:r>
              <a:rPr lang="en-GB" sz="1100">
                <a:latin typeface="Georgia" panose="02040502050405020303" pitchFamily="18" charset="0"/>
              </a:rPr>
              <a:t> </a:t>
            </a:r>
            <a:r>
              <a:rPr lang="en-GB" sz="1100" err="1">
                <a:latin typeface="Georgia" panose="02040502050405020303" pitchFamily="18" charset="0"/>
              </a:rPr>
              <a:t>semantische</a:t>
            </a:r>
            <a:r>
              <a:rPr lang="en-GB" sz="1100">
                <a:latin typeface="Georgia" panose="02040502050405020303" pitchFamily="18" charset="0"/>
              </a:rPr>
              <a:t> </a:t>
            </a:r>
            <a:r>
              <a:rPr lang="en-GB" sz="1100" err="1">
                <a:latin typeface="Georgia" panose="02040502050405020303" pitchFamily="18" charset="0"/>
              </a:rPr>
              <a:t>standaarden</a:t>
            </a:r>
            <a:endParaRPr lang="en-US" sz="1100">
              <a:latin typeface="Georgia" panose="02040502050405020303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544054" y="2714624"/>
            <a:ext cx="1247777" cy="2295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544054" y="5106274"/>
            <a:ext cx="2158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/>
            <a:r>
              <a:rPr lang="nl-BE" sz="1100">
                <a:latin typeface="Georgia" panose="02040502050405020303" pitchFamily="18" charset="0"/>
              </a:rPr>
              <a:t>3. Publicatie en technische verankering </a:t>
            </a:r>
          </a:p>
          <a:p>
            <a:pPr lvl="1" indent="-342900"/>
            <a:r>
              <a:rPr lang="nl-BE" sz="1100">
                <a:latin typeface="Georgia" panose="02040502050405020303" pitchFamily="18" charset="0"/>
              </a:rPr>
              <a:t>4. Voorlegging kandidaat standaard &amp; opstart publieke review</a:t>
            </a:r>
            <a:endParaRPr lang="en-US" sz="11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9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68" grpId="0" animBg="1"/>
      <p:bldP spid="69" grpId="0"/>
      <p:bldP spid="70" grpId="0" animBg="1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Trajectverloop 2 – publieke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8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90625" y="3076575"/>
            <a:ext cx="9896475" cy="5238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flipV="1">
            <a:off x="3534918" y="2644896"/>
            <a:ext cx="119063" cy="1023938"/>
            <a:chOff x="1664493" y="2957512"/>
            <a:chExt cx="119063" cy="102393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970595" y="2104342"/>
            <a:ext cx="1766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err="1">
                <a:solidFill>
                  <a:srgbClr val="FF0000"/>
                </a:solidFill>
              </a:rPr>
              <a:t>Bedrijventerrein</a:t>
            </a:r>
            <a:r>
              <a:rPr lang="en-GB" sz="1100" b="1" dirty="0">
                <a:solidFill>
                  <a:srgbClr val="FF0000"/>
                </a:solidFill>
              </a:rPr>
              <a:t> POC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flipV="1">
            <a:off x="5522275" y="2620637"/>
            <a:ext cx="119063" cy="1023938"/>
            <a:chOff x="1664493" y="2957512"/>
            <a:chExt cx="119063" cy="102393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43264" y="2953235"/>
            <a:ext cx="119063" cy="1023938"/>
            <a:chOff x="1664493" y="2957512"/>
            <a:chExt cx="119063" cy="102393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flipV="1">
            <a:off x="6339758" y="2625574"/>
            <a:ext cx="119063" cy="1023938"/>
            <a:chOff x="1664493" y="2957512"/>
            <a:chExt cx="119063" cy="1023938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75291" y="1819922"/>
            <a:ext cx="2475446" cy="319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345309" y="1343533"/>
            <a:ext cx="2347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/>
            <a:r>
              <a:rPr lang="nl-BE" sz="1100" dirty="0">
                <a:latin typeface="Georgia" panose="02040502050405020303" pitchFamily="18" charset="0"/>
              </a:rPr>
              <a:t>Publieke review tot dec 2019</a:t>
            </a:r>
            <a:endParaRPr lang="en-US" sz="1100" dirty="0">
              <a:latin typeface="Georgia" panose="02040502050405020303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A64A28-E017-4CCB-AE43-86873DB8A593}"/>
              </a:ext>
            </a:extLst>
          </p:cNvPr>
          <p:cNvGrpSpPr/>
          <p:nvPr/>
        </p:nvGrpSpPr>
        <p:grpSpPr>
          <a:xfrm>
            <a:off x="908444" y="2710347"/>
            <a:ext cx="2271717" cy="3330369"/>
            <a:chOff x="9430937" y="2714624"/>
            <a:chExt cx="2271717" cy="3330369"/>
          </a:xfrm>
        </p:grpSpPr>
        <p:grpSp>
          <p:nvGrpSpPr>
            <p:cNvPr id="64" name="Group 63"/>
            <p:cNvGrpSpPr/>
            <p:nvPr/>
          </p:nvGrpSpPr>
          <p:grpSpPr>
            <a:xfrm>
              <a:off x="10123881" y="2957512"/>
              <a:ext cx="119063" cy="1023938"/>
              <a:chOff x="1664493" y="2957512"/>
              <a:chExt cx="119063" cy="1023938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1724025" y="3076575"/>
                <a:ext cx="0" cy="904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1664493" y="2957512"/>
                <a:ext cx="119063" cy="11906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9430937" y="4108347"/>
              <a:ext cx="15049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/>
                <a:t>17/9</a:t>
              </a:r>
            </a:p>
            <a:p>
              <a:pPr algn="ctr"/>
              <a:r>
                <a:rPr lang="en-GB" sz="1100" b="1" err="1"/>
                <a:t>Voorleggen</a:t>
              </a:r>
              <a:r>
                <a:rPr lang="en-GB" sz="1100" b="1"/>
                <a:t> </a:t>
              </a:r>
              <a:r>
                <a:rPr lang="en-GB" sz="1100" b="1" err="1"/>
                <a:t>kandidaat</a:t>
              </a:r>
              <a:r>
                <a:rPr lang="en-GB" sz="1100" b="1"/>
                <a:t> </a:t>
              </a:r>
              <a:r>
                <a:rPr lang="en-GB" sz="1100" b="1" err="1"/>
                <a:t>standaard</a:t>
              </a:r>
              <a:endParaRPr lang="en-US" sz="1100" b="1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544054" y="2714624"/>
              <a:ext cx="1247777" cy="2295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544054" y="5106274"/>
              <a:ext cx="215860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342900"/>
              <a:r>
                <a:rPr lang="nl-BE" sz="1100">
                  <a:latin typeface="Georgia" panose="02040502050405020303" pitchFamily="18" charset="0"/>
                </a:rPr>
                <a:t>3. Publicatie en technische verankering </a:t>
              </a:r>
            </a:p>
            <a:p>
              <a:pPr lvl="1" indent="-342900"/>
              <a:r>
                <a:rPr lang="nl-BE" sz="1100">
                  <a:latin typeface="Georgia" panose="02040502050405020303" pitchFamily="18" charset="0"/>
                </a:rPr>
                <a:t>4. Voorlegging kandidaat standaard &amp; opstart publieke review</a:t>
              </a:r>
              <a:endParaRPr lang="en-US" sz="1100">
                <a:latin typeface="Georgia" panose="02040502050405020303" pitchFamily="18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65A97F7-9298-4F8B-A47E-36BF331590D6}"/>
              </a:ext>
            </a:extLst>
          </p:cNvPr>
          <p:cNvGrpSpPr/>
          <p:nvPr/>
        </p:nvGrpSpPr>
        <p:grpSpPr>
          <a:xfrm flipV="1">
            <a:off x="4179166" y="2625574"/>
            <a:ext cx="119063" cy="1023938"/>
            <a:chOff x="1664493" y="2957512"/>
            <a:chExt cx="119063" cy="102393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6B019CF-DE78-4302-9693-B7D374F56755}"/>
                </a:ext>
              </a:extLst>
            </p:cNvPr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D41E9AE-FBC8-44F2-8B3A-3F4BE40D47FA}"/>
                </a:ext>
              </a:extLst>
            </p:cNvPr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2990F0EB-D6E2-434C-A2FE-991D8EE54C75}"/>
              </a:ext>
            </a:extLst>
          </p:cNvPr>
          <p:cNvSpPr/>
          <p:nvPr/>
        </p:nvSpPr>
        <p:spPr>
          <a:xfrm>
            <a:off x="4850356" y="1823531"/>
            <a:ext cx="2032696" cy="3181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75E2E9-ABB7-4CA2-A91C-10470A4ACF42}"/>
              </a:ext>
            </a:extLst>
          </p:cNvPr>
          <p:cNvSpPr txBox="1"/>
          <p:nvPr/>
        </p:nvSpPr>
        <p:spPr>
          <a:xfrm>
            <a:off x="5248271" y="1343533"/>
            <a:ext cx="2347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/>
            <a:r>
              <a:rPr lang="nl-BE" sz="1100" dirty="0">
                <a:latin typeface="Georgia" panose="02040502050405020303" pitchFamily="18" charset="0"/>
              </a:rPr>
              <a:t>Publieke review verlenging</a:t>
            </a:r>
          </a:p>
          <a:p>
            <a:pPr lvl="1" indent="-342900"/>
            <a:r>
              <a:rPr lang="nl-BE" sz="1100" dirty="0">
                <a:latin typeface="Georgia" panose="02040502050405020303" pitchFamily="18" charset="0"/>
              </a:rPr>
              <a:t>tot mar 2019</a:t>
            </a:r>
            <a:endParaRPr lang="en-US" sz="1100" dirty="0">
              <a:latin typeface="Georgia" panose="02040502050405020303" pitchFamily="18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C52A52-BC2B-48CD-AFAC-D7122E5A2FCE}"/>
              </a:ext>
            </a:extLst>
          </p:cNvPr>
          <p:cNvGrpSpPr/>
          <p:nvPr/>
        </p:nvGrpSpPr>
        <p:grpSpPr>
          <a:xfrm>
            <a:off x="5159082" y="2953235"/>
            <a:ext cx="119063" cy="1023938"/>
            <a:chOff x="1664493" y="2957512"/>
            <a:chExt cx="119063" cy="102393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1EB3E81-7190-47E7-8460-2D79E7164C10}"/>
                </a:ext>
              </a:extLst>
            </p:cNvPr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77F7770-AEDD-4313-B9E2-C1871AB3A2DA}"/>
                </a:ext>
              </a:extLst>
            </p:cNvPr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04F2112-65A6-4FA9-B47F-DE16C1BA9D22}"/>
              </a:ext>
            </a:extLst>
          </p:cNvPr>
          <p:cNvGrpSpPr/>
          <p:nvPr/>
        </p:nvGrpSpPr>
        <p:grpSpPr>
          <a:xfrm>
            <a:off x="5901486" y="2953235"/>
            <a:ext cx="119063" cy="1023938"/>
            <a:chOff x="1664493" y="2957512"/>
            <a:chExt cx="119063" cy="1023938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917E831-F3F2-48E0-833A-B14DBA0593F1}"/>
                </a:ext>
              </a:extLst>
            </p:cNvPr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5F7673E-7F34-466E-9249-BEEBEFF84CD7}"/>
                </a:ext>
              </a:extLst>
            </p:cNvPr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74A5DE0-7953-4CEB-9F41-DADCB99FDEAF}"/>
              </a:ext>
            </a:extLst>
          </p:cNvPr>
          <p:cNvGrpSpPr/>
          <p:nvPr/>
        </p:nvGrpSpPr>
        <p:grpSpPr>
          <a:xfrm>
            <a:off x="7575996" y="2953235"/>
            <a:ext cx="119063" cy="1023938"/>
            <a:chOff x="1664493" y="2957512"/>
            <a:chExt cx="119063" cy="1023938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00A732A-0E0C-42DA-B35C-CFA7E08F0227}"/>
                </a:ext>
              </a:extLst>
            </p:cNvPr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413DFC1-E7AA-431D-AB46-DD789B997133}"/>
                </a:ext>
              </a:extLst>
            </p:cNvPr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1582EA1-C8C3-4274-B7F5-FF790AF851AC}"/>
              </a:ext>
            </a:extLst>
          </p:cNvPr>
          <p:cNvSpPr txBox="1"/>
          <p:nvPr/>
        </p:nvSpPr>
        <p:spPr>
          <a:xfrm>
            <a:off x="6883052" y="4104070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23/4</a:t>
            </a:r>
          </a:p>
          <a:p>
            <a:pPr algn="ctr"/>
            <a:r>
              <a:rPr lang="en-GB" sz="1100" b="1" dirty="0" err="1"/>
              <a:t>Voorstelling</a:t>
            </a:r>
            <a:r>
              <a:rPr lang="en-GB" sz="1100" b="1" dirty="0"/>
              <a:t> </a:t>
            </a:r>
          </a:p>
          <a:p>
            <a:pPr algn="ctr"/>
            <a:r>
              <a:rPr lang="en-GB" sz="1100" b="1" dirty="0" err="1"/>
              <a:t>Wg</a:t>
            </a:r>
            <a:r>
              <a:rPr lang="en-GB" sz="1100" b="1" dirty="0"/>
              <a:t> </a:t>
            </a:r>
            <a:r>
              <a:rPr lang="en-GB" sz="1100" b="1" dirty="0" err="1"/>
              <a:t>datastandaarden</a:t>
            </a:r>
            <a:endParaRPr lang="en-US" sz="11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DCE08F9-2FB5-463F-9ED2-386179196297}"/>
              </a:ext>
            </a:extLst>
          </p:cNvPr>
          <p:cNvSpPr/>
          <p:nvPr/>
        </p:nvSpPr>
        <p:spPr>
          <a:xfrm>
            <a:off x="6996169" y="2710347"/>
            <a:ext cx="3852344" cy="2295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FBD7C95-B81A-4DD0-8B46-B9A05857F998}"/>
              </a:ext>
            </a:extLst>
          </p:cNvPr>
          <p:cNvSpPr txBox="1"/>
          <p:nvPr/>
        </p:nvSpPr>
        <p:spPr>
          <a:xfrm>
            <a:off x="6996169" y="5101997"/>
            <a:ext cx="215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/>
            <a:r>
              <a:rPr lang="nl-BE" sz="1100" dirty="0">
                <a:latin typeface="Georgia" panose="02040502050405020303" pitchFamily="18" charset="0"/>
              </a:rPr>
              <a:t>5. Publicatie en technische verankering </a:t>
            </a:r>
          </a:p>
          <a:p>
            <a:pPr lvl="1" indent="-342900"/>
            <a:r>
              <a:rPr lang="nl-BE" sz="1100" dirty="0">
                <a:latin typeface="Georgia" panose="02040502050405020303" pitchFamily="18" charset="0"/>
              </a:rPr>
              <a:t>6. Voorlegging erkende standaard </a:t>
            </a:r>
            <a:endParaRPr lang="en-US" sz="1100" dirty="0">
              <a:latin typeface="Georgia" panose="02040502050405020303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15B0A8B-FFC8-4F6C-BFF0-5C58857A07F6}"/>
              </a:ext>
            </a:extLst>
          </p:cNvPr>
          <p:cNvGrpSpPr/>
          <p:nvPr/>
        </p:nvGrpSpPr>
        <p:grpSpPr>
          <a:xfrm>
            <a:off x="8930508" y="2953235"/>
            <a:ext cx="119063" cy="1023938"/>
            <a:chOff x="1664493" y="2957512"/>
            <a:chExt cx="119063" cy="1023938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ED729B1-C399-41AB-AB57-7CA733EE3D8A}"/>
                </a:ext>
              </a:extLst>
            </p:cNvPr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89B72A1-997C-4DE6-B740-BBEFEFC3C99B}"/>
                </a:ext>
              </a:extLst>
            </p:cNvPr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E7AFC5D-C0E3-4E66-93D7-72D93529EE01}"/>
              </a:ext>
            </a:extLst>
          </p:cNvPr>
          <p:cNvSpPr txBox="1"/>
          <p:nvPr/>
        </p:nvSpPr>
        <p:spPr>
          <a:xfrm>
            <a:off x="8232997" y="4096236"/>
            <a:ext cx="15049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8/5</a:t>
            </a:r>
          </a:p>
          <a:p>
            <a:pPr algn="ctr"/>
            <a:r>
              <a:rPr lang="en-GB" sz="1100" b="1" dirty="0" err="1"/>
              <a:t>Publieke</a:t>
            </a:r>
            <a:endParaRPr lang="en-GB" sz="1100" b="1" dirty="0"/>
          </a:p>
          <a:p>
            <a:pPr algn="ctr"/>
            <a:r>
              <a:rPr lang="en-GB" sz="1100" b="1" dirty="0"/>
              <a:t>webinar 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4BFE195-740A-4813-9AF1-C684A64F1EF8}"/>
              </a:ext>
            </a:extLst>
          </p:cNvPr>
          <p:cNvGrpSpPr/>
          <p:nvPr/>
        </p:nvGrpSpPr>
        <p:grpSpPr>
          <a:xfrm>
            <a:off x="10188416" y="2953235"/>
            <a:ext cx="119063" cy="1023938"/>
            <a:chOff x="1664493" y="2957512"/>
            <a:chExt cx="119063" cy="102393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0C88F53-E965-4CD1-857D-19B5D327C35C}"/>
                </a:ext>
              </a:extLst>
            </p:cNvPr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C78E191-D7E7-407E-9840-6D0EF2FB691E}"/>
                </a:ext>
              </a:extLst>
            </p:cNvPr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99EDD4-A221-4498-A418-4CCB9D1DE32E}"/>
              </a:ext>
            </a:extLst>
          </p:cNvPr>
          <p:cNvSpPr txBox="1"/>
          <p:nvPr/>
        </p:nvSpPr>
        <p:spPr>
          <a:xfrm>
            <a:off x="9495472" y="4107765"/>
            <a:ext cx="15049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err="1"/>
              <a:t>Schriftelijke</a:t>
            </a:r>
            <a:r>
              <a:rPr lang="en-GB" sz="1100" b="1" dirty="0"/>
              <a:t> </a:t>
            </a:r>
          </a:p>
          <a:p>
            <a:pPr algn="ctr"/>
            <a:r>
              <a:rPr lang="en-GB" sz="1100" b="1" dirty="0" err="1"/>
              <a:t>vraag</a:t>
            </a:r>
            <a:r>
              <a:rPr lang="en-GB" sz="1100" b="1" dirty="0"/>
              <a:t> </a:t>
            </a:r>
          </a:p>
          <a:p>
            <a:pPr algn="ctr"/>
            <a:r>
              <a:rPr lang="en-GB" sz="1100" b="1" dirty="0"/>
              <a:t>tot </a:t>
            </a:r>
            <a:r>
              <a:rPr lang="en-GB" sz="1100" b="1" dirty="0" err="1"/>
              <a:t>erkenning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383154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75" grpId="0" animBg="1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63E56F-3A8F-45FB-A71D-5E831CEDED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1482215"/>
            <a:ext cx="11205518" cy="499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/>
              <a:t>Modellen beschikbaar op: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/>
              <a:t>Perceel:</a:t>
            </a:r>
          </a:p>
          <a:p>
            <a:pPr lvl="1"/>
            <a:r>
              <a:rPr lang="nl-BE"/>
              <a:t>Vocabularium: </a:t>
            </a:r>
            <a:r>
              <a:rPr lang="en-US">
                <a:hlinkClick r:id="rId3"/>
              </a:rPr>
              <a:t>https://data.vlaanderen.be/ns/perceel/</a:t>
            </a:r>
            <a:endParaRPr lang="en-US"/>
          </a:p>
          <a:p>
            <a:pPr lvl="1"/>
            <a:r>
              <a:rPr lang="nl-BE"/>
              <a:t>Applicatieprofiel: </a:t>
            </a:r>
            <a:r>
              <a:rPr lang="en-US">
                <a:hlinkClick r:id="rId4"/>
              </a:rPr>
              <a:t>https://data.vlaanderen.be/doc/applicatieprofiel/perceel/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nl-BE"/>
              <a:t>Bedrijventerrein: </a:t>
            </a:r>
          </a:p>
          <a:p>
            <a:pPr lvl="1"/>
            <a:r>
              <a:rPr lang="nl-BE"/>
              <a:t>Vocabularium: </a:t>
            </a:r>
            <a:r>
              <a:rPr lang="en-US">
                <a:hlinkClick r:id="rId5"/>
              </a:rPr>
              <a:t>https://data.vlaanderen.be/ns/bedrijventerrein</a:t>
            </a:r>
            <a:endParaRPr lang="en-US"/>
          </a:p>
          <a:p>
            <a:pPr lvl="1"/>
            <a:r>
              <a:rPr lang="nl-BE"/>
              <a:t>Applicatieprofiel: </a:t>
            </a:r>
            <a:r>
              <a:rPr lang="en-US">
                <a:hlinkClick r:id="rId6"/>
              </a:rPr>
              <a:t>https://data.vlaanderen.be/doc/applicatieprofiel/bedrijventerrein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latin typeface="FlandersArtSans-Bold"/>
              </a:rPr>
              <a:t>Publicatie van de modellen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9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842336"/>
      </p:ext>
    </p:extLst>
  </p:cSld>
  <p:clrMapOvr>
    <a:masterClrMapping/>
  </p:clrMapOvr>
</p:sld>
</file>

<file path=ppt/theme/theme1.xml><?xml version="1.0" encoding="utf-8"?>
<a:theme xmlns:a="http://schemas.openxmlformats.org/drawingml/2006/main" name="1_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BB6AF17C-7ABF-4120-AF7B-15569C0D293D}" vid="{0334A496-99CE-4B4F-BDDD-03B180768685}"/>
    </a:ext>
  </a:extLst>
</a:theme>
</file>

<file path=ppt/theme/theme2.xml><?xml version="1.0" encoding="utf-8"?>
<a:theme xmlns:a="http://schemas.openxmlformats.org/drawingml/2006/main" name="2_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BB6AF17C-7ABF-4120-AF7B-15569C0D293D}" vid="{0334A496-99CE-4B4F-BDDD-03B180768685}"/>
    </a:ext>
  </a:extLst>
</a:theme>
</file>

<file path=ppt/theme/theme3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BA78EDFA-4A21-4C2B-BC64-41F6C3CCC39E}" vid="{4DAD9525-88AC-4C2E-8D9C-D6C68D29F239}"/>
    </a:ext>
  </a:extLst>
</a:theme>
</file>

<file path=ppt/theme/theme4.xml><?xml version="1.0" encoding="utf-8"?>
<a:theme xmlns:a="http://schemas.openxmlformats.org/drawingml/2006/main" name="3_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BB6AF17C-7ABF-4120-AF7B-15569C0D293D}" vid="{0334A496-99CE-4B4F-BDDD-03B180768685}"/>
    </a:ext>
  </a:extLst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2fdc902-2af4-48e3-9d9b-ce94c4443ec7">
      <UserInfo>
        <DisplayName>De Keyzer Michiel</DisplayName>
        <AccountId>781</AccountId>
        <AccountType/>
      </UserInfo>
      <UserInfo>
        <DisplayName>Haleydt Kevin</DisplayName>
        <AccountId>1279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D29C04CAF9AF43AFCF7FFDAA5F1253" ma:contentTypeVersion="" ma:contentTypeDescription="Een nieuw document maken." ma:contentTypeScope="" ma:versionID="f819e06161a05c30f22de457c7c35722">
  <xsd:schema xmlns:xsd="http://www.w3.org/2001/XMLSchema" xmlns:xs="http://www.w3.org/2001/XMLSchema" xmlns:p="http://schemas.microsoft.com/office/2006/metadata/properties" xmlns:ns2="52fdc902-2af4-48e3-9d9b-ce94c4443ec7" xmlns:ns3="bbc869b3-f907-4d88-b428-e88025ddec94" targetNamespace="http://schemas.microsoft.com/office/2006/metadata/properties" ma:root="true" ma:fieldsID="575298596ad3ff114ddabc0215780aa6" ns2:_="" ns3:_="">
    <xsd:import namespace="52fdc902-2af4-48e3-9d9b-ce94c4443ec7"/>
    <xsd:import namespace="bbc869b3-f907-4d88-b428-e88025ddec9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dc902-2af4-48e3-9d9b-ce94c4443e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869b3-f907-4d88-b428-e88025dde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5C2A61-9D7B-4D2B-A8AB-A36BF04A91E6}">
  <ds:schemaRefs>
    <ds:schemaRef ds:uri="http://schemas.microsoft.com/office/2006/metadata/properties"/>
    <ds:schemaRef ds:uri="http://schemas.microsoft.com/office/infopath/2007/PartnerControls"/>
    <ds:schemaRef ds:uri="52fdc902-2af4-48e3-9d9b-ce94c4443ec7"/>
  </ds:schemaRefs>
</ds:datastoreItem>
</file>

<file path=customXml/itemProps2.xml><?xml version="1.0" encoding="utf-8"?>
<ds:datastoreItem xmlns:ds="http://schemas.openxmlformats.org/officeDocument/2006/customXml" ds:itemID="{D8AE0C08-745A-4D7B-BD06-A0B3F4196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6CE293-1981-49B7-A752-4710E268B8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fdc902-2af4-48e3-9d9b-ce94c4443ec7"/>
    <ds:schemaRef ds:uri="bbc869b3-f907-4d88-b428-e88025ddec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Microsoft Office PowerPoint</Application>
  <PresentationFormat>Widescreen</PresentationFormat>
  <Paragraphs>229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FlandersArtSans-Regular</vt:lpstr>
      <vt:lpstr>Arial</vt:lpstr>
      <vt:lpstr>Wingdings</vt:lpstr>
      <vt:lpstr>FlandersArtSans-Bold</vt:lpstr>
      <vt:lpstr>Georgia</vt:lpstr>
      <vt:lpstr>Calibri</vt:lpstr>
      <vt:lpstr>FlandersArtSans-Light</vt:lpstr>
      <vt:lpstr>1_Kantoorthema</vt:lpstr>
      <vt:lpstr>2_Kantoorthema</vt:lpstr>
      <vt:lpstr>Office Theme</vt:lpstr>
      <vt:lpstr>3_Kantoorthema</vt:lpstr>
      <vt:lpstr>Perceel &amp; Bedrijventerrein einde publieke review</vt:lpstr>
      <vt:lpstr>Context</vt:lpstr>
      <vt:lpstr>Context</vt:lpstr>
      <vt:lpstr>Een eerste oefening</vt:lpstr>
      <vt:lpstr>Van Decentraal Medebeheer tot OSLO standaard</vt:lpstr>
      <vt:lpstr>Proces &amp; methode als leidraad</vt:lpstr>
      <vt:lpstr>Trajectverloop 1 – bekomen van kandidaatstandaard</vt:lpstr>
      <vt:lpstr>Trajectverloop 2 – publieke review</vt:lpstr>
      <vt:lpstr>Publicatie van de modellen</vt:lpstr>
      <vt:lpstr>Betrokken stakeholders</vt:lpstr>
      <vt:lpstr>Zoveel mogelijk afstemming met...</vt:lpstr>
      <vt:lpstr>OSLO Perceel</vt:lpstr>
      <vt:lpstr>OSLO Perceel</vt:lpstr>
      <vt:lpstr>OSLO Perceel</vt:lpstr>
      <vt:lpstr>OSLO Perceel</vt:lpstr>
      <vt:lpstr>OSLO Bedrijventerrein</vt:lpstr>
      <vt:lpstr>Publieke review</vt:lpstr>
      <vt:lpstr>Inhoudelijke aanpassing 1 omkering relaties met agent</vt:lpstr>
      <vt:lpstr>Inhoudelijke aanpassing 1 omkering relaties met agent</vt:lpstr>
      <vt:lpstr>Inhoudelijke aanpassing 2 is deel van</vt:lpstr>
      <vt:lpstr>Andere inhoudelijke aanpassingen</vt:lpstr>
      <vt:lpstr>Andere inhoudelijke aanpassingen</vt:lpstr>
      <vt:lpstr>POC</vt:lpstr>
      <vt:lpstr>POC</vt:lpstr>
      <vt:lpstr>Tijd voor jullie feedback</vt:lpstr>
      <vt:lpstr>Vraag tot voorlegging erkenning als datastandaard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STANDAARDEN  VOOR LINKENDE ORGANISATIES  Aan de slag met semantische standaarden DCAT-AP validator voor Vlaamse open data  Raf Buyle, Michiel De Keyzer, Jens Scheerlinck, Bert Van Nuffelen, Mathias De Schrijver</dc:title>
  <dc:creator>De Schrijver, Mathias</dc:creator>
  <cp:lastModifiedBy>Bert Van Nuffelen</cp:lastModifiedBy>
  <cp:revision>26</cp:revision>
  <dcterms:modified xsi:type="dcterms:W3CDTF">2020-05-08T07:53:06Z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0x010100B2D29C04CAF9AF43AFCF7FFDAA5F1253</vt:lpwstr>
  </property>
</Properties>
</file>