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84" r:id="rId5"/>
  </p:sldMasterIdLst>
  <p:notesMasterIdLst>
    <p:notesMasterId r:id="rId30"/>
  </p:notesMasterIdLst>
  <p:handoutMasterIdLst>
    <p:handoutMasterId r:id="rId31"/>
  </p:handoutMasterIdLst>
  <p:sldIdLst>
    <p:sldId id="380" r:id="rId6"/>
    <p:sldId id="441" r:id="rId7"/>
    <p:sldId id="415" r:id="rId8"/>
    <p:sldId id="431" r:id="rId9"/>
    <p:sldId id="428" r:id="rId10"/>
    <p:sldId id="436" r:id="rId11"/>
    <p:sldId id="437" r:id="rId12"/>
    <p:sldId id="438" r:id="rId13"/>
    <p:sldId id="443" r:id="rId14"/>
    <p:sldId id="419" r:id="rId15"/>
    <p:sldId id="420" r:id="rId16"/>
    <p:sldId id="427" r:id="rId17"/>
    <p:sldId id="442" r:id="rId18"/>
    <p:sldId id="421" r:id="rId19"/>
    <p:sldId id="435" r:id="rId20"/>
    <p:sldId id="434" r:id="rId21"/>
    <p:sldId id="422" r:id="rId22"/>
    <p:sldId id="432" r:id="rId23"/>
    <p:sldId id="423" r:id="rId24"/>
    <p:sldId id="424" r:id="rId25"/>
    <p:sldId id="433" r:id="rId26"/>
    <p:sldId id="425" r:id="rId27"/>
    <p:sldId id="426" r:id="rId28"/>
    <p:sldId id="429" r:id="rId29"/>
  </p:sldIdLst>
  <p:sldSz cx="9906000" cy="6858000" type="A4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landersArtSans-Bold" panose="020B0604020202020204" charset="0"/>
      <p:bold r:id="rId36"/>
    </p:embeddedFont>
    <p:embeddedFont>
      <p:font typeface="FlandersArtSans-Light" panose="020B0604020202020204" charset="0"/>
      <p:regular r:id="rId37"/>
    </p:embeddedFont>
    <p:embeddedFont>
      <p:font typeface="FlandersArtSans-Regular" panose="020B0604020202020204" charset="0"/>
      <p:regular r:id="rId38"/>
    </p:embeddedFont>
  </p:embeddedFontLst>
  <p:defaultTextStyle>
    <a:defPPr>
      <a:defRPr lang="nl-BE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iau Ruben" initials="CR" lastIdx="9" clrIdx="0">
    <p:extLst>
      <p:ext uri="{19B8F6BF-5375-455C-9EA6-DF929625EA0E}">
        <p15:presenceInfo xmlns:p15="http://schemas.microsoft.com/office/powerpoint/2012/main" userId="Capiau Rub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B00"/>
    <a:srgbClr val="F0EDA8"/>
    <a:srgbClr val="66CCFF"/>
    <a:srgbClr val="FF9900"/>
    <a:srgbClr val="0097CC"/>
    <a:srgbClr val="7030A0"/>
    <a:srgbClr val="CC66FF"/>
    <a:srgbClr val="CC6600"/>
    <a:srgbClr val="FF99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860EE-A0C3-423C-AAE7-E21628CC6DF9}" v="3936" dt="2019-02-28T09:31:07.853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15" autoAdjust="0"/>
  </p:normalViewPr>
  <p:slideViewPr>
    <p:cSldViewPr snapToGrid="0">
      <p:cViewPr varScale="1">
        <p:scale>
          <a:sx n="150" d="100"/>
          <a:sy n="150" d="100"/>
        </p:scale>
        <p:origin x="17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>
              <a:latin typeface="FlandersArtSans-Regular" panose="00000500000000000000" pitchFamily="2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25/06/2020</a:t>
            </a:fld>
            <a:endParaRPr lang="nl-B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6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476670" y="179512"/>
            <a:ext cx="3407942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>
              <a:latin typeface="FlandersArtSans-Regular" panose="00000500000000000000" pitchFamily="2" charset="0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15B66-BF51-4972-819E-6E18353EB769}" type="datetimeFigureOut">
              <a:rPr lang="nl-BE" smtClean="0"/>
              <a:t>25/06/2020</a:t>
            </a:fld>
            <a:endParaRPr lang="nl-BE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‹#›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19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1pPr>
    <a:lvl2pPr marL="36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2pPr>
    <a:lvl3pPr marL="54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3pPr>
    <a:lvl4pPr marL="720000" indent="-171419" algn="l" defTabSz="914235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4pPr>
    <a:lvl5pPr marL="900000" indent="-171419" algn="l" defTabSz="914235" rtl="0" eaLnBrk="1" latinLnBrk="0" hangingPunct="1">
      <a:buFont typeface="FlandersArtSans-Regular" panose="00000500000000000000" pitchFamily="2" charset="0"/>
      <a:buChar char="&gt;"/>
      <a:defRPr sz="1200" kern="1200">
        <a:solidFill>
          <a:schemeClr val="tx1"/>
        </a:solidFill>
        <a:latin typeface="FlandersArtSans-Regular" panose="00000500000000000000" pitchFamily="2" charset="0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93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12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53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14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15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34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16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1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17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3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18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49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19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2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20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2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21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1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22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3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6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23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7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24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8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4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9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5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0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6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6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7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4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8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7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10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0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7D71-DFD4-49A2-8FE9-9156F9579F84}" type="slidenum">
              <a:rPr lang="nl-BE" smtClean="0">
                <a:latin typeface="FlandersArtSans-Regular" panose="00000500000000000000" pitchFamily="2" charset="0"/>
              </a:rPr>
              <a:t>11</a:t>
            </a:fld>
            <a:endParaRPr lang="nl-BE">
              <a:latin typeface="FlandersArtSans-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6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00174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6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3" y="1551754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" y="5770203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4" y="5889447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197065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9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3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9FD8496-48C5-4583-9367-3776D137BE06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91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50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3CD1E5EE-31AD-4227-823A-763921EC34E0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96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Werkgroep GR 23 - 11/09/2018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0E2BCAD2-B281-44C3-8658-120544DA68D6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494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961572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28711" y="4509834"/>
            <a:ext cx="7434681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34681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stijl te bewerken</a:t>
            </a:r>
            <a:endParaRPr sz="3600" b="1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094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4" y="-21307"/>
            <a:ext cx="8762846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1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700173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2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381726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" y="5770201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2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3" y="5889445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2" y="4509834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5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8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59" y="2002534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012021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DF86D672-0F14-4D10-9E85-6BD5DBCA7C47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490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8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FC5E1A5C-8CC6-4C98-806A-E83C3DF44E9C}" type="datetime1">
              <a:rPr lang="nl-BE" smtClean="0"/>
              <a:t>25/06/2020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12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FA24812-4B83-4CB0-9BDF-A151636CAC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41"/>
          <a:stretch/>
        </p:blipFill>
        <p:spPr>
          <a:xfrm>
            <a:off x="4818652" y="-21307"/>
            <a:ext cx="5098637" cy="6879307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7C7894B3-CD46-4662-99B7-0E0139383770}"/>
              </a:ext>
            </a:extLst>
          </p:cNvPr>
          <p:cNvSpPr txBox="1"/>
          <p:nvPr userDrawn="1"/>
        </p:nvSpPr>
        <p:spPr>
          <a:xfrm>
            <a:off x="6569149" y="5889445"/>
            <a:ext cx="3198355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5" name="Shape 108"/>
          <p:cNvSpPr/>
          <p:nvPr userDrawn="1"/>
        </p:nvSpPr>
        <p:spPr>
          <a:xfrm>
            <a:off x="2" y="-21306"/>
            <a:ext cx="6861969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700174" y="692695"/>
            <a:ext cx="195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8713" y="4509836"/>
            <a:ext cx="5094419" cy="11125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1" y="1551754"/>
            <a:ext cx="4236324" cy="2794621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" y="5770203"/>
            <a:ext cx="1525527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AD2A0FC-9EB1-4BBF-8A2B-AA5E0329F6EE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409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A1B9011D-000C-4AFA-B97B-340CAF5F5C82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11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62524" y="365128"/>
            <a:ext cx="302382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62524" y="5892601"/>
            <a:ext cx="3023824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842570" y="365126"/>
            <a:ext cx="5382393" cy="6109416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FD145613-1161-400B-AEEB-4336DDC53EAF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028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432474" y="5817248"/>
            <a:ext cx="6963661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FlandersArtSans-Regular" panose="00000500000000000000" pitchFamily="2" charset="0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lang="nl-NL" sz="1400"/>
              <a:t>Tekststijl van het model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32472" y="1499129"/>
            <a:ext cx="6963662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8F81144E-EEDC-454F-A1DE-4F77F25CD75A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69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1"/>
            <a:ext cx="9555510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3" y="5770203"/>
            <a:ext cx="1525527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1028712" y="1551754"/>
            <a:ext cx="74295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1" y="687274"/>
            <a:ext cx="195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1184" y="5889447"/>
            <a:ext cx="319835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www.vlaanderen.be/informatievlaanderen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28713" y="4509836"/>
            <a:ext cx="7429501" cy="94885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974560" y="2002536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50488" y="-1"/>
            <a:ext cx="9555512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65158" y="4941168"/>
            <a:ext cx="74295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974560" y="2002536"/>
            <a:ext cx="8420101" cy="2794621"/>
          </a:xfrm>
          <a:prstGeom prst="rect">
            <a:avLst/>
          </a:prstGeom>
        </p:spPr>
        <p:txBody>
          <a:bodyPr anchor="b"/>
          <a:lstStyle>
            <a:lvl1pPr algn="r">
              <a:defRPr sz="3600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600" b="1"/>
              <a:t>Klik om de stijl te bewerken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967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7801641-2D6A-4434-A104-DA191D64FED8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8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81039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BB4B2DB-EE40-4C11-9135-B368C4537A2E}" type="datetime1">
              <a:rPr lang="nl-BE" smtClean="0"/>
              <a:t>25/06/2020</a:t>
            </a:fld>
            <a:endParaRPr lang="nl-BE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5040876" y="1482215"/>
            <a:ext cx="4184087" cy="4992328"/>
          </a:xfrm>
        </p:spPr>
        <p:txBody>
          <a:bodyPr/>
          <a:lstStyle>
            <a:lvl1pPr marL="342900" marR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83771" marR="0" indent="-326571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219200" marR="0" indent="-3048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7373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194560" marR="0" indent="-36576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063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78C15336-C18C-4AB8-8271-F1F347645E41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29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1190C4E-3E39-4F27-A80A-9911D8438DF6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6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1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3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FA21DB40-9692-44B9-A7BE-1B2CA00B2DCC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1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82215"/>
            <a:ext cx="8543925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Tekststijl van het model bewerken</a:t>
            </a:r>
          </a:p>
          <a:p>
            <a:pPr marL="342900" marR="0" lvl="1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42900" marR="0" lvl="3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42900" marR="0" lvl="4" indent="-3429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7" name="Shape 2"/>
          <p:cNvSpPr/>
          <p:nvPr userDrawn="1"/>
        </p:nvSpPr>
        <p:spPr>
          <a:xfrm>
            <a:off x="0" y="0"/>
            <a:ext cx="350489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80651" y="6605192"/>
            <a:ext cx="6084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r>
              <a:rPr lang="nl-BE"/>
              <a:t>Werkgroep GR 23 - 11/09/2018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689202" y="6558837"/>
            <a:ext cx="739309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564652" y="6603110"/>
            <a:ext cx="2863858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CBBCB05-1596-44E7-9636-89D632DAF986}" type="datetime1">
              <a:rPr lang="nl-BE" smtClean="0"/>
              <a:t>25/06/2020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202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71" marR="0" indent="-326571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marR="0" indent="-3048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marR="0" indent="-3657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28/02/2019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28711" y="1551754"/>
            <a:ext cx="4236324" cy="2794621"/>
          </a:xfrm>
        </p:spPr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</p:spTree>
    <p:extLst>
      <p:ext uri="{BB962C8B-B14F-4D97-AF65-F5344CB8AC3E}">
        <p14:creationId xmlns:p14="http://schemas.microsoft.com/office/powerpoint/2010/main" val="148566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aangeleverd</a:t>
            </a:r>
            <a:r>
              <a:rPr lang="en-US" dirty="0"/>
              <a:t> </a:t>
            </a:r>
            <a:r>
              <a:rPr lang="en-US" dirty="0" err="1"/>
              <a:t>huisnummer</a:t>
            </a:r>
            <a:r>
              <a:rPr lang="en-US" dirty="0"/>
              <a:t> 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/>
              <a:t>Huisnummer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prefix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aangeleverede</a:t>
            </a:r>
            <a:r>
              <a:rPr lang="en-US" dirty="0"/>
              <a:t> </a:t>
            </a:r>
            <a:r>
              <a:rPr lang="en-US" dirty="0" err="1"/>
              <a:t>straatnaam</a:t>
            </a:r>
            <a:endParaRPr lang="en-US" dirty="0"/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Straatnaam: 145 R. Campagne </a:t>
            </a:r>
          </a:p>
          <a:p>
            <a:pPr lvl="3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Straatnaam: R. Campagne </a:t>
            </a:r>
          </a:p>
          <a:p>
            <a:pPr lvl="3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Huisnummer: 145</a:t>
            </a: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/>
              <a:t>Huisnummer</a:t>
            </a:r>
            <a:r>
              <a:rPr lang="en-US" dirty="0"/>
              <a:t> +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numeriek</a:t>
            </a:r>
            <a:r>
              <a:rPr lang="en-US" dirty="0"/>
              <a:t> </a:t>
            </a:r>
            <a:r>
              <a:rPr lang="en-US" dirty="0" err="1"/>
              <a:t>bisnummer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prefix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aangeleverde</a:t>
            </a:r>
            <a:r>
              <a:rPr lang="en-US" dirty="0"/>
              <a:t> </a:t>
            </a:r>
            <a:r>
              <a:rPr lang="en-US" dirty="0" err="1"/>
              <a:t>straatnaam</a:t>
            </a:r>
            <a:endParaRPr lang="en-US" dirty="0"/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27A B </a:t>
            </a:r>
            <a:r>
              <a:rPr lang="nl-BE" dirty="0" err="1"/>
              <a:t>Baudoin</a:t>
            </a:r>
            <a:r>
              <a:rPr lang="nl-BE" dirty="0"/>
              <a:t> </a:t>
            </a:r>
          </a:p>
          <a:p>
            <a:pPr lvl="3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Straatnaam: B </a:t>
            </a:r>
            <a:r>
              <a:rPr lang="nl-BE" dirty="0" err="1"/>
              <a:t>Baudoin</a:t>
            </a:r>
            <a:r>
              <a:rPr lang="nl-BE" dirty="0"/>
              <a:t> </a:t>
            </a:r>
          </a:p>
          <a:p>
            <a:pPr lvl="3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Huisnummer: 27A</a:t>
            </a:r>
            <a:endParaRPr lang="en-US" dirty="0"/>
          </a:p>
          <a:p>
            <a:pPr lvl="3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Huisnummers en </a:t>
            </a:r>
            <a:r>
              <a:rPr lang="nl-BE" dirty="0" err="1"/>
              <a:t>Subadressen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16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Geen aangeleverde index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 numeriek huisnummer wordt </a:t>
            </a:r>
            <a:r>
              <a:rPr lang="nl-BE" dirty="0" err="1"/>
              <a:t>crab</a:t>
            </a:r>
            <a:r>
              <a:rPr lang="nl-BE" dirty="0"/>
              <a:t> huisnummer</a:t>
            </a:r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20 </a:t>
            </a:r>
            <a:r>
              <a:rPr lang="nl-BE" dirty="0">
                <a:sym typeface="Wingdings" panose="05000000000000000000" pitchFamily="2" charset="2"/>
              </a:rPr>
              <a:t> 20 , 013  13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 huisnummer met niet numeriek suffix wordt </a:t>
            </a:r>
            <a:r>
              <a:rPr lang="nl-BE" dirty="0" err="1"/>
              <a:t>Crab</a:t>
            </a:r>
            <a:r>
              <a:rPr lang="nl-BE" dirty="0"/>
              <a:t> huisnummer</a:t>
            </a:r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20 a </a:t>
            </a:r>
            <a:r>
              <a:rPr lang="nl-BE" dirty="0">
                <a:sym typeface="Wingdings" panose="05000000000000000000" pitchFamily="2" charset="2"/>
              </a:rPr>
              <a:t> 20A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 huisnummer bevat koppelteken, forward slag, spatie tussen numerieke delen</a:t>
            </a:r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20-22 , 40/44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Markeren als bereik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Geen aangeleverd huisnummer en straatnaam bevat spatie tussen twee numerieke delen	</a:t>
            </a:r>
          </a:p>
          <a:p>
            <a:pPr lvl="2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Kerkstraat 20 40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Markeren als bereik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Huisnummers en </a:t>
            </a:r>
            <a:r>
              <a:rPr lang="nl-BE" dirty="0" err="1"/>
              <a:t>Subadressen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23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records gemarkeerd als bereik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huisnummer en </a:t>
            </a:r>
            <a:r>
              <a:rPr lang="nl-BE" dirty="0" err="1"/>
              <a:t>subadres</a:t>
            </a:r>
            <a:r>
              <a:rPr lang="nl-BE" dirty="0"/>
              <a:t> genoteerd als bereik: eerste </a:t>
            </a:r>
            <a:r>
              <a:rPr lang="nl-BE" dirty="0" err="1"/>
              <a:t>huisnr</a:t>
            </a:r>
            <a:r>
              <a:rPr lang="nl-BE" dirty="0"/>
              <a:t> wordt CRAB huisnummer, tweede </a:t>
            </a:r>
            <a:r>
              <a:rPr lang="nl-BE" dirty="0" err="1"/>
              <a:t>huisnr</a:t>
            </a:r>
            <a:r>
              <a:rPr lang="nl-BE" dirty="0"/>
              <a:t> wordt </a:t>
            </a:r>
            <a:r>
              <a:rPr lang="nl-BE" dirty="0" err="1"/>
              <a:t>subadres</a:t>
            </a:r>
            <a:r>
              <a:rPr lang="nl-BE" dirty="0"/>
              <a:t> met aard ‘</a:t>
            </a:r>
            <a:r>
              <a:rPr lang="nl-BE" dirty="0" err="1"/>
              <a:t>busnummer</a:t>
            </a:r>
            <a:r>
              <a:rPr lang="nl-BE" dirty="0"/>
              <a:t>’ (vb. ‘16-2’ -&gt; </a:t>
            </a:r>
            <a:r>
              <a:rPr lang="nl-BE" dirty="0" err="1"/>
              <a:t>hnr</a:t>
            </a:r>
            <a:r>
              <a:rPr lang="nl-BE" dirty="0"/>
              <a:t> ‘16’ + </a:t>
            </a:r>
            <a:r>
              <a:rPr lang="nl-BE" dirty="0" err="1"/>
              <a:t>busnr</a:t>
            </a:r>
            <a:r>
              <a:rPr lang="nl-BE" dirty="0"/>
              <a:t> ‘2’)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huisnummer met niet-numeriek bisnummer genoteerd als bereik: eerste </a:t>
            </a:r>
            <a:r>
              <a:rPr lang="nl-BE" dirty="0" err="1"/>
              <a:t>huisnr</a:t>
            </a:r>
            <a:r>
              <a:rPr lang="nl-BE" dirty="0"/>
              <a:t> + tweede </a:t>
            </a:r>
            <a:r>
              <a:rPr lang="nl-BE" dirty="0" err="1"/>
              <a:t>huisnr</a:t>
            </a:r>
            <a:r>
              <a:rPr lang="nl-BE" dirty="0"/>
              <a:t> wordt CRAB huisnummer (vb. ‘16/A’ -&gt; </a:t>
            </a:r>
            <a:r>
              <a:rPr lang="nl-BE" dirty="0" err="1"/>
              <a:t>hnr</a:t>
            </a:r>
            <a:r>
              <a:rPr lang="nl-BE" dirty="0"/>
              <a:t> ‘16A’)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echte </a:t>
            </a:r>
            <a:r>
              <a:rPr lang="nl-BE" dirty="0" err="1"/>
              <a:t>huisnummerbereiken</a:t>
            </a:r>
            <a:r>
              <a:rPr lang="nl-BE" dirty="0"/>
              <a:t>: eerste </a:t>
            </a:r>
            <a:r>
              <a:rPr lang="nl-BE" dirty="0" err="1"/>
              <a:t>huisnr</a:t>
            </a:r>
            <a:r>
              <a:rPr lang="nl-BE" dirty="0"/>
              <a:t> wordt CRAB huisnummer, tweede </a:t>
            </a:r>
            <a:r>
              <a:rPr lang="nl-BE" dirty="0" err="1"/>
              <a:t>huisnr</a:t>
            </a:r>
            <a:r>
              <a:rPr lang="nl-BE" dirty="0"/>
              <a:t> wordt CRAB huisnummer + eventuele interpolatie indien nummeringsinformatie aanwezig voor betreffende wegsegment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matching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9497C9E-5732-453A-BEBB-1056F32D1F90}"/>
              </a:ext>
            </a:extLst>
          </p:cNvPr>
          <p:cNvSpPr txBox="1">
            <a:spLocks/>
          </p:cNvSpPr>
          <p:nvPr/>
        </p:nvSpPr>
        <p:spPr>
          <a:xfrm>
            <a:off x="-252262" y="4797157"/>
            <a:ext cx="74295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landersArtSans-Regular" panose="00000500000000000000" pitchFamily="2" charset="0"/>
              <a:buNone/>
              <a:tabLst/>
              <a:defRPr sz="2400" kern="1200">
                <a:solidFill>
                  <a:schemeClr val="tx2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32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1038" y="1290160"/>
            <a:ext cx="8543925" cy="4992328"/>
          </a:xfrm>
        </p:spPr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 err="1"/>
              <a:t>Leading</a:t>
            </a:r>
            <a:r>
              <a:rPr lang="nl-BE" dirty="0"/>
              <a:t> zero’s worden verwijderd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Lege string of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‘0000’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Begint met een cijfer  links aanvullen met nullen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>
                <a:sym typeface="Wingdings" panose="05000000000000000000" pitchFamily="2" charset="2"/>
              </a:rPr>
              <a:t>Begint met een letter  rechts aanvullen met nullen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- formateren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52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1038" y="1290160"/>
            <a:ext cx="8543925" cy="4992328"/>
          </a:xfrm>
        </p:spPr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Index wordt uiteen getrokken, afhankelijk van de afwisseling tussen numerieke en niet-numerieke delen.  Eerst wordt index in twee gedeeld, waarna het overblijvende deel opnieuw in 2 wordt gedeeld.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‘0001’ : deel 1 is ‘0001’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‘A000’ : deel 1 is ‘A’ en deel2 is ‘000’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‘C001’ : deel 1 is ‘C’ en deel 2 is ‘001’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’01.2’ : deel 1 is ‘01’ en deel 2 is ‘2’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2bu1’ : deel 1 is ‘2’ en deel 2 is ‘bu1’ </a:t>
            </a:r>
            <a:r>
              <a:rPr lang="nl-BE" dirty="0">
                <a:sym typeface="Wingdings" panose="05000000000000000000" pitchFamily="2" charset="2"/>
              </a:rPr>
              <a:t> deel 3 is ‘</a:t>
            </a:r>
            <a:r>
              <a:rPr lang="nl-BE" dirty="0" err="1">
                <a:sym typeface="Wingdings" panose="05000000000000000000" pitchFamily="2" charset="2"/>
              </a:rPr>
              <a:t>bu</a:t>
            </a:r>
            <a:r>
              <a:rPr lang="nl-BE" dirty="0">
                <a:sym typeface="Wingdings" panose="05000000000000000000" pitchFamily="2" charset="2"/>
              </a:rPr>
              <a:t>’ en deel 4 is ‘1’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- verwerking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02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1038" y="1290160"/>
            <a:ext cx="8543925" cy="4992328"/>
          </a:xfrm>
        </p:spPr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niet-numeriek en deel 2 numeriek en gelijk aan nul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deel1 aanduiding van bisnummer: aangeleverd huisnummer + deel 1 wordt CRAB huisnummer; geen CRAB </a:t>
            </a:r>
            <a:r>
              <a:rPr lang="nl-BE" sz="2000" dirty="0" err="1"/>
              <a:t>subadres</a:t>
            </a:r>
            <a:endParaRPr lang="nl-BE" sz="20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marL="457200" lvl="1" indent="0">
              <a:buClr>
                <a:srgbClr val="E6DB00"/>
              </a:buClr>
              <a:buSzPct val="150000"/>
              <a:buNone/>
            </a:pP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– verschillende cases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DEBD0-612B-436C-B4EB-825601FCF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11"/>
          <a:stretch/>
        </p:blipFill>
        <p:spPr>
          <a:xfrm>
            <a:off x="1514475" y="2953265"/>
            <a:ext cx="6877050" cy="1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0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niet-numeriek en deel 2 numeriek en groter dan nul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deel1 aanduiding van bisnummer: aangeleverd huisnummer + deel 1 wordt CRAB huisnummer; deel 2 wordt </a:t>
            </a:r>
            <a:r>
              <a:rPr lang="nl-BE" dirty="0" err="1"/>
              <a:t>subadres</a:t>
            </a:r>
            <a:r>
              <a:rPr lang="nl-BE" dirty="0"/>
              <a:t> met aard ‘</a:t>
            </a:r>
            <a:r>
              <a:rPr lang="nl-BE" dirty="0" err="1"/>
              <a:t>busnummer</a:t>
            </a:r>
            <a:r>
              <a:rPr lang="nl-BE" dirty="0"/>
              <a:t>’</a:t>
            </a:r>
          </a:p>
          <a:p>
            <a:pPr marL="0" indent="0">
              <a:buClr>
                <a:srgbClr val="E6DB00"/>
              </a:buClr>
              <a:buSzPct val="150000"/>
              <a:buNone/>
            </a:pPr>
            <a:endParaRPr lang="nl-BE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A5DB9C-6B6D-4C0A-AD7B-1002F4AC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3675878"/>
            <a:ext cx="6943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deel1 geen aanduiding van bisnummer: aangeleverd huisnummer wordt CRAB huisnummer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 1 aanduiding van </a:t>
            </a:r>
            <a:r>
              <a:rPr lang="nl-BE" sz="2000" dirty="0" err="1"/>
              <a:t>appartementnummer</a:t>
            </a:r>
            <a:r>
              <a:rPr lang="nl-BE" sz="2000" dirty="0"/>
              <a:t>: deel 2 wordt </a:t>
            </a:r>
            <a:r>
              <a:rPr lang="nl-BE" sz="2000" dirty="0" err="1"/>
              <a:t>subadres</a:t>
            </a:r>
            <a:r>
              <a:rPr lang="nl-BE" sz="2000" dirty="0"/>
              <a:t> met aard ‘</a:t>
            </a:r>
            <a:r>
              <a:rPr lang="nl-BE" sz="2000" dirty="0" err="1"/>
              <a:t>appartementnummer</a:t>
            </a:r>
            <a:r>
              <a:rPr lang="nl-BE" sz="2000" dirty="0"/>
              <a:t>’ -&gt; </a:t>
            </a:r>
            <a:r>
              <a:rPr lang="nl-BE" sz="2000" dirty="0" err="1"/>
              <a:t>Busnummer</a:t>
            </a:r>
            <a:endParaRPr lang="nl-BE" sz="20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sz="8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 1 aanduiding van verdiepnummer: deel1 + deel2 wordt </a:t>
            </a:r>
            <a:r>
              <a:rPr lang="nl-BE" sz="2000" dirty="0" err="1"/>
              <a:t>subadres</a:t>
            </a:r>
            <a:r>
              <a:rPr lang="nl-BE" sz="2000" dirty="0"/>
              <a:t> met aard ‘</a:t>
            </a:r>
            <a:r>
              <a:rPr lang="nl-BE" sz="2000" dirty="0" err="1"/>
              <a:t>appartementnummer</a:t>
            </a:r>
            <a:r>
              <a:rPr lang="nl-BE" sz="2000" dirty="0"/>
              <a:t>’ -&gt; </a:t>
            </a:r>
            <a:r>
              <a:rPr lang="nl-BE" sz="2000" dirty="0" err="1"/>
              <a:t>Busnummer</a:t>
            </a:r>
            <a:endParaRPr lang="nl-BE" sz="20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sz="20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sz="11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 1 aanduiding van </a:t>
            </a:r>
            <a:r>
              <a:rPr lang="nl-BE" sz="2000" dirty="0" err="1"/>
              <a:t>busnummer</a:t>
            </a:r>
            <a:r>
              <a:rPr lang="nl-BE" sz="2000" dirty="0"/>
              <a:t>: deel 2 wordt </a:t>
            </a:r>
            <a:r>
              <a:rPr lang="nl-BE" sz="2000" dirty="0" err="1"/>
              <a:t>subadres</a:t>
            </a:r>
            <a:r>
              <a:rPr lang="nl-BE" sz="2000" dirty="0"/>
              <a:t> met aard ‘</a:t>
            </a:r>
            <a:r>
              <a:rPr lang="nl-BE" sz="2000" dirty="0" err="1"/>
              <a:t>busnummer</a:t>
            </a:r>
            <a:r>
              <a:rPr lang="nl-BE" sz="2000" dirty="0"/>
              <a:t>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BE05D-E401-4877-9036-E5A22557A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71" y="2953393"/>
            <a:ext cx="6734175" cy="638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4A86BA-02F2-4AA9-85BD-C4C226D7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771" y="4312636"/>
            <a:ext cx="692467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6A5B1-F5D0-4C34-8FFD-A2FAD3E16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771" y="5755239"/>
            <a:ext cx="68675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numeriek en zonder deel 2 en zonder deel 3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 huisnummer wordt CRAB huisnummer, deel 1 wordt </a:t>
            </a:r>
            <a:r>
              <a:rPr lang="nl-BE" dirty="0" err="1"/>
              <a:t>subadres</a:t>
            </a:r>
            <a:r>
              <a:rPr lang="nl-BE" dirty="0"/>
              <a:t> met aard ‘</a:t>
            </a:r>
            <a:r>
              <a:rPr lang="nl-BE" dirty="0" err="1"/>
              <a:t>busnummer</a:t>
            </a:r>
            <a:r>
              <a:rPr lang="nl-BE" dirty="0"/>
              <a:t>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FE0F6-9AB7-4FF7-A593-E490FAC1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03" y="3118279"/>
            <a:ext cx="7200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0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Straatnaam matching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9497C9E-5732-453A-BEBB-1056F32D1F90}"/>
              </a:ext>
            </a:extLst>
          </p:cNvPr>
          <p:cNvSpPr txBox="1">
            <a:spLocks/>
          </p:cNvSpPr>
          <p:nvPr/>
        </p:nvSpPr>
        <p:spPr>
          <a:xfrm>
            <a:off x="-252262" y="4797157"/>
            <a:ext cx="74295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landersArtSans-Regular" panose="00000500000000000000" pitchFamily="2" charset="0"/>
              <a:buNone/>
              <a:tabLst/>
              <a:defRPr sz="2400" kern="1200">
                <a:solidFill>
                  <a:schemeClr val="tx2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541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numeriek, deel 3 numeriek en zonder deel 4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 huisnummer wordt CRAB huisnummer, aangeleverde index wordt </a:t>
            </a:r>
            <a:r>
              <a:rPr lang="nl-BE" dirty="0" err="1"/>
              <a:t>subadres</a:t>
            </a:r>
            <a:r>
              <a:rPr lang="nl-BE" dirty="0"/>
              <a:t> met aard ‘</a:t>
            </a:r>
            <a:r>
              <a:rPr lang="nl-BE" dirty="0" err="1"/>
              <a:t>appartementnummer</a:t>
            </a:r>
            <a:r>
              <a:rPr lang="nl-BE" dirty="0"/>
              <a:t>’ -&gt; </a:t>
            </a:r>
            <a:r>
              <a:rPr lang="nl-BE" dirty="0" err="1"/>
              <a:t>Busnummer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FC724-D254-4BA6-8182-F78E0465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704066"/>
            <a:ext cx="7296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numeriek, deel 3 niet-numeriek en deel 4 numeriek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deel3 aanduiding van bisnummer: aangeleverd huisnummer + deel3 </a:t>
            </a:r>
            <a:r>
              <a:rPr lang="nl-BE" sz="1800" dirty="0"/>
              <a:t>wordt CRAB huisnummer, deel 4 </a:t>
            </a:r>
            <a:r>
              <a:rPr lang="nl-BE" sz="2000" dirty="0"/>
              <a:t>wordt </a:t>
            </a:r>
            <a:r>
              <a:rPr lang="nl-BE" sz="2000" dirty="0" err="1"/>
              <a:t>subadres</a:t>
            </a:r>
            <a:r>
              <a:rPr lang="nl-BE" sz="2000" dirty="0"/>
              <a:t> met aard ‘</a:t>
            </a:r>
            <a:r>
              <a:rPr lang="nl-BE" sz="2000" dirty="0" err="1"/>
              <a:t>busnummer</a:t>
            </a:r>
            <a:r>
              <a:rPr lang="nl-BE" sz="2000" dirty="0"/>
              <a:t>’</a:t>
            </a:r>
          </a:p>
          <a:p>
            <a:pPr marL="457200" lvl="1" indent="0">
              <a:buClr>
                <a:srgbClr val="E6DB00"/>
              </a:buClr>
              <a:buSzPct val="150000"/>
              <a:buNone/>
            </a:pPr>
            <a:endParaRPr lang="nl-BE" sz="14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 3 aanduiding van verdiepnummer: aangeleverd huisnummer wordt CRAB huisnummer, deel 1 + ‘.’ + deel 4 wordt </a:t>
            </a:r>
            <a:r>
              <a:rPr lang="nl-BE" sz="2000" dirty="0" err="1"/>
              <a:t>subadres</a:t>
            </a:r>
            <a:r>
              <a:rPr lang="nl-BE" sz="2000" dirty="0"/>
              <a:t> met aard ‘‘</a:t>
            </a:r>
            <a:r>
              <a:rPr lang="nl-BE" sz="2000" dirty="0" err="1"/>
              <a:t>appartementnummer</a:t>
            </a:r>
            <a:r>
              <a:rPr lang="nl-BE" sz="2000" dirty="0"/>
              <a:t>’ -&gt; </a:t>
            </a:r>
            <a:r>
              <a:rPr lang="nl-BE" sz="2000" dirty="0" err="1"/>
              <a:t>Busnummer</a:t>
            </a:r>
            <a:endParaRPr lang="nl-BE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7AE7C4-81D7-45F2-8DFF-FA27D66B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28" y="3049034"/>
            <a:ext cx="7115175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37972-263D-4602-A88A-9C1C90EC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028" y="4944465"/>
            <a:ext cx="6858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3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Deel 1 is numeriek en deel 3 aanduiding van appartement: aangeleverd huisnummer + ‘_’ + deel 1 wordt CRAB huisnummer, deel 3 wordt </a:t>
            </a:r>
            <a:r>
              <a:rPr lang="nl-BE" dirty="0" err="1"/>
              <a:t>subadres</a:t>
            </a:r>
            <a:r>
              <a:rPr lang="nl-BE" dirty="0"/>
              <a:t> met aard ‘</a:t>
            </a:r>
            <a:r>
              <a:rPr lang="nl-BE" dirty="0" err="1"/>
              <a:t>appartementnummer</a:t>
            </a:r>
            <a:r>
              <a:rPr lang="nl-BE" dirty="0"/>
              <a:t>’ -&gt; </a:t>
            </a:r>
            <a:r>
              <a:rPr lang="nl-BE" dirty="0" err="1"/>
              <a:t>Busnummer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0FCC0-482A-4891-9C5B-51F118C0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3081337"/>
            <a:ext cx="6877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aangeleverde index waarvan deel 1 numeriek, deel 3 niet-numeriek en zonder deel 4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deel 3 aanduiding van verdiepnummer: aangeleverd huisnummer wordt CRAB huisnummer, deel 1 + ‘.0’ wordt </a:t>
            </a:r>
            <a:r>
              <a:rPr lang="nl-BE" sz="2000" dirty="0" err="1"/>
              <a:t>subadres</a:t>
            </a:r>
            <a:r>
              <a:rPr lang="nl-BE" sz="2000" dirty="0"/>
              <a:t> met aard ‘</a:t>
            </a:r>
            <a:r>
              <a:rPr lang="nl-BE" sz="2000" dirty="0" err="1"/>
              <a:t>appartementnummer</a:t>
            </a:r>
            <a:r>
              <a:rPr lang="nl-BE" sz="2000" dirty="0"/>
              <a:t>’ -&gt; </a:t>
            </a:r>
            <a:r>
              <a:rPr lang="nl-BE" sz="2000" dirty="0" err="1"/>
              <a:t>Busnummer</a:t>
            </a:r>
            <a:endParaRPr lang="nl-BE" sz="2000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Index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9B62A-05AD-4C7A-977A-05F16C83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40" y="3429000"/>
            <a:ext cx="6791325" cy="47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4638D-D182-4694-A20B-5032622D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40" y="4323121"/>
            <a:ext cx="6943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 err="1"/>
              <a:t>Meerletterwoorden</a:t>
            </a:r>
            <a:r>
              <a:rPr lang="nl-BE" dirty="0"/>
              <a:t> in Index waaraan een betekenis kan worden toegekend die bepalend is voor de interpretatie 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Aanduiding van bisnummer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bis, ter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Aanduiding van gelijkvloers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rc, </a:t>
            </a:r>
            <a:r>
              <a:rPr lang="nl-BE" dirty="0" err="1"/>
              <a:t>rcar</a:t>
            </a:r>
            <a:r>
              <a:rPr lang="nl-BE" dirty="0"/>
              <a:t>, </a:t>
            </a:r>
            <a:r>
              <a:rPr lang="nl-BE" dirty="0" err="1"/>
              <a:t>gv</a:t>
            </a:r>
            <a:r>
              <a:rPr lang="nl-BE" dirty="0"/>
              <a:t>, </a:t>
            </a:r>
            <a:r>
              <a:rPr lang="nl-BE" dirty="0" err="1"/>
              <a:t>rch</a:t>
            </a:r>
            <a:r>
              <a:rPr lang="nl-BE" dirty="0"/>
              <a:t>, </a:t>
            </a:r>
            <a:r>
              <a:rPr lang="nl-BE" dirty="0" err="1"/>
              <a:t>rdc</a:t>
            </a:r>
            <a:r>
              <a:rPr lang="nl-BE" dirty="0"/>
              <a:t>, hal, </a:t>
            </a:r>
            <a:r>
              <a:rPr lang="nl-BE" dirty="0" err="1"/>
              <a:t>rez</a:t>
            </a:r>
            <a:r>
              <a:rPr lang="nl-BE" dirty="0"/>
              <a:t>, </a:t>
            </a:r>
            <a:r>
              <a:rPr lang="nl-BE" dirty="0" err="1"/>
              <a:t>rch</a:t>
            </a:r>
            <a:r>
              <a:rPr lang="nl-BE" dirty="0"/>
              <a:t>, </a:t>
            </a:r>
            <a:r>
              <a:rPr lang="nl-BE" dirty="0" err="1"/>
              <a:t>gv</a:t>
            </a:r>
            <a:r>
              <a:rPr lang="nl-BE" dirty="0"/>
              <a:t>, </a:t>
            </a:r>
            <a:r>
              <a:rPr lang="nl-BE" dirty="0" err="1"/>
              <a:t>gvl</a:t>
            </a:r>
            <a:r>
              <a:rPr lang="nl-BE" dirty="0"/>
              <a:t>, </a:t>
            </a:r>
            <a:r>
              <a:rPr lang="nl-BE" dirty="0" err="1"/>
              <a:t>glv</a:t>
            </a:r>
            <a:r>
              <a:rPr lang="nl-BE" dirty="0"/>
              <a:t>, gel, gl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Aanduiding van </a:t>
            </a:r>
            <a:r>
              <a:rPr lang="nl-BE" dirty="0" err="1"/>
              <a:t>appartementnummer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 err="1"/>
              <a:t>ap</a:t>
            </a:r>
            <a:r>
              <a:rPr lang="nl-BE" dirty="0"/>
              <a:t>, app, </a:t>
            </a:r>
            <a:r>
              <a:rPr lang="nl-BE" dirty="0" err="1"/>
              <a:t>apt</a:t>
            </a:r>
            <a:endParaRPr lang="nl-BE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Aanduiding van verdiepnummer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et, </a:t>
            </a:r>
            <a:r>
              <a:rPr lang="nl-BE" dirty="0" err="1"/>
              <a:t>eta</a:t>
            </a:r>
            <a:r>
              <a:rPr lang="nl-BE" dirty="0"/>
              <a:t>, </a:t>
            </a:r>
            <a:r>
              <a:rPr lang="nl-BE" dirty="0" err="1"/>
              <a:t>éta</a:t>
            </a:r>
            <a:r>
              <a:rPr lang="nl-BE" dirty="0"/>
              <a:t>, ver, </a:t>
            </a:r>
            <a:r>
              <a:rPr lang="nl-BE" dirty="0" err="1"/>
              <a:t>vdp</a:t>
            </a:r>
            <a:r>
              <a:rPr lang="nl-BE" dirty="0"/>
              <a:t>, </a:t>
            </a:r>
            <a:r>
              <a:rPr lang="nl-BE" dirty="0" err="1"/>
              <a:t>vd</a:t>
            </a:r>
            <a:r>
              <a:rPr lang="nl-BE" dirty="0"/>
              <a:t>, vr, </a:t>
            </a:r>
            <a:r>
              <a:rPr lang="nl-BE" dirty="0" err="1"/>
              <a:t>vrd</a:t>
            </a:r>
            <a:r>
              <a:rPr lang="nl-BE" dirty="0"/>
              <a:t>, v, </a:t>
            </a:r>
            <a:r>
              <a:rPr lang="nl-BE" dirty="0" err="1"/>
              <a:t>etg</a:t>
            </a:r>
            <a:r>
              <a:rPr lang="nl-BE" dirty="0"/>
              <a:t>, ét, et, </a:t>
            </a:r>
            <a:r>
              <a:rPr lang="nl-BE" dirty="0" err="1"/>
              <a:t>ev</a:t>
            </a:r>
            <a:r>
              <a:rPr lang="nl-BE" dirty="0"/>
              <a:t>, </a:t>
            </a:r>
            <a:r>
              <a:rPr lang="nl-BE" dirty="0" err="1"/>
              <a:t>eme</a:t>
            </a:r>
            <a:r>
              <a:rPr lang="nl-BE" dirty="0"/>
              <a:t>, </a:t>
            </a:r>
            <a:r>
              <a:rPr lang="nl-BE" dirty="0" err="1"/>
              <a:t>ème</a:t>
            </a:r>
            <a:r>
              <a:rPr lang="nl-BE" dirty="0"/>
              <a:t>, </a:t>
            </a:r>
            <a:r>
              <a:rPr lang="nl-BE" dirty="0" err="1"/>
              <a:t>ste</a:t>
            </a:r>
            <a:r>
              <a:rPr lang="nl-BE" dirty="0"/>
              <a:t>, de, </a:t>
            </a:r>
            <a:r>
              <a:rPr lang="nl-BE" dirty="0" err="1"/>
              <a:t>dev</a:t>
            </a:r>
            <a:r>
              <a:rPr lang="nl-BE" dirty="0"/>
              <a:t>, e, é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Aanduiding van </a:t>
            </a:r>
            <a:r>
              <a:rPr lang="nl-BE" dirty="0" err="1"/>
              <a:t>busnummer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bus, </a:t>
            </a:r>
            <a:r>
              <a:rPr lang="nl-BE" dirty="0" err="1"/>
              <a:t>bte</a:t>
            </a:r>
            <a:r>
              <a:rPr lang="nl-BE" dirty="0"/>
              <a:t>, </a:t>
            </a:r>
            <a:r>
              <a:rPr lang="nl-BE" dirty="0" err="1"/>
              <a:t>bt</a:t>
            </a:r>
            <a:r>
              <a:rPr lang="nl-BE" dirty="0"/>
              <a:t>, </a:t>
            </a:r>
            <a:r>
              <a:rPr lang="nl-BE" dirty="0" err="1"/>
              <a:t>bu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Aanduiding in index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91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afscheiden van eventueel huisnummer en </a:t>
            </a:r>
            <a:r>
              <a:rPr lang="nl-BE" dirty="0" err="1"/>
              <a:t>busnummer</a:t>
            </a:r>
            <a:endParaRPr lang="nl-BE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haakjes en inhoud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afkortingspunten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‘zonder nummer’ (</a:t>
            </a:r>
            <a:r>
              <a:rPr lang="nl-BE" dirty="0" err="1"/>
              <a:t>z</a:t>
            </a:r>
            <a:r>
              <a:rPr lang="nl-BE" dirty="0"/>
              <a:t>/n, </a:t>
            </a:r>
            <a:r>
              <a:rPr lang="nl-BE" dirty="0" err="1"/>
              <a:t>z</a:t>
            </a:r>
            <a:r>
              <a:rPr lang="nl-BE" dirty="0"/>
              <a:t>-n, s/n)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asterisk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Voorbeeld: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Entrepotdok, 30 B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Entrepotdok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 err="1"/>
              <a:t>rue</a:t>
            </a:r>
            <a:r>
              <a:rPr lang="nl-BE" dirty="0"/>
              <a:t> du </a:t>
            </a:r>
            <a:r>
              <a:rPr lang="nl-BE" dirty="0" err="1"/>
              <a:t>Capitaine</a:t>
            </a:r>
            <a:r>
              <a:rPr lang="nl-BE" dirty="0"/>
              <a:t> </a:t>
            </a:r>
            <a:r>
              <a:rPr lang="nl-BE" dirty="0" err="1"/>
              <a:t>Dreyfus</a:t>
            </a:r>
            <a:r>
              <a:rPr lang="nl-BE" dirty="0"/>
              <a:t>, 1-Aero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 err="1"/>
              <a:t>rue</a:t>
            </a:r>
            <a:r>
              <a:rPr lang="nl-BE" dirty="0"/>
              <a:t> du </a:t>
            </a:r>
            <a:r>
              <a:rPr lang="nl-BE" dirty="0" err="1"/>
              <a:t>Capitaine</a:t>
            </a:r>
            <a:r>
              <a:rPr lang="nl-BE" dirty="0"/>
              <a:t> </a:t>
            </a:r>
            <a:r>
              <a:rPr lang="nl-BE" dirty="0" err="1"/>
              <a:t>Dreyfus</a:t>
            </a:r>
            <a:endParaRPr lang="nl-BE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5 </a:t>
            </a:r>
            <a:r>
              <a:rPr lang="nl-BE" dirty="0" err="1"/>
              <a:t>Rue</a:t>
            </a:r>
            <a:r>
              <a:rPr lang="nl-BE" dirty="0"/>
              <a:t> des </a:t>
            </a:r>
            <a:r>
              <a:rPr lang="nl-BE" dirty="0" err="1"/>
              <a:t>Cailloux</a:t>
            </a:r>
            <a:r>
              <a:rPr lang="nl-BE" dirty="0"/>
              <a:t>, </a:t>
            </a:r>
            <a:r>
              <a:rPr lang="nl-BE" dirty="0" err="1"/>
              <a:t>Lieu</a:t>
            </a:r>
            <a:r>
              <a:rPr lang="nl-BE" dirty="0"/>
              <a:t>-dit ‘Le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 err="1"/>
              <a:t>Rue</a:t>
            </a:r>
            <a:r>
              <a:rPr lang="nl-BE" dirty="0"/>
              <a:t> des </a:t>
            </a:r>
            <a:r>
              <a:rPr lang="nl-BE" dirty="0" err="1"/>
              <a:t>Cailloux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Straatnaam knippen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vervangen letters met speciale tekens (vb. é -&gt; e, ä -&gt; a)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omzetten naar hoofdletters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overbodige spaties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accenten, punten, koppeltekens, haakjes, </a:t>
            </a:r>
            <a:r>
              <a:rPr lang="nl-BE" dirty="0" err="1"/>
              <a:t>ascii</a:t>
            </a:r>
            <a:r>
              <a:rPr lang="nl-BE" dirty="0"/>
              <a:t> 34 (“)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samenvoegen woorden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verkorten straatwoorden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vb.:       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’t Zand -&gt; TZAND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A. Claeys-</a:t>
            </a:r>
            <a:r>
              <a:rPr lang="nl-BE" sz="2000" dirty="0" err="1"/>
              <a:t>Boúúaertdreef</a:t>
            </a:r>
            <a:r>
              <a:rPr lang="nl-BE" sz="2000" dirty="0"/>
              <a:t> -&gt; ACBOUUAERTDR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sz="2000" dirty="0"/>
              <a:t>Filips van Cleeflaan -&gt; FVCLEEFL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Straatnamentransformatie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4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/>
              <a:t>Gewogen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van: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Dice coefficient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 err="1"/>
              <a:t>Levenshtein</a:t>
            </a:r>
            <a:r>
              <a:rPr lang="en-US" dirty="0"/>
              <a:t> distance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/>
              <a:t>Least common Subsequence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score = (3 * </a:t>
            </a:r>
            <a:r>
              <a:rPr lang="nl-BE" dirty="0" err="1"/>
              <a:t>Dice</a:t>
            </a:r>
            <a:r>
              <a:rPr lang="nl-BE" dirty="0"/>
              <a:t> + LED / 0.8 + LCS / 0.8) / 5.5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score &gt;=92 interpreteren we als een straatnaammatch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Straatnaamgelijkenis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35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1654" y="1420400"/>
            <a:ext cx="8543925" cy="4992328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 err="1"/>
              <a:t>Dice</a:t>
            </a:r>
            <a:r>
              <a:rPr lang="nl-BE" dirty="0"/>
              <a:t>: string vergelijking gebaseerd op bigrammen aan de hand van volgende formule: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N</a:t>
            </a:r>
            <a:r>
              <a:rPr lang="nl-BE" baseline="-25000" dirty="0" err="1"/>
              <a:t>t</a:t>
            </a:r>
            <a:r>
              <a:rPr lang="nl-BE" dirty="0"/>
              <a:t>: aantal gevonden bigrammen in beide strings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N</a:t>
            </a:r>
            <a:r>
              <a:rPr lang="nl-BE" baseline="-25000" dirty="0" err="1"/>
              <a:t>x</a:t>
            </a:r>
            <a:r>
              <a:rPr lang="nl-BE" dirty="0"/>
              <a:t>: aantal bigrammen in string x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 err="1"/>
              <a:t>N</a:t>
            </a:r>
            <a:r>
              <a:rPr lang="nl-BE" baseline="-25000" dirty="0" err="1"/>
              <a:t>y</a:t>
            </a:r>
            <a:r>
              <a:rPr lang="nl-BE" dirty="0"/>
              <a:t>: aantal bigrammen in string y</a:t>
            </a:r>
          </a:p>
          <a:p>
            <a:pPr marL="0" indent="0">
              <a:buNone/>
            </a:pPr>
            <a:endParaRPr lang="nl-BE" dirty="0"/>
          </a:p>
          <a:p>
            <a:pPr marL="440871" lvl="1" indent="0">
              <a:buNone/>
            </a:pPr>
            <a:r>
              <a:rPr lang="nl-BE" dirty="0"/>
              <a:t>Voorbeeld:</a:t>
            </a:r>
          </a:p>
          <a:p>
            <a:pPr marL="876300" lvl="2" indent="0">
              <a:buNone/>
            </a:pPr>
            <a:r>
              <a:rPr lang="nl-BE" dirty="0"/>
              <a:t>	String x: nacht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{na, </a:t>
            </a:r>
            <a:r>
              <a:rPr lang="nl-BE" dirty="0" err="1"/>
              <a:t>ac</a:t>
            </a:r>
            <a:r>
              <a:rPr lang="nl-BE" dirty="0"/>
              <a:t>, </a:t>
            </a:r>
            <a:r>
              <a:rPr lang="nl-BE" dirty="0" err="1"/>
              <a:t>ch</a:t>
            </a:r>
            <a:r>
              <a:rPr lang="nl-BE" dirty="0"/>
              <a:t>, </a:t>
            </a:r>
            <a:r>
              <a:rPr lang="nl-BE" dirty="0" err="1"/>
              <a:t>ht</a:t>
            </a:r>
            <a:r>
              <a:rPr lang="nl-BE" dirty="0"/>
              <a:t>}</a:t>
            </a:r>
          </a:p>
          <a:p>
            <a:pPr marL="876300" lvl="2" indent="0">
              <a:buNone/>
            </a:pPr>
            <a:r>
              <a:rPr lang="nl-BE" dirty="0"/>
              <a:t>	String y: </a:t>
            </a:r>
            <a:r>
              <a:rPr lang="nl-BE" dirty="0" err="1"/>
              <a:t>night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{ni, </a:t>
            </a:r>
            <a:r>
              <a:rPr lang="nl-BE" dirty="0" err="1"/>
              <a:t>ig</a:t>
            </a:r>
            <a:r>
              <a:rPr lang="nl-BE" dirty="0"/>
              <a:t>, </a:t>
            </a:r>
            <a:r>
              <a:rPr lang="nl-BE" dirty="0" err="1"/>
              <a:t>gh</a:t>
            </a:r>
            <a:r>
              <a:rPr lang="nl-BE" dirty="0"/>
              <a:t>, </a:t>
            </a:r>
            <a:r>
              <a:rPr lang="nl-BE" dirty="0" err="1"/>
              <a:t>ht</a:t>
            </a:r>
            <a:r>
              <a:rPr lang="nl-BE" dirty="0"/>
              <a:t>}</a:t>
            </a:r>
          </a:p>
          <a:p>
            <a:pPr marL="876300" lvl="2" indent="0">
              <a:buNone/>
            </a:pPr>
            <a:endParaRPr lang="nl-BE" dirty="0"/>
          </a:p>
          <a:p>
            <a:pPr marL="876300" lvl="2" indent="0">
              <a:buNone/>
            </a:pPr>
            <a:r>
              <a:rPr lang="nl-BE" dirty="0"/>
              <a:t>	We hebben 4 elementen en de intersectie van deze twee sets geeft slechts 1 element: </a:t>
            </a:r>
            <a:r>
              <a:rPr lang="nl-BE" dirty="0" err="1"/>
              <a:t>ht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sz="2100" dirty="0"/>
              <a:t>Omgezet in de formule</a:t>
            </a:r>
          </a:p>
          <a:p>
            <a:pPr marL="0" indent="0">
              <a:buNone/>
            </a:pPr>
            <a:r>
              <a:rPr lang="nl-BE" sz="2100" dirty="0"/>
              <a:t>	s=(2*1)/(4+4)=0.25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Straatnaamgelijkenis – </a:t>
            </a:r>
            <a:r>
              <a:rPr lang="nl-BE" dirty="0" err="1"/>
              <a:t>Dice</a:t>
            </a:r>
            <a:r>
              <a:rPr lang="nl-BE" dirty="0"/>
              <a:t> </a:t>
            </a:r>
            <a:r>
              <a:rPr lang="nl-BE" dirty="0" err="1"/>
              <a:t>coefficient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1030" name="Picture 6" descr="Machine generated alternative text:&#10;&#10;">
            <a:extLst>
              <a:ext uri="{FF2B5EF4-FFF2-40B4-BE49-F238E27FC236}">
                <a16:creationId xmlns:a16="http://schemas.microsoft.com/office/drawing/2014/main" id="{10B960BF-75ED-46E9-B142-36B8A86C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749" y="1853997"/>
            <a:ext cx="1861365" cy="81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1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Minimale hoeveelheid bewerkingen die nodig zijn om de éne string in de andere te veranderen, waarbij de mogelijke bewerking zijn:</a:t>
            </a:r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Verwijderen van een teken</a:t>
            </a: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Invoeren van een teken</a:t>
            </a:r>
            <a:endParaRPr lang="en-US" dirty="0"/>
          </a:p>
          <a:p>
            <a:pPr lvl="1"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Vervangen van een teken door een andere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r>
              <a:rPr lang="nl-BE" dirty="0"/>
              <a:t>Voorbeeld: </a:t>
            </a:r>
            <a:r>
              <a:rPr lang="nl-BE" dirty="0" err="1"/>
              <a:t>Levenshteinafstand</a:t>
            </a:r>
            <a:r>
              <a:rPr lang="nl-BE" dirty="0"/>
              <a:t> tussen ‘</a:t>
            </a:r>
            <a:r>
              <a:rPr lang="nl-BE" i="1" dirty="0"/>
              <a:t>water</a:t>
            </a:r>
            <a:r>
              <a:rPr lang="nl-BE" dirty="0"/>
              <a:t> en ‘</a:t>
            </a:r>
            <a:r>
              <a:rPr lang="nl-BE" i="1" dirty="0"/>
              <a:t>wetend</a:t>
            </a:r>
            <a:r>
              <a:rPr lang="nl-BE" dirty="0"/>
              <a:t>’ = 3</a:t>
            </a:r>
          </a:p>
          <a:p>
            <a:pPr lvl="1" fontAlgn="ctr"/>
            <a:r>
              <a:rPr lang="nl-BE" sz="2000" dirty="0"/>
              <a:t>water → weter (de a wordt vervangen door de e)</a:t>
            </a:r>
          </a:p>
          <a:p>
            <a:pPr lvl="1" fontAlgn="ctr"/>
            <a:r>
              <a:rPr lang="nl-BE" sz="2000" dirty="0"/>
              <a:t>weter → weten (de r wordt vervangen door de n)</a:t>
            </a:r>
          </a:p>
          <a:p>
            <a:pPr lvl="1" fontAlgn="ctr"/>
            <a:r>
              <a:rPr lang="nl-BE" sz="2000" dirty="0"/>
              <a:t>weten → wetend (de d wordt aan het einde van de string toegevoegd)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Straatnaamgelijkenis - </a:t>
            </a:r>
            <a:r>
              <a:rPr lang="en-US" dirty="0" err="1"/>
              <a:t>Levenshtein</a:t>
            </a:r>
            <a:r>
              <a:rPr lang="en-US" dirty="0"/>
              <a:t> Distance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3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42510-3770-463E-A152-499F486935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r>
              <a:rPr lang="nl-BE" dirty="0"/>
              <a:t>Zoeken naar de langste (sub)string van 2 of meerdere strings</a:t>
            </a:r>
          </a:p>
          <a:p>
            <a:pPr>
              <a:buClr>
                <a:srgbClr val="E6DB00"/>
              </a:buClr>
              <a:buSzPct val="150000"/>
              <a:buFont typeface="Arial" panose="020B0604020202020204" pitchFamily="34" charset="0"/>
              <a:buChar char="•"/>
            </a:pPr>
            <a:endParaRPr lang="nl-BE" dirty="0"/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r>
              <a:rPr lang="nl-BE" dirty="0"/>
              <a:t>Voorbeeld: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r>
              <a:rPr lang="nl-BE" dirty="0"/>
              <a:t>String x: ABABC 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r>
              <a:rPr lang="nl-BE" dirty="0"/>
              <a:t>String y: ABCBA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r>
              <a:rPr lang="nl-BE" dirty="0"/>
              <a:t>Langste </a:t>
            </a:r>
            <a:r>
              <a:rPr lang="nl-BE" dirty="0" err="1"/>
              <a:t>substring</a:t>
            </a:r>
            <a:r>
              <a:rPr lang="nl-BE" dirty="0"/>
              <a:t> is "ABC" met een lengte van 3 </a:t>
            </a:r>
            <a:r>
              <a:rPr lang="nl-BE" dirty="0" err="1"/>
              <a:t>characters</a:t>
            </a:r>
            <a:r>
              <a:rPr lang="nl-BE" dirty="0"/>
              <a:t>  (andere </a:t>
            </a:r>
            <a:r>
              <a:rPr lang="nl-BE" dirty="0" err="1"/>
              <a:t>substrings</a:t>
            </a:r>
            <a:r>
              <a:rPr lang="nl-BE" dirty="0"/>
              <a:t> zijn "A", "AB", "B", "BA, "BC" en "C")</a:t>
            </a:r>
          </a:p>
          <a:p>
            <a:pPr marL="440871" lvl="1" indent="0">
              <a:buClr>
                <a:srgbClr val="E6DB00"/>
              </a:buClr>
              <a:buSzPct val="150000"/>
              <a:buNone/>
            </a:pP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Straatnaamgelijkenis - </a:t>
            </a:r>
            <a:r>
              <a:rPr lang="nl-BE" dirty="0" err="1"/>
              <a:t>Longest</a:t>
            </a:r>
            <a:r>
              <a:rPr lang="nl-BE" dirty="0"/>
              <a:t> Common </a:t>
            </a:r>
            <a:r>
              <a:rPr lang="nl-BE" dirty="0" err="1"/>
              <a:t>Subsequence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BE" dirty="0" err="1"/>
              <a:t>Mapping</a:t>
            </a:r>
            <a:r>
              <a:rPr lang="nl-BE" dirty="0"/>
              <a:t> werkgroep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5100FD-100E-4D95-BDF2-1B298B1F89AD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483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Huisnummer matching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9497C9E-5732-453A-BEBB-1056F32D1F90}"/>
              </a:ext>
            </a:extLst>
          </p:cNvPr>
          <p:cNvSpPr txBox="1">
            <a:spLocks/>
          </p:cNvSpPr>
          <p:nvPr/>
        </p:nvSpPr>
        <p:spPr>
          <a:xfrm>
            <a:off x="-252262" y="4797157"/>
            <a:ext cx="74295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landersArtSans-Regular" panose="00000500000000000000" pitchFamily="2" charset="0"/>
              <a:buNone/>
              <a:tabLst/>
              <a:defRPr sz="2400" kern="1200">
                <a:solidFill>
                  <a:schemeClr val="tx2"/>
                </a:solidFill>
                <a:latin typeface="FlandersArtSans-Regular" panose="00000500000000000000" pitchFamily="2" charset="0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9789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2.xml><?xml version="1.0" encoding="utf-8"?>
<a:theme xmlns:a="http://schemas.openxmlformats.org/drawingml/2006/main" name="1_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BB6AF17C-7ABF-4120-AF7B-15569C0D293D}" vid="{0334A496-99CE-4B4F-BDDD-03B180768685}"/>
    </a:ext>
  </a:extLst>
</a:theme>
</file>

<file path=ppt/theme/theme3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82DF1430ED3D478E3F2E18F182A197" ma:contentTypeVersion="4" ma:contentTypeDescription="Create a new document." ma:contentTypeScope="" ma:versionID="99eebd6dc1d6c2c940bb9ae51d522505">
  <xsd:schema xmlns:xsd="http://www.w3.org/2001/XMLSchema" xmlns:xs="http://www.w3.org/2001/XMLSchema" xmlns:p="http://schemas.microsoft.com/office/2006/metadata/properties" xmlns:ns2="abd5de4e-6ecd-4522-a9f4-1c24c7648312" xmlns:ns3="c8585450-5a0d-4c8c-8679-828ae40d7cda" targetNamespace="http://schemas.microsoft.com/office/2006/metadata/properties" ma:root="true" ma:fieldsID="ef6e695e82aa7480ac9ee838a98da683" ns2:_="" ns3:_="">
    <xsd:import namespace="abd5de4e-6ecd-4522-a9f4-1c24c7648312"/>
    <xsd:import namespace="c8585450-5a0d-4c8c-8679-828ae40d7cd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85450-5a0d-4c8c-8679-828ae40d7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d5de4e-6ecd-4522-a9f4-1c24c7648312">
      <UserInfo>
        <DisplayName>Laporte Jan</DisplayName>
        <AccountId>123</AccountId>
        <AccountType/>
      </UserInfo>
      <UserInfo>
        <DisplayName>Claeys Koen</DisplayName>
        <AccountId>674</AccountId>
        <AccountType/>
      </UserInfo>
      <UserInfo>
        <DisplayName>Dumarey Arne</DisplayName>
        <AccountId>776</AccountId>
        <AccountType/>
      </UserInfo>
      <UserInfo>
        <DisplayName>Van Broeckhoven Barbara</DisplayName>
        <AccountId>116</AccountId>
        <AccountType/>
      </UserInfo>
      <UserInfo>
        <DisplayName>Van Nuffelen Bert</DisplayName>
        <AccountId>804</AccountId>
        <AccountType/>
      </UserInfo>
      <UserInfo>
        <DisplayName>Vermander Bert</DisplayName>
        <AccountId>252</AccountId>
        <AccountType/>
      </UserInfo>
      <UserInfo>
        <DisplayName>Cumps David</DisplayName>
        <AccountId>326</AccountId>
        <AccountType/>
      </UserInfo>
      <UserInfo>
        <DisplayName>Vanlishout Siegfried</DisplayName>
        <AccountId>132</AccountId>
        <AccountType/>
      </UserInfo>
      <UserInfo>
        <DisplayName>Labarque Stif</DisplayName>
        <AccountId>1362</AccountId>
        <AccountType/>
      </UserInfo>
      <UserInfo>
        <DisplayName>Beyaert Veerle</DisplayName>
        <AccountId>131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AF4FACE-6600-4343-A36B-01A4AE86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c8585450-5a0d-4c8c-8679-828ae40d7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0C8458-8039-4441-8341-F97770C090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70AE0B-DAEB-4036-B165-C76583488C4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abd5de4e-6ecd-4522-a9f4-1c24c7648312"/>
    <ds:schemaRef ds:uri="c8585450-5a0d-4c8c-8679-828ae40d7cda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41873</TotalTime>
  <Words>1327</Words>
  <Application>Microsoft Office PowerPoint</Application>
  <PresentationFormat>A4 Paper (210x297 mm)</PresentationFormat>
  <Paragraphs>211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FlandersArtSans-Regular</vt:lpstr>
      <vt:lpstr>Wingdings</vt:lpstr>
      <vt:lpstr>Arial</vt:lpstr>
      <vt:lpstr>FlandersArtSans-Light</vt:lpstr>
      <vt:lpstr>FlandersArtSans-Bold</vt:lpstr>
      <vt:lpstr>Calibri</vt:lpstr>
      <vt:lpstr>Kantoorthema</vt:lpstr>
      <vt:lpstr>1_Kantoorthema</vt:lpstr>
      <vt:lpstr>Mapping werkgroep</vt:lpstr>
      <vt:lpstr>Straatnaam matching</vt:lpstr>
      <vt:lpstr>Straatnaam knippen</vt:lpstr>
      <vt:lpstr>Straatnamentransformatie</vt:lpstr>
      <vt:lpstr>Straatnaamgelijkenis</vt:lpstr>
      <vt:lpstr>Straatnaamgelijkenis – Dice coefficient</vt:lpstr>
      <vt:lpstr>Straatnaamgelijkenis - Levenshtein Distance</vt:lpstr>
      <vt:lpstr>Straatnaamgelijkenis - Longest Common Subsequence</vt:lpstr>
      <vt:lpstr>Huisnummer matching</vt:lpstr>
      <vt:lpstr>Huisnummers en Subadressen</vt:lpstr>
      <vt:lpstr>Huisnummers en Subadressen</vt:lpstr>
      <vt:lpstr>Bereik</vt:lpstr>
      <vt:lpstr>Index matching</vt:lpstr>
      <vt:lpstr>Index - formateren</vt:lpstr>
      <vt:lpstr>Index - verwerking</vt:lpstr>
      <vt:lpstr>Index – verschillende cases</vt:lpstr>
      <vt:lpstr>Index </vt:lpstr>
      <vt:lpstr>Index </vt:lpstr>
      <vt:lpstr>Index </vt:lpstr>
      <vt:lpstr>Index</vt:lpstr>
      <vt:lpstr>Index</vt:lpstr>
      <vt:lpstr>Index</vt:lpstr>
      <vt:lpstr>Index</vt:lpstr>
      <vt:lpstr>Aanduiding in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Werkgroep Gebouwenregister 23</dc:title>
  <dc:creator>David Cumps</dc:creator>
  <cp:lastModifiedBy>David Cumps</cp:lastModifiedBy>
  <cp:revision>66</cp:revision>
  <dcterms:modified xsi:type="dcterms:W3CDTF">2020-06-25T19:09:47Z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0x010100D682DF1430ED3D478E3F2E18F182A197</vt:lpwstr>
  </property>
</Properties>
</file>