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43"/>
  </p:notesMasterIdLst>
  <p:sldIdLst>
    <p:sldId id="256" r:id="rId5"/>
    <p:sldId id="370" r:id="rId6"/>
    <p:sldId id="266" r:id="rId7"/>
    <p:sldId id="371" r:id="rId8"/>
    <p:sldId id="287" r:id="rId9"/>
    <p:sldId id="284" r:id="rId10"/>
    <p:sldId id="301" r:id="rId11"/>
    <p:sldId id="303" r:id="rId12"/>
    <p:sldId id="304" r:id="rId13"/>
    <p:sldId id="305" r:id="rId14"/>
    <p:sldId id="302" r:id="rId15"/>
    <p:sldId id="288" r:id="rId16"/>
    <p:sldId id="290" r:id="rId17"/>
    <p:sldId id="470" r:id="rId18"/>
    <p:sldId id="306" r:id="rId19"/>
    <p:sldId id="294" r:id="rId20"/>
    <p:sldId id="268" r:id="rId21"/>
    <p:sldId id="295" r:id="rId22"/>
    <p:sldId id="308" r:id="rId23"/>
    <p:sldId id="466" r:id="rId24"/>
    <p:sldId id="471" r:id="rId25"/>
    <p:sldId id="473" r:id="rId26"/>
    <p:sldId id="311" r:id="rId27"/>
    <p:sldId id="468" r:id="rId28"/>
    <p:sldId id="347" r:id="rId29"/>
    <p:sldId id="356" r:id="rId30"/>
    <p:sldId id="357" r:id="rId31"/>
    <p:sldId id="349" r:id="rId32"/>
    <p:sldId id="350" r:id="rId33"/>
    <p:sldId id="367" r:id="rId34"/>
    <p:sldId id="361" r:id="rId35"/>
    <p:sldId id="363" r:id="rId36"/>
    <p:sldId id="364" r:id="rId37"/>
    <p:sldId id="348" r:id="rId38"/>
    <p:sldId id="359" r:id="rId39"/>
    <p:sldId id="360" r:id="rId40"/>
    <p:sldId id="469" r:id="rId41"/>
    <p:sldId id="369" r:id="rId42"/>
  </p:sldIdLst>
  <p:sldSz cx="9906000" cy="6858000" type="A4"/>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ndaardsectie" id="{5C488721-1644-4DB0-8F72-A2BFFDBC6C5E}">
          <p14:sldIdLst>
            <p14:sldId id="256"/>
            <p14:sldId id="370"/>
          </p14:sldIdLst>
        </p14:section>
        <p14:section name="Erkenningsprocedure" id="{0A24FF95-7658-4862-8988-E51737A929E2}">
          <p14:sldIdLst>
            <p14:sldId id="266"/>
            <p14:sldId id="371"/>
            <p14:sldId id="287"/>
            <p14:sldId id="284"/>
            <p14:sldId id="301"/>
            <p14:sldId id="303"/>
            <p14:sldId id="304"/>
            <p14:sldId id="305"/>
            <p14:sldId id="302"/>
            <p14:sldId id="288"/>
            <p14:sldId id="290"/>
            <p14:sldId id="470"/>
            <p14:sldId id="306"/>
            <p14:sldId id="294"/>
            <p14:sldId id="268"/>
            <p14:sldId id="295"/>
            <p14:sldId id="308"/>
          </p14:sldIdLst>
        </p14:section>
        <p14:section name="Versnelde procedure" id="{23D9B595-0E45-457F-A23A-008C5F86BF33}">
          <p14:sldIdLst>
            <p14:sldId id="466"/>
            <p14:sldId id="471"/>
            <p14:sldId id="473"/>
            <p14:sldId id="311"/>
            <p14:sldId id="468"/>
            <p14:sldId id="347"/>
            <p14:sldId id="356"/>
            <p14:sldId id="357"/>
            <p14:sldId id="349"/>
            <p14:sldId id="350"/>
            <p14:sldId id="367"/>
            <p14:sldId id="361"/>
            <p14:sldId id="363"/>
            <p14:sldId id="364"/>
            <p14:sldId id="348"/>
            <p14:sldId id="359"/>
            <p14:sldId id="360"/>
            <p14:sldId id="469"/>
            <p14:sldId id="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74A55-D99F-4970-A825-A0D703C826CA}" v="4867" dt="2019-04-11T08:38:19.459"/>
    <p1510:client id="{FE8CEB93-2BE6-437D-811F-B116FB951B4E}" v="1" dt="2019-04-25T14:05:32.656"/>
  </p1510:revLst>
</p1510:revInfo>
</file>

<file path=ppt/tableStyles.xml><?xml version="1.0" encoding="utf-8"?>
<a:tblStyleLst xmlns:a="http://schemas.openxmlformats.org/drawingml/2006/main" def="{FD269316-5160-4741-9B9C-D333B5F3BF7D}">
  <a:tblStyle styleId="{FD269316-5160-4741-9B9C-D333B5F3BF7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FEF"/>
          </a:solidFill>
        </a:fill>
      </a:tcStyle>
    </a:wholeTbl>
    <a:band1H>
      <a:tcTxStyle b="off" i="off"/>
      <a:tcStyle>
        <a:tcBdr/>
        <a:fill>
          <a:solidFill>
            <a:srgbClr val="DDDDDD"/>
          </a:solidFill>
        </a:fill>
      </a:tcStyle>
    </a:band1H>
    <a:band2H>
      <a:tcTxStyle b="off" i="off"/>
      <a:tcStyle>
        <a:tcBdr/>
      </a:tcStyle>
    </a:band2H>
    <a:band1V>
      <a:tcTxStyle b="off" i="off"/>
      <a:tcStyle>
        <a:tcBdr/>
        <a:fill>
          <a:solidFill>
            <a:srgbClr val="DDDDDD"/>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b="off" i="off"/>
      <a:tcStyle>
        <a:tcBdr/>
      </a:tcStyle>
    </a:neCell>
    <a:nwCell>
      <a:tcTxStyle b="off" i="off"/>
      <a:tcStyle>
        <a:tcBdr/>
      </a:tcStyle>
    </a:nwCell>
  </a:tblStyle>
  <a:tblStyle styleId="{A476F6AF-D2E3-4E32-82E4-64E69CC76F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71856" autoAdjust="0"/>
  </p:normalViewPr>
  <p:slideViewPr>
    <p:cSldViewPr snapToGrid="0">
      <p:cViewPr varScale="1">
        <p:scale>
          <a:sx n="68" d="100"/>
          <a:sy n="68" d="100"/>
        </p:scale>
        <p:origin x="1200" y="42"/>
      </p:cViewPr>
      <p:guideLst/>
    </p:cSldViewPr>
  </p:slideViewPr>
  <p:outlineViewPr>
    <p:cViewPr>
      <p:scale>
        <a:sx n="33" d="100"/>
        <a:sy n="33" d="100"/>
      </p:scale>
      <p:origin x="0" y="-172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01040" y="4473892"/>
            <a:ext cx="5608320" cy="3660458"/>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0"/>
              </a:spcBef>
              <a:spcAft>
                <a:spcPts val="0"/>
              </a:spcAft>
              <a:buClr>
                <a:schemeClr val="dk1"/>
              </a:buClr>
              <a:buSzPts val="1200"/>
              <a:buFont typeface="Arial"/>
              <a:buChar char="&gt;"/>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0"/>
              </a:spcBef>
              <a:spcAft>
                <a:spcPts val="0"/>
              </a:spcAft>
              <a:buClr>
                <a:schemeClr val="dk1"/>
              </a:buClr>
              <a:buSzPts val="1200"/>
              <a:buFont typeface="Arial"/>
              <a:buChar char="&gt;"/>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chemeClr val="dk1"/>
              </a:buClr>
              <a:buSzPts val="1200"/>
              <a:buFont typeface="Arial"/>
              <a:buChar char="&gt;"/>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Shape 5"/>
          <p:cNvSpPr txBox="1">
            <a:spLocks noGrp="1"/>
          </p:cNvSpPr>
          <p:nvPr>
            <p:ph type="hdr" idx="3"/>
          </p:nvPr>
        </p:nvSpPr>
        <p:spPr>
          <a:xfrm>
            <a:off x="487263" y="182503"/>
            <a:ext cx="3483673" cy="28393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6" name="Shape 6"/>
          <p:cNvSpPr txBox="1">
            <a:spLocks noGrp="1"/>
          </p:cNvSpPr>
          <p:nvPr>
            <p:ph type="dt" idx="10"/>
          </p:nvPr>
        </p:nvSpPr>
        <p:spPr>
          <a:xfrm>
            <a:off x="5050974" y="182503"/>
            <a:ext cx="1516156" cy="283932"/>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487265" y="8829966"/>
            <a:ext cx="3483672" cy="283932"/>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Shape 95"/>
          <p:cNvSpPr txBox="1">
            <a:spLocks noGrp="1"/>
          </p:cNvSpPr>
          <p:nvPr>
            <p:ph type="body" idx="1"/>
          </p:nvPr>
        </p:nvSpPr>
        <p:spPr>
          <a:xfrm>
            <a:off x="701040" y="4473892"/>
            <a:ext cx="5608320" cy="3660458"/>
          </a:xfrm>
          <a:prstGeom prst="rect">
            <a:avLst/>
          </a:prstGeom>
          <a:noFill/>
          <a:ln>
            <a:noFill/>
          </a:ln>
        </p:spPr>
        <p:txBody>
          <a:bodyPr spcFirstLastPara="1" wrap="square" lIns="91000" tIns="45500" rIns="91000" bIns="45500" anchor="t" anchorCtr="0">
            <a:noAutofit/>
          </a:bodyPr>
          <a:lstStyle/>
          <a:p>
            <a:pPr marL="171419" marR="0" lvl="0" indent="-171419" algn="l" rtl="0">
              <a:lnSpc>
                <a:spcPct val="100000"/>
              </a:lnSpc>
              <a:spcBef>
                <a:spcPts val="0"/>
              </a:spcBef>
              <a:spcAft>
                <a:spcPts val="0"/>
              </a:spcAft>
              <a:buClr>
                <a:schemeClr val="dk1"/>
              </a:buClr>
              <a:buSzPts val="1200"/>
              <a:buFont typeface="Arial"/>
              <a:buChar char="&gt;"/>
            </a:pPr>
            <a:endParaRPr sz="1200" b="0" i="0" u="none" strike="noStrike" cap="none" dirty="0">
              <a:solidFill>
                <a:schemeClr val="dk1"/>
              </a:solidFill>
              <a:latin typeface="Arial"/>
              <a:ea typeface="Arial"/>
              <a:cs typeface="Arial"/>
              <a:sym typeface="Arial"/>
            </a:endParaRPr>
          </a:p>
        </p:txBody>
      </p:sp>
      <p:sp>
        <p:nvSpPr>
          <p:cNvPr id="96" name="Shape 96"/>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701040" y="4473892"/>
            <a:ext cx="5608320" cy="366045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91" name="Shape 191"/>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Shape 207"/>
          <p:cNvSpPr txBox="1">
            <a:spLocks noGrp="1"/>
          </p:cNvSpPr>
          <p:nvPr>
            <p:ph type="body" idx="1"/>
          </p:nvPr>
        </p:nvSpPr>
        <p:spPr>
          <a:xfrm>
            <a:off x="701040" y="4473892"/>
            <a:ext cx="5608320" cy="3660458"/>
          </a:xfrm>
          <a:prstGeom prst="rect">
            <a:avLst/>
          </a:prstGeom>
          <a:noFill/>
          <a:ln>
            <a:noFill/>
          </a:ln>
        </p:spPr>
        <p:txBody>
          <a:bodyPr spcFirstLastPara="1" wrap="square" lIns="91000" tIns="45500" rIns="91000" bIns="45500" anchor="t" anchorCtr="0">
            <a:noAutofit/>
          </a:bodyPr>
          <a:lstStyle/>
          <a:p>
            <a:pPr marL="171419" marR="0" lvl="0" indent="-95217"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208" name="Shape 208"/>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6897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en-US">
                <a:latin typeface="Calibri"/>
                <a:cs typeface="Calibri"/>
              </a:rPr>
              <a:t>OPM: de </a:t>
            </a:r>
            <a:r>
              <a:rPr lang="en-US" err="1">
                <a:latin typeface="Calibri"/>
                <a:cs typeface="Calibri"/>
              </a:rPr>
              <a:t>erkenning</a:t>
            </a:r>
            <a:r>
              <a:rPr lang="en-US">
                <a:latin typeface="Calibri"/>
                <a:cs typeface="Calibri"/>
              </a:rPr>
              <a:t> van de dataset perimeters met RVV is al </a:t>
            </a:r>
            <a:r>
              <a:rPr lang="en-US" err="1">
                <a:latin typeface="Calibri"/>
                <a:cs typeface="Calibri"/>
              </a:rPr>
              <a:t>principieel</a:t>
            </a:r>
            <a:r>
              <a:rPr lang="en-US">
                <a:latin typeface="Calibri"/>
                <a:cs typeface="Calibri"/>
              </a:rPr>
              <a:t> </a:t>
            </a:r>
            <a:r>
              <a:rPr lang="en-US" err="1">
                <a:latin typeface="Calibri"/>
                <a:cs typeface="Calibri"/>
              </a:rPr>
              <a:t>goedgekeurd</a:t>
            </a:r>
            <a:r>
              <a:rPr lang="en-US">
                <a:latin typeface="Calibri"/>
                <a:cs typeface="Calibri"/>
              </a:rPr>
              <a:t> door de VR</a:t>
            </a:r>
            <a:endParaRPr lang="en-US" err="1">
              <a:latin typeface="Calibri"/>
              <a:cs typeface="Calibri"/>
            </a:endParaRPr>
          </a:p>
        </p:txBody>
      </p:sp>
      <p:sp>
        <p:nvSpPr>
          <p:cNvPr id="4" name="Tijdelijke aanduiding voor dianumm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33</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185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701040" y="4473892"/>
            <a:ext cx="5608320" cy="366045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76" name="Shape 176"/>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4</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6779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Shape 207"/>
          <p:cNvSpPr txBox="1">
            <a:spLocks noGrp="1"/>
          </p:cNvSpPr>
          <p:nvPr>
            <p:ph type="body" idx="1"/>
          </p:nvPr>
        </p:nvSpPr>
        <p:spPr>
          <a:xfrm>
            <a:off x="701040" y="4473892"/>
            <a:ext cx="5608320" cy="3660458"/>
          </a:xfrm>
          <a:prstGeom prst="rect">
            <a:avLst/>
          </a:prstGeom>
          <a:noFill/>
          <a:ln>
            <a:noFill/>
          </a:ln>
        </p:spPr>
        <p:txBody>
          <a:bodyPr spcFirstLastPara="1" wrap="square" lIns="91000" tIns="45500" rIns="91000" bIns="45500" anchor="t" anchorCtr="0">
            <a:noAutofit/>
          </a:bodyPr>
          <a:lstStyle/>
          <a:p>
            <a:pPr marL="171419" marR="0" lvl="0" indent="-95217"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208" name="Shape 208"/>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8816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Kandidaat authentieke gegevensbronnen beter ondersteunen</a:t>
            </a:r>
          </a:p>
        </p:txBody>
      </p:sp>
      <p:sp>
        <p:nvSpPr>
          <p:cNvPr id="4" name="Tijdelijke aanduiding voor dianumm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7</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86303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Arial"/>
                <a:ea typeface="Arial"/>
                <a:cs typeface="Arial"/>
                <a:sym typeface="Arial"/>
              </a:rPr>
              <a:t>8</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70473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Shape 207"/>
          <p:cNvSpPr txBox="1">
            <a:spLocks noGrp="1"/>
          </p:cNvSpPr>
          <p:nvPr>
            <p:ph type="body" idx="1"/>
          </p:nvPr>
        </p:nvSpPr>
        <p:spPr>
          <a:xfrm>
            <a:off x="701040" y="4473892"/>
            <a:ext cx="5608320" cy="3660458"/>
          </a:xfrm>
          <a:prstGeom prst="rect">
            <a:avLst/>
          </a:prstGeom>
          <a:noFill/>
          <a:ln>
            <a:noFill/>
          </a:ln>
        </p:spPr>
        <p:txBody>
          <a:bodyPr spcFirstLastPara="1" wrap="square" lIns="91000" tIns="45500" rIns="91000" bIns="45500" anchor="t" anchorCtr="0">
            <a:noAutofit/>
          </a:bodyPr>
          <a:lstStyle/>
          <a:p>
            <a:pPr marL="171419" marR="0" lvl="0" indent="-95217"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208" name="Shape 208"/>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47732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Shape 207"/>
          <p:cNvSpPr txBox="1">
            <a:spLocks noGrp="1"/>
          </p:cNvSpPr>
          <p:nvPr>
            <p:ph type="body" idx="1"/>
          </p:nvPr>
        </p:nvSpPr>
        <p:spPr>
          <a:xfrm>
            <a:off x="701040" y="4473892"/>
            <a:ext cx="5608320" cy="3660458"/>
          </a:xfrm>
          <a:prstGeom prst="rect">
            <a:avLst/>
          </a:prstGeom>
          <a:noFill/>
          <a:ln>
            <a:noFill/>
          </a:ln>
        </p:spPr>
        <p:txBody>
          <a:bodyPr spcFirstLastPara="1" wrap="square" lIns="91000" tIns="45500" rIns="91000" bIns="45500" anchor="t" anchorCtr="0">
            <a:noAutofit/>
          </a:bodyPr>
          <a:lstStyle/>
          <a:p>
            <a:pPr marL="171419" marR="0" lvl="0" indent="-95217"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208" name="Shape 208"/>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9869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241425" y="1163638"/>
            <a:ext cx="4527550" cy="31353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Shape 207"/>
          <p:cNvSpPr txBox="1">
            <a:spLocks noGrp="1"/>
          </p:cNvSpPr>
          <p:nvPr>
            <p:ph type="body" idx="1"/>
          </p:nvPr>
        </p:nvSpPr>
        <p:spPr>
          <a:xfrm>
            <a:off x="701040" y="4473892"/>
            <a:ext cx="5608320" cy="3660458"/>
          </a:xfrm>
          <a:prstGeom prst="rect">
            <a:avLst/>
          </a:prstGeom>
          <a:noFill/>
          <a:ln>
            <a:noFill/>
          </a:ln>
        </p:spPr>
        <p:txBody>
          <a:bodyPr spcFirstLastPara="1" wrap="square" lIns="91000" tIns="45500" rIns="91000" bIns="45500" anchor="t" anchorCtr="0">
            <a:noAutofit/>
          </a:bodyPr>
          <a:lstStyle/>
          <a:p>
            <a:pPr marL="171419" marR="0" lvl="0" indent="-95217" algn="l" rtl="0">
              <a:lnSpc>
                <a:spcPct val="100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208" name="Shape 208"/>
          <p:cNvSpPr txBox="1">
            <a:spLocks noGrp="1"/>
          </p:cNvSpPr>
          <p:nvPr>
            <p:ph type="sldNum" idx="12"/>
          </p:nvPr>
        </p:nvSpPr>
        <p:spPr>
          <a:xfrm>
            <a:off x="5787054" y="8829966"/>
            <a:ext cx="780076" cy="283931"/>
          </a:xfrm>
          <a:prstGeom prst="rect">
            <a:avLst/>
          </a:prstGeom>
          <a:noFill/>
          <a:ln>
            <a:noFill/>
          </a:ln>
        </p:spPr>
        <p:txBody>
          <a:bodyPr spcFirstLastPara="1" wrap="square" lIns="91000" tIns="45500" rIns="91000" bIns="455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57343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 2">
  <p:cSld name="Titel 2">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a:stretch/>
        </p:blipFill>
        <p:spPr>
          <a:xfrm>
            <a:off x="1143154" y="-21307"/>
            <a:ext cx="8762846" cy="5643664"/>
          </a:xfrm>
          <a:prstGeom prst="rect">
            <a:avLst/>
          </a:prstGeom>
          <a:noFill/>
          <a:ln>
            <a:noFill/>
          </a:ln>
        </p:spPr>
      </p:pic>
      <p:sp>
        <p:nvSpPr>
          <p:cNvPr id="18" name="Shape 18"/>
          <p:cNvSpPr/>
          <p:nvPr/>
        </p:nvSpPr>
        <p:spPr>
          <a:xfrm>
            <a:off x="1" y="-21306"/>
            <a:ext cx="6861969" cy="6879307"/>
          </a:xfrm>
          <a:custGeom>
            <a:avLst/>
            <a:gdLst/>
            <a:ahLst/>
            <a:cxnLst/>
            <a:rect l="0" t="0" r="0" b="0"/>
            <a:pathLst>
              <a:path w="21600" h="21600" extrusionOk="0">
                <a:moveTo>
                  <a:pt x="0" y="0"/>
                </a:moveTo>
                <a:lnTo>
                  <a:pt x="15215" y="0"/>
                </a:lnTo>
                <a:lnTo>
                  <a:pt x="21600" y="21600"/>
                </a:lnTo>
                <a:lnTo>
                  <a:pt x="34" y="21600"/>
                </a:lnTo>
                <a:lnTo>
                  <a:pt x="0" y="0"/>
                </a:lnTo>
                <a:close/>
              </a:path>
            </a:pathLst>
          </a:custGeom>
          <a:solidFill>
            <a:srgbClr val="FFFF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 name="Shape 19"/>
          <p:cNvPicPr preferRelativeResize="0"/>
          <p:nvPr/>
        </p:nvPicPr>
        <p:blipFill rotWithShape="1">
          <a:blip r:embed="rId3">
            <a:alphaModFix/>
          </a:blip>
          <a:srcRect/>
          <a:stretch/>
        </p:blipFill>
        <p:spPr>
          <a:xfrm>
            <a:off x="700173" y="692695"/>
            <a:ext cx="1950001" cy="734484"/>
          </a:xfrm>
          <a:prstGeom prst="rect">
            <a:avLst/>
          </a:prstGeom>
          <a:noFill/>
          <a:ln>
            <a:noFill/>
          </a:ln>
        </p:spPr>
      </p:pic>
      <p:sp>
        <p:nvSpPr>
          <p:cNvPr id="20" name="Shape 20"/>
          <p:cNvSpPr txBox="1">
            <a:spLocks noGrp="1"/>
          </p:cNvSpPr>
          <p:nvPr>
            <p:ph type="subTitle" idx="1"/>
          </p:nvPr>
        </p:nvSpPr>
        <p:spPr>
          <a:xfrm>
            <a:off x="1028712" y="4509834"/>
            <a:ext cx="5094419" cy="1112525"/>
          </a:xfrm>
          <a:prstGeom prst="rect">
            <a:avLst/>
          </a:prstGeom>
          <a:noFill/>
          <a:ln>
            <a:noFill/>
          </a:ln>
        </p:spPr>
        <p:txBody>
          <a:bodyPr spcFirstLastPara="1" wrap="square" lIns="91425" tIns="91425" rIns="91425" bIns="91425" anchor="t" anchorCtr="0"/>
          <a:lstStyle>
            <a:lvl1pPr marR="0" lvl="0" algn="l" rtl="0">
              <a:lnSpc>
                <a:spcPct val="100000"/>
              </a:lnSpc>
              <a:spcBef>
                <a:spcPts val="700"/>
              </a:spcBef>
              <a:spcAft>
                <a:spcPts val="0"/>
              </a:spcAft>
              <a:buClr>
                <a:schemeClr val="accent1"/>
              </a:buClr>
              <a:buSzPts val="2400"/>
              <a:buFont typeface="Arial"/>
              <a:buNone/>
              <a:defRPr sz="2400" b="0" i="0" u="none" strike="noStrike" cap="none">
                <a:solidFill>
                  <a:schemeClr val="dk2"/>
                </a:solidFill>
                <a:latin typeface="Arial"/>
                <a:ea typeface="Arial"/>
                <a:cs typeface="Arial"/>
                <a:sym typeface="Arial"/>
              </a:defRPr>
            </a:lvl1pPr>
            <a:lvl2pPr marR="0" lvl="1" algn="ctr" rtl="0">
              <a:lnSpc>
                <a:spcPct val="100000"/>
              </a:lnSpc>
              <a:spcBef>
                <a:spcPts val="7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2pPr>
            <a:lvl3pPr marR="0" lvl="2" algn="ctr" rtl="0">
              <a:lnSpc>
                <a:spcPct val="100000"/>
              </a:lnSpc>
              <a:spcBef>
                <a:spcPts val="7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100000"/>
              </a:lnSpc>
              <a:spcBef>
                <a:spcPts val="7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title"/>
          </p:nvPr>
        </p:nvSpPr>
        <p:spPr>
          <a:xfrm>
            <a:off x="1028711" y="1551752"/>
            <a:ext cx="4236324" cy="2794621"/>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2" name="Shape 22"/>
          <p:cNvPicPr preferRelativeResize="0"/>
          <p:nvPr/>
        </p:nvPicPr>
        <p:blipFill rotWithShape="1">
          <a:blip r:embed="rId4">
            <a:alphaModFix/>
          </a:blip>
          <a:srcRect/>
          <a:stretch/>
        </p:blipFill>
        <p:spPr>
          <a:xfrm>
            <a:off x="700172" y="5770201"/>
            <a:ext cx="1525527" cy="396241"/>
          </a:xfrm>
          <a:prstGeom prst="rect">
            <a:avLst/>
          </a:prstGeom>
          <a:noFill/>
          <a:ln>
            <a:noFill/>
          </a:ln>
        </p:spPr>
      </p:pic>
      <p:sp>
        <p:nvSpPr>
          <p:cNvPr id="23" name="Shape 23"/>
          <p:cNvSpPr txBox="1"/>
          <p:nvPr/>
        </p:nvSpPr>
        <p:spPr>
          <a:xfrm>
            <a:off x="6591183" y="5889445"/>
            <a:ext cx="3198355" cy="276997"/>
          </a:xfrm>
          <a:prstGeom prst="rect">
            <a:avLst/>
          </a:prstGeom>
          <a:noFill/>
          <a:ln>
            <a:noFill/>
          </a:ln>
        </p:spPr>
        <p:txBody>
          <a:bodyPr spcFirstLastPara="1" wrap="square" lIns="45700" tIns="45700" rIns="45700"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www.vlaanderen.be/informatievlaanderen</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co">
  <p:cSld name="Blanco">
    <p:spTree>
      <p:nvGrpSpPr>
        <p:cNvPr id="1" name="Shape 78"/>
        <p:cNvGrpSpPr/>
        <p:nvPr/>
      </p:nvGrpSpPr>
      <p:grpSpPr>
        <a:xfrm>
          <a:off x="0" y="0"/>
          <a:ext cx="0" cy="0"/>
          <a:chOff x="0" y="0"/>
          <a:chExt cx="0" cy="0"/>
        </a:xfrm>
      </p:grpSpPr>
      <p:sp>
        <p:nvSpPr>
          <p:cNvPr id="79" name="Shape 79"/>
          <p:cNvSpPr txBox="1">
            <a:spLocks noGrp="1"/>
          </p:cNvSpPr>
          <p:nvPr>
            <p:ph type="ftr" idx="11"/>
          </p:nvPr>
        </p:nvSpPr>
        <p:spPr>
          <a:xfrm>
            <a:off x="480651" y="6605192"/>
            <a:ext cx="6084000" cy="17692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8689202" y="6558837"/>
            <a:ext cx="739309" cy="26161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GB"/>
              <a:t>‹#›</a:t>
            </a:fld>
            <a:endParaRPr/>
          </a:p>
        </p:txBody>
      </p:sp>
      <p:sp>
        <p:nvSpPr>
          <p:cNvPr id="81" name="Shape 81"/>
          <p:cNvSpPr txBox="1">
            <a:spLocks noGrp="1"/>
          </p:cNvSpPr>
          <p:nvPr>
            <p:ph type="dt" idx="10"/>
          </p:nvPr>
        </p:nvSpPr>
        <p:spPr>
          <a:xfrm>
            <a:off x="6564652" y="6603110"/>
            <a:ext cx="2863858" cy="174732"/>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fbeelding met bijschrift">
  <p:cSld name="Afbeelding met bijschrift">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1432474" y="5817248"/>
            <a:ext cx="6963661" cy="58194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Shape 84"/>
          <p:cNvSpPr>
            <a:spLocks noGrp="1"/>
          </p:cNvSpPr>
          <p:nvPr>
            <p:ph type="pic" idx="2"/>
          </p:nvPr>
        </p:nvSpPr>
        <p:spPr>
          <a:xfrm>
            <a:off x="1432472" y="1499129"/>
            <a:ext cx="6963662" cy="4168466"/>
          </a:xfrm>
          <a:prstGeom prst="rect">
            <a:avLst/>
          </a:prstGeom>
          <a:noFill/>
          <a:ln>
            <a:noFill/>
          </a:ln>
        </p:spPr>
        <p:txBody>
          <a:bodyPr spcFirstLastPara="1" wrap="square" lIns="91425" tIns="91425" rIns="91425" bIns="91425" anchor="t" anchorCtr="0"/>
          <a:lstStyle>
            <a:lvl1pPr marR="0" lvl="0" algn="l" rtl="0">
              <a:lnSpc>
                <a:spcPct val="100000"/>
              </a:lnSpc>
              <a:spcBef>
                <a:spcPts val="700"/>
              </a:spcBef>
              <a:spcAft>
                <a:spcPts val="0"/>
              </a:spcAft>
              <a:buClr>
                <a:schemeClr val="accent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7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R="0" lvl="2" algn="l" rtl="0">
              <a:lnSpc>
                <a:spcPct val="100000"/>
              </a:lnSpc>
              <a:spcBef>
                <a:spcPts val="700"/>
              </a:spcBef>
              <a:spcAft>
                <a:spcPts val="0"/>
              </a:spcAft>
              <a:buClr>
                <a:schemeClr val="dk1"/>
              </a:buClr>
              <a:buSzPts val="2000"/>
              <a:buFont typeface="Arial"/>
              <a:buChar char="&gt;"/>
              <a:defRPr sz="2000" b="0" i="0" u="none" strike="noStrike" cap="none">
                <a:solidFill>
                  <a:schemeClr val="dk1"/>
                </a:solidFill>
                <a:latin typeface="Calibri"/>
                <a:ea typeface="Calibri"/>
                <a:cs typeface="Calibri"/>
                <a:sym typeface="Calibri"/>
              </a:defRPr>
            </a:lvl3pPr>
            <a:lvl4pPr marR="0" lvl="3" algn="l" rtl="0">
              <a:lnSpc>
                <a:spcPct val="100000"/>
              </a:lnSpc>
              <a:spcBef>
                <a:spcPts val="7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R="0" lvl="4" algn="l" rtl="0">
              <a:lnSpc>
                <a:spcPct val="100000"/>
              </a:lnSpc>
              <a:spcBef>
                <a:spcPts val="700"/>
              </a:spcBef>
              <a:spcAft>
                <a:spcPts val="0"/>
              </a:spcAft>
              <a:buClr>
                <a:schemeClr val="dk1"/>
              </a:buClr>
              <a:buSzPts val="1800"/>
              <a:buFont typeface="Arial"/>
              <a:buChar char="&gt;"/>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title"/>
          </p:nvPr>
        </p:nvSpPr>
        <p:spPr>
          <a:xfrm>
            <a:off x="681038" y="365126"/>
            <a:ext cx="8543925" cy="984352"/>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Shape 86"/>
          <p:cNvSpPr txBox="1">
            <a:spLocks noGrp="1"/>
          </p:cNvSpPr>
          <p:nvPr>
            <p:ph type="ftr" idx="11"/>
          </p:nvPr>
        </p:nvSpPr>
        <p:spPr>
          <a:xfrm>
            <a:off x="480651" y="6605192"/>
            <a:ext cx="6084000" cy="17692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8689202" y="6558837"/>
            <a:ext cx="739309" cy="26161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GB"/>
              <a:t>‹#›</a:t>
            </a:fld>
            <a:endParaRPr/>
          </a:p>
        </p:txBody>
      </p:sp>
      <p:sp>
        <p:nvSpPr>
          <p:cNvPr id="88" name="Shape 88"/>
          <p:cNvSpPr txBox="1">
            <a:spLocks noGrp="1"/>
          </p:cNvSpPr>
          <p:nvPr>
            <p:ph type="dt" idx="10"/>
          </p:nvPr>
        </p:nvSpPr>
        <p:spPr>
          <a:xfrm>
            <a:off x="6564652" y="6603110"/>
            <a:ext cx="2863858" cy="174732"/>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89"/>
        <p:cNvGrpSpPr/>
        <p:nvPr/>
      </p:nvGrpSpPr>
      <p:grpSpPr>
        <a:xfrm>
          <a:off x="0" y="0"/>
          <a:ext cx="0" cy="0"/>
          <a:chOff x="0" y="0"/>
          <a:chExt cx="0" cy="0"/>
        </a:xfrm>
      </p:grpSpPr>
      <p:sp>
        <p:nvSpPr>
          <p:cNvPr id="90" name="Shape 90"/>
          <p:cNvSpPr txBox="1">
            <a:spLocks noGrp="1"/>
          </p:cNvSpPr>
          <p:nvPr>
            <p:ph type="ftr" idx="11"/>
          </p:nvPr>
        </p:nvSpPr>
        <p:spPr>
          <a:xfrm>
            <a:off x="480651" y="6605192"/>
            <a:ext cx="6084000" cy="17692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sldNum" idx="12"/>
          </p:nvPr>
        </p:nvSpPr>
        <p:spPr>
          <a:xfrm>
            <a:off x="8689202" y="6558837"/>
            <a:ext cx="739309" cy="26161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GB"/>
              <a:t>‹#›</a:t>
            </a:fld>
            <a:endParaRPr/>
          </a:p>
        </p:txBody>
      </p:sp>
      <p:sp>
        <p:nvSpPr>
          <p:cNvPr id="92" name="Shape 92"/>
          <p:cNvSpPr txBox="1">
            <a:spLocks noGrp="1"/>
          </p:cNvSpPr>
          <p:nvPr>
            <p:ph type="dt" idx="10"/>
          </p:nvPr>
        </p:nvSpPr>
        <p:spPr>
          <a:xfrm>
            <a:off x="6564652" y="6603110"/>
            <a:ext cx="2863858" cy="174732"/>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el">
  <p:cSld name="Titel">
    <p:spTree>
      <p:nvGrpSpPr>
        <p:cNvPr id="1" name="Shape 31"/>
        <p:cNvGrpSpPr/>
        <p:nvPr/>
      </p:nvGrpSpPr>
      <p:grpSpPr>
        <a:xfrm>
          <a:off x="0" y="0"/>
          <a:ext cx="0" cy="0"/>
          <a:chOff x="0" y="0"/>
          <a:chExt cx="0" cy="0"/>
        </a:xfrm>
      </p:grpSpPr>
      <p:sp>
        <p:nvSpPr>
          <p:cNvPr id="32" name="Shape 32"/>
          <p:cNvSpPr/>
          <p:nvPr/>
        </p:nvSpPr>
        <p:spPr>
          <a:xfrm>
            <a:off x="2" y="0"/>
            <a:ext cx="9615725" cy="6858000"/>
          </a:xfrm>
          <a:custGeom>
            <a:avLst/>
            <a:gdLst/>
            <a:ahLst/>
            <a:cxnLst/>
            <a:rect l="0" t="0" r="0" b="0"/>
            <a:pathLst>
              <a:path w="21600" h="21600" extrusionOk="0">
                <a:moveTo>
                  <a:pt x="0" y="37"/>
                </a:moveTo>
                <a:lnTo>
                  <a:pt x="18835" y="0"/>
                </a:lnTo>
                <a:lnTo>
                  <a:pt x="21600" y="21600"/>
                </a:lnTo>
                <a:lnTo>
                  <a:pt x="33" y="21600"/>
                </a:lnTo>
                <a:lnTo>
                  <a:pt x="0" y="37"/>
                </a:lnTo>
                <a:close/>
              </a:path>
            </a:pathLst>
          </a:custGeom>
          <a:solidFill>
            <a:srgbClr val="FFFF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3" name="Shape 33"/>
          <p:cNvPicPr preferRelativeResize="0"/>
          <p:nvPr/>
        </p:nvPicPr>
        <p:blipFill rotWithShape="1">
          <a:blip r:embed="rId2">
            <a:alphaModFix/>
          </a:blip>
          <a:srcRect/>
          <a:stretch/>
        </p:blipFill>
        <p:spPr>
          <a:xfrm>
            <a:off x="700173" y="692695"/>
            <a:ext cx="1950001" cy="734484"/>
          </a:xfrm>
          <a:prstGeom prst="rect">
            <a:avLst/>
          </a:prstGeom>
          <a:noFill/>
          <a:ln>
            <a:noFill/>
          </a:ln>
        </p:spPr>
      </p:pic>
      <p:sp>
        <p:nvSpPr>
          <p:cNvPr id="34" name="Shape 34"/>
          <p:cNvSpPr txBox="1">
            <a:spLocks noGrp="1"/>
          </p:cNvSpPr>
          <p:nvPr>
            <p:ph type="subTitle" idx="1"/>
          </p:nvPr>
        </p:nvSpPr>
        <p:spPr>
          <a:xfrm>
            <a:off x="1028711" y="4509834"/>
            <a:ext cx="7434681" cy="1112525"/>
          </a:xfrm>
          <a:prstGeom prst="rect">
            <a:avLst/>
          </a:prstGeom>
          <a:noFill/>
          <a:ln>
            <a:noFill/>
          </a:ln>
        </p:spPr>
        <p:txBody>
          <a:bodyPr spcFirstLastPara="1" wrap="square" lIns="91425" tIns="91425" rIns="91425" bIns="91425" anchor="t" anchorCtr="0"/>
          <a:lstStyle>
            <a:lvl1pPr marR="0" lvl="0" algn="l" rtl="0">
              <a:lnSpc>
                <a:spcPct val="100000"/>
              </a:lnSpc>
              <a:spcBef>
                <a:spcPts val="700"/>
              </a:spcBef>
              <a:spcAft>
                <a:spcPts val="0"/>
              </a:spcAft>
              <a:buClr>
                <a:schemeClr val="accent1"/>
              </a:buClr>
              <a:buSzPts val="2400"/>
              <a:buFont typeface="Arial"/>
              <a:buNone/>
              <a:defRPr sz="2400" b="0" i="0" u="none" strike="noStrike" cap="none">
                <a:solidFill>
                  <a:schemeClr val="dk2"/>
                </a:solidFill>
                <a:latin typeface="Arial"/>
                <a:ea typeface="Arial"/>
                <a:cs typeface="Arial"/>
                <a:sym typeface="Arial"/>
              </a:defRPr>
            </a:lvl1pPr>
            <a:lvl2pPr marR="0" lvl="1" algn="ctr" rtl="0">
              <a:lnSpc>
                <a:spcPct val="100000"/>
              </a:lnSpc>
              <a:spcBef>
                <a:spcPts val="7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2pPr>
            <a:lvl3pPr marR="0" lvl="2" algn="ctr" rtl="0">
              <a:lnSpc>
                <a:spcPct val="100000"/>
              </a:lnSpc>
              <a:spcBef>
                <a:spcPts val="7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100000"/>
              </a:lnSpc>
              <a:spcBef>
                <a:spcPts val="7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title"/>
          </p:nvPr>
        </p:nvSpPr>
        <p:spPr>
          <a:xfrm>
            <a:off x="1028712" y="1551752"/>
            <a:ext cx="7434681" cy="2794621"/>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36" name="Shape 36"/>
          <p:cNvPicPr preferRelativeResize="0"/>
          <p:nvPr/>
        </p:nvPicPr>
        <p:blipFill rotWithShape="1">
          <a:blip r:embed="rId3">
            <a:alphaModFix/>
          </a:blip>
          <a:srcRect/>
          <a:stretch/>
        </p:blipFill>
        <p:spPr>
          <a:xfrm>
            <a:off x="700172" y="5770201"/>
            <a:ext cx="1525527" cy="396241"/>
          </a:xfrm>
          <a:prstGeom prst="rect">
            <a:avLst/>
          </a:prstGeom>
          <a:noFill/>
          <a:ln>
            <a:noFill/>
          </a:ln>
        </p:spPr>
      </p:pic>
      <p:sp>
        <p:nvSpPr>
          <p:cNvPr id="37" name="Shape 37"/>
          <p:cNvSpPr txBox="1"/>
          <p:nvPr/>
        </p:nvSpPr>
        <p:spPr>
          <a:xfrm>
            <a:off x="6591183" y="5889445"/>
            <a:ext cx="3198355" cy="276997"/>
          </a:xfrm>
          <a:prstGeom prst="rect">
            <a:avLst/>
          </a:prstGeom>
          <a:noFill/>
          <a:ln>
            <a:noFill/>
          </a:ln>
        </p:spPr>
        <p:txBody>
          <a:bodyPr spcFirstLastPara="1" wrap="square" lIns="45700" tIns="45700" rIns="45700"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www.vlaanderen.be/informatievlaanderen</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en Inhoud">
  <p:cSld name="Titel en Inhou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81038" y="1482215"/>
            <a:ext cx="8543925" cy="499232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700"/>
              </a:spcBef>
              <a:spcAft>
                <a:spcPts val="0"/>
              </a:spcAft>
              <a:buClr>
                <a:schemeClr val="dk1"/>
              </a:buClr>
              <a:buSzPts val="2400"/>
              <a:buFont typeface="Arial"/>
              <a:buChar char="&gt;"/>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70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700"/>
              </a:spcBef>
              <a:spcAft>
                <a:spcPts val="0"/>
              </a:spcAft>
              <a:buClr>
                <a:schemeClr val="dk1"/>
              </a:buClr>
              <a:buSzPts val="2000"/>
              <a:buFont typeface="Arial"/>
              <a:buChar char="&gt;"/>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7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700"/>
              </a:spcBef>
              <a:spcAft>
                <a:spcPts val="0"/>
              </a:spcAft>
              <a:buClr>
                <a:schemeClr val="dk1"/>
              </a:buClr>
              <a:buSzPts val="1800"/>
              <a:buFont typeface="Arial"/>
              <a:buChar char="&gt;"/>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title"/>
          </p:nvPr>
        </p:nvSpPr>
        <p:spPr>
          <a:xfrm>
            <a:off x="681038" y="365126"/>
            <a:ext cx="8543925" cy="984352"/>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ftr" idx="11"/>
          </p:nvPr>
        </p:nvSpPr>
        <p:spPr>
          <a:xfrm>
            <a:off x="480651" y="6605192"/>
            <a:ext cx="6084000" cy="17692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8689202" y="6558837"/>
            <a:ext cx="739309" cy="26161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GB"/>
              <a:t>‹#›</a:t>
            </a:fld>
            <a:endParaRPr/>
          </a:p>
        </p:txBody>
      </p:sp>
      <p:sp>
        <p:nvSpPr>
          <p:cNvPr id="43" name="Shape 43"/>
          <p:cNvSpPr txBox="1">
            <a:spLocks noGrp="1"/>
          </p:cNvSpPr>
          <p:nvPr>
            <p:ph type="dt" idx="10"/>
          </p:nvPr>
        </p:nvSpPr>
        <p:spPr>
          <a:xfrm>
            <a:off x="6564652" y="6603110"/>
            <a:ext cx="2863858" cy="174732"/>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81038" y="365126"/>
            <a:ext cx="8543925"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3575"/>
              <a:buFont typeface="Calibri"/>
              <a:buNone/>
              <a:defRPr sz="3575"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63"/>
              <a:buFont typeface="Arial"/>
              <a:buNone/>
              <a:defRPr sz="146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63"/>
              <a:buFont typeface="Arial"/>
              <a:buNone/>
              <a:defRPr sz="146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63"/>
              <a:buFont typeface="Arial"/>
              <a:buNone/>
              <a:defRPr sz="146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63"/>
              <a:buFont typeface="Arial"/>
              <a:buNone/>
              <a:defRPr sz="146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63"/>
              <a:buFont typeface="Arial"/>
              <a:buNone/>
              <a:defRPr sz="146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63"/>
              <a:buFont typeface="Arial"/>
              <a:buNone/>
              <a:defRPr sz="146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63"/>
              <a:buFont typeface="Arial"/>
              <a:buNone/>
              <a:defRPr sz="146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63"/>
              <a:buFont typeface="Arial"/>
              <a:buNone/>
              <a:defRPr sz="1463"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
          </p:nvPr>
        </p:nvSpPr>
        <p:spPr>
          <a:xfrm>
            <a:off x="681038" y="1825625"/>
            <a:ext cx="8543925" cy="4351200"/>
          </a:xfrm>
          <a:prstGeom prst="rect">
            <a:avLst/>
          </a:prstGeom>
          <a:noFill/>
          <a:ln>
            <a:noFill/>
          </a:ln>
        </p:spPr>
        <p:txBody>
          <a:bodyPr spcFirstLastPara="1" wrap="square" lIns="91425" tIns="91425" rIns="91425" bIns="91425" anchor="t" anchorCtr="0"/>
          <a:lstStyle>
            <a:lvl1pPr marL="457200" marR="0" lvl="0" indent="-373062" algn="l" rtl="0">
              <a:lnSpc>
                <a:spcPct val="90000"/>
              </a:lnSpc>
              <a:spcBef>
                <a:spcPts val="813"/>
              </a:spcBef>
              <a:spcAft>
                <a:spcPts val="0"/>
              </a:spcAft>
              <a:buClr>
                <a:schemeClr val="dk1"/>
              </a:buClr>
              <a:buSzPts val="2275"/>
              <a:buFont typeface="Arial"/>
              <a:buChar char="•"/>
              <a:defRPr sz="2275" b="0" i="0" u="none" strike="noStrike" cap="none">
                <a:solidFill>
                  <a:schemeClr val="dk1"/>
                </a:solidFill>
                <a:latin typeface="Calibri"/>
                <a:ea typeface="Calibri"/>
                <a:cs typeface="Calibri"/>
                <a:sym typeface="Calibri"/>
              </a:defRPr>
            </a:lvl1pPr>
            <a:lvl2pPr marL="914400" marR="0" lvl="1" indent="-352425" algn="l" rtl="0">
              <a:lnSpc>
                <a:spcPct val="90000"/>
              </a:lnSpc>
              <a:spcBef>
                <a:spcPts val="406"/>
              </a:spcBef>
              <a:spcAft>
                <a:spcPts val="0"/>
              </a:spcAft>
              <a:buClr>
                <a:schemeClr val="dk1"/>
              </a:buClr>
              <a:buSzPts val="1950"/>
              <a:buFont typeface="Arial"/>
              <a:buChar char="•"/>
              <a:defRPr sz="1950" b="0" i="0" u="none" strike="noStrike" cap="none">
                <a:solidFill>
                  <a:schemeClr val="dk1"/>
                </a:solidFill>
                <a:latin typeface="Calibri"/>
                <a:ea typeface="Calibri"/>
                <a:cs typeface="Calibri"/>
                <a:sym typeface="Calibri"/>
              </a:defRPr>
            </a:lvl2pPr>
            <a:lvl3pPr marL="1371600" marR="0" lvl="2" indent="-331787" algn="l" rtl="0">
              <a:lnSpc>
                <a:spcPct val="90000"/>
              </a:lnSpc>
              <a:spcBef>
                <a:spcPts val="406"/>
              </a:spcBef>
              <a:spcAft>
                <a:spcPts val="0"/>
              </a:spcAft>
              <a:buClr>
                <a:schemeClr val="dk1"/>
              </a:buClr>
              <a:buSzPts val="1625"/>
              <a:buFont typeface="Arial"/>
              <a:buChar char="•"/>
              <a:defRPr sz="1625" b="0" i="0" u="none" strike="noStrike" cap="none">
                <a:solidFill>
                  <a:schemeClr val="dk1"/>
                </a:solidFill>
                <a:latin typeface="Calibri"/>
                <a:ea typeface="Calibri"/>
                <a:cs typeface="Calibri"/>
                <a:sym typeface="Calibri"/>
              </a:defRPr>
            </a:lvl3pPr>
            <a:lvl4pPr marL="1828800" marR="0" lvl="3"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Calibri"/>
                <a:ea typeface="Calibri"/>
                <a:cs typeface="Calibri"/>
                <a:sym typeface="Calibri"/>
              </a:defRPr>
            </a:lvl4pPr>
            <a:lvl5pPr marL="2286000" marR="0" lvl="4"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Calibri"/>
                <a:ea typeface="Calibri"/>
                <a:cs typeface="Calibri"/>
                <a:sym typeface="Calibri"/>
              </a:defRPr>
            </a:lvl5pPr>
            <a:lvl6pPr marL="2743200" marR="0" lvl="5"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Calibri"/>
                <a:ea typeface="Calibri"/>
                <a:cs typeface="Calibri"/>
                <a:sym typeface="Calibri"/>
              </a:defRPr>
            </a:lvl6pPr>
            <a:lvl7pPr marL="3200400" marR="0" lvl="6"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Calibri"/>
                <a:ea typeface="Calibri"/>
                <a:cs typeface="Calibri"/>
                <a:sym typeface="Calibri"/>
              </a:defRPr>
            </a:lvl7pPr>
            <a:lvl8pPr marL="3657600" marR="0" lvl="7"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Calibri"/>
                <a:ea typeface="Calibri"/>
                <a:cs typeface="Calibri"/>
                <a:sym typeface="Calibri"/>
              </a:defRPr>
            </a:lvl8pPr>
            <a:lvl9pPr marL="4114800" marR="0" lvl="8" indent="-321500" algn="l" rtl="0">
              <a:lnSpc>
                <a:spcPct val="90000"/>
              </a:lnSpc>
              <a:spcBef>
                <a:spcPts val="406"/>
              </a:spcBef>
              <a:spcAft>
                <a:spcPts val="0"/>
              </a:spcAft>
              <a:buClr>
                <a:schemeClr val="dk1"/>
              </a:buClr>
              <a:buSzPts val="1463"/>
              <a:buFont typeface="Arial"/>
              <a:buChar char="•"/>
              <a:defRPr sz="1463"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81038" y="6356351"/>
            <a:ext cx="222885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975"/>
              <a:buFont typeface="Calibri"/>
              <a:buNone/>
              <a:defRPr sz="975"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281363" y="6356351"/>
            <a:ext cx="3343275"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975"/>
              <a:buFont typeface="Calibri"/>
              <a:buNone/>
              <a:defRPr sz="975"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63"/>
              <a:buFont typeface="Calibri"/>
              <a:buNone/>
              <a:defRPr sz="1463"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75"/>
              <a:buFont typeface="Arial"/>
              <a:buNone/>
              <a:defRPr sz="975"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
        <p:nvSpPr>
          <p:cNvPr id="50" name="Shape 50"/>
          <p:cNvSpPr/>
          <p:nvPr/>
        </p:nvSpPr>
        <p:spPr>
          <a:xfrm>
            <a:off x="0" y="0"/>
            <a:ext cx="262867" cy="6858000"/>
          </a:xfrm>
          <a:prstGeom prst="rect">
            <a:avLst/>
          </a:prstGeom>
          <a:solidFill>
            <a:srgbClr val="FFFF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463"/>
              <a:buFont typeface="Calibri"/>
              <a:buNone/>
            </a:pPr>
            <a:endParaRPr sz="1463"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el 3">
  <p:cSld name="Titel 3">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50490" y="1"/>
            <a:ext cx="9555510" cy="5622356"/>
          </a:xfrm>
          <a:prstGeom prst="rect">
            <a:avLst/>
          </a:prstGeom>
          <a:noFill/>
          <a:ln>
            <a:noFill/>
          </a:ln>
        </p:spPr>
      </p:pic>
      <p:pic>
        <p:nvPicPr>
          <p:cNvPr id="53" name="Shape 53"/>
          <p:cNvPicPr preferRelativeResize="0"/>
          <p:nvPr/>
        </p:nvPicPr>
        <p:blipFill rotWithShape="1">
          <a:blip r:embed="rId3">
            <a:alphaModFix/>
          </a:blip>
          <a:srcRect/>
          <a:stretch/>
        </p:blipFill>
        <p:spPr>
          <a:xfrm>
            <a:off x="700172" y="5770201"/>
            <a:ext cx="1525527" cy="396241"/>
          </a:xfrm>
          <a:prstGeom prst="rect">
            <a:avLst/>
          </a:prstGeom>
          <a:noFill/>
          <a:ln>
            <a:noFill/>
          </a:ln>
        </p:spPr>
      </p:pic>
      <p:sp>
        <p:nvSpPr>
          <p:cNvPr id="54" name="Shape 54"/>
          <p:cNvSpPr txBox="1">
            <a:spLocks noGrp="1"/>
          </p:cNvSpPr>
          <p:nvPr>
            <p:ph type="title"/>
          </p:nvPr>
        </p:nvSpPr>
        <p:spPr>
          <a:xfrm>
            <a:off x="1028712" y="1551752"/>
            <a:ext cx="7429500" cy="2794621"/>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Shape 55"/>
          <p:cNvSpPr/>
          <p:nvPr/>
        </p:nvSpPr>
        <p:spPr>
          <a:xfrm>
            <a:off x="0" y="0"/>
            <a:ext cx="350489" cy="6858000"/>
          </a:xfrm>
          <a:prstGeom prst="rect">
            <a:avLst/>
          </a:prstGeom>
          <a:solidFill>
            <a:srgbClr val="FFFF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6" name="Shape 56"/>
          <p:cNvPicPr preferRelativeResize="0"/>
          <p:nvPr/>
        </p:nvPicPr>
        <p:blipFill rotWithShape="1">
          <a:blip r:embed="rId4">
            <a:alphaModFix/>
          </a:blip>
          <a:srcRect/>
          <a:stretch/>
        </p:blipFill>
        <p:spPr>
          <a:xfrm>
            <a:off x="700171" y="687274"/>
            <a:ext cx="1950000" cy="701014"/>
          </a:xfrm>
          <a:prstGeom prst="rect">
            <a:avLst/>
          </a:prstGeom>
          <a:noFill/>
          <a:ln>
            <a:noFill/>
          </a:ln>
        </p:spPr>
      </p:pic>
      <p:sp>
        <p:nvSpPr>
          <p:cNvPr id="57" name="Shape 57"/>
          <p:cNvSpPr txBox="1"/>
          <p:nvPr/>
        </p:nvSpPr>
        <p:spPr>
          <a:xfrm>
            <a:off x="6591183" y="5889445"/>
            <a:ext cx="3198355" cy="276997"/>
          </a:xfrm>
          <a:prstGeom prst="rect">
            <a:avLst/>
          </a:prstGeom>
          <a:noFill/>
          <a:ln>
            <a:noFill/>
          </a:ln>
        </p:spPr>
        <p:txBody>
          <a:bodyPr spcFirstLastPara="1" wrap="square" lIns="45700" tIns="45700" rIns="45700"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www.vlaanderen.be/informatievlaanderen</a:t>
            </a:r>
            <a:endParaRPr sz="1400" b="0" i="0" u="none" strike="noStrike" cap="none">
              <a:solidFill>
                <a:srgbClr val="000000"/>
              </a:solidFill>
              <a:latin typeface="Arial"/>
              <a:ea typeface="Arial"/>
              <a:cs typeface="Arial"/>
              <a:sym typeface="Arial"/>
            </a:endParaRPr>
          </a:p>
        </p:txBody>
      </p:sp>
      <p:sp>
        <p:nvSpPr>
          <p:cNvPr id="58" name="Shape 58"/>
          <p:cNvSpPr txBox="1">
            <a:spLocks noGrp="1"/>
          </p:cNvSpPr>
          <p:nvPr>
            <p:ph type="subTitle" idx="1"/>
          </p:nvPr>
        </p:nvSpPr>
        <p:spPr>
          <a:xfrm>
            <a:off x="1028712" y="4509834"/>
            <a:ext cx="7429501" cy="948859"/>
          </a:xfrm>
          <a:prstGeom prst="rect">
            <a:avLst/>
          </a:prstGeom>
          <a:noFill/>
          <a:ln>
            <a:noFill/>
          </a:ln>
        </p:spPr>
        <p:txBody>
          <a:bodyPr spcFirstLastPara="1" wrap="square" lIns="91425" tIns="91425" rIns="91425" bIns="91425" anchor="t" anchorCtr="0"/>
          <a:lstStyle>
            <a:lvl1pPr marR="0" lvl="0" algn="l" rtl="0">
              <a:lnSpc>
                <a:spcPct val="100000"/>
              </a:lnSpc>
              <a:spcBef>
                <a:spcPts val="700"/>
              </a:spcBef>
              <a:spcAft>
                <a:spcPts val="0"/>
              </a:spcAft>
              <a:buClr>
                <a:schemeClr val="accent1"/>
              </a:buClr>
              <a:buSzPts val="2400"/>
              <a:buFont typeface="Arial"/>
              <a:buNone/>
              <a:defRPr sz="2400" b="0" i="0" u="none" strike="noStrike" cap="none">
                <a:solidFill>
                  <a:schemeClr val="lt2"/>
                </a:solidFill>
                <a:latin typeface="Arial"/>
                <a:ea typeface="Arial"/>
                <a:cs typeface="Arial"/>
                <a:sym typeface="Arial"/>
              </a:defRPr>
            </a:lvl1pPr>
            <a:lvl2pPr marR="0" lvl="1" algn="ctr" rtl="0">
              <a:lnSpc>
                <a:spcPct val="100000"/>
              </a:lnSpc>
              <a:spcBef>
                <a:spcPts val="7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2pPr>
            <a:lvl3pPr marR="0" lvl="2" algn="ctr" rtl="0">
              <a:lnSpc>
                <a:spcPct val="100000"/>
              </a:lnSpc>
              <a:spcBef>
                <a:spcPts val="7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100000"/>
              </a:lnSpc>
              <a:spcBef>
                <a:spcPts val="7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ussentitel">
  <p:cSld name="Tussentitel">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974559" y="2002534"/>
            <a:ext cx="8420101" cy="2794621"/>
          </a:xfrm>
          <a:prstGeom prst="rect">
            <a:avLst/>
          </a:prstGeom>
          <a:noFill/>
          <a:ln>
            <a:noFill/>
          </a:ln>
        </p:spPr>
        <p:txBody>
          <a:bodyPr spcFirstLastPara="1" wrap="square" lIns="91425" tIns="91425" rIns="91425" bIns="91425" anchor="b" anchorCtr="0"/>
          <a:lstStyle>
            <a:lvl1pPr marR="0" lvl="0" algn="r"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subTitle" idx="1"/>
          </p:nvPr>
        </p:nvSpPr>
        <p:spPr>
          <a:xfrm>
            <a:off x="1965158" y="4941168"/>
            <a:ext cx="7429500" cy="1655762"/>
          </a:xfrm>
          <a:prstGeom prst="rect">
            <a:avLst/>
          </a:prstGeom>
          <a:noFill/>
          <a:ln>
            <a:noFill/>
          </a:ln>
        </p:spPr>
        <p:txBody>
          <a:bodyPr spcFirstLastPara="1" wrap="square" lIns="91425" tIns="91425" rIns="91425" bIns="91425" anchor="t" anchorCtr="0"/>
          <a:lstStyle>
            <a:lvl1pPr marR="0" lvl="0" algn="r" rtl="0">
              <a:lnSpc>
                <a:spcPct val="100000"/>
              </a:lnSpc>
              <a:spcBef>
                <a:spcPts val="700"/>
              </a:spcBef>
              <a:spcAft>
                <a:spcPts val="0"/>
              </a:spcAft>
              <a:buClr>
                <a:schemeClr val="accent1"/>
              </a:buClr>
              <a:buSzPts val="2400"/>
              <a:buFont typeface="Arial"/>
              <a:buNone/>
              <a:defRPr sz="2400" b="0" i="0" u="none" strike="noStrike" cap="none">
                <a:solidFill>
                  <a:schemeClr val="dk2"/>
                </a:solidFill>
                <a:latin typeface="Arial"/>
                <a:ea typeface="Arial"/>
                <a:cs typeface="Arial"/>
                <a:sym typeface="Arial"/>
              </a:defRPr>
            </a:lvl1pPr>
            <a:lvl2pPr marR="0" lvl="1" algn="ctr" rtl="0">
              <a:lnSpc>
                <a:spcPct val="100000"/>
              </a:lnSpc>
              <a:spcBef>
                <a:spcPts val="7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2pPr>
            <a:lvl3pPr marR="0" lvl="2" algn="ctr" rtl="0">
              <a:lnSpc>
                <a:spcPct val="100000"/>
              </a:lnSpc>
              <a:spcBef>
                <a:spcPts val="7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100000"/>
              </a:lnSpc>
              <a:spcBef>
                <a:spcPts val="7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ussentitel 2">
  <p:cSld name="Tussentitel 2">
    <p:spTree>
      <p:nvGrpSpPr>
        <p:cNvPr id="1"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l="763" t="1399" r="6439" b="3433"/>
          <a:stretch/>
        </p:blipFill>
        <p:spPr>
          <a:xfrm>
            <a:off x="350488" y="-1"/>
            <a:ext cx="9555512" cy="6858001"/>
          </a:xfrm>
          <a:prstGeom prst="rect">
            <a:avLst/>
          </a:prstGeom>
          <a:noFill/>
          <a:ln>
            <a:noFill/>
          </a:ln>
        </p:spPr>
      </p:pic>
      <p:sp>
        <p:nvSpPr>
          <p:cNvPr id="64" name="Shape 64"/>
          <p:cNvSpPr txBox="1">
            <a:spLocks noGrp="1"/>
          </p:cNvSpPr>
          <p:nvPr>
            <p:ph type="subTitle" idx="1"/>
          </p:nvPr>
        </p:nvSpPr>
        <p:spPr>
          <a:xfrm>
            <a:off x="1965158" y="4941168"/>
            <a:ext cx="7429500" cy="1655762"/>
          </a:xfrm>
          <a:prstGeom prst="rect">
            <a:avLst/>
          </a:prstGeom>
          <a:noFill/>
          <a:ln>
            <a:noFill/>
          </a:ln>
        </p:spPr>
        <p:txBody>
          <a:bodyPr spcFirstLastPara="1" wrap="square" lIns="91425" tIns="91425" rIns="91425" bIns="91425" anchor="t" anchorCtr="0"/>
          <a:lstStyle>
            <a:lvl1pPr marR="0" lvl="0" algn="r" rtl="0">
              <a:lnSpc>
                <a:spcPct val="100000"/>
              </a:lnSpc>
              <a:spcBef>
                <a:spcPts val="700"/>
              </a:spcBef>
              <a:spcAft>
                <a:spcPts val="0"/>
              </a:spcAft>
              <a:buClr>
                <a:schemeClr val="accent1"/>
              </a:buClr>
              <a:buSzPts val="2400"/>
              <a:buFont typeface="Arial"/>
              <a:buNone/>
              <a:defRPr sz="2400" b="0" i="0" u="none" strike="noStrike" cap="none">
                <a:solidFill>
                  <a:schemeClr val="dk2"/>
                </a:solidFill>
                <a:latin typeface="Arial"/>
                <a:ea typeface="Arial"/>
                <a:cs typeface="Arial"/>
                <a:sym typeface="Arial"/>
              </a:defRPr>
            </a:lvl1pPr>
            <a:lvl2pPr marR="0" lvl="1" algn="ctr" rtl="0">
              <a:lnSpc>
                <a:spcPct val="100000"/>
              </a:lnSpc>
              <a:spcBef>
                <a:spcPts val="7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2pPr>
            <a:lvl3pPr marR="0" lvl="2" algn="ctr" rtl="0">
              <a:lnSpc>
                <a:spcPct val="100000"/>
              </a:lnSpc>
              <a:spcBef>
                <a:spcPts val="7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100000"/>
              </a:lnSpc>
              <a:spcBef>
                <a:spcPts val="7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100000"/>
              </a:lnSpc>
              <a:spcBef>
                <a:spcPts val="7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title"/>
          </p:nvPr>
        </p:nvSpPr>
        <p:spPr>
          <a:xfrm>
            <a:off x="974559" y="2002534"/>
            <a:ext cx="8420101" cy="2794621"/>
          </a:xfrm>
          <a:prstGeom prst="rect">
            <a:avLst/>
          </a:prstGeom>
          <a:noFill/>
          <a:ln>
            <a:noFill/>
          </a:ln>
        </p:spPr>
        <p:txBody>
          <a:bodyPr spcFirstLastPara="1" wrap="square" lIns="91425" tIns="91425" rIns="91425" bIns="91425" anchor="b" anchorCtr="0"/>
          <a:lstStyle>
            <a:lvl1pPr marR="0" lvl="0" algn="r"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en dubbele Inhoud">
  <p:cSld name="Titel en dubbele Inhou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1038" y="1482215"/>
            <a:ext cx="4184087" cy="499232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700"/>
              </a:spcBef>
              <a:spcAft>
                <a:spcPts val="0"/>
              </a:spcAft>
              <a:buClr>
                <a:schemeClr val="dk1"/>
              </a:buClr>
              <a:buSzPts val="2400"/>
              <a:buFont typeface="Arial"/>
              <a:buChar char="&gt;"/>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70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700"/>
              </a:spcBef>
              <a:spcAft>
                <a:spcPts val="0"/>
              </a:spcAft>
              <a:buClr>
                <a:schemeClr val="dk1"/>
              </a:buClr>
              <a:buSzPts val="2000"/>
              <a:buFont typeface="Arial"/>
              <a:buChar char="&gt;"/>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7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700"/>
              </a:spcBef>
              <a:spcAft>
                <a:spcPts val="0"/>
              </a:spcAft>
              <a:buClr>
                <a:schemeClr val="dk1"/>
              </a:buClr>
              <a:buSzPts val="1800"/>
              <a:buFont typeface="Arial"/>
              <a:buChar char="&gt;"/>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title"/>
          </p:nvPr>
        </p:nvSpPr>
        <p:spPr>
          <a:xfrm>
            <a:off x="681038" y="365126"/>
            <a:ext cx="8543925" cy="984352"/>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ftr" idx="11"/>
          </p:nvPr>
        </p:nvSpPr>
        <p:spPr>
          <a:xfrm>
            <a:off x="480651" y="6605192"/>
            <a:ext cx="6084000" cy="17692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8689202" y="6558837"/>
            <a:ext cx="739309" cy="26161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GB"/>
              <a:t>‹#›</a:t>
            </a:fld>
            <a:endParaRPr/>
          </a:p>
        </p:txBody>
      </p:sp>
      <p:sp>
        <p:nvSpPr>
          <p:cNvPr id="71" name="Shape 71"/>
          <p:cNvSpPr txBox="1">
            <a:spLocks noGrp="1"/>
          </p:cNvSpPr>
          <p:nvPr>
            <p:ph type="dt" idx="10"/>
          </p:nvPr>
        </p:nvSpPr>
        <p:spPr>
          <a:xfrm>
            <a:off x="6564652" y="6603110"/>
            <a:ext cx="2863858" cy="174732"/>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2"/>
          </p:nvPr>
        </p:nvSpPr>
        <p:spPr>
          <a:xfrm>
            <a:off x="5040876" y="1482215"/>
            <a:ext cx="4184087" cy="499232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700"/>
              </a:spcBef>
              <a:spcAft>
                <a:spcPts val="0"/>
              </a:spcAft>
              <a:buClr>
                <a:schemeClr val="dk1"/>
              </a:buClr>
              <a:buSzPts val="2400"/>
              <a:buFont typeface="Arial"/>
              <a:buChar char="&gt;"/>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70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700"/>
              </a:spcBef>
              <a:spcAft>
                <a:spcPts val="0"/>
              </a:spcAft>
              <a:buClr>
                <a:schemeClr val="dk1"/>
              </a:buClr>
              <a:buSzPts val="2000"/>
              <a:buFont typeface="Arial"/>
              <a:buChar char="&gt;"/>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7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700"/>
              </a:spcBef>
              <a:spcAft>
                <a:spcPts val="0"/>
              </a:spcAft>
              <a:buClr>
                <a:schemeClr val="dk1"/>
              </a:buClr>
              <a:buSzPts val="1800"/>
              <a:buFont typeface="Arial"/>
              <a:buChar char="&gt;"/>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kel Titel">
  <p:cSld name="Enkel Titel">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81038" y="365126"/>
            <a:ext cx="8543925" cy="984352"/>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5" name="Shape 75"/>
          <p:cNvSpPr txBox="1">
            <a:spLocks noGrp="1"/>
          </p:cNvSpPr>
          <p:nvPr>
            <p:ph type="ftr" idx="11"/>
          </p:nvPr>
        </p:nvSpPr>
        <p:spPr>
          <a:xfrm>
            <a:off x="480651" y="6605192"/>
            <a:ext cx="6084000" cy="17692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8689202" y="6558837"/>
            <a:ext cx="739309" cy="26161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GB"/>
              <a:t>‹#›</a:t>
            </a:fld>
            <a:endParaRPr/>
          </a:p>
        </p:txBody>
      </p:sp>
      <p:sp>
        <p:nvSpPr>
          <p:cNvPr id="77" name="Shape 77"/>
          <p:cNvSpPr txBox="1">
            <a:spLocks noGrp="1"/>
          </p:cNvSpPr>
          <p:nvPr>
            <p:ph type="dt" idx="10"/>
          </p:nvPr>
        </p:nvSpPr>
        <p:spPr>
          <a:xfrm>
            <a:off x="6564652" y="6603110"/>
            <a:ext cx="2863858" cy="174732"/>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681038" y="1482215"/>
            <a:ext cx="8543925" cy="499232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700"/>
              </a:spcBef>
              <a:spcAft>
                <a:spcPts val="0"/>
              </a:spcAft>
              <a:buClr>
                <a:schemeClr val="accent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7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700"/>
              </a:spcBef>
              <a:spcAft>
                <a:spcPts val="0"/>
              </a:spcAft>
              <a:buClr>
                <a:schemeClr val="dk1"/>
              </a:buClr>
              <a:buSzPts val="2000"/>
              <a:buFont typeface="Arial"/>
              <a:buChar char="&gt;"/>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7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700"/>
              </a:spcBef>
              <a:spcAft>
                <a:spcPts val="0"/>
              </a:spcAft>
              <a:buClr>
                <a:schemeClr val="dk1"/>
              </a:buClr>
              <a:buSzPts val="1800"/>
              <a:buFont typeface="Arial"/>
              <a:buChar char="&gt;"/>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Shape 11"/>
          <p:cNvSpPr/>
          <p:nvPr/>
        </p:nvSpPr>
        <p:spPr>
          <a:xfrm>
            <a:off x="0" y="0"/>
            <a:ext cx="350489" cy="6858000"/>
          </a:xfrm>
          <a:prstGeom prst="rect">
            <a:avLst/>
          </a:prstGeom>
          <a:solidFill>
            <a:srgbClr val="FFFF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Shape 12"/>
          <p:cNvSpPr txBox="1">
            <a:spLocks noGrp="1"/>
          </p:cNvSpPr>
          <p:nvPr>
            <p:ph type="title"/>
          </p:nvPr>
        </p:nvSpPr>
        <p:spPr>
          <a:xfrm>
            <a:off x="681038" y="365126"/>
            <a:ext cx="8543925" cy="984352"/>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Shape 13"/>
          <p:cNvSpPr txBox="1">
            <a:spLocks noGrp="1"/>
          </p:cNvSpPr>
          <p:nvPr>
            <p:ph type="ftr" idx="11"/>
          </p:nvPr>
        </p:nvSpPr>
        <p:spPr>
          <a:xfrm>
            <a:off x="480651" y="6605192"/>
            <a:ext cx="6084000" cy="176928"/>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89202" y="6558837"/>
            <a:ext cx="739309" cy="26161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GB"/>
              <a:t>‹#›</a:t>
            </a:fld>
            <a:endParaRPr/>
          </a:p>
        </p:txBody>
      </p:sp>
      <p:sp>
        <p:nvSpPr>
          <p:cNvPr id="15" name="Shape 15"/>
          <p:cNvSpPr txBox="1">
            <a:spLocks noGrp="1"/>
          </p:cNvSpPr>
          <p:nvPr>
            <p:ph type="dt" idx="10"/>
          </p:nvPr>
        </p:nvSpPr>
        <p:spPr>
          <a:xfrm>
            <a:off x="6564652" y="6603110"/>
            <a:ext cx="2863858" cy="174732"/>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9"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subTitle" idx="1"/>
          </p:nvPr>
        </p:nvSpPr>
        <p:spPr>
          <a:xfrm>
            <a:off x="1028712" y="4509834"/>
            <a:ext cx="5094419" cy="1112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800"/>
              <a:buFont typeface="Arial"/>
              <a:buNone/>
            </a:pPr>
            <a:r>
              <a:rPr lang="nl-BE" dirty="0"/>
              <a:t>Toelichting bronbeheerders 9/04/2019</a:t>
            </a:r>
            <a:endParaRPr lang="nl-BE" sz="2400" b="0" i="0" u="none" strike="noStrike" cap="none" noProof="0" dirty="0">
              <a:solidFill>
                <a:schemeClr val="dk2"/>
              </a:solidFill>
              <a:latin typeface="Arial"/>
              <a:ea typeface="Arial"/>
              <a:cs typeface="Arial"/>
              <a:sym typeface="Arial"/>
            </a:endParaRPr>
          </a:p>
        </p:txBody>
      </p:sp>
      <p:sp>
        <p:nvSpPr>
          <p:cNvPr id="99" name="Shape 99"/>
          <p:cNvSpPr txBox="1">
            <a:spLocks noGrp="1"/>
          </p:cNvSpPr>
          <p:nvPr>
            <p:ph type="title"/>
          </p:nvPr>
        </p:nvSpPr>
        <p:spPr>
          <a:xfrm>
            <a:off x="1028699" y="1551750"/>
            <a:ext cx="4688100" cy="27945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400"/>
              <a:buFont typeface="Calibri"/>
              <a:buNone/>
            </a:pPr>
            <a:r>
              <a:rPr lang="nl-BE" sz="4400" b="1" noProof="0" dirty="0">
                <a:latin typeface="Calibri"/>
                <a:ea typeface="Calibri"/>
                <a:cs typeface="Calibri"/>
                <a:sym typeface="Calibri"/>
              </a:rPr>
              <a:t>Authentieke gegevensbronnen</a:t>
            </a:r>
            <a:endParaRPr lang="nl-BE" sz="4400" b="1" i="0" u="none" strike="noStrike" cap="none" noProof="0" dirty="0">
              <a:solidFill>
                <a:schemeClr val="dk1"/>
              </a:solidFill>
              <a:latin typeface="Calibri"/>
              <a:ea typeface="Calibri"/>
              <a:cs typeface="Calibri"/>
              <a:sym typeface="Calibri"/>
            </a:endParaRPr>
          </a:p>
        </p:txBody>
      </p:sp>
      <p:sp>
        <p:nvSpPr>
          <p:cNvPr id="100" name="Shape 100"/>
          <p:cNvSpPr txBox="1">
            <a:spLocks noGrp="1"/>
          </p:cNvSpPr>
          <p:nvPr>
            <p:ph type="sldNum" idx="4294967295"/>
          </p:nvPr>
        </p:nvSpPr>
        <p:spPr>
          <a:xfrm>
            <a:off x="9167813" y="6559550"/>
            <a:ext cx="738187" cy="260350"/>
          </a:xfrm>
          <a:prstGeom prst="rect">
            <a:avLst/>
          </a:prstGeom>
          <a:noFill/>
          <a:ln>
            <a:noFill/>
          </a:ln>
        </p:spPr>
        <p:txBody>
          <a:bodyPr spcFirstLastPara="1" wrap="square" lIns="45700" tIns="45700" rIns="45700" bIns="45700"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chemeClr val="dk2"/>
                </a:solidFill>
                <a:latin typeface="Arial"/>
                <a:ea typeface="Arial"/>
                <a:cs typeface="Arial"/>
                <a:sym typeface="Arial"/>
              </a:rPr>
              <a:t>1</a:t>
            </a:fld>
            <a:endParaRPr sz="1100" b="0" i="0" u="none" strike="noStrike" cap="non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157AB55-A151-4F38-81B7-1598F8C4C94A}"/>
              </a:ext>
            </a:extLst>
          </p:cNvPr>
          <p:cNvSpPr>
            <a:spLocks noGrp="1"/>
          </p:cNvSpPr>
          <p:nvPr>
            <p:ph type="body" idx="1"/>
          </p:nvPr>
        </p:nvSpPr>
        <p:spPr/>
        <p:txBody>
          <a:bodyPr/>
          <a:lstStyle/>
          <a:p>
            <a:pPr>
              <a:buFont typeface="Arial" panose="020B0604020202020204" pitchFamily="34" charset="0"/>
              <a:buChar char="•"/>
            </a:pPr>
            <a:r>
              <a:rPr lang="nl-BE" dirty="0"/>
              <a:t>Het stuurorgaan Vlaams Informatie- en ICT-beleid</a:t>
            </a:r>
          </a:p>
          <a:p>
            <a:pPr lvl="1">
              <a:buFont typeface="Arial" panose="020B0604020202020204" pitchFamily="34" charset="0"/>
              <a:buChar char="•"/>
            </a:pPr>
            <a:r>
              <a:rPr lang="nl-BE" sz="2000" b="1" dirty="0"/>
              <a:t>bekrachtigt</a:t>
            </a:r>
            <a:r>
              <a:rPr lang="nl-BE" sz="2000" dirty="0"/>
              <a:t> de validatie van gegevensbronnen als ‘kandidaat-authentieke gegevensbronnen’ na de beoordeling van de documentatie van het gevolgde proces</a:t>
            </a:r>
          </a:p>
          <a:p>
            <a:pPr lvl="1">
              <a:buFont typeface="Arial" panose="020B0604020202020204" pitchFamily="34" charset="0"/>
              <a:buChar char="•"/>
            </a:pPr>
            <a:r>
              <a:rPr lang="nl-BE" sz="2000" dirty="0"/>
              <a:t>gaat vanaf validatie het engagement aan om de gegevens uit de bron te gebruiken voor hun toepassingen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nl-BE" dirty="0"/>
              <a:t>Vlaamse Regering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r>
              <a:rPr lang="nl-BE" sz="2000" b="1" dirty="0"/>
              <a:t>erkent</a:t>
            </a:r>
            <a:r>
              <a:rPr lang="nl-BE" sz="2000" dirty="0"/>
              <a:t> authentieke gegevensbronnen en duidt kandidaat-authentieke bronnen aan. </a:t>
            </a:r>
          </a:p>
          <a:p>
            <a:pPr lvl="1">
              <a:buFont typeface="Arial" panose="020B0604020202020204" pitchFamily="34" charset="0"/>
              <a:buChar char="•"/>
            </a:pPr>
            <a:r>
              <a:rPr lang="nl-BE" sz="2000" dirty="0"/>
              <a:t>kan hierbij bepalen de wijze waarop aanpassingen, die noodzakelijk zijn om te evolueren naar een authentieke gegevensbron, worden </a:t>
            </a:r>
            <a:r>
              <a:rPr lang="nl-BE" sz="2000" b="1" dirty="0"/>
              <a:t>gefinancierd</a:t>
            </a:r>
            <a:endParaRPr lang="nl-BE" b="1" dirty="0"/>
          </a:p>
        </p:txBody>
      </p:sp>
      <p:sp>
        <p:nvSpPr>
          <p:cNvPr id="3" name="Titel 2">
            <a:extLst>
              <a:ext uri="{FF2B5EF4-FFF2-40B4-BE49-F238E27FC236}">
                <a16:creationId xmlns:a16="http://schemas.microsoft.com/office/drawing/2014/main" id="{EBBB1915-8A27-4D26-89C3-58A4BD1316D0}"/>
              </a:ext>
            </a:extLst>
          </p:cNvPr>
          <p:cNvSpPr>
            <a:spLocks noGrp="1"/>
          </p:cNvSpPr>
          <p:nvPr>
            <p:ph type="title"/>
          </p:nvPr>
        </p:nvSpPr>
        <p:spPr/>
        <p:txBody>
          <a:bodyPr/>
          <a:lstStyle/>
          <a:p>
            <a:r>
              <a:rPr lang="nl-BE" dirty="0"/>
              <a:t>Actoren </a:t>
            </a:r>
          </a:p>
        </p:txBody>
      </p:sp>
      <p:sp>
        <p:nvSpPr>
          <p:cNvPr id="4" name="Tijdelijke aanduiding voor dianummer 3">
            <a:extLst>
              <a:ext uri="{FF2B5EF4-FFF2-40B4-BE49-F238E27FC236}">
                <a16:creationId xmlns:a16="http://schemas.microsoft.com/office/drawing/2014/main" id="{18FB936A-4539-4A1E-A503-48DD59D5C86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64093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0924545-9F07-482B-B7A0-37BC8C354D79}"/>
              </a:ext>
            </a:extLst>
          </p:cNvPr>
          <p:cNvSpPr>
            <a:spLocks noGrp="1"/>
          </p:cNvSpPr>
          <p:nvPr>
            <p:ph type="body" idx="1"/>
          </p:nvPr>
        </p:nvSpPr>
        <p:spPr/>
        <p:txBody>
          <a:bodyPr/>
          <a:lstStyle/>
          <a:p>
            <a:pPr>
              <a:buFont typeface="Arial" panose="020B0604020202020204" pitchFamily="34" charset="0"/>
              <a:buChar char="•"/>
            </a:pPr>
            <a:r>
              <a:rPr lang="nl-BE" dirty="0"/>
              <a:t>tijdelijk - om een bron te evalueren</a:t>
            </a:r>
          </a:p>
          <a:p>
            <a:pPr>
              <a:buFont typeface="Arial" panose="020B0604020202020204" pitchFamily="34" charset="0"/>
              <a:buChar char="•"/>
            </a:pPr>
            <a:r>
              <a:rPr lang="nl-BE" dirty="0"/>
              <a:t>verzameling afgevaardigden van afnemers en gegevens-</a:t>
            </a:r>
            <a:r>
              <a:rPr lang="nl-BE" dirty="0" err="1"/>
              <a:t>initiatoren</a:t>
            </a:r>
            <a:r>
              <a:rPr lang="nl-BE" dirty="0"/>
              <a:t> </a:t>
            </a:r>
          </a:p>
          <a:p>
            <a:pPr>
              <a:buFont typeface="Arial" panose="020B0604020202020204" pitchFamily="34" charset="0"/>
              <a:buChar char="•"/>
            </a:pPr>
            <a:r>
              <a:rPr lang="nl-BE" dirty="0"/>
              <a:t>met kennis van de noden en behoeften voor de bron</a:t>
            </a:r>
          </a:p>
          <a:p>
            <a:pPr>
              <a:buFont typeface="Arial" panose="020B0604020202020204" pitchFamily="34" charset="0"/>
              <a:buChar char="•"/>
            </a:pPr>
            <a:r>
              <a:rPr lang="nl-BE" dirty="0"/>
              <a:t>kan vertegenwoordigd worden door leden van de werkgroep ‘authentieke gegevensbronnen’</a:t>
            </a:r>
          </a:p>
          <a:p>
            <a:pPr>
              <a:buFont typeface="Arial" panose="020B0604020202020204" pitchFamily="34" charset="0"/>
              <a:buChar char="•"/>
            </a:pPr>
            <a:r>
              <a:rPr lang="nl-BE" dirty="0"/>
              <a:t>voorgezeten door de </a:t>
            </a:r>
            <a:r>
              <a:rPr lang="nl-BE" dirty="0" err="1"/>
              <a:t>beheersinstantie</a:t>
            </a:r>
            <a:r>
              <a:rPr lang="nl-BE" dirty="0"/>
              <a:t> van de gegevensbron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nl-BE" dirty="0"/>
          </a:p>
        </p:txBody>
      </p:sp>
      <p:sp>
        <p:nvSpPr>
          <p:cNvPr id="3" name="Titel 2">
            <a:extLst>
              <a:ext uri="{FF2B5EF4-FFF2-40B4-BE49-F238E27FC236}">
                <a16:creationId xmlns:a16="http://schemas.microsoft.com/office/drawing/2014/main" id="{3F4A8462-BC6E-443A-BD61-92930D6EDCCE}"/>
              </a:ext>
            </a:extLst>
          </p:cNvPr>
          <p:cNvSpPr>
            <a:spLocks noGrp="1"/>
          </p:cNvSpPr>
          <p:nvPr>
            <p:ph type="title"/>
          </p:nvPr>
        </p:nvSpPr>
        <p:spPr/>
        <p:txBody>
          <a:bodyPr/>
          <a:lstStyle/>
          <a:p>
            <a:r>
              <a:rPr lang="nl-BE" dirty="0"/>
              <a:t>Actoren – thematische werkgroep</a:t>
            </a:r>
          </a:p>
        </p:txBody>
      </p:sp>
      <p:sp>
        <p:nvSpPr>
          <p:cNvPr id="4" name="Tijdelijke aanduiding voor dianummer 3">
            <a:extLst>
              <a:ext uri="{FF2B5EF4-FFF2-40B4-BE49-F238E27FC236}">
                <a16:creationId xmlns:a16="http://schemas.microsoft.com/office/drawing/2014/main" id="{D602D1B5-CCBB-4794-8984-32177FF578C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84101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1038" y="1482215"/>
            <a:ext cx="8543925" cy="4992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p:txBody>
      </p:sp>
      <p:sp>
        <p:nvSpPr>
          <p:cNvPr id="211" name="Shape 211"/>
          <p:cNvSpPr txBox="1">
            <a:spLocks noGrp="1"/>
          </p:cNvSpPr>
          <p:nvPr>
            <p:ph type="title"/>
          </p:nvPr>
        </p:nvSpPr>
        <p:spPr>
          <a:xfrm>
            <a:off x="681038" y="365126"/>
            <a:ext cx="8543925" cy="98435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nl-BE" dirty="0">
                <a:sym typeface="Calibri"/>
              </a:rPr>
              <a:t>Processen</a:t>
            </a:r>
            <a:r>
              <a:rPr lang="nl-BE" sz="2800" i="0" u="none" strike="noStrike" cap="none" noProof="0" dirty="0">
                <a:solidFill>
                  <a:schemeClr val="dk1"/>
                </a:solidFill>
                <a:latin typeface="Calibri"/>
                <a:ea typeface="Calibri"/>
                <a:cs typeface="Calibri"/>
                <a:sym typeface="Calibri"/>
              </a:rPr>
              <a:t> – </a:t>
            </a:r>
            <a:r>
              <a:rPr lang="nl-BE" dirty="0">
                <a:sym typeface="Calibri"/>
              </a:rPr>
              <a:t>High-level</a:t>
            </a:r>
          </a:p>
        </p:txBody>
      </p:sp>
      <p:pic>
        <p:nvPicPr>
          <p:cNvPr id="2" name="Afbeelding 1">
            <a:extLst>
              <a:ext uri="{FF2B5EF4-FFF2-40B4-BE49-F238E27FC236}">
                <a16:creationId xmlns:a16="http://schemas.microsoft.com/office/drawing/2014/main" id="{1DEC1608-A375-429E-8A38-0E63D92F151D}"/>
              </a:ext>
            </a:extLst>
          </p:cNvPr>
          <p:cNvPicPr>
            <a:picLocks noChangeAspect="1"/>
          </p:cNvPicPr>
          <p:nvPr/>
        </p:nvPicPr>
        <p:blipFill>
          <a:blip r:embed="rId3"/>
          <a:stretch>
            <a:fillRect/>
          </a:stretch>
        </p:blipFill>
        <p:spPr>
          <a:xfrm>
            <a:off x="0" y="1786890"/>
            <a:ext cx="9906000" cy="3284220"/>
          </a:xfrm>
          <a:prstGeom prst="rect">
            <a:avLst/>
          </a:prstGeom>
        </p:spPr>
      </p:pic>
    </p:spTree>
    <p:extLst>
      <p:ext uri="{BB962C8B-B14F-4D97-AF65-F5344CB8AC3E}">
        <p14:creationId xmlns:p14="http://schemas.microsoft.com/office/powerpoint/2010/main" val="103699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1038" y="1482215"/>
            <a:ext cx="8543925" cy="4992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p:txBody>
      </p:sp>
      <p:sp>
        <p:nvSpPr>
          <p:cNvPr id="211" name="Shape 211"/>
          <p:cNvSpPr txBox="1">
            <a:spLocks noGrp="1"/>
          </p:cNvSpPr>
          <p:nvPr>
            <p:ph type="title"/>
          </p:nvPr>
        </p:nvSpPr>
        <p:spPr>
          <a:xfrm>
            <a:off x="681038" y="365126"/>
            <a:ext cx="8543925" cy="98435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nl-BE" i="0" u="none" strike="noStrike" cap="none" noProof="0" dirty="0">
                <a:solidFill>
                  <a:schemeClr val="dk1"/>
                </a:solidFill>
                <a:latin typeface="+mj-lt"/>
                <a:ea typeface="Calibri"/>
                <a:cs typeface="Calibri"/>
                <a:sym typeface="Calibri"/>
              </a:rPr>
              <a:t>Aanmelden van een gegevensbron</a:t>
            </a:r>
          </a:p>
        </p:txBody>
      </p:sp>
      <p:pic>
        <p:nvPicPr>
          <p:cNvPr id="2" name="Afbeelding 1">
            <a:extLst>
              <a:ext uri="{FF2B5EF4-FFF2-40B4-BE49-F238E27FC236}">
                <a16:creationId xmlns:a16="http://schemas.microsoft.com/office/drawing/2014/main" id="{D98CA480-6634-4875-A900-BE9E38205684}"/>
              </a:ext>
            </a:extLst>
          </p:cNvPr>
          <p:cNvPicPr>
            <a:picLocks noChangeAspect="1"/>
          </p:cNvPicPr>
          <p:nvPr/>
        </p:nvPicPr>
        <p:blipFill>
          <a:blip r:embed="rId3"/>
          <a:stretch>
            <a:fillRect/>
          </a:stretch>
        </p:blipFill>
        <p:spPr>
          <a:xfrm>
            <a:off x="0" y="1778000"/>
            <a:ext cx="9906000" cy="3302000"/>
          </a:xfrm>
          <a:prstGeom prst="rect">
            <a:avLst/>
          </a:prstGeom>
        </p:spPr>
      </p:pic>
    </p:spTree>
    <p:extLst>
      <p:ext uri="{BB962C8B-B14F-4D97-AF65-F5344CB8AC3E}">
        <p14:creationId xmlns:p14="http://schemas.microsoft.com/office/powerpoint/2010/main" val="85497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7F5AA5F-9DDA-4272-AD77-EB2FAB802FF7}"/>
              </a:ext>
            </a:extLst>
          </p:cNvPr>
          <p:cNvSpPr>
            <a:spLocks noGrp="1"/>
          </p:cNvSpPr>
          <p:nvPr>
            <p:ph type="body" idx="1"/>
          </p:nvPr>
        </p:nvSpPr>
        <p:spPr>
          <a:xfrm>
            <a:off x="681038" y="1009498"/>
            <a:ext cx="8543925" cy="5810949"/>
          </a:xfrm>
        </p:spPr>
        <p:txBody>
          <a:bodyPr/>
          <a:lstStyle/>
          <a:p>
            <a:r>
              <a:rPr lang="nl-BE" b="1" dirty="0"/>
              <a:t>Kwaliteit</a:t>
            </a:r>
            <a:r>
              <a:rPr lang="nl-BE" dirty="0"/>
              <a:t> (beschrijving in gegevensspecificaties, technische voorzieningen, organisatorische voorzieningen, beheerafspraken)</a:t>
            </a:r>
          </a:p>
          <a:p>
            <a:r>
              <a:rPr lang="nl-BE" b="1" dirty="0"/>
              <a:t>Bruikbaarheid</a:t>
            </a:r>
            <a:r>
              <a:rPr lang="nl-BE" dirty="0"/>
              <a:t> (beschrijving en vindbaarheid metadata)</a:t>
            </a:r>
          </a:p>
          <a:p>
            <a:r>
              <a:rPr lang="nl-BE" b="1" dirty="0"/>
              <a:t>Beheer</a:t>
            </a:r>
            <a:r>
              <a:rPr lang="nl-BE" dirty="0"/>
              <a:t> </a:t>
            </a:r>
            <a:r>
              <a:rPr lang="nl-BE" b="1" dirty="0"/>
              <a:t>gegevens</a:t>
            </a:r>
            <a:r>
              <a:rPr lang="nl-BE" dirty="0"/>
              <a:t> (infrastructuur, processen, organisatie voor beheer, technische, inhoudelijke en juridische ondersteuning van de afnemers bij gebruik, </a:t>
            </a:r>
            <a:r>
              <a:rPr lang="nl-BE" dirty="0" err="1"/>
              <a:t>terugmeldfaciliteit</a:t>
            </a:r>
            <a:r>
              <a:rPr lang="nl-BE" dirty="0"/>
              <a:t> en beheer meldingen)</a:t>
            </a:r>
          </a:p>
          <a:p>
            <a:r>
              <a:rPr lang="nl-BE" b="1" dirty="0"/>
              <a:t>Veiligheid</a:t>
            </a:r>
            <a:r>
              <a:rPr lang="nl-BE" dirty="0"/>
              <a:t> (fysieke, technische en organisatorische maatregelen voor veilig gebruik van de gegevens, audit van de gegevens, veiligheidsaudit)</a:t>
            </a:r>
          </a:p>
          <a:p>
            <a:r>
              <a:rPr lang="nl-BE" b="1" dirty="0"/>
              <a:t>Financiering</a:t>
            </a:r>
            <a:r>
              <a:rPr lang="nl-BE" dirty="0"/>
              <a:t> (blijvende financiering voor beheer en gebruik van gegevens)</a:t>
            </a:r>
          </a:p>
          <a:p>
            <a:r>
              <a:rPr lang="nl-BE" dirty="0"/>
              <a:t>Semantische en technische </a:t>
            </a:r>
            <a:r>
              <a:rPr lang="nl-BE" b="1" dirty="0"/>
              <a:t>interoperabiliteit</a:t>
            </a:r>
          </a:p>
          <a:p>
            <a:endParaRPr lang="nl-BE" dirty="0"/>
          </a:p>
          <a:p>
            <a:pPr lvl="1"/>
            <a:endParaRPr lang="nl-BE" dirty="0"/>
          </a:p>
        </p:txBody>
      </p:sp>
      <p:sp>
        <p:nvSpPr>
          <p:cNvPr id="3" name="Titel 2">
            <a:extLst>
              <a:ext uri="{FF2B5EF4-FFF2-40B4-BE49-F238E27FC236}">
                <a16:creationId xmlns:a16="http://schemas.microsoft.com/office/drawing/2014/main" id="{6E97AA26-2A9E-4ACD-A7F4-7A0DED25FB49}"/>
              </a:ext>
            </a:extLst>
          </p:cNvPr>
          <p:cNvSpPr>
            <a:spLocks noGrp="1"/>
          </p:cNvSpPr>
          <p:nvPr>
            <p:ph type="title"/>
          </p:nvPr>
        </p:nvSpPr>
        <p:spPr/>
        <p:txBody>
          <a:bodyPr/>
          <a:lstStyle/>
          <a:p>
            <a:r>
              <a:rPr lang="nl-BE" dirty="0"/>
              <a:t>Evaluatie criteria</a:t>
            </a:r>
          </a:p>
        </p:txBody>
      </p:sp>
      <p:sp>
        <p:nvSpPr>
          <p:cNvPr id="4" name="Tijdelijke aanduiding voor dianummer 3">
            <a:extLst>
              <a:ext uri="{FF2B5EF4-FFF2-40B4-BE49-F238E27FC236}">
                <a16:creationId xmlns:a16="http://schemas.microsoft.com/office/drawing/2014/main" id="{A37CCEF8-2682-4F74-A546-7F532332857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88410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BA583FA-406D-4A4C-A482-9A3AE486AFD1}"/>
              </a:ext>
            </a:extLst>
          </p:cNvPr>
          <p:cNvSpPr>
            <a:spLocks noGrp="1"/>
          </p:cNvSpPr>
          <p:nvPr>
            <p:ph type="title"/>
          </p:nvPr>
        </p:nvSpPr>
        <p:spPr/>
        <p:txBody>
          <a:bodyPr/>
          <a:lstStyle/>
          <a:p>
            <a:r>
              <a:rPr lang="nl-BE" dirty="0">
                <a:ea typeface="Calibri"/>
                <a:cs typeface="Calibri"/>
                <a:sym typeface="Calibri"/>
              </a:rPr>
              <a:t>Erkenning authentieke gegevensbron</a:t>
            </a:r>
            <a:endParaRPr lang="nl-BE" dirty="0"/>
          </a:p>
        </p:txBody>
      </p:sp>
      <p:sp>
        <p:nvSpPr>
          <p:cNvPr id="4" name="Tijdelijke aanduiding voor dianummer 3">
            <a:extLst>
              <a:ext uri="{FF2B5EF4-FFF2-40B4-BE49-F238E27FC236}">
                <a16:creationId xmlns:a16="http://schemas.microsoft.com/office/drawing/2014/main" id="{332DF121-59AF-4222-98F2-0D20D9BF081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15</a:t>
            </a:fld>
            <a:endParaRPr lang="en-GB"/>
          </a:p>
        </p:txBody>
      </p:sp>
      <p:pic>
        <p:nvPicPr>
          <p:cNvPr id="7" name="Afbeelding 6">
            <a:extLst>
              <a:ext uri="{FF2B5EF4-FFF2-40B4-BE49-F238E27FC236}">
                <a16:creationId xmlns:a16="http://schemas.microsoft.com/office/drawing/2014/main" id="{E6BC1EB6-954C-4F41-8306-CC301D0CA9A1}"/>
              </a:ext>
            </a:extLst>
          </p:cNvPr>
          <p:cNvPicPr>
            <a:picLocks noChangeAspect="1"/>
          </p:cNvPicPr>
          <p:nvPr/>
        </p:nvPicPr>
        <p:blipFill>
          <a:blip r:embed="rId2"/>
          <a:stretch>
            <a:fillRect/>
          </a:stretch>
        </p:blipFill>
        <p:spPr>
          <a:xfrm>
            <a:off x="423571" y="941298"/>
            <a:ext cx="9058857" cy="5879149"/>
          </a:xfrm>
          <a:prstGeom prst="rect">
            <a:avLst/>
          </a:prstGeom>
        </p:spPr>
      </p:pic>
    </p:spTree>
    <p:extLst>
      <p:ext uri="{BB962C8B-B14F-4D97-AF65-F5344CB8AC3E}">
        <p14:creationId xmlns:p14="http://schemas.microsoft.com/office/powerpoint/2010/main" val="192645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1038" y="1482215"/>
            <a:ext cx="8543925" cy="4992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p:txBody>
      </p:sp>
      <p:sp>
        <p:nvSpPr>
          <p:cNvPr id="211" name="Shape 211"/>
          <p:cNvSpPr txBox="1">
            <a:spLocks noGrp="1"/>
          </p:cNvSpPr>
          <p:nvPr>
            <p:ph type="title"/>
          </p:nvPr>
        </p:nvSpPr>
        <p:spPr>
          <a:xfrm>
            <a:off x="681038" y="365126"/>
            <a:ext cx="8543925" cy="98435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nl-BE" i="0" u="none" strike="noStrike" cap="none" noProof="0" dirty="0">
                <a:solidFill>
                  <a:schemeClr val="dk1"/>
                </a:solidFill>
                <a:latin typeface="+mj-lt"/>
                <a:ea typeface="Calibri"/>
                <a:cs typeface="Calibri"/>
                <a:sym typeface="Calibri"/>
              </a:rPr>
              <a:t>Veranderingsbeheer</a:t>
            </a:r>
          </a:p>
        </p:txBody>
      </p:sp>
      <p:pic>
        <p:nvPicPr>
          <p:cNvPr id="2" name="Afbeelding 1">
            <a:extLst>
              <a:ext uri="{FF2B5EF4-FFF2-40B4-BE49-F238E27FC236}">
                <a16:creationId xmlns:a16="http://schemas.microsoft.com/office/drawing/2014/main" id="{835AB58C-645A-441D-8162-892A566F2668}"/>
              </a:ext>
            </a:extLst>
          </p:cNvPr>
          <p:cNvPicPr>
            <a:picLocks noChangeAspect="1"/>
          </p:cNvPicPr>
          <p:nvPr/>
        </p:nvPicPr>
        <p:blipFill rotWithShape="1">
          <a:blip r:embed="rId3"/>
          <a:srcRect t="276" r="1096" b="2272"/>
          <a:stretch/>
        </p:blipFill>
        <p:spPr>
          <a:xfrm>
            <a:off x="0" y="1182841"/>
            <a:ext cx="9748565" cy="5194208"/>
          </a:xfrm>
          <a:prstGeom prst="rect">
            <a:avLst/>
          </a:prstGeom>
        </p:spPr>
      </p:pic>
    </p:spTree>
    <p:extLst>
      <p:ext uri="{BB962C8B-B14F-4D97-AF65-F5344CB8AC3E}">
        <p14:creationId xmlns:p14="http://schemas.microsoft.com/office/powerpoint/2010/main" val="3052374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1038" y="1482215"/>
            <a:ext cx="8543925" cy="49923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p:txBody>
      </p:sp>
      <p:sp>
        <p:nvSpPr>
          <p:cNvPr id="194" name="Shape 194"/>
          <p:cNvSpPr txBox="1">
            <a:spLocks noGrp="1"/>
          </p:cNvSpPr>
          <p:nvPr>
            <p:ph type="title"/>
          </p:nvPr>
        </p:nvSpPr>
        <p:spPr>
          <a:xfrm>
            <a:off x="681038" y="365126"/>
            <a:ext cx="8543925" cy="98435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Arial"/>
              <a:buNone/>
            </a:pPr>
            <a:r>
              <a:rPr lang="nl-BE" sz="3200" i="0" u="none" strike="noStrike" cap="none" noProof="0" dirty="0">
                <a:solidFill>
                  <a:schemeClr val="dk1"/>
                </a:solidFill>
                <a:latin typeface="Arial"/>
                <a:ea typeface="Arial"/>
                <a:cs typeface="Arial"/>
                <a:sym typeface="Arial"/>
              </a:rPr>
              <a:t>Levensloop van een gegevensbron</a:t>
            </a:r>
          </a:p>
        </p:txBody>
      </p:sp>
      <p:sp>
        <p:nvSpPr>
          <p:cNvPr id="195" name="Shape 195"/>
          <p:cNvSpPr txBox="1">
            <a:spLocks noGrp="1"/>
          </p:cNvSpPr>
          <p:nvPr>
            <p:ph type="sldNum" idx="12"/>
          </p:nvPr>
        </p:nvSpPr>
        <p:spPr>
          <a:xfrm>
            <a:off x="8689202" y="6558837"/>
            <a:ext cx="739309" cy="261610"/>
          </a:xfrm>
          <a:prstGeom prst="rect">
            <a:avLst/>
          </a:prstGeom>
          <a:noFill/>
          <a:ln>
            <a:noFill/>
          </a:ln>
        </p:spPr>
        <p:txBody>
          <a:bodyPr spcFirstLastPara="1" wrap="square" lIns="45700" tIns="45700" rIns="45700" bIns="45700"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chemeClr val="dk2"/>
                </a:solidFill>
                <a:latin typeface="Arial"/>
                <a:ea typeface="Arial"/>
                <a:cs typeface="Arial"/>
                <a:sym typeface="Arial"/>
              </a:rPr>
              <a:t>17</a:t>
            </a:fld>
            <a:endParaRPr sz="1100" b="0" i="0" u="none" strike="noStrike" cap="none">
              <a:solidFill>
                <a:schemeClr val="dk2"/>
              </a:solidFill>
              <a:latin typeface="Arial"/>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221537264"/>
              </p:ext>
            </p:extLst>
          </p:nvPr>
        </p:nvGraphicFramePr>
        <p:xfrm>
          <a:off x="599577" y="1349479"/>
          <a:ext cx="9101773" cy="5125063"/>
        </p:xfrm>
        <a:graphic>
          <a:graphicData uri="http://schemas.openxmlformats.org/drawingml/2006/table">
            <a:tbl>
              <a:tblPr>
                <a:tableStyleId>{FD269316-5160-4741-9B9C-D333B5F3BF7D}</a:tableStyleId>
              </a:tblPr>
              <a:tblGrid>
                <a:gridCol w="2396172">
                  <a:extLst>
                    <a:ext uri="{9D8B030D-6E8A-4147-A177-3AD203B41FA5}">
                      <a16:colId xmlns:a16="http://schemas.microsoft.com/office/drawing/2014/main" val="2719930583"/>
                    </a:ext>
                  </a:extLst>
                </a:gridCol>
                <a:gridCol w="3370217">
                  <a:extLst>
                    <a:ext uri="{9D8B030D-6E8A-4147-A177-3AD203B41FA5}">
                      <a16:colId xmlns:a16="http://schemas.microsoft.com/office/drawing/2014/main" val="1421847136"/>
                    </a:ext>
                  </a:extLst>
                </a:gridCol>
                <a:gridCol w="3335384">
                  <a:extLst>
                    <a:ext uri="{9D8B030D-6E8A-4147-A177-3AD203B41FA5}">
                      <a16:colId xmlns:a16="http://schemas.microsoft.com/office/drawing/2014/main" val="433704347"/>
                    </a:ext>
                  </a:extLst>
                </a:gridCol>
              </a:tblGrid>
              <a:tr h="604003">
                <a:tc>
                  <a:txBody>
                    <a:bodyPr/>
                    <a:lstStyle/>
                    <a:p>
                      <a:pPr marL="71120" algn="just">
                        <a:lnSpc>
                          <a:spcPct val="115000"/>
                        </a:lnSpc>
                        <a:spcAft>
                          <a:spcPts val="0"/>
                        </a:spcAft>
                      </a:pPr>
                      <a:r>
                        <a:rPr lang="nl-BE" sz="1600" b="1" dirty="0">
                          <a:effectLst/>
                        </a:rPr>
                        <a:t>Fase in de levenscyclus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275" marR="41275" marT="41275" marB="41275">
                    <a:lnB w="12700" cap="flat" cmpd="sng" algn="ctr">
                      <a:solidFill>
                        <a:schemeClr val="tx1"/>
                      </a:solidFill>
                      <a:prstDash val="solid"/>
                      <a:round/>
                      <a:headEnd type="none" w="med" len="med"/>
                      <a:tailEnd type="none" w="med" len="med"/>
                    </a:lnB>
                  </a:tcPr>
                </a:tc>
                <a:tc>
                  <a:txBody>
                    <a:bodyPr/>
                    <a:lstStyle/>
                    <a:p>
                      <a:pPr marL="71120" algn="just">
                        <a:lnSpc>
                          <a:spcPct val="115000"/>
                        </a:lnSpc>
                        <a:spcAft>
                          <a:spcPts val="0"/>
                        </a:spcAft>
                      </a:pPr>
                      <a:r>
                        <a:rPr lang="nl-BE" sz="1600" b="1" dirty="0">
                          <a:effectLst/>
                        </a:rPr>
                        <a:t>Publicatiestatus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B w="12700" cap="flat" cmpd="sng" algn="ctr">
                      <a:solidFill>
                        <a:schemeClr val="tx1"/>
                      </a:solidFill>
                      <a:prstDash val="solid"/>
                      <a:round/>
                      <a:headEnd type="none" w="med" len="med"/>
                      <a:tailEnd type="none" w="med" len="med"/>
                    </a:lnB>
                  </a:tcPr>
                </a:tc>
                <a:tc>
                  <a:txBody>
                    <a:bodyPr/>
                    <a:lstStyle/>
                    <a:p>
                      <a:pPr marL="71120" algn="just">
                        <a:lnSpc>
                          <a:spcPct val="115000"/>
                        </a:lnSpc>
                        <a:spcAft>
                          <a:spcPts val="0"/>
                        </a:spcAft>
                      </a:pPr>
                      <a:r>
                        <a:rPr lang="nl-BE" sz="1600" b="1" dirty="0">
                          <a:effectLst/>
                        </a:rPr>
                        <a:t>Proces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408233"/>
                  </a:ext>
                </a:extLst>
              </a:tr>
              <a:tr h="765590">
                <a:tc>
                  <a:txBody>
                    <a:bodyPr/>
                    <a:lstStyle/>
                    <a:p>
                      <a:pPr marL="71120">
                        <a:lnSpc>
                          <a:spcPct val="115000"/>
                        </a:lnSpc>
                        <a:spcAft>
                          <a:spcPts val="0"/>
                        </a:spcAft>
                      </a:pPr>
                      <a:r>
                        <a:rPr lang="nl-BE" sz="1600" dirty="0">
                          <a:effectLst/>
                        </a:rPr>
                        <a:t>In aanvraag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75" marR="41275" marT="41275" marB="4127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Werkgroep charter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5.1 Aanmelden van een authentieke gegevensbron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0091160"/>
                  </a:ext>
                </a:extLst>
              </a:tr>
              <a:tr h="765590">
                <a:tc>
                  <a:txBody>
                    <a:bodyPr/>
                    <a:lstStyle/>
                    <a:p>
                      <a:pPr marL="71120">
                        <a:lnSpc>
                          <a:spcPct val="115000"/>
                        </a:lnSpc>
                        <a:spcAft>
                          <a:spcPts val="0"/>
                        </a:spcAft>
                      </a:pPr>
                      <a:r>
                        <a:rPr lang="nl-BE" sz="1600" dirty="0">
                          <a:effectLst/>
                        </a:rPr>
                        <a:t>In behandeling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75" marR="41275" marT="41275" marB="4127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Gegevensbron in behandeling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5.2 Erkenning van een authentieke gegevensbron (stap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8576204"/>
                  </a:ext>
                </a:extLst>
              </a:tr>
              <a:tr h="765590">
                <a:tc>
                  <a:txBody>
                    <a:bodyPr/>
                    <a:lstStyle/>
                    <a:p>
                      <a:pPr marL="71120">
                        <a:lnSpc>
                          <a:spcPct val="115000"/>
                        </a:lnSpc>
                        <a:spcAft>
                          <a:spcPts val="0"/>
                        </a:spcAft>
                      </a:pPr>
                      <a:r>
                        <a:rPr lang="nl-BE" sz="1600" dirty="0">
                          <a:effectLst/>
                        </a:rPr>
                        <a:t>Gevalideerd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75" marR="41275" marT="41275" marB="4127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Kandidaat-authentieke gegevensbron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5.2 Erkenning van een authentieke gegevensbron (stap 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3626333"/>
                  </a:ext>
                </a:extLst>
              </a:tr>
              <a:tr h="765590">
                <a:tc>
                  <a:txBody>
                    <a:bodyPr/>
                    <a:lstStyle/>
                    <a:p>
                      <a:pPr marL="71120">
                        <a:lnSpc>
                          <a:spcPct val="115000"/>
                        </a:lnSpc>
                        <a:spcAft>
                          <a:spcPts val="0"/>
                        </a:spcAft>
                      </a:pPr>
                      <a:r>
                        <a:rPr lang="nl-BE" sz="1600" dirty="0">
                          <a:effectLst/>
                        </a:rPr>
                        <a:t>Erkend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75" marR="41275" marT="41275" marB="4127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Authentieke gegevensbron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5.2 Erkenning van een authentieke gegevensbron (stap 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1478939"/>
                  </a:ext>
                </a:extLst>
              </a:tr>
              <a:tr h="714412">
                <a:tc>
                  <a:txBody>
                    <a:bodyPr/>
                    <a:lstStyle/>
                    <a:p>
                      <a:pPr marL="71120">
                        <a:lnSpc>
                          <a:spcPct val="115000"/>
                        </a:lnSpc>
                        <a:spcAft>
                          <a:spcPts val="0"/>
                        </a:spcAft>
                      </a:pPr>
                      <a:r>
                        <a:rPr lang="nl-BE" sz="1600" dirty="0">
                          <a:effectLst/>
                        </a:rPr>
                        <a:t>In revisie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275" marR="41275" marT="41275" marB="41275">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Gegevensbron in revisie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21920">
                        <a:lnSpc>
                          <a:spcPct val="115000"/>
                        </a:lnSpc>
                        <a:spcAft>
                          <a:spcPts val="0"/>
                        </a:spcAft>
                      </a:pPr>
                      <a:r>
                        <a:rPr lang="nl-BE" sz="1600" dirty="0">
                          <a:effectLst/>
                        </a:rPr>
                        <a:t>5.4 Veranderingsbeheer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1381596"/>
                  </a:ext>
                </a:extLst>
              </a:tr>
              <a:tr h="744288">
                <a:tc>
                  <a:txBody>
                    <a:bodyPr/>
                    <a:lstStyle/>
                    <a:p>
                      <a:pPr marL="71120">
                        <a:lnSpc>
                          <a:spcPct val="115000"/>
                        </a:lnSpc>
                        <a:spcAft>
                          <a:spcPts val="0"/>
                        </a:spcAft>
                      </a:pPr>
                      <a:r>
                        <a:rPr lang="nl-BE" sz="1600">
                          <a:effectLst/>
                        </a:rPr>
                        <a:t>Uitgefaseerd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1275" marR="41275" marT="41275" marB="41275">
                    <a:lnT w="12700" cap="flat" cmpd="sng" algn="ctr">
                      <a:solidFill>
                        <a:schemeClr val="tx1"/>
                      </a:solidFill>
                      <a:prstDash val="solid"/>
                      <a:round/>
                      <a:headEnd type="none" w="med" len="med"/>
                      <a:tailEnd type="none" w="med" len="med"/>
                    </a:lnT>
                    <a:solidFill>
                      <a:schemeClr val="bg1"/>
                    </a:solidFill>
                  </a:tcPr>
                </a:tc>
                <a:tc>
                  <a:txBody>
                    <a:bodyPr/>
                    <a:lstStyle/>
                    <a:p>
                      <a:pPr marL="121920">
                        <a:lnSpc>
                          <a:spcPct val="115000"/>
                        </a:lnSpc>
                        <a:spcAft>
                          <a:spcPts val="0"/>
                        </a:spcAft>
                      </a:pPr>
                      <a:r>
                        <a:rPr lang="nl-BE" sz="1600" dirty="0" err="1">
                          <a:effectLst/>
                        </a:rPr>
                        <a:t>Uitgefaseerde</a:t>
                      </a:r>
                      <a:r>
                        <a:rPr lang="nl-BE" sz="1600" dirty="0">
                          <a:effectLst/>
                        </a:rPr>
                        <a:t> bron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solidFill>
                  </a:tcPr>
                </a:tc>
                <a:tc>
                  <a:txBody>
                    <a:bodyPr/>
                    <a:lstStyle/>
                    <a:p>
                      <a:pPr marL="121920">
                        <a:lnSpc>
                          <a:spcPct val="115000"/>
                        </a:lnSpc>
                        <a:spcAft>
                          <a:spcPts val="0"/>
                        </a:spcAft>
                      </a:pPr>
                      <a:r>
                        <a:rPr lang="nl-BE" sz="1600" dirty="0">
                          <a:effectLst/>
                        </a:rPr>
                        <a:t>5.4 Veranderingsbeheer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85609589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a:lnSpc>
                <a:spcPct val="150000"/>
              </a:lnSpc>
              <a:buFont typeface="Arial" panose="020B0604020202020204" pitchFamily="34" charset="0"/>
              <a:buChar char="•"/>
              <a:tabLst>
                <a:tab pos="1524000" algn="l"/>
              </a:tabLst>
            </a:pPr>
            <a:r>
              <a:rPr lang="en-GB" dirty="0"/>
              <a:t>25/9/2018 - </a:t>
            </a:r>
            <a:r>
              <a:rPr lang="en-GB" dirty="0" err="1"/>
              <a:t>voorlopige</a:t>
            </a:r>
            <a:r>
              <a:rPr lang="en-GB" dirty="0"/>
              <a:t> </a:t>
            </a:r>
            <a:r>
              <a:rPr lang="en-GB" dirty="0" err="1"/>
              <a:t>goedkeuring</a:t>
            </a:r>
            <a:r>
              <a:rPr lang="en-GB" dirty="0"/>
              <a:t> door </a:t>
            </a:r>
            <a:r>
              <a:rPr lang="en-GB" dirty="0" err="1"/>
              <a:t>Stuurorgaan</a:t>
            </a:r>
            <a:endParaRPr lang="en-GB" dirty="0"/>
          </a:p>
          <a:p>
            <a:pPr lvl="0">
              <a:lnSpc>
                <a:spcPct val="150000"/>
              </a:lnSpc>
              <a:buFont typeface="Arial" panose="020B0604020202020204" pitchFamily="34" charset="0"/>
              <a:buChar char="•"/>
              <a:tabLst>
                <a:tab pos="1524000" algn="l"/>
              </a:tabLst>
            </a:pPr>
            <a:r>
              <a:rPr lang="en-GB" dirty="0" err="1"/>
              <a:t>traject</a:t>
            </a:r>
            <a:r>
              <a:rPr lang="en-GB" dirty="0"/>
              <a:t> met 6 </a:t>
            </a:r>
            <a:r>
              <a:rPr lang="en-GB" dirty="0" err="1"/>
              <a:t>piloten</a:t>
            </a:r>
            <a:r>
              <a:rPr lang="en-GB" dirty="0"/>
              <a:t> </a:t>
            </a:r>
            <a:r>
              <a:rPr lang="en-GB" dirty="0" err="1"/>
              <a:t>als</a:t>
            </a:r>
            <a:r>
              <a:rPr lang="en-GB" dirty="0"/>
              <a:t> </a:t>
            </a:r>
            <a:r>
              <a:rPr lang="en-GB" dirty="0" err="1"/>
              <a:t>toets</a:t>
            </a:r>
            <a:endParaRPr lang="en-GB" dirty="0"/>
          </a:p>
          <a:p>
            <a:pPr lvl="1">
              <a:buFont typeface="Arial" panose="020B0604020202020204" pitchFamily="34" charset="0"/>
              <a:buChar char="•"/>
              <a:tabLst>
                <a:tab pos="1524000" algn="l"/>
              </a:tabLst>
            </a:pPr>
            <a:r>
              <a:rPr lang="en-GB" sz="2000" dirty="0" err="1"/>
              <a:t>Mandatendatabank</a:t>
            </a:r>
            <a:r>
              <a:rPr lang="en-GB" sz="2000" dirty="0"/>
              <a:t> – ABB</a:t>
            </a:r>
          </a:p>
          <a:p>
            <a:pPr lvl="1">
              <a:buFont typeface="Arial" panose="020B0604020202020204" pitchFamily="34" charset="0"/>
              <a:buChar char="•"/>
              <a:tabLst>
                <a:tab pos="1524000" algn="l"/>
              </a:tabLst>
            </a:pPr>
            <a:r>
              <a:rPr lang="en-GB" sz="2000" dirty="0" err="1"/>
              <a:t>Logiesregister</a:t>
            </a:r>
            <a:r>
              <a:rPr lang="en-GB" sz="2000" dirty="0"/>
              <a:t> – </a:t>
            </a:r>
            <a:r>
              <a:rPr lang="en-GB" sz="2000" dirty="0" err="1"/>
              <a:t>Toerisme</a:t>
            </a:r>
            <a:r>
              <a:rPr lang="en-GB" sz="2000" dirty="0"/>
              <a:t> Vlaanderen</a:t>
            </a:r>
          </a:p>
          <a:p>
            <a:pPr lvl="1">
              <a:buFont typeface="Arial" panose="020B0604020202020204" pitchFamily="34" charset="0"/>
              <a:buChar char="•"/>
              <a:tabLst>
                <a:tab pos="1524000" algn="l"/>
              </a:tabLst>
            </a:pPr>
            <a:r>
              <a:rPr lang="en-GB" sz="2000" dirty="0" err="1"/>
              <a:t>Bodemkaart</a:t>
            </a:r>
            <a:r>
              <a:rPr lang="en-GB" sz="2000" dirty="0"/>
              <a:t> - DOV</a:t>
            </a:r>
          </a:p>
          <a:p>
            <a:pPr lvl="1">
              <a:buFont typeface="Arial" panose="020B0604020202020204" pitchFamily="34" charset="0"/>
              <a:buChar char="•"/>
              <a:tabLst>
                <a:tab pos="1524000" algn="l"/>
              </a:tabLst>
            </a:pPr>
            <a:r>
              <a:rPr lang="en-GB" sz="2000" dirty="0" err="1"/>
              <a:t>Vlaams</a:t>
            </a:r>
            <a:r>
              <a:rPr lang="en-GB" sz="2000" dirty="0"/>
              <a:t> </a:t>
            </a:r>
            <a:r>
              <a:rPr lang="en-GB" sz="2000" dirty="0" err="1"/>
              <a:t>Hydrografische</a:t>
            </a:r>
            <a:r>
              <a:rPr lang="en-GB" sz="2000" dirty="0"/>
              <a:t> Atlas - VMM</a:t>
            </a:r>
          </a:p>
          <a:p>
            <a:pPr lvl="1">
              <a:buFont typeface="Arial" panose="020B0604020202020204" pitchFamily="34" charset="0"/>
              <a:buChar char="•"/>
              <a:tabLst>
                <a:tab pos="1524000" algn="l"/>
              </a:tabLst>
            </a:pPr>
            <a:r>
              <a:rPr lang="en-GB" sz="2000" dirty="0"/>
              <a:t>Gebouwenregister – AIV</a:t>
            </a:r>
          </a:p>
          <a:p>
            <a:pPr lvl="1">
              <a:buFont typeface="Arial" panose="020B0604020202020204" pitchFamily="34" charset="0"/>
              <a:buChar char="•"/>
              <a:tabLst>
                <a:tab pos="1524000" algn="l"/>
              </a:tabLst>
            </a:pPr>
            <a:r>
              <a:rPr lang="en-GB" sz="2000" dirty="0"/>
              <a:t>AWIS – VMM</a:t>
            </a:r>
          </a:p>
          <a:p>
            <a:pPr lvl="0">
              <a:lnSpc>
                <a:spcPct val="150000"/>
              </a:lnSpc>
              <a:buFont typeface="Arial" panose="020B0604020202020204" pitchFamily="34" charset="0"/>
              <a:buChar char="•"/>
              <a:tabLst>
                <a:tab pos="1524000" algn="l"/>
              </a:tabLst>
            </a:pPr>
            <a:r>
              <a:rPr lang="en-GB" dirty="0" err="1"/>
              <a:t>definitieve</a:t>
            </a:r>
            <a:r>
              <a:rPr lang="en-GB" dirty="0"/>
              <a:t> </a:t>
            </a:r>
            <a:r>
              <a:rPr lang="en-GB" dirty="0" err="1"/>
              <a:t>goedkeuring</a:t>
            </a:r>
            <a:r>
              <a:rPr lang="en-GB" dirty="0"/>
              <a:t> procedure</a:t>
            </a:r>
          </a:p>
          <a:p>
            <a:pPr lvl="0">
              <a:lnSpc>
                <a:spcPct val="150000"/>
              </a:lnSpc>
              <a:tabLst>
                <a:tab pos="1524000" algn="l"/>
              </a:tabLst>
            </a:pPr>
            <a:endParaRPr lang="en-GB" dirty="0"/>
          </a:p>
          <a:p>
            <a:pPr lvl="0">
              <a:lnSpc>
                <a:spcPct val="150000"/>
              </a:lnSpc>
              <a:tabLst>
                <a:tab pos="1524000" algn="l"/>
              </a:tabLst>
            </a:pPr>
            <a:endParaRPr lang="en-GB" dirty="0"/>
          </a:p>
          <a:p>
            <a:pPr lvl="0">
              <a:lnSpc>
                <a:spcPct val="150000"/>
              </a:lnSpc>
              <a:tabLst>
                <a:tab pos="1524000" algn="l"/>
              </a:tabLst>
            </a:pPr>
            <a:endParaRPr lang="nl-BE" dirty="0"/>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p:txBody>
      </p:sp>
      <p:sp>
        <p:nvSpPr>
          <p:cNvPr id="211" name="Shape 21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nl-BE" i="0" u="none" strike="noStrike" cap="none" noProof="0" dirty="0">
                <a:solidFill>
                  <a:schemeClr val="dk1"/>
                </a:solidFill>
                <a:latin typeface="+mj-lt"/>
                <a:ea typeface="Calibri"/>
                <a:cs typeface="Calibri"/>
                <a:sym typeface="Calibri"/>
              </a:rPr>
              <a:t>Erkenningsprocedure</a:t>
            </a:r>
          </a:p>
        </p:txBody>
      </p:sp>
    </p:spTree>
    <p:extLst>
      <p:ext uri="{BB962C8B-B14F-4D97-AF65-F5344CB8AC3E}">
        <p14:creationId xmlns:p14="http://schemas.microsoft.com/office/powerpoint/2010/main" val="230112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a:extLst>
              <a:ext uri="{FF2B5EF4-FFF2-40B4-BE49-F238E27FC236}">
                <a16:creationId xmlns:a16="http://schemas.microsoft.com/office/drawing/2014/main" id="{9E0174FC-64DA-4B7E-8F30-82F7228E0494}"/>
              </a:ext>
            </a:extLst>
          </p:cNvPr>
          <p:cNvSpPr>
            <a:spLocks noGrp="1"/>
          </p:cNvSpPr>
          <p:nvPr>
            <p:ph type="body" idx="1"/>
          </p:nvPr>
        </p:nvSpPr>
        <p:spPr/>
        <p:txBody>
          <a:bodyPr/>
          <a:lstStyle/>
          <a:p>
            <a:endParaRPr lang="nl-BE"/>
          </a:p>
        </p:txBody>
      </p:sp>
      <p:sp>
        <p:nvSpPr>
          <p:cNvPr id="3" name="Title 2">
            <a:extLst>
              <a:ext uri="{FF2B5EF4-FFF2-40B4-BE49-F238E27FC236}">
                <a16:creationId xmlns:a16="http://schemas.microsoft.com/office/drawing/2014/main" id="{A62BEF9A-B326-4AE8-891A-5A48C985E039}"/>
              </a:ext>
            </a:extLst>
          </p:cNvPr>
          <p:cNvSpPr>
            <a:spLocks noGrp="1"/>
          </p:cNvSpPr>
          <p:nvPr>
            <p:ph type="title"/>
          </p:nvPr>
        </p:nvSpPr>
        <p:spPr/>
        <p:txBody>
          <a:bodyPr/>
          <a:lstStyle/>
          <a:p>
            <a:r>
              <a:rPr lang="en-GB" dirty="0" err="1"/>
              <a:t>Piloten</a:t>
            </a:r>
            <a:r>
              <a:rPr lang="en-GB" dirty="0"/>
              <a:t>: stand van </a:t>
            </a:r>
            <a:r>
              <a:rPr lang="en-GB" dirty="0" err="1"/>
              <a:t>zaken</a:t>
            </a:r>
            <a:endParaRPr lang="nl-BE" dirty="0"/>
          </a:p>
        </p:txBody>
      </p:sp>
      <p:sp>
        <p:nvSpPr>
          <p:cNvPr id="4" name="Slide Number Placeholder 3">
            <a:extLst>
              <a:ext uri="{FF2B5EF4-FFF2-40B4-BE49-F238E27FC236}">
                <a16:creationId xmlns:a16="http://schemas.microsoft.com/office/drawing/2014/main" id="{FFD21D2B-D1BB-474B-A1CA-A6D5992778B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GB" sz="1100" b="0" i="0" u="none" strike="noStrike" kern="0" cap="none" spc="0" normalizeH="0" baseline="0" noProof="0" smtClean="0">
                <a:ln>
                  <a:noFill/>
                </a:ln>
                <a:solidFill>
                  <a:srgbClr val="6B6B6B"/>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19</a:t>
            </a:fld>
            <a:endParaRPr kumimoji="0" lang="en-GB" sz="1100" b="0" i="0" u="none" strike="noStrike" kern="0" cap="none" spc="0" normalizeH="0" baseline="0" noProof="0">
              <a:ln>
                <a:noFill/>
              </a:ln>
              <a:solidFill>
                <a:srgbClr val="6B6B6B"/>
              </a:solidFill>
              <a:effectLst/>
              <a:uLnTx/>
              <a:uFillTx/>
              <a:latin typeface="Arial"/>
              <a:cs typeface="Arial"/>
              <a:sym typeface="Arial"/>
            </a:endParaRPr>
          </a:p>
        </p:txBody>
      </p:sp>
      <p:graphicFrame>
        <p:nvGraphicFramePr>
          <p:cNvPr id="5" name="Table 4">
            <a:extLst>
              <a:ext uri="{FF2B5EF4-FFF2-40B4-BE49-F238E27FC236}">
                <a16:creationId xmlns:a16="http://schemas.microsoft.com/office/drawing/2014/main" id="{D52753A8-106F-435B-B226-BB14D61F7F3B}"/>
              </a:ext>
            </a:extLst>
          </p:cNvPr>
          <p:cNvGraphicFramePr>
            <a:graphicFrameLocks noGrp="1"/>
          </p:cNvGraphicFramePr>
          <p:nvPr>
            <p:extLst>
              <p:ext uri="{D42A27DB-BD31-4B8C-83A1-F6EECF244321}">
                <p14:modId xmlns:p14="http://schemas.microsoft.com/office/powerpoint/2010/main" val="1914667025"/>
              </p:ext>
            </p:extLst>
          </p:nvPr>
        </p:nvGraphicFramePr>
        <p:xfrm>
          <a:off x="376844" y="1632779"/>
          <a:ext cx="9264867" cy="4349380"/>
        </p:xfrm>
        <a:graphic>
          <a:graphicData uri="http://schemas.openxmlformats.org/drawingml/2006/table">
            <a:tbl>
              <a:tblPr firstRow="1" bandRow="1">
                <a:tableStyleId>{FD269316-5160-4741-9B9C-D333B5F3BF7D}</a:tableStyleId>
              </a:tblPr>
              <a:tblGrid>
                <a:gridCol w="2284562">
                  <a:extLst>
                    <a:ext uri="{9D8B030D-6E8A-4147-A177-3AD203B41FA5}">
                      <a16:colId xmlns:a16="http://schemas.microsoft.com/office/drawing/2014/main" val="292670283"/>
                    </a:ext>
                  </a:extLst>
                </a:gridCol>
                <a:gridCol w="986025">
                  <a:extLst>
                    <a:ext uri="{9D8B030D-6E8A-4147-A177-3AD203B41FA5}">
                      <a16:colId xmlns:a16="http://schemas.microsoft.com/office/drawing/2014/main" val="1566183883"/>
                    </a:ext>
                  </a:extLst>
                </a:gridCol>
                <a:gridCol w="1002190">
                  <a:extLst>
                    <a:ext uri="{9D8B030D-6E8A-4147-A177-3AD203B41FA5}">
                      <a16:colId xmlns:a16="http://schemas.microsoft.com/office/drawing/2014/main" val="2875614083"/>
                    </a:ext>
                  </a:extLst>
                </a:gridCol>
                <a:gridCol w="1174610">
                  <a:extLst>
                    <a:ext uri="{9D8B030D-6E8A-4147-A177-3AD203B41FA5}">
                      <a16:colId xmlns:a16="http://schemas.microsoft.com/office/drawing/2014/main" val="3757997855"/>
                    </a:ext>
                  </a:extLst>
                </a:gridCol>
                <a:gridCol w="1170376">
                  <a:extLst>
                    <a:ext uri="{9D8B030D-6E8A-4147-A177-3AD203B41FA5}">
                      <a16:colId xmlns:a16="http://schemas.microsoft.com/office/drawing/2014/main" val="3680422284"/>
                    </a:ext>
                  </a:extLst>
                </a:gridCol>
                <a:gridCol w="1323552">
                  <a:extLst>
                    <a:ext uri="{9D8B030D-6E8A-4147-A177-3AD203B41FA5}">
                      <a16:colId xmlns:a16="http://schemas.microsoft.com/office/drawing/2014/main" val="3735600519"/>
                    </a:ext>
                  </a:extLst>
                </a:gridCol>
                <a:gridCol w="1323552">
                  <a:extLst>
                    <a:ext uri="{9D8B030D-6E8A-4147-A177-3AD203B41FA5}">
                      <a16:colId xmlns:a16="http://schemas.microsoft.com/office/drawing/2014/main" val="4254471635"/>
                    </a:ext>
                  </a:extLst>
                </a:gridCol>
              </a:tblGrid>
              <a:tr h="577268">
                <a:tc>
                  <a:txBody>
                    <a:bodyPr/>
                    <a:lstStyle/>
                    <a:p>
                      <a:endParaRPr lang="nl-BE"/>
                    </a:p>
                  </a:txBody>
                  <a:tcPr/>
                </a:tc>
                <a:tc>
                  <a:txBody>
                    <a:bodyPr/>
                    <a:lstStyle/>
                    <a:p>
                      <a:r>
                        <a:rPr lang="en-GB" err="1"/>
                        <a:t>Intentie</a:t>
                      </a:r>
                      <a:br>
                        <a:rPr lang="en-GB"/>
                      </a:br>
                      <a:r>
                        <a:rPr lang="en-GB" err="1"/>
                        <a:t>verklaring</a:t>
                      </a:r>
                      <a:endParaRPr lang="nl-BE"/>
                    </a:p>
                  </a:txBody>
                  <a:tcPr/>
                </a:tc>
                <a:tc>
                  <a:txBody>
                    <a:bodyPr/>
                    <a:lstStyle/>
                    <a:p>
                      <a:r>
                        <a:rPr lang="en-GB" err="1"/>
                        <a:t>Werkgroep</a:t>
                      </a:r>
                      <a:br>
                        <a:rPr lang="en-GB"/>
                      </a:br>
                      <a:r>
                        <a:rPr lang="en-GB"/>
                        <a:t>charter</a:t>
                      </a:r>
                      <a:endParaRPr lang="nl-BE"/>
                    </a:p>
                  </a:txBody>
                  <a:tcPr/>
                </a:tc>
                <a:tc>
                  <a:txBody>
                    <a:bodyPr/>
                    <a:lstStyle/>
                    <a:p>
                      <a:r>
                        <a:rPr lang="en-GB" err="1"/>
                        <a:t>Zelfevaluatie</a:t>
                      </a:r>
                      <a:endParaRPr lang="nl-BE"/>
                    </a:p>
                  </a:txBody>
                  <a:tcPr/>
                </a:tc>
                <a:tc>
                  <a:txBody>
                    <a:bodyPr/>
                    <a:lstStyle/>
                    <a:p>
                      <a:r>
                        <a:rPr lang="en-GB" err="1"/>
                        <a:t>Thematische</a:t>
                      </a:r>
                      <a:r>
                        <a:rPr lang="en-GB"/>
                        <a:t> </a:t>
                      </a:r>
                      <a:r>
                        <a:rPr lang="en-GB" err="1"/>
                        <a:t>werkgroep</a:t>
                      </a:r>
                      <a:endParaRPr lang="nl-BE"/>
                    </a:p>
                  </a:txBody>
                  <a:tcPr/>
                </a:tc>
                <a:tc>
                  <a:txBody>
                    <a:bodyPr/>
                    <a:lstStyle/>
                    <a:p>
                      <a:r>
                        <a:rPr lang="en-GB" dirty="0" err="1"/>
                        <a:t>Presentatie</a:t>
                      </a:r>
                      <a:r>
                        <a:rPr lang="en-GB" dirty="0"/>
                        <a:t> </a:t>
                      </a:r>
                      <a:br>
                        <a:rPr lang="en-GB" dirty="0"/>
                      </a:br>
                      <a:r>
                        <a:rPr lang="en-GB" dirty="0" err="1"/>
                        <a:t>werkgroep</a:t>
                      </a:r>
                      <a:r>
                        <a:rPr lang="en-GB" dirty="0"/>
                        <a:t> AGB</a:t>
                      </a:r>
                      <a:endParaRPr lang="nl-BE" dirty="0"/>
                    </a:p>
                  </a:txBody>
                  <a:tcPr/>
                </a:tc>
                <a:tc>
                  <a:txBody>
                    <a:bodyPr/>
                    <a:lstStyle/>
                    <a:p>
                      <a:r>
                        <a:rPr lang="en-GB" err="1"/>
                        <a:t>Publieke</a:t>
                      </a:r>
                      <a:r>
                        <a:rPr lang="en-GB"/>
                        <a:t> Review</a:t>
                      </a:r>
                      <a:endParaRPr lang="nl-BE"/>
                    </a:p>
                  </a:txBody>
                  <a:tcPr/>
                </a:tc>
                <a:extLst>
                  <a:ext uri="{0D108BD9-81ED-4DB2-BD59-A6C34878D82A}">
                    <a16:rowId xmlns:a16="http://schemas.microsoft.com/office/drawing/2014/main" val="1658648338"/>
                  </a:ext>
                </a:extLst>
              </a:tr>
              <a:tr h="644551">
                <a:tc>
                  <a:txBody>
                    <a:bodyPr/>
                    <a:lstStyle/>
                    <a:p>
                      <a:r>
                        <a:rPr lang="en-GB" dirty="0"/>
                        <a:t>Vlaamse </a:t>
                      </a:r>
                      <a:r>
                        <a:rPr lang="en-GB" dirty="0" err="1"/>
                        <a:t>Hydrografische</a:t>
                      </a:r>
                      <a:r>
                        <a:rPr lang="en-GB" dirty="0"/>
                        <a:t> Atlas</a:t>
                      </a:r>
                      <a:br>
                        <a:rPr lang="en-GB" dirty="0"/>
                      </a:br>
                      <a:r>
                        <a:rPr lang="en-GB" dirty="0"/>
                        <a:t>(VMM)</a:t>
                      </a:r>
                      <a:endParaRPr lang="nl-BE" dirty="0"/>
                    </a:p>
                  </a:txBody>
                  <a:tcPr/>
                </a:tc>
                <a:tc>
                  <a:txBody>
                    <a:bodyPr/>
                    <a:lstStyle/>
                    <a:p>
                      <a:endParaRPr lang="nl-BE"/>
                    </a:p>
                  </a:txBody>
                  <a:tcPr>
                    <a:solidFill>
                      <a:srgbClr val="92D050"/>
                    </a:solidFill>
                  </a:tcPr>
                </a:tc>
                <a:tc>
                  <a:txBody>
                    <a:bodyPr/>
                    <a:lstStyle/>
                    <a:p>
                      <a:endParaRPr lang="nl-BE"/>
                    </a:p>
                  </a:txBody>
                  <a:tcPr>
                    <a:solidFill>
                      <a:srgbClr val="92D050"/>
                    </a:solidFill>
                  </a:tcPr>
                </a:tc>
                <a:tc>
                  <a:txBody>
                    <a:bodyPr/>
                    <a:lstStyle/>
                    <a:p>
                      <a:endParaRPr lang="nl-BE"/>
                    </a:p>
                  </a:txBody>
                  <a:tcPr>
                    <a:solidFill>
                      <a:srgbClr val="92D050"/>
                    </a:solidFill>
                  </a:tcPr>
                </a:tc>
                <a:tc>
                  <a:txBody>
                    <a:bodyPr/>
                    <a:lstStyle/>
                    <a:p>
                      <a:endParaRPr lang="nl-BE" dirty="0"/>
                    </a:p>
                  </a:txBody>
                  <a:tcPr>
                    <a:solidFill>
                      <a:srgbClr val="92D050"/>
                    </a:solidFill>
                  </a:tcPr>
                </a:tc>
                <a:tc>
                  <a:txBody>
                    <a:bodyPr/>
                    <a:lstStyle/>
                    <a:p>
                      <a:endParaRPr lang="nl-BE" dirty="0"/>
                    </a:p>
                  </a:txBody>
                  <a:tcPr>
                    <a:solidFill>
                      <a:srgbClr val="92D050"/>
                    </a:solidFill>
                  </a:tcPr>
                </a:tc>
                <a:tc>
                  <a:txBody>
                    <a:bodyPr/>
                    <a:lstStyle/>
                    <a:p>
                      <a:endParaRPr lang="nl-BE"/>
                    </a:p>
                  </a:txBody>
                  <a:tcPr/>
                </a:tc>
                <a:extLst>
                  <a:ext uri="{0D108BD9-81ED-4DB2-BD59-A6C34878D82A}">
                    <a16:rowId xmlns:a16="http://schemas.microsoft.com/office/drawing/2014/main" val="2962688215"/>
                  </a:ext>
                </a:extLst>
              </a:tr>
              <a:tr h="577268">
                <a:tc>
                  <a:txBody>
                    <a:bodyPr/>
                    <a:lstStyle/>
                    <a:p>
                      <a:r>
                        <a:rPr lang="en-GB" err="1"/>
                        <a:t>Bodemkaart</a:t>
                      </a:r>
                      <a:r>
                        <a:rPr lang="en-GB"/>
                        <a:t> (DOV)</a:t>
                      </a:r>
                      <a:endParaRPr lang="nl-BE"/>
                    </a:p>
                  </a:txBody>
                  <a:tcPr/>
                </a:tc>
                <a:tc>
                  <a:txBody>
                    <a:bodyPr/>
                    <a:lstStyle/>
                    <a:p>
                      <a:endParaRPr lang="nl-BE"/>
                    </a:p>
                  </a:txBody>
                  <a:tcPr>
                    <a:solidFill>
                      <a:srgbClr val="92D050"/>
                    </a:solidFill>
                  </a:tcPr>
                </a:tc>
                <a:tc>
                  <a:txBody>
                    <a:bodyPr/>
                    <a:lstStyle/>
                    <a:p>
                      <a:endParaRPr lang="nl-BE"/>
                    </a:p>
                  </a:txBody>
                  <a:tcPr>
                    <a:solidFill>
                      <a:srgbClr val="92D050"/>
                    </a:solidFill>
                  </a:tcPr>
                </a:tc>
                <a:tc>
                  <a:txBody>
                    <a:bodyPr/>
                    <a:lstStyle/>
                    <a:p>
                      <a:endParaRPr lang="nl-BE" dirty="0"/>
                    </a:p>
                  </a:txBody>
                  <a:tcPr>
                    <a:solidFill>
                      <a:srgbClr val="92D050"/>
                    </a:solidFill>
                  </a:tcPr>
                </a:tc>
                <a:tc>
                  <a:txBody>
                    <a:bodyPr/>
                    <a:lstStyle/>
                    <a:p>
                      <a:endParaRPr lang="nl-BE" dirty="0"/>
                    </a:p>
                  </a:txBody>
                  <a:tcPr/>
                </a:tc>
                <a:tc>
                  <a:txBody>
                    <a:bodyPr/>
                    <a:lstStyle/>
                    <a:p>
                      <a:endParaRPr lang="nl-BE" dirty="0"/>
                    </a:p>
                  </a:txBody>
                  <a:tcPr>
                    <a:solidFill>
                      <a:srgbClr val="92D050"/>
                    </a:solidFill>
                  </a:tcPr>
                </a:tc>
                <a:tc>
                  <a:txBody>
                    <a:bodyPr/>
                    <a:lstStyle/>
                    <a:p>
                      <a:endParaRPr lang="nl-BE" dirty="0"/>
                    </a:p>
                  </a:txBody>
                  <a:tcPr/>
                </a:tc>
                <a:extLst>
                  <a:ext uri="{0D108BD9-81ED-4DB2-BD59-A6C34878D82A}">
                    <a16:rowId xmlns:a16="http://schemas.microsoft.com/office/drawing/2014/main" val="4077008634"/>
                  </a:ext>
                </a:extLst>
              </a:tr>
              <a:tr h="577268">
                <a:tc>
                  <a:txBody>
                    <a:bodyPr/>
                    <a:lstStyle/>
                    <a:p>
                      <a:r>
                        <a:rPr lang="en-GB" err="1"/>
                        <a:t>Gebouwenregister</a:t>
                      </a:r>
                      <a:r>
                        <a:rPr lang="en-GB"/>
                        <a:t> </a:t>
                      </a:r>
                      <a:br>
                        <a:rPr lang="en-GB"/>
                      </a:br>
                      <a:r>
                        <a:rPr lang="en-GB"/>
                        <a:t>(Informatie Vlaanderen)</a:t>
                      </a:r>
                      <a:endParaRPr lang="nl-BE"/>
                    </a:p>
                  </a:txBody>
                  <a:tcPr/>
                </a:tc>
                <a:tc>
                  <a:txBody>
                    <a:bodyPr/>
                    <a:lstStyle/>
                    <a:p>
                      <a:endParaRPr lang="nl-BE"/>
                    </a:p>
                  </a:txBody>
                  <a:tcPr>
                    <a:solidFill>
                      <a:srgbClr val="92D050"/>
                    </a:solidFill>
                  </a:tcPr>
                </a:tc>
                <a:tc>
                  <a:txBody>
                    <a:bodyPr/>
                    <a:lstStyle/>
                    <a:p>
                      <a:endParaRPr lang="nl-BE"/>
                    </a:p>
                  </a:txBody>
                  <a:tcPr>
                    <a:solidFill>
                      <a:srgbClr val="92D050"/>
                    </a:solidFill>
                  </a:tcPr>
                </a:tc>
                <a:tc>
                  <a:txBody>
                    <a:bodyPr/>
                    <a:lstStyle/>
                    <a:p>
                      <a:endParaRPr lang="nl-BE"/>
                    </a:p>
                  </a:txBody>
                  <a:tcPr>
                    <a:solidFill>
                      <a:srgbClr val="92D050"/>
                    </a:solidFill>
                  </a:tcPr>
                </a:tc>
                <a:tc>
                  <a:txBody>
                    <a:bodyPr/>
                    <a:lstStyle/>
                    <a:p>
                      <a:endParaRPr lang="nl-BE"/>
                    </a:p>
                  </a:txBody>
                  <a:tcPr>
                    <a:solidFill>
                      <a:srgbClr val="92D050"/>
                    </a:solidFill>
                  </a:tcPr>
                </a:tc>
                <a:tc>
                  <a:txBody>
                    <a:bodyPr/>
                    <a:lstStyle/>
                    <a:p>
                      <a:endParaRPr lang="nl-BE" dirty="0"/>
                    </a:p>
                  </a:txBody>
                  <a:tcPr>
                    <a:solidFill>
                      <a:srgbClr val="92D050"/>
                    </a:solidFill>
                  </a:tcPr>
                </a:tc>
                <a:tc>
                  <a:txBody>
                    <a:bodyPr/>
                    <a:lstStyle/>
                    <a:p>
                      <a:endParaRPr lang="nl-BE" dirty="0"/>
                    </a:p>
                  </a:txBody>
                  <a:tcPr>
                    <a:solidFill>
                      <a:srgbClr val="FF0000"/>
                    </a:solidFill>
                  </a:tcPr>
                </a:tc>
                <a:extLst>
                  <a:ext uri="{0D108BD9-81ED-4DB2-BD59-A6C34878D82A}">
                    <a16:rowId xmlns:a16="http://schemas.microsoft.com/office/drawing/2014/main" val="1660974494"/>
                  </a:ext>
                </a:extLst>
              </a:tr>
              <a:tr h="577268">
                <a:tc>
                  <a:txBody>
                    <a:bodyPr/>
                    <a:lstStyle/>
                    <a:p>
                      <a:r>
                        <a:rPr lang="en-GB"/>
                        <a:t>AWIS (VMM)</a:t>
                      </a:r>
                      <a:endParaRPr lang="nl-BE"/>
                    </a:p>
                  </a:txBody>
                  <a:tcPr/>
                </a:tc>
                <a:tc>
                  <a:txBody>
                    <a:bodyPr/>
                    <a:lstStyle/>
                    <a:p>
                      <a:endParaRPr lang="nl-BE"/>
                    </a:p>
                  </a:txBody>
                  <a:tcPr>
                    <a:solidFill>
                      <a:schemeClr val="bg1">
                        <a:lumMod val="50000"/>
                      </a:schemeClr>
                    </a:solidFill>
                  </a:tcPr>
                </a:tc>
                <a:tc>
                  <a:txBody>
                    <a:bodyPr/>
                    <a:lstStyle/>
                    <a:p>
                      <a:endParaRPr lang="nl-BE"/>
                    </a:p>
                  </a:txBody>
                  <a:tcPr>
                    <a:solidFill>
                      <a:schemeClr val="bg1">
                        <a:lumMod val="50000"/>
                      </a:schemeClr>
                    </a:solidFill>
                  </a:tcPr>
                </a:tc>
                <a:tc>
                  <a:txBody>
                    <a:bodyPr/>
                    <a:lstStyle/>
                    <a:p>
                      <a:endParaRPr lang="nl-BE"/>
                    </a:p>
                  </a:txBody>
                  <a:tcPr>
                    <a:solidFill>
                      <a:schemeClr val="bg1">
                        <a:lumMod val="50000"/>
                      </a:schemeClr>
                    </a:solidFill>
                  </a:tcPr>
                </a:tc>
                <a:tc>
                  <a:txBody>
                    <a:bodyPr/>
                    <a:lstStyle/>
                    <a:p>
                      <a:endParaRPr lang="nl-BE"/>
                    </a:p>
                  </a:txBody>
                  <a:tcPr>
                    <a:solidFill>
                      <a:schemeClr val="bg1">
                        <a:lumMod val="50000"/>
                      </a:schemeClr>
                    </a:solidFill>
                  </a:tcPr>
                </a:tc>
                <a:tc>
                  <a:txBody>
                    <a:bodyPr/>
                    <a:lstStyle/>
                    <a:p>
                      <a:endParaRPr lang="nl-BE"/>
                    </a:p>
                  </a:txBody>
                  <a:tcPr>
                    <a:solidFill>
                      <a:schemeClr val="bg1">
                        <a:lumMod val="50000"/>
                      </a:schemeClr>
                    </a:solidFill>
                  </a:tcPr>
                </a:tc>
                <a:tc>
                  <a:txBody>
                    <a:bodyPr/>
                    <a:lstStyle/>
                    <a:p>
                      <a:endParaRPr lang="nl-BE" dirty="0"/>
                    </a:p>
                  </a:txBody>
                  <a:tcPr>
                    <a:solidFill>
                      <a:schemeClr val="bg1">
                        <a:lumMod val="50000"/>
                      </a:schemeClr>
                    </a:solidFill>
                  </a:tcPr>
                </a:tc>
                <a:extLst>
                  <a:ext uri="{0D108BD9-81ED-4DB2-BD59-A6C34878D82A}">
                    <a16:rowId xmlns:a16="http://schemas.microsoft.com/office/drawing/2014/main" val="3365388636"/>
                  </a:ext>
                </a:extLst>
              </a:tr>
              <a:tr h="577268">
                <a:tc>
                  <a:txBody>
                    <a:bodyPr/>
                    <a:lstStyle/>
                    <a:p>
                      <a:r>
                        <a:rPr lang="en-GB" err="1"/>
                        <a:t>Mandatendatabank</a:t>
                      </a:r>
                      <a:r>
                        <a:rPr lang="en-GB"/>
                        <a:t> (ABB)</a:t>
                      </a:r>
                      <a:endParaRPr lang="nl-BE"/>
                    </a:p>
                  </a:txBody>
                  <a:tcPr/>
                </a:tc>
                <a:tc>
                  <a:txBody>
                    <a:bodyPr/>
                    <a:lstStyle/>
                    <a:p>
                      <a:endParaRPr lang="nl-BE"/>
                    </a:p>
                  </a:txBody>
                  <a:tcPr>
                    <a:solidFill>
                      <a:srgbClr val="92D050"/>
                    </a:solidFill>
                  </a:tcPr>
                </a:tc>
                <a:tc>
                  <a:txBody>
                    <a:bodyPr/>
                    <a:lstStyle/>
                    <a:p>
                      <a:endParaRPr lang="nl-BE" dirty="0"/>
                    </a:p>
                  </a:txBody>
                  <a:tcPr>
                    <a:solidFill>
                      <a:srgbClr val="92D050"/>
                    </a:solidFill>
                  </a:tcPr>
                </a:tc>
                <a:tc>
                  <a:txBody>
                    <a:bodyPr/>
                    <a:lstStyle/>
                    <a:p>
                      <a:endParaRPr lang="nl-BE"/>
                    </a:p>
                  </a:txBody>
                  <a:tcPr>
                    <a:solidFill>
                      <a:srgbClr val="92D050"/>
                    </a:solidFill>
                  </a:tcPr>
                </a:tc>
                <a:tc>
                  <a:txBody>
                    <a:bodyPr/>
                    <a:lstStyle/>
                    <a:p>
                      <a:endParaRPr lang="nl-BE" dirty="0"/>
                    </a:p>
                  </a:txBody>
                  <a:tcPr>
                    <a:solidFill>
                      <a:schemeClr val="bg2">
                        <a:lumMod val="20000"/>
                        <a:lumOff val="80000"/>
                      </a:schemeClr>
                    </a:solidFill>
                  </a:tcPr>
                </a:tc>
                <a:tc>
                  <a:txBody>
                    <a:bodyPr/>
                    <a:lstStyle/>
                    <a:p>
                      <a:endParaRPr lang="nl-BE" dirty="0"/>
                    </a:p>
                  </a:txBody>
                  <a:tcPr/>
                </a:tc>
                <a:tc>
                  <a:txBody>
                    <a:bodyPr/>
                    <a:lstStyle/>
                    <a:p>
                      <a:endParaRPr lang="nl-BE"/>
                    </a:p>
                  </a:txBody>
                  <a:tcPr/>
                </a:tc>
                <a:extLst>
                  <a:ext uri="{0D108BD9-81ED-4DB2-BD59-A6C34878D82A}">
                    <a16:rowId xmlns:a16="http://schemas.microsoft.com/office/drawing/2014/main" val="2289514990"/>
                  </a:ext>
                </a:extLst>
              </a:tr>
              <a:tr h="577268">
                <a:tc>
                  <a:txBody>
                    <a:bodyPr/>
                    <a:lstStyle/>
                    <a:p>
                      <a:r>
                        <a:rPr lang="en-GB" err="1"/>
                        <a:t>Logiesdatabank</a:t>
                      </a:r>
                      <a:r>
                        <a:rPr lang="en-GB"/>
                        <a:t> </a:t>
                      </a:r>
                      <a:br>
                        <a:rPr lang="en-GB"/>
                      </a:br>
                      <a:r>
                        <a:rPr lang="en-GB"/>
                        <a:t>(</a:t>
                      </a:r>
                      <a:r>
                        <a:rPr lang="en-GB" err="1"/>
                        <a:t>Toerisme</a:t>
                      </a:r>
                      <a:r>
                        <a:rPr lang="en-GB"/>
                        <a:t> Vlaanderen)</a:t>
                      </a:r>
                      <a:endParaRPr lang="nl-BE"/>
                    </a:p>
                  </a:txBody>
                  <a:tcPr/>
                </a:tc>
                <a:tc>
                  <a:txBody>
                    <a:bodyPr/>
                    <a:lstStyle/>
                    <a:p>
                      <a:endParaRPr lang="nl-BE"/>
                    </a:p>
                  </a:txBody>
                  <a:tcPr>
                    <a:solidFill>
                      <a:srgbClr val="92D050"/>
                    </a:solidFill>
                  </a:tcPr>
                </a:tc>
                <a:tc>
                  <a:txBody>
                    <a:bodyPr/>
                    <a:lstStyle/>
                    <a:p>
                      <a:endParaRPr lang="nl-BE"/>
                    </a:p>
                  </a:txBody>
                  <a:tcPr>
                    <a:solidFill>
                      <a:schemeClr val="bg1">
                        <a:lumMod val="50000"/>
                      </a:schemeClr>
                    </a:solidFill>
                  </a:tcPr>
                </a:tc>
                <a:tc>
                  <a:txBody>
                    <a:bodyPr/>
                    <a:lstStyle/>
                    <a:p>
                      <a:endParaRPr lang="nl-BE"/>
                    </a:p>
                  </a:txBody>
                  <a:tcPr>
                    <a:solidFill>
                      <a:schemeClr val="bg1">
                        <a:lumMod val="50000"/>
                      </a:schemeClr>
                    </a:solidFill>
                  </a:tcPr>
                </a:tc>
                <a:tc>
                  <a:txBody>
                    <a:bodyPr/>
                    <a:lstStyle/>
                    <a:p>
                      <a:endParaRPr lang="nl-BE"/>
                    </a:p>
                  </a:txBody>
                  <a:tcPr>
                    <a:solidFill>
                      <a:schemeClr val="bg1">
                        <a:lumMod val="50000"/>
                      </a:schemeClr>
                    </a:solidFill>
                  </a:tcPr>
                </a:tc>
                <a:tc>
                  <a:txBody>
                    <a:bodyPr/>
                    <a:lstStyle/>
                    <a:p>
                      <a:endParaRPr lang="nl-BE"/>
                    </a:p>
                  </a:txBody>
                  <a:tcPr>
                    <a:solidFill>
                      <a:schemeClr val="bg1">
                        <a:lumMod val="50000"/>
                      </a:schemeClr>
                    </a:solidFill>
                  </a:tcPr>
                </a:tc>
                <a:tc>
                  <a:txBody>
                    <a:bodyPr/>
                    <a:lstStyle/>
                    <a:p>
                      <a:endParaRPr lang="nl-BE" dirty="0"/>
                    </a:p>
                  </a:txBody>
                  <a:tcPr>
                    <a:solidFill>
                      <a:schemeClr val="bg1">
                        <a:lumMod val="50000"/>
                      </a:schemeClr>
                    </a:solidFill>
                  </a:tcPr>
                </a:tc>
                <a:extLst>
                  <a:ext uri="{0D108BD9-81ED-4DB2-BD59-A6C34878D82A}">
                    <a16:rowId xmlns:a16="http://schemas.microsoft.com/office/drawing/2014/main" val="2380652787"/>
                  </a:ext>
                </a:extLst>
              </a:tr>
            </a:tbl>
          </a:graphicData>
        </a:graphic>
      </p:graphicFrame>
    </p:spTree>
    <p:extLst>
      <p:ext uri="{BB962C8B-B14F-4D97-AF65-F5344CB8AC3E}">
        <p14:creationId xmlns:p14="http://schemas.microsoft.com/office/powerpoint/2010/main" val="115303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DE9BF1-6FDC-4F9D-A4AE-119BD56D2C73}"/>
              </a:ext>
            </a:extLst>
          </p:cNvPr>
          <p:cNvSpPr>
            <a:spLocks noGrp="1"/>
          </p:cNvSpPr>
          <p:nvPr>
            <p:ph type="title"/>
          </p:nvPr>
        </p:nvSpPr>
        <p:spPr/>
        <p:txBody>
          <a:bodyPr/>
          <a:lstStyle/>
          <a:p>
            <a:r>
              <a:rPr lang="nl-BE" dirty="0"/>
              <a:t>Agenda </a:t>
            </a:r>
          </a:p>
        </p:txBody>
      </p:sp>
      <p:sp>
        <p:nvSpPr>
          <p:cNvPr id="3" name="Tijdelijke aanduiding voor tekst 2">
            <a:extLst>
              <a:ext uri="{FF2B5EF4-FFF2-40B4-BE49-F238E27FC236}">
                <a16:creationId xmlns:a16="http://schemas.microsoft.com/office/drawing/2014/main" id="{78B9390F-F98F-4C65-A2F2-E79466708112}"/>
              </a:ext>
            </a:extLst>
          </p:cNvPr>
          <p:cNvSpPr>
            <a:spLocks noGrp="1"/>
          </p:cNvSpPr>
          <p:nvPr>
            <p:ph type="body" idx="1"/>
          </p:nvPr>
        </p:nvSpPr>
        <p:spPr/>
        <p:txBody>
          <a:bodyPr/>
          <a:lstStyle/>
          <a:p>
            <a:r>
              <a:rPr lang="nl-BE" b="1" dirty="0"/>
              <a:t>Toelichting erkenningsprocedure en </a:t>
            </a:r>
            <a:r>
              <a:rPr lang="nl-BE" b="1" dirty="0" err="1"/>
              <a:t>svz</a:t>
            </a:r>
            <a:r>
              <a:rPr lang="nl-BE" b="1" dirty="0"/>
              <a:t> piloottrajecten</a:t>
            </a:r>
          </a:p>
          <a:p>
            <a:r>
              <a:rPr lang="nl-BE" dirty="0"/>
              <a:t>Toelichting versnelde procedure</a:t>
            </a:r>
          </a:p>
          <a:p>
            <a:r>
              <a:rPr lang="nl-BE" dirty="0"/>
              <a:t>Vragen</a:t>
            </a:r>
          </a:p>
        </p:txBody>
      </p:sp>
      <p:sp>
        <p:nvSpPr>
          <p:cNvPr id="4" name="Tijdelijke aanduiding voor dianummer 3">
            <a:extLst>
              <a:ext uri="{FF2B5EF4-FFF2-40B4-BE49-F238E27FC236}">
                <a16:creationId xmlns:a16="http://schemas.microsoft.com/office/drawing/2014/main" id="{ADB4BFD8-3359-49E5-B049-636DC3CB816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2726345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78B9390F-F98F-4C65-A2F2-E79466708112}"/>
              </a:ext>
            </a:extLst>
          </p:cNvPr>
          <p:cNvSpPr>
            <a:spLocks noGrp="1"/>
          </p:cNvSpPr>
          <p:nvPr>
            <p:ph type="body" idx="1"/>
          </p:nvPr>
        </p:nvSpPr>
        <p:spPr/>
        <p:txBody>
          <a:bodyPr/>
          <a:lstStyle/>
          <a:p>
            <a:r>
              <a:rPr lang="nl-BE" dirty="0"/>
              <a:t>Toelichting erkenningsprocedure en </a:t>
            </a:r>
            <a:r>
              <a:rPr lang="nl-BE" dirty="0" err="1"/>
              <a:t>svz</a:t>
            </a:r>
            <a:r>
              <a:rPr lang="nl-BE" dirty="0"/>
              <a:t> piloottrajecten</a:t>
            </a:r>
          </a:p>
          <a:p>
            <a:r>
              <a:rPr lang="nl-BE" b="1" dirty="0"/>
              <a:t>Toelichting versnelde procedure</a:t>
            </a:r>
          </a:p>
          <a:p>
            <a:r>
              <a:rPr lang="nl-BE" dirty="0"/>
              <a:t>Vragen</a:t>
            </a:r>
          </a:p>
          <a:p>
            <a:endParaRPr lang="nl-BE" dirty="0"/>
          </a:p>
          <a:p>
            <a:endParaRPr lang="nl-BE" dirty="0"/>
          </a:p>
          <a:p>
            <a:endParaRPr lang="nl-BE" dirty="0"/>
          </a:p>
          <a:p>
            <a:endParaRPr lang="nl-BE" dirty="0"/>
          </a:p>
          <a:p>
            <a:endParaRPr lang="nl-BE" dirty="0"/>
          </a:p>
        </p:txBody>
      </p:sp>
      <p:sp>
        <p:nvSpPr>
          <p:cNvPr id="2" name="Titel 1">
            <a:extLst>
              <a:ext uri="{FF2B5EF4-FFF2-40B4-BE49-F238E27FC236}">
                <a16:creationId xmlns:a16="http://schemas.microsoft.com/office/drawing/2014/main" id="{77DE9BF1-6FDC-4F9D-A4AE-119BD56D2C73}"/>
              </a:ext>
            </a:extLst>
          </p:cNvPr>
          <p:cNvSpPr>
            <a:spLocks noGrp="1"/>
          </p:cNvSpPr>
          <p:nvPr>
            <p:ph type="title"/>
          </p:nvPr>
        </p:nvSpPr>
        <p:spPr/>
        <p:txBody>
          <a:bodyPr/>
          <a:lstStyle/>
          <a:p>
            <a:r>
              <a:rPr lang="nl-BE" dirty="0"/>
              <a:t>Agenda </a:t>
            </a:r>
          </a:p>
        </p:txBody>
      </p:sp>
      <p:sp>
        <p:nvSpPr>
          <p:cNvPr id="4" name="Tijdelijke aanduiding voor dianummer 3">
            <a:extLst>
              <a:ext uri="{FF2B5EF4-FFF2-40B4-BE49-F238E27FC236}">
                <a16:creationId xmlns:a16="http://schemas.microsoft.com/office/drawing/2014/main" id="{ADB4BFD8-3359-49E5-B049-636DC3CB816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4200955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92C15AE-B97B-4113-AA9B-B6AEAB147E05}"/>
              </a:ext>
            </a:extLst>
          </p:cNvPr>
          <p:cNvSpPr>
            <a:spLocks noGrp="1"/>
          </p:cNvSpPr>
          <p:nvPr>
            <p:ph type="body" idx="1"/>
          </p:nvPr>
        </p:nvSpPr>
        <p:spPr/>
        <p:txBody>
          <a:bodyPr/>
          <a:lstStyle/>
          <a:p>
            <a:r>
              <a:rPr lang="nl-BE" dirty="0"/>
              <a:t>Actiepunt 5 - Stuurorgaan: </a:t>
            </a:r>
          </a:p>
          <a:p>
            <a:pPr lvl="1"/>
            <a:r>
              <a:rPr lang="nl-BE" sz="2000" dirty="0"/>
              <a:t>de procedure om gegevensbronnen te erkennen zal pragmatischer opgesteld worden waarbij meer initiatief ligt bij de werkgroep AGB. Een nieuw voorstel en een lijst met veel gebruikte bronnen zal geagendeerd worden</a:t>
            </a:r>
          </a:p>
          <a:p>
            <a:r>
              <a:rPr lang="nl-BE" dirty="0"/>
              <a:t>Voorstel </a:t>
            </a:r>
            <a:r>
              <a:rPr lang="nl-BE" dirty="0" err="1"/>
              <a:t>obv</a:t>
            </a:r>
            <a:r>
              <a:rPr lang="nl-BE" dirty="0"/>
              <a:t> dienstverlening van gegevensuitwisseling van VDI- en GDI gegevensdelingsplatformen</a:t>
            </a:r>
          </a:p>
          <a:p>
            <a:endParaRPr lang="nl-BE" dirty="0"/>
          </a:p>
        </p:txBody>
      </p:sp>
      <p:sp>
        <p:nvSpPr>
          <p:cNvPr id="3" name="Titel 2">
            <a:extLst>
              <a:ext uri="{FF2B5EF4-FFF2-40B4-BE49-F238E27FC236}">
                <a16:creationId xmlns:a16="http://schemas.microsoft.com/office/drawing/2014/main" id="{ACC28323-8CFD-4BE6-8530-71A845B5D24A}"/>
              </a:ext>
            </a:extLst>
          </p:cNvPr>
          <p:cNvSpPr>
            <a:spLocks noGrp="1"/>
          </p:cNvSpPr>
          <p:nvPr>
            <p:ph type="title"/>
          </p:nvPr>
        </p:nvSpPr>
        <p:spPr/>
        <p:txBody>
          <a:bodyPr/>
          <a:lstStyle/>
          <a:p>
            <a:r>
              <a:rPr lang="nl-BE" dirty="0"/>
              <a:t>Versnelde procedure</a:t>
            </a:r>
          </a:p>
        </p:txBody>
      </p:sp>
      <p:sp>
        <p:nvSpPr>
          <p:cNvPr id="4" name="Tijdelijke aanduiding voor dianummer 3">
            <a:extLst>
              <a:ext uri="{FF2B5EF4-FFF2-40B4-BE49-F238E27FC236}">
                <a16:creationId xmlns:a16="http://schemas.microsoft.com/office/drawing/2014/main" id="{24F96C8D-5FF8-4CB5-84B2-B2FCDB4BC20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21</a:t>
            </a:fld>
            <a:endParaRPr lang="en-GB"/>
          </a:p>
        </p:txBody>
      </p:sp>
    </p:spTree>
    <p:extLst>
      <p:ext uri="{BB962C8B-B14F-4D97-AF65-F5344CB8AC3E}">
        <p14:creationId xmlns:p14="http://schemas.microsoft.com/office/powerpoint/2010/main" val="410406100"/>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F6D016B-75FF-443E-8D04-E6D3A5AE2BC2}"/>
              </a:ext>
            </a:extLst>
          </p:cNvPr>
          <p:cNvSpPr>
            <a:spLocks noGrp="1"/>
          </p:cNvSpPr>
          <p:nvPr>
            <p:ph type="body" idx="1"/>
          </p:nvPr>
        </p:nvSpPr>
        <p:spPr>
          <a:xfrm>
            <a:off x="681038" y="1482215"/>
            <a:ext cx="8747473" cy="4992328"/>
          </a:xfrm>
        </p:spPr>
        <p:txBody>
          <a:bodyPr/>
          <a:lstStyle/>
          <a:p>
            <a:r>
              <a:rPr lang="nl-BE" dirty="0"/>
              <a:t>Werkgroep 15/01/2019</a:t>
            </a:r>
          </a:p>
          <a:p>
            <a:pPr lvl="1"/>
            <a:r>
              <a:rPr lang="nl-BE" dirty="0"/>
              <a:t>Validatie van de lijst met versneld te erkennen bronnen</a:t>
            </a:r>
          </a:p>
          <a:p>
            <a:pPr lvl="1"/>
            <a:r>
              <a:rPr lang="nl-BE" dirty="0"/>
              <a:t>Validatie van de evaluatie </a:t>
            </a:r>
          </a:p>
          <a:p>
            <a:pPr lvl="1"/>
            <a:r>
              <a:rPr lang="nl-BE" dirty="0"/>
              <a:t>Validatie van de versnelde procedure </a:t>
            </a:r>
          </a:p>
          <a:p>
            <a:pPr lvl="2"/>
            <a:r>
              <a:rPr lang="nl-BE" dirty="0"/>
              <a:t>kandidaat authentieke gegevensbron – validatie door stuurorgaan</a:t>
            </a:r>
          </a:p>
          <a:p>
            <a:pPr lvl="1"/>
            <a:endParaRPr lang="nl-BE" dirty="0"/>
          </a:p>
          <a:p>
            <a:r>
              <a:rPr lang="nl-BE" dirty="0"/>
              <a:t>Stuurorgaan 07/02/2019</a:t>
            </a:r>
          </a:p>
          <a:p>
            <a:pPr lvl="1"/>
            <a:r>
              <a:rPr lang="nl-BE" dirty="0"/>
              <a:t>Validatie van de lijst met versneld te erkennen bronnen</a:t>
            </a:r>
          </a:p>
          <a:p>
            <a:pPr lvl="1"/>
            <a:r>
              <a:rPr lang="nl-BE" dirty="0"/>
              <a:t>Validatie van de evaluatie</a:t>
            </a:r>
          </a:p>
          <a:p>
            <a:pPr lvl="1"/>
            <a:r>
              <a:rPr lang="nl-BE" dirty="0"/>
              <a:t>Validatie van de versnelde procedure </a:t>
            </a:r>
          </a:p>
          <a:p>
            <a:pPr lvl="2"/>
            <a:r>
              <a:rPr lang="nl-BE" dirty="0"/>
              <a:t>authentieke gegevensbron – besluit VR</a:t>
            </a:r>
          </a:p>
          <a:p>
            <a:pPr lvl="1"/>
            <a:endParaRPr lang="nl-BE" dirty="0"/>
          </a:p>
          <a:p>
            <a:pPr lvl="1"/>
            <a:endParaRPr lang="nl-BE" dirty="0"/>
          </a:p>
        </p:txBody>
      </p:sp>
      <p:sp>
        <p:nvSpPr>
          <p:cNvPr id="3" name="Titel 2">
            <a:extLst>
              <a:ext uri="{FF2B5EF4-FFF2-40B4-BE49-F238E27FC236}">
                <a16:creationId xmlns:a16="http://schemas.microsoft.com/office/drawing/2014/main" id="{0E0DBE60-9CB3-455B-A500-7C758B7C2701}"/>
              </a:ext>
            </a:extLst>
          </p:cNvPr>
          <p:cNvSpPr>
            <a:spLocks noGrp="1"/>
          </p:cNvSpPr>
          <p:nvPr>
            <p:ph type="title"/>
          </p:nvPr>
        </p:nvSpPr>
        <p:spPr/>
        <p:txBody>
          <a:bodyPr/>
          <a:lstStyle/>
          <a:p>
            <a:r>
              <a:rPr lang="nl-BE" dirty="0"/>
              <a:t>Versnelde procedure </a:t>
            </a:r>
          </a:p>
        </p:txBody>
      </p:sp>
      <p:sp>
        <p:nvSpPr>
          <p:cNvPr id="4" name="Tijdelijke aanduiding voor dianummer 3">
            <a:extLst>
              <a:ext uri="{FF2B5EF4-FFF2-40B4-BE49-F238E27FC236}">
                <a16:creationId xmlns:a16="http://schemas.microsoft.com/office/drawing/2014/main" id="{E95F2F6F-C291-4075-9D40-C127D36C466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22</a:t>
            </a:fld>
            <a:endParaRPr lang="en-GB"/>
          </a:p>
        </p:txBody>
      </p:sp>
    </p:spTree>
    <p:extLst>
      <p:ext uri="{BB962C8B-B14F-4D97-AF65-F5344CB8AC3E}">
        <p14:creationId xmlns:p14="http://schemas.microsoft.com/office/powerpoint/2010/main" val="749150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F3E064-03A6-4193-BB9D-070391F81C1B}"/>
              </a:ext>
            </a:extLst>
          </p:cNvPr>
          <p:cNvSpPr>
            <a:spLocks noGrp="1"/>
          </p:cNvSpPr>
          <p:nvPr>
            <p:ph type="body" idx="1"/>
          </p:nvPr>
        </p:nvSpPr>
        <p:spPr/>
        <p:txBody>
          <a:bodyPr>
            <a:normAutofit/>
          </a:bodyPr>
          <a:lstStyle/>
          <a:p>
            <a:pPr marL="76200" indent="0">
              <a:buNone/>
            </a:pPr>
            <a:r>
              <a:rPr lang="en-GB" dirty="0"/>
              <a:t>1</a:t>
            </a:r>
            <a:r>
              <a:rPr lang="en-GB" b="1" dirty="0"/>
              <a:t>. </a:t>
            </a:r>
            <a:r>
              <a:rPr lang="en-GB" b="1" dirty="0" err="1"/>
              <a:t>Evaluatie</a:t>
            </a:r>
            <a:r>
              <a:rPr lang="en-GB" b="1" dirty="0"/>
              <a:t> </a:t>
            </a:r>
          </a:p>
          <a:p>
            <a:pPr marL="533400" lvl="1" indent="0">
              <a:buNone/>
            </a:pPr>
            <a:r>
              <a:rPr lang="en-GB" b="1" dirty="0"/>
              <a:t>- </a:t>
            </a:r>
            <a:r>
              <a:rPr lang="en-GB" b="1" dirty="0" err="1"/>
              <a:t>obv</a:t>
            </a:r>
            <a:r>
              <a:rPr lang="en-GB" b="1" dirty="0"/>
              <a:t> </a:t>
            </a:r>
            <a:r>
              <a:rPr lang="en-GB" b="1" dirty="0" err="1"/>
              <a:t>dienstverlening</a:t>
            </a:r>
            <a:r>
              <a:rPr lang="en-GB" b="1" dirty="0"/>
              <a:t> </a:t>
            </a:r>
            <a:r>
              <a:rPr lang="en-GB" b="1" dirty="0" err="1"/>
              <a:t>gegevensuitwisseling</a:t>
            </a:r>
            <a:endParaRPr lang="en-GB" b="1" dirty="0"/>
          </a:p>
          <a:p>
            <a:pPr marL="533400" lvl="1" indent="0">
              <a:buNone/>
            </a:pPr>
            <a:r>
              <a:rPr lang="en-GB" b="1" dirty="0"/>
              <a:t>- door PO’s van MAGDA/GDI </a:t>
            </a:r>
            <a:r>
              <a:rPr lang="en-GB" b="1" dirty="0" err="1"/>
              <a:t>ahv</a:t>
            </a:r>
            <a:r>
              <a:rPr lang="en-GB" b="1" dirty="0"/>
              <a:t> excel met </a:t>
            </a:r>
            <a:r>
              <a:rPr lang="en-GB" b="1" dirty="0" err="1"/>
              <a:t>aangepaste</a:t>
            </a:r>
            <a:r>
              <a:rPr lang="en-GB" b="1" dirty="0"/>
              <a:t> criteria</a:t>
            </a:r>
          </a:p>
          <a:p>
            <a:pPr marL="76200" indent="0">
              <a:buNone/>
            </a:pPr>
            <a:r>
              <a:rPr lang="en-GB" dirty="0"/>
              <a:t>2. </a:t>
            </a:r>
            <a:r>
              <a:rPr lang="en-GB" dirty="0" err="1"/>
              <a:t>Evaluatie</a:t>
            </a:r>
            <a:r>
              <a:rPr lang="en-GB" dirty="0"/>
              <a:t> door </a:t>
            </a:r>
            <a:r>
              <a:rPr lang="en-GB" dirty="0" err="1"/>
              <a:t>bronbeheerders</a:t>
            </a:r>
            <a:r>
              <a:rPr lang="en-GB" dirty="0"/>
              <a:t> </a:t>
            </a:r>
          </a:p>
          <a:p>
            <a:pPr marL="76200" indent="0">
              <a:buNone/>
            </a:pPr>
            <a:r>
              <a:rPr lang="en-GB" dirty="0"/>
              <a:t>3. </a:t>
            </a:r>
            <a:r>
              <a:rPr lang="en-GB" dirty="0" err="1"/>
              <a:t>Publieke</a:t>
            </a:r>
            <a:r>
              <a:rPr lang="en-GB" dirty="0"/>
              <a:t> review stakeholders</a:t>
            </a:r>
          </a:p>
          <a:p>
            <a:pPr marL="76200" indent="0">
              <a:buNone/>
            </a:pPr>
            <a:r>
              <a:rPr lang="en-GB" dirty="0"/>
              <a:t>4. Ad</a:t>
            </a:r>
            <a:r>
              <a:rPr lang="nl-BE" dirty="0"/>
              <a:t>vies stuurorgaan</a:t>
            </a:r>
            <a:endParaRPr lang="en-GB" dirty="0"/>
          </a:p>
          <a:p>
            <a:pPr marL="76200" indent="0">
              <a:buNone/>
            </a:pPr>
            <a:r>
              <a:rPr lang="en-GB" dirty="0"/>
              <a:t>5</a:t>
            </a:r>
            <a:r>
              <a:rPr lang="nl-BE" dirty="0"/>
              <a:t>. Besluit Vlaamse Regering</a:t>
            </a:r>
          </a:p>
          <a:p>
            <a:pPr marL="76200" indent="0">
              <a:buNone/>
            </a:pPr>
            <a:endParaRPr lang="en-GB" dirty="0"/>
          </a:p>
        </p:txBody>
      </p:sp>
      <p:sp>
        <p:nvSpPr>
          <p:cNvPr id="3" name="Title 2">
            <a:extLst>
              <a:ext uri="{FF2B5EF4-FFF2-40B4-BE49-F238E27FC236}">
                <a16:creationId xmlns:a16="http://schemas.microsoft.com/office/drawing/2014/main" id="{AD3A54E1-B3A5-4AD3-9433-8B55DF763880}"/>
              </a:ext>
            </a:extLst>
          </p:cNvPr>
          <p:cNvSpPr>
            <a:spLocks noGrp="1"/>
          </p:cNvSpPr>
          <p:nvPr>
            <p:ph type="title"/>
          </p:nvPr>
        </p:nvSpPr>
        <p:spPr/>
        <p:txBody>
          <a:bodyPr>
            <a:normAutofit fontScale="90000"/>
          </a:bodyPr>
          <a:lstStyle/>
          <a:p>
            <a:r>
              <a:rPr lang="en-GB" dirty="0"/>
              <a:t>Procedure </a:t>
            </a:r>
            <a:r>
              <a:rPr lang="en-GB" dirty="0" err="1"/>
              <a:t>erkenning</a:t>
            </a:r>
            <a:r>
              <a:rPr lang="en-GB" dirty="0"/>
              <a:t> </a:t>
            </a:r>
            <a:r>
              <a:rPr lang="en-GB" dirty="0" err="1"/>
              <a:t>ahv</a:t>
            </a:r>
            <a:r>
              <a:rPr lang="en-GB" dirty="0"/>
              <a:t> </a:t>
            </a:r>
            <a:r>
              <a:rPr lang="en-GB" dirty="0" err="1"/>
              <a:t>gegevensstromen</a:t>
            </a:r>
            <a:r>
              <a:rPr lang="en-GB" dirty="0"/>
              <a:t> (MAGDA/GDI)</a:t>
            </a:r>
            <a:endParaRPr lang="nl-BE" dirty="0"/>
          </a:p>
        </p:txBody>
      </p:sp>
      <p:sp>
        <p:nvSpPr>
          <p:cNvPr id="4" name="Slide Number Placeholder 3">
            <a:extLst>
              <a:ext uri="{FF2B5EF4-FFF2-40B4-BE49-F238E27FC236}">
                <a16:creationId xmlns:a16="http://schemas.microsoft.com/office/drawing/2014/main" id="{4A275D9C-899A-4EBD-BADC-9EE59F8564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23</a:t>
            </a:fld>
            <a:endParaRPr lang="en-GB"/>
          </a:p>
        </p:txBody>
      </p:sp>
    </p:spTree>
    <p:extLst>
      <p:ext uri="{BB962C8B-B14F-4D97-AF65-F5344CB8AC3E}">
        <p14:creationId xmlns:p14="http://schemas.microsoft.com/office/powerpoint/2010/main" val="428127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3D5056F-3855-450A-9A31-B4D5168C7FE1}"/>
              </a:ext>
            </a:extLst>
          </p:cNvPr>
          <p:cNvSpPr>
            <a:spLocks noGrp="1"/>
          </p:cNvSpPr>
          <p:nvPr>
            <p:ph type="body" idx="1"/>
          </p:nvPr>
        </p:nvSpPr>
        <p:spPr/>
        <p:txBody>
          <a:bodyPr/>
          <a:lstStyle/>
          <a:p>
            <a:r>
              <a:rPr lang="en-GB" dirty="0"/>
              <a:t>‘MAGDA’ </a:t>
            </a:r>
            <a:r>
              <a:rPr lang="en-GB" dirty="0" err="1"/>
              <a:t>bronnen</a:t>
            </a:r>
            <a:r>
              <a:rPr lang="en-GB" dirty="0"/>
              <a:t>: </a:t>
            </a:r>
            <a:r>
              <a:rPr lang="en-GB" dirty="0" err="1"/>
              <a:t>categorieën</a:t>
            </a:r>
            <a:endParaRPr lang="en-GB" dirty="0"/>
          </a:p>
          <a:p>
            <a:pPr lvl="1"/>
            <a:r>
              <a:rPr lang="en-GB" dirty="0" err="1">
                <a:solidFill>
                  <a:srgbClr val="FF0000"/>
                </a:solidFill>
              </a:rPr>
              <a:t>Rijksregister</a:t>
            </a:r>
            <a:r>
              <a:rPr lang="en-GB" dirty="0">
                <a:solidFill>
                  <a:srgbClr val="FF0000"/>
                </a:solidFill>
              </a:rPr>
              <a:t>, KSZ en KBO reeds </a:t>
            </a:r>
            <a:r>
              <a:rPr lang="en-GB" dirty="0" err="1">
                <a:solidFill>
                  <a:srgbClr val="FF0000"/>
                </a:solidFill>
              </a:rPr>
              <a:t>geregeld</a:t>
            </a:r>
            <a:r>
              <a:rPr lang="en-GB" dirty="0">
                <a:solidFill>
                  <a:srgbClr val="FF0000"/>
                </a:solidFill>
              </a:rPr>
              <a:t> </a:t>
            </a:r>
            <a:br>
              <a:rPr lang="en-GB" dirty="0">
                <a:solidFill>
                  <a:srgbClr val="FF0000"/>
                </a:solidFill>
              </a:rPr>
            </a:br>
            <a:r>
              <a:rPr lang="en-GB" dirty="0">
                <a:solidFill>
                  <a:srgbClr val="FF0000"/>
                </a:solidFill>
              </a:rPr>
              <a:t>(</a:t>
            </a:r>
            <a:r>
              <a:rPr lang="en-GB" dirty="0" err="1">
                <a:solidFill>
                  <a:srgbClr val="FF0000"/>
                </a:solidFill>
              </a:rPr>
              <a:t>Uitvoeringsbesluit</a:t>
            </a:r>
            <a:r>
              <a:rPr lang="en-GB" dirty="0">
                <a:solidFill>
                  <a:srgbClr val="FF0000"/>
                </a:solidFill>
              </a:rPr>
              <a:t> e-gov </a:t>
            </a:r>
            <a:r>
              <a:rPr lang="en-GB" dirty="0" err="1">
                <a:solidFill>
                  <a:srgbClr val="FF0000"/>
                </a:solidFill>
              </a:rPr>
              <a:t>decreet</a:t>
            </a:r>
            <a:r>
              <a:rPr lang="en-GB" dirty="0">
                <a:solidFill>
                  <a:srgbClr val="FF0000"/>
                </a:solidFill>
              </a:rPr>
              <a:t>)</a:t>
            </a:r>
          </a:p>
          <a:p>
            <a:pPr lvl="1"/>
            <a:r>
              <a:rPr lang="en-GB" dirty="0">
                <a:solidFill>
                  <a:srgbClr val="FF0000"/>
                </a:solidFill>
              </a:rPr>
              <a:t>AAPD</a:t>
            </a:r>
          </a:p>
          <a:p>
            <a:pPr lvl="1"/>
            <a:r>
              <a:rPr lang="en-GB" dirty="0">
                <a:solidFill>
                  <a:srgbClr val="FF0000"/>
                </a:solidFill>
              </a:rPr>
              <a:t>Graydon</a:t>
            </a:r>
          </a:p>
          <a:p>
            <a:pPr lvl="1"/>
            <a:r>
              <a:rPr lang="en-GB" dirty="0">
                <a:solidFill>
                  <a:srgbClr val="FF0000"/>
                </a:solidFill>
              </a:rPr>
              <a:t>VKBO (</a:t>
            </a:r>
            <a:r>
              <a:rPr lang="en-GB" dirty="0" err="1">
                <a:solidFill>
                  <a:srgbClr val="FF0000"/>
                </a:solidFill>
              </a:rPr>
              <a:t>aggregatie</a:t>
            </a:r>
            <a:r>
              <a:rPr lang="en-GB" dirty="0">
                <a:solidFill>
                  <a:srgbClr val="FF0000"/>
                </a:solidFill>
              </a:rPr>
              <a:t> van KBO, Graydon en NBB)</a:t>
            </a:r>
          </a:p>
          <a:p>
            <a:pPr marL="76200" indent="0">
              <a:buNone/>
            </a:pPr>
            <a:endParaRPr lang="en-GB" dirty="0"/>
          </a:p>
          <a:p>
            <a:r>
              <a:rPr lang="en-GB" dirty="0"/>
              <a:t>Vlaamse </a:t>
            </a:r>
            <a:r>
              <a:rPr lang="en-GB" dirty="0" err="1"/>
              <a:t>bronnen</a:t>
            </a:r>
            <a:r>
              <a:rPr lang="en-GB" dirty="0"/>
              <a:t>: 16 </a:t>
            </a:r>
            <a:r>
              <a:rPr lang="en-GB" dirty="0" err="1"/>
              <a:t>te</a:t>
            </a:r>
            <a:r>
              <a:rPr lang="en-GB" dirty="0"/>
              <a:t> </a:t>
            </a:r>
            <a:r>
              <a:rPr lang="en-GB" dirty="0" err="1"/>
              <a:t>erkennen</a:t>
            </a:r>
            <a:endParaRPr lang="en-GB" dirty="0"/>
          </a:p>
          <a:p>
            <a:pPr lvl="1"/>
            <a:endParaRPr lang="nl-BE" dirty="0"/>
          </a:p>
        </p:txBody>
      </p:sp>
      <p:sp>
        <p:nvSpPr>
          <p:cNvPr id="3" name="Titel 2">
            <a:extLst>
              <a:ext uri="{FF2B5EF4-FFF2-40B4-BE49-F238E27FC236}">
                <a16:creationId xmlns:a16="http://schemas.microsoft.com/office/drawing/2014/main" id="{AF0B7D56-2086-4834-8D74-BE35313B8C7E}"/>
              </a:ext>
            </a:extLst>
          </p:cNvPr>
          <p:cNvSpPr>
            <a:spLocks noGrp="1"/>
          </p:cNvSpPr>
          <p:nvPr>
            <p:ph type="title"/>
          </p:nvPr>
        </p:nvSpPr>
        <p:spPr>
          <a:xfrm>
            <a:off x="681038" y="365126"/>
            <a:ext cx="8747473" cy="984352"/>
          </a:xfrm>
        </p:spPr>
        <p:txBody>
          <a:bodyPr/>
          <a:lstStyle/>
          <a:p>
            <a:pPr marL="76200" indent="0"/>
            <a:r>
              <a:rPr lang="en-GB" dirty="0" err="1"/>
              <a:t>Evaluatie</a:t>
            </a:r>
            <a:r>
              <a:rPr lang="en-GB" dirty="0"/>
              <a:t> </a:t>
            </a:r>
            <a:r>
              <a:rPr lang="en-GB" dirty="0" err="1"/>
              <a:t>obv</a:t>
            </a:r>
            <a:r>
              <a:rPr lang="en-GB" dirty="0"/>
              <a:t> </a:t>
            </a:r>
            <a:r>
              <a:rPr lang="en-GB" dirty="0" err="1"/>
              <a:t>dienstverlening</a:t>
            </a:r>
            <a:r>
              <a:rPr lang="en-GB" dirty="0"/>
              <a:t> </a:t>
            </a:r>
            <a:r>
              <a:rPr lang="en-GB" dirty="0" err="1"/>
              <a:t>gegevensuitwisseling</a:t>
            </a:r>
            <a:br>
              <a:rPr lang="en-GB" dirty="0"/>
            </a:br>
            <a:endParaRPr lang="nl-BE" dirty="0"/>
          </a:p>
        </p:txBody>
      </p:sp>
      <p:sp>
        <p:nvSpPr>
          <p:cNvPr id="4" name="Tijdelijke aanduiding voor dianummer 3">
            <a:extLst>
              <a:ext uri="{FF2B5EF4-FFF2-40B4-BE49-F238E27FC236}">
                <a16:creationId xmlns:a16="http://schemas.microsoft.com/office/drawing/2014/main" id="{331FC116-6D0D-416A-A93D-1D4A77E9978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24</a:t>
            </a:fld>
            <a:endParaRPr lang="en-GB"/>
          </a:p>
        </p:txBody>
      </p:sp>
    </p:spTree>
    <p:extLst>
      <p:ext uri="{BB962C8B-B14F-4D97-AF65-F5344CB8AC3E}">
        <p14:creationId xmlns:p14="http://schemas.microsoft.com/office/powerpoint/2010/main" val="4010312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FA80E679-E924-46C5-A2D1-95C23DBBB130}"/>
              </a:ext>
            </a:extLst>
          </p:cNvPr>
          <p:cNvSpPr>
            <a:spLocks noGrp="1"/>
          </p:cNvSpPr>
          <p:nvPr>
            <p:ph type="body" idx="1"/>
          </p:nvPr>
        </p:nvSpPr>
        <p:spPr>
          <a:xfrm>
            <a:off x="681038" y="370390"/>
            <a:ext cx="8543925" cy="6104153"/>
          </a:xfrm>
        </p:spPr>
        <p:txBody>
          <a:bodyPr/>
          <a:lstStyle/>
          <a:p>
            <a:pPr marL="76200" indent="0">
              <a:buNone/>
            </a:pPr>
            <a:r>
              <a:rPr lang="nl-NL" b="1" dirty="0">
                <a:latin typeface="Arial" panose="020B0604020202020204" pitchFamily="34" charset="0"/>
              </a:rPr>
              <a:t>Besluit van de Vlaamse Regering houdende de uitvoering van het decreet van 18 juli 2008 betreffende het elektronische bestuurlijke gegevensverkeer</a:t>
            </a:r>
          </a:p>
          <a:p>
            <a:pPr marL="76200" indent="0">
              <a:buNone/>
            </a:pPr>
            <a:r>
              <a:rPr lang="nl-NL" dirty="0">
                <a:latin typeface="Arial" panose="020B0604020202020204" pitchFamily="34" charset="0"/>
              </a:rPr>
              <a:t>Datum 15/05/2009</a:t>
            </a:r>
          </a:p>
          <a:p>
            <a:endParaRPr lang="nl-BE" dirty="0"/>
          </a:p>
        </p:txBody>
      </p:sp>
      <p:sp>
        <p:nvSpPr>
          <p:cNvPr id="4" name="Slide Number Placeholder 3">
            <a:extLst>
              <a:ext uri="{FF2B5EF4-FFF2-40B4-BE49-F238E27FC236}">
                <a16:creationId xmlns:a16="http://schemas.microsoft.com/office/drawing/2014/main" id="{4A51D4D2-B7AD-4127-8BCE-2741C0D0372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25</a:t>
            </a:fld>
            <a:endParaRPr lang="en-GB"/>
          </a:p>
        </p:txBody>
      </p:sp>
      <p:sp>
        <p:nvSpPr>
          <p:cNvPr id="7" name="Rectangle 6">
            <a:extLst>
              <a:ext uri="{FF2B5EF4-FFF2-40B4-BE49-F238E27FC236}">
                <a16:creationId xmlns:a16="http://schemas.microsoft.com/office/drawing/2014/main" id="{910C3C9B-8380-4D3A-9B30-FD7293569126}"/>
              </a:ext>
            </a:extLst>
          </p:cNvPr>
          <p:cNvSpPr/>
          <p:nvPr/>
        </p:nvSpPr>
        <p:spPr>
          <a:xfrm>
            <a:off x="681037" y="2653496"/>
            <a:ext cx="8988829" cy="2893100"/>
          </a:xfrm>
          <a:prstGeom prst="rect">
            <a:avLst/>
          </a:prstGeom>
        </p:spPr>
        <p:txBody>
          <a:bodyPr wrap="square">
            <a:spAutoFit/>
          </a:bodyPr>
          <a:lstStyle/>
          <a:p>
            <a:r>
              <a:rPr lang="nl-NL" b="1" dirty="0">
                <a:latin typeface="Arial" panose="020B0604020202020204" pitchFamily="34" charset="0"/>
              </a:rPr>
              <a:t>HOOFDSTUK III Vaststelling van de door de entiteiten van de Vlaamse administratie te raadplegen authentieke gegevensbronnen, beheerd door een externe overheid</a:t>
            </a:r>
          </a:p>
          <a:p>
            <a:r>
              <a:rPr lang="nl-NL" b="1" dirty="0">
                <a:latin typeface="Arial" panose="020B0604020202020204" pitchFamily="34" charset="0"/>
              </a:rPr>
              <a:t>Artikel 5.</a:t>
            </a:r>
            <a:r>
              <a:rPr lang="nl-NL" dirty="0">
                <a:latin typeface="Arial" panose="020B0604020202020204" pitchFamily="34" charset="0"/>
              </a:rPr>
              <a:t> (14/07/2009- ...)</a:t>
            </a:r>
          </a:p>
          <a:p>
            <a:r>
              <a:rPr lang="nl-NL" dirty="0">
                <a:latin typeface="Arial" panose="020B0604020202020204" pitchFamily="34" charset="0"/>
              </a:rPr>
              <a:t>De entiteiten van de Vlaamse administratie raadplegen de gegevens in de volgende authentieke gegevensbronnen die door een externe overheid worden beheerd :</a:t>
            </a:r>
            <a:br>
              <a:rPr lang="nl-NL" dirty="0">
                <a:latin typeface="Arial" panose="020B0604020202020204" pitchFamily="34" charset="0"/>
              </a:rPr>
            </a:br>
            <a:r>
              <a:rPr lang="nl-NL" dirty="0">
                <a:latin typeface="Arial" panose="020B0604020202020204" pitchFamily="34" charset="0"/>
              </a:rPr>
              <a:t>1° de in het Rijksregister opgenomen gegevens, vermeld in artikel 3 van de wet van 8 augustus 1983 tot regeling van een Rijksregister van de natuurlijke personen;</a:t>
            </a:r>
            <a:br>
              <a:rPr lang="nl-NL" dirty="0">
                <a:latin typeface="Arial" panose="020B0604020202020204" pitchFamily="34" charset="0"/>
              </a:rPr>
            </a:br>
            <a:r>
              <a:rPr lang="nl-NL" dirty="0">
                <a:latin typeface="Arial" panose="020B0604020202020204" pitchFamily="34" charset="0"/>
              </a:rPr>
              <a:t>2° de gegevens, opgenomen in de gegevensbanken van de Kruispuntbank en in de sociale gegevensbanken, vermeld in de wet van 15 januari 1990 houdende oprichting en organisatie van een Kruispuntbank van de sociale zekerheid;</a:t>
            </a:r>
            <a:br>
              <a:rPr lang="nl-NL" dirty="0">
                <a:latin typeface="Arial" panose="020B0604020202020204" pitchFamily="34" charset="0"/>
              </a:rPr>
            </a:br>
            <a:r>
              <a:rPr lang="nl-NL" dirty="0">
                <a:latin typeface="Arial" panose="020B0604020202020204" pitchFamily="34" charset="0"/>
              </a:rPr>
              <a:t>3° de in de Kruispuntbank van Ondernemingen opgenomen gegevens, vermeld in artikel 4 van de wet van 16 januari 2003 tot oprichting van een Kruispuntbank van Ondernemingen, tot modernisering van het handelsregister, tot oprichting van erkende ondernemingsloketten en houdende diverse bepalingen.</a:t>
            </a:r>
          </a:p>
        </p:txBody>
      </p:sp>
    </p:spTree>
    <p:extLst>
      <p:ext uri="{BB962C8B-B14F-4D97-AF65-F5344CB8AC3E}">
        <p14:creationId xmlns:p14="http://schemas.microsoft.com/office/powerpoint/2010/main" val="4105922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757C7-55A0-4526-9B04-51F155175531}"/>
              </a:ext>
            </a:extLst>
          </p:cNvPr>
          <p:cNvSpPr>
            <a:spLocks noGrp="1"/>
          </p:cNvSpPr>
          <p:nvPr>
            <p:ph type="title"/>
          </p:nvPr>
        </p:nvSpPr>
        <p:spPr/>
        <p:txBody>
          <a:bodyPr/>
          <a:lstStyle/>
          <a:p>
            <a:r>
              <a:rPr lang="en-GB"/>
              <a:t>‘MAGDA’ bronnen: te erkennen</a:t>
            </a:r>
          </a:p>
        </p:txBody>
      </p:sp>
      <p:sp>
        <p:nvSpPr>
          <p:cNvPr id="4" name="Slide Number Placeholder 3">
            <a:extLst>
              <a:ext uri="{FF2B5EF4-FFF2-40B4-BE49-F238E27FC236}">
                <a16:creationId xmlns:a16="http://schemas.microsoft.com/office/drawing/2014/main" id="{38532532-8A63-4325-AB13-405872758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26</a:t>
            </a:fld>
            <a:endParaRPr lang="en-GB"/>
          </a:p>
        </p:txBody>
      </p:sp>
      <p:graphicFrame>
        <p:nvGraphicFramePr>
          <p:cNvPr id="8" name="Tabel 7">
            <a:extLst>
              <a:ext uri="{FF2B5EF4-FFF2-40B4-BE49-F238E27FC236}">
                <a16:creationId xmlns:a16="http://schemas.microsoft.com/office/drawing/2014/main" id="{53134DDA-516E-4DBC-9256-9CDD1E466782}"/>
              </a:ext>
            </a:extLst>
          </p:cNvPr>
          <p:cNvGraphicFramePr>
            <a:graphicFrameLocks noGrp="1"/>
          </p:cNvGraphicFramePr>
          <p:nvPr>
            <p:extLst>
              <p:ext uri="{D42A27DB-BD31-4B8C-83A1-F6EECF244321}">
                <p14:modId xmlns:p14="http://schemas.microsoft.com/office/powerpoint/2010/main" val="2209110639"/>
              </p:ext>
            </p:extLst>
          </p:nvPr>
        </p:nvGraphicFramePr>
        <p:xfrm>
          <a:off x="451414" y="2016337"/>
          <a:ext cx="9155574" cy="4060374"/>
        </p:xfrm>
        <a:graphic>
          <a:graphicData uri="http://schemas.openxmlformats.org/drawingml/2006/table">
            <a:tbl>
              <a:tblPr bandRow="1">
                <a:tableStyleId>{FD269316-5160-4741-9B9C-D333B5F3BF7D}</a:tableStyleId>
              </a:tblPr>
              <a:tblGrid>
                <a:gridCol w="1703693">
                  <a:extLst>
                    <a:ext uri="{9D8B030D-6E8A-4147-A177-3AD203B41FA5}">
                      <a16:colId xmlns:a16="http://schemas.microsoft.com/office/drawing/2014/main" val="3705039063"/>
                    </a:ext>
                  </a:extLst>
                </a:gridCol>
                <a:gridCol w="7451881">
                  <a:extLst>
                    <a:ext uri="{9D8B030D-6E8A-4147-A177-3AD203B41FA5}">
                      <a16:colId xmlns:a16="http://schemas.microsoft.com/office/drawing/2014/main" val="2472479462"/>
                    </a:ext>
                  </a:extLst>
                </a:gridCol>
              </a:tblGrid>
              <a:tr h="487245">
                <a:tc>
                  <a:txBody>
                    <a:bodyPr/>
                    <a:lstStyle/>
                    <a:p>
                      <a:r>
                        <a:rPr lang="nl-NL">
                          <a:effectLst/>
                        </a:rPr>
                        <a:t>DAVINCI</a:t>
                      </a:r>
                    </a:p>
                  </a:txBody>
                  <a:tcPr marL="0" marR="0" marT="0" marB="0" anchor="ctr"/>
                </a:tc>
                <a:tc>
                  <a:txBody>
                    <a:bodyPr/>
                    <a:lstStyle/>
                    <a:p>
                      <a:r>
                        <a:rPr lang="nl-NL">
                          <a:effectLst/>
                        </a:rPr>
                        <a:t>Gegevens van leerlingen in het Volwassen onderwijs</a:t>
                      </a:r>
                    </a:p>
                  </a:txBody>
                  <a:tcPr marL="0" marR="0" marT="0" marB="0" anchor="ctr"/>
                </a:tc>
                <a:extLst>
                  <a:ext uri="{0D108BD9-81ED-4DB2-BD59-A6C34878D82A}">
                    <a16:rowId xmlns:a16="http://schemas.microsoft.com/office/drawing/2014/main" val="4190496912"/>
                  </a:ext>
                </a:extLst>
              </a:tr>
              <a:tr h="487245">
                <a:tc>
                  <a:txBody>
                    <a:bodyPr/>
                    <a:lstStyle/>
                    <a:p>
                      <a:r>
                        <a:rPr lang="nl-NL">
                          <a:effectLst/>
                        </a:rPr>
                        <a:t>Discimus</a:t>
                      </a:r>
                    </a:p>
                  </a:txBody>
                  <a:tcPr marL="0" marR="0" marT="0" marB="0" anchor="ctr"/>
                </a:tc>
                <a:tc>
                  <a:txBody>
                    <a:bodyPr/>
                    <a:lstStyle/>
                    <a:p>
                      <a:r>
                        <a:rPr lang="nl-NL">
                          <a:effectLst/>
                        </a:rPr>
                        <a:t>Gegevens van leerlingen in het leerplicht onderwijs</a:t>
                      </a:r>
                    </a:p>
                  </a:txBody>
                  <a:tcPr marL="0" marR="0" marT="0" marB="0" anchor="ctr"/>
                </a:tc>
                <a:extLst>
                  <a:ext uri="{0D108BD9-81ED-4DB2-BD59-A6C34878D82A}">
                    <a16:rowId xmlns:a16="http://schemas.microsoft.com/office/drawing/2014/main" val="3520408016"/>
                  </a:ext>
                </a:extLst>
              </a:tr>
              <a:tr h="568452">
                <a:tc>
                  <a:txBody>
                    <a:bodyPr/>
                    <a:lstStyle/>
                    <a:p>
                      <a:r>
                        <a:rPr lang="nl-NL">
                          <a:effectLst/>
                        </a:rPr>
                        <a:t>DHO</a:t>
                      </a:r>
                    </a:p>
                  </a:txBody>
                  <a:tcPr marL="0" marR="0" marT="0" marB="0" anchor="ctr"/>
                </a:tc>
                <a:tc>
                  <a:txBody>
                    <a:bodyPr/>
                    <a:lstStyle/>
                    <a:p>
                      <a:r>
                        <a:rPr lang="nl-NL">
                          <a:effectLst/>
                        </a:rPr>
                        <a:t>Databank Hoger Onderwijs, gegevens van leerlingen in het Hoger onderwijs en Universiteit</a:t>
                      </a:r>
                    </a:p>
                  </a:txBody>
                  <a:tcPr marL="0" marR="0" marT="0" marB="0" anchor="ctr"/>
                </a:tc>
                <a:extLst>
                  <a:ext uri="{0D108BD9-81ED-4DB2-BD59-A6C34878D82A}">
                    <a16:rowId xmlns:a16="http://schemas.microsoft.com/office/drawing/2014/main" val="3888708865"/>
                  </a:ext>
                </a:extLst>
              </a:tr>
              <a:tr h="487245">
                <a:tc>
                  <a:txBody>
                    <a:bodyPr/>
                    <a:lstStyle/>
                    <a:p>
                      <a:r>
                        <a:rPr lang="nl-NL">
                          <a:effectLst/>
                        </a:rPr>
                        <a:t>KBI</a:t>
                      </a:r>
                    </a:p>
                  </a:txBody>
                  <a:tcPr marL="0" marR="0" marT="0" marB="0" anchor="ctr"/>
                </a:tc>
                <a:tc>
                  <a:txBody>
                    <a:bodyPr/>
                    <a:lstStyle/>
                    <a:p>
                      <a:r>
                        <a:rPr lang="nl-NL" dirty="0">
                          <a:effectLst/>
                        </a:rPr>
                        <a:t>Kruispuntbank Integratie</a:t>
                      </a:r>
                    </a:p>
                  </a:txBody>
                  <a:tcPr marL="0" marR="0" marT="0" marB="0" anchor="ctr"/>
                </a:tc>
                <a:extLst>
                  <a:ext uri="{0D108BD9-81ED-4DB2-BD59-A6C34878D82A}">
                    <a16:rowId xmlns:a16="http://schemas.microsoft.com/office/drawing/2014/main" val="1303191494"/>
                  </a:ext>
                </a:extLst>
              </a:tr>
              <a:tr h="487245">
                <a:tc>
                  <a:txBody>
                    <a:bodyPr/>
                    <a:lstStyle/>
                    <a:p>
                      <a:r>
                        <a:rPr lang="nl-NL">
                          <a:effectLst/>
                        </a:rPr>
                        <a:t>VMSW</a:t>
                      </a:r>
                    </a:p>
                  </a:txBody>
                  <a:tcPr marL="0" marR="0" marT="0" marB="0" anchor="ctr"/>
                </a:tc>
                <a:tc>
                  <a:txBody>
                    <a:bodyPr/>
                    <a:lstStyle/>
                    <a:p>
                      <a:r>
                        <a:rPr lang="nl-NL">
                          <a:effectLst/>
                        </a:rPr>
                        <a:t>Gegevens over huurder bij Vlaamse Maatschappij Sociaal Wonen</a:t>
                      </a:r>
                    </a:p>
                  </a:txBody>
                  <a:tcPr marL="0" marR="0" marT="0" marB="0" anchor="ctr"/>
                </a:tc>
                <a:extLst>
                  <a:ext uri="{0D108BD9-81ED-4DB2-BD59-A6C34878D82A}">
                    <a16:rowId xmlns:a16="http://schemas.microsoft.com/office/drawing/2014/main" val="1115928783"/>
                  </a:ext>
                </a:extLst>
              </a:tr>
              <a:tr h="487245">
                <a:tc>
                  <a:txBody>
                    <a:bodyPr/>
                    <a:lstStyle/>
                    <a:p>
                      <a:r>
                        <a:rPr lang="nl-NL">
                          <a:effectLst/>
                        </a:rPr>
                        <a:t>VDAB</a:t>
                      </a:r>
                    </a:p>
                  </a:txBody>
                  <a:tcPr marL="0" marR="0" marT="0" marB="0" anchor="ctr"/>
                </a:tc>
                <a:tc>
                  <a:txBody>
                    <a:bodyPr/>
                    <a:lstStyle/>
                    <a:p>
                      <a:r>
                        <a:rPr lang="nl-NL">
                          <a:effectLst/>
                        </a:rPr>
                        <a:t>Gegevens over dossiers lopende bij VDAB</a:t>
                      </a:r>
                    </a:p>
                  </a:txBody>
                  <a:tcPr marL="0" marR="0" marT="0" marB="0" anchor="ctr"/>
                </a:tc>
                <a:extLst>
                  <a:ext uri="{0D108BD9-81ED-4DB2-BD59-A6C34878D82A}">
                    <a16:rowId xmlns:a16="http://schemas.microsoft.com/office/drawing/2014/main" val="1300876283"/>
                  </a:ext>
                </a:extLst>
              </a:tr>
              <a:tr h="487245">
                <a:tc>
                  <a:txBody>
                    <a:bodyPr/>
                    <a:lstStyle/>
                    <a:p>
                      <a:r>
                        <a:rPr lang="nl-NL">
                          <a:effectLst/>
                        </a:rPr>
                        <a:t>Woningkwaliteit</a:t>
                      </a:r>
                    </a:p>
                  </a:txBody>
                  <a:tcPr marL="0" marR="0" marT="0" marB="0" anchor="ctr"/>
                </a:tc>
                <a:tc>
                  <a:txBody>
                    <a:bodyPr/>
                    <a:lstStyle/>
                    <a:p>
                      <a:r>
                        <a:rPr lang="nl-NL">
                          <a:effectLst/>
                        </a:rPr>
                        <a:t>Gegevens rond woningkwaliteit beheerd door Wonen Vlaanderen</a:t>
                      </a:r>
                    </a:p>
                  </a:txBody>
                  <a:tcPr marL="0" marR="0" marT="0" marB="0" anchor="ctr"/>
                </a:tc>
                <a:extLst>
                  <a:ext uri="{0D108BD9-81ED-4DB2-BD59-A6C34878D82A}">
                    <a16:rowId xmlns:a16="http://schemas.microsoft.com/office/drawing/2014/main" val="2446386399"/>
                  </a:ext>
                </a:extLst>
              </a:tr>
              <a:tr h="568452">
                <a:tc>
                  <a:txBody>
                    <a:bodyPr/>
                    <a:lstStyle/>
                    <a:p>
                      <a:r>
                        <a:rPr lang="nl-NL">
                          <a:effectLst/>
                        </a:rPr>
                        <a:t>Omgevingsloket</a:t>
                      </a:r>
                    </a:p>
                  </a:txBody>
                  <a:tcPr marL="0" marR="0" marT="0" marB="0" anchor="ctr"/>
                </a:tc>
                <a:tc>
                  <a:txBody>
                    <a:bodyPr/>
                    <a:lstStyle/>
                    <a:p>
                      <a:r>
                        <a:rPr lang="nl-NL" dirty="0">
                          <a:effectLst/>
                        </a:rPr>
                        <a:t>Beperkt aantal persoonsgegevens die over MAGDA verlopen in kader van het verlenen van advies in een omgevingsvergunning</a:t>
                      </a:r>
                    </a:p>
                  </a:txBody>
                  <a:tcPr marL="0" marR="0" marT="0" marB="0" anchor="ctr"/>
                </a:tc>
                <a:extLst>
                  <a:ext uri="{0D108BD9-81ED-4DB2-BD59-A6C34878D82A}">
                    <a16:rowId xmlns:a16="http://schemas.microsoft.com/office/drawing/2014/main" val="3504799361"/>
                  </a:ext>
                </a:extLst>
              </a:tr>
            </a:tbl>
          </a:graphicData>
        </a:graphic>
      </p:graphicFrame>
    </p:spTree>
    <p:extLst>
      <p:ext uri="{BB962C8B-B14F-4D97-AF65-F5344CB8AC3E}">
        <p14:creationId xmlns:p14="http://schemas.microsoft.com/office/powerpoint/2010/main" val="3756398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757C7-55A0-4526-9B04-51F155175531}"/>
              </a:ext>
            </a:extLst>
          </p:cNvPr>
          <p:cNvSpPr>
            <a:spLocks noGrp="1"/>
          </p:cNvSpPr>
          <p:nvPr>
            <p:ph type="title"/>
          </p:nvPr>
        </p:nvSpPr>
        <p:spPr/>
        <p:txBody>
          <a:bodyPr/>
          <a:lstStyle/>
          <a:p>
            <a:r>
              <a:rPr lang="en-GB"/>
              <a:t>‘MAGDA’ bronnen: te erkennen</a:t>
            </a:r>
          </a:p>
        </p:txBody>
      </p:sp>
      <p:sp>
        <p:nvSpPr>
          <p:cNvPr id="4" name="Slide Number Placeholder 3">
            <a:extLst>
              <a:ext uri="{FF2B5EF4-FFF2-40B4-BE49-F238E27FC236}">
                <a16:creationId xmlns:a16="http://schemas.microsoft.com/office/drawing/2014/main" id="{38532532-8A63-4325-AB13-405872758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27</a:t>
            </a:fld>
            <a:endParaRPr lang="en-GB"/>
          </a:p>
        </p:txBody>
      </p:sp>
      <p:graphicFrame>
        <p:nvGraphicFramePr>
          <p:cNvPr id="5" name="Tabel 4">
            <a:extLst>
              <a:ext uri="{FF2B5EF4-FFF2-40B4-BE49-F238E27FC236}">
                <a16:creationId xmlns:a16="http://schemas.microsoft.com/office/drawing/2014/main" id="{30AEDACD-D39F-4463-923A-138682ACF002}"/>
              </a:ext>
            </a:extLst>
          </p:cNvPr>
          <p:cNvGraphicFramePr>
            <a:graphicFrameLocks noGrp="1"/>
          </p:cNvGraphicFramePr>
          <p:nvPr>
            <p:extLst/>
          </p:nvPr>
        </p:nvGraphicFramePr>
        <p:xfrm>
          <a:off x="869429" y="1544428"/>
          <a:ext cx="8602243" cy="4056503"/>
        </p:xfrm>
        <a:graphic>
          <a:graphicData uri="http://schemas.openxmlformats.org/drawingml/2006/table">
            <a:tbl>
              <a:tblPr bandRow="1">
                <a:tableStyleId>{FD269316-5160-4741-9B9C-D333B5F3BF7D}</a:tableStyleId>
              </a:tblPr>
              <a:tblGrid>
                <a:gridCol w="2657475">
                  <a:extLst>
                    <a:ext uri="{9D8B030D-6E8A-4147-A177-3AD203B41FA5}">
                      <a16:colId xmlns:a16="http://schemas.microsoft.com/office/drawing/2014/main" val="4252953402"/>
                    </a:ext>
                  </a:extLst>
                </a:gridCol>
                <a:gridCol w="5944768">
                  <a:extLst>
                    <a:ext uri="{9D8B030D-6E8A-4147-A177-3AD203B41FA5}">
                      <a16:colId xmlns:a16="http://schemas.microsoft.com/office/drawing/2014/main" val="737008239"/>
                    </a:ext>
                  </a:extLst>
                </a:gridCol>
              </a:tblGrid>
              <a:tr h="365433">
                <a:tc>
                  <a:txBody>
                    <a:bodyPr/>
                    <a:lstStyle/>
                    <a:p>
                      <a:r>
                        <a:rPr lang="nl-NL">
                          <a:effectLst/>
                        </a:rPr>
                        <a:t>Energieprestatiedatabank</a:t>
                      </a:r>
                    </a:p>
                  </a:txBody>
                  <a:tcPr marL="0" marR="0" marT="0" marB="0" anchor="ctr"/>
                </a:tc>
                <a:tc>
                  <a:txBody>
                    <a:bodyPr/>
                    <a:lstStyle/>
                    <a:p>
                      <a:r>
                        <a:rPr lang="nl-NL">
                          <a:effectLst/>
                        </a:rPr>
                        <a:t>Energieprestatie van woningen/appartementen, kantoren, scholen </a:t>
                      </a:r>
                    </a:p>
                  </a:txBody>
                  <a:tcPr marL="0" marR="0" marT="0" marB="0" anchor="ctr"/>
                </a:tc>
                <a:extLst>
                  <a:ext uri="{0D108BD9-81ED-4DB2-BD59-A6C34878D82A}">
                    <a16:rowId xmlns:a16="http://schemas.microsoft.com/office/drawing/2014/main" val="3274527471"/>
                  </a:ext>
                </a:extLst>
              </a:tr>
              <a:tr h="365433">
                <a:tc>
                  <a:txBody>
                    <a:bodyPr/>
                    <a:lstStyle/>
                    <a:p>
                      <a:r>
                        <a:rPr lang="nl-NL">
                          <a:effectLst/>
                        </a:rPr>
                        <a:t>VLABEL</a:t>
                      </a:r>
                    </a:p>
                  </a:txBody>
                  <a:tcPr marL="0" marR="0" marT="0" marB="0" anchor="ctr"/>
                </a:tc>
                <a:tc>
                  <a:txBody>
                    <a:bodyPr/>
                    <a:lstStyle/>
                    <a:p>
                      <a:r>
                        <a:rPr lang="nl-NL">
                          <a:effectLst/>
                        </a:rPr>
                        <a:t>Gegevens die aangeven of iemand woont op een bepaald kadastraal adres</a:t>
                      </a:r>
                    </a:p>
                  </a:txBody>
                  <a:tcPr marL="0" marR="0" marT="0" marB="0" anchor="ctr"/>
                </a:tc>
                <a:extLst>
                  <a:ext uri="{0D108BD9-81ED-4DB2-BD59-A6C34878D82A}">
                    <a16:rowId xmlns:a16="http://schemas.microsoft.com/office/drawing/2014/main" val="1283210809"/>
                  </a:ext>
                </a:extLst>
              </a:tr>
              <a:tr h="1072052">
                <a:tc>
                  <a:txBody>
                    <a:bodyPr/>
                    <a:lstStyle/>
                    <a:p>
                      <a:r>
                        <a:rPr lang="nl-NL">
                          <a:effectLst/>
                        </a:rPr>
                        <a:t>Vlaams kadaster</a:t>
                      </a:r>
                    </a:p>
                  </a:txBody>
                  <a:tcPr marL="0" marR="0" marT="0" marB="0" anchor="ctr"/>
                </a:tc>
                <a:tc>
                  <a:txBody>
                    <a:bodyPr/>
                    <a:lstStyle/>
                    <a:p>
                      <a:r>
                        <a:rPr lang="nl-NL">
                          <a:effectLst/>
                        </a:rPr>
                        <a:t>In het kader van de 6de staatshervorming werd </a:t>
                      </a:r>
                      <a:r>
                        <a:rPr lang="nl-NL"/>
                        <a:t>beslist om</a:t>
                      </a:r>
                      <a:r>
                        <a:rPr lang="nl-NL">
                          <a:effectLst/>
                        </a:rPr>
                        <a:t> het Kinderbijslag-stelsel te splitsen en te herverdelen onder de verschillende regio's.</a:t>
                      </a:r>
                      <a:r>
                        <a:rPr lang="nl-NL"/>
                        <a:t> </a:t>
                      </a:r>
                      <a:r>
                        <a:rPr lang="nl-NL">
                          <a:effectLst/>
                        </a:rPr>
                        <a:t>Deze </a:t>
                      </a:r>
                      <a:r>
                        <a:rPr lang="nl-NL" err="1">
                          <a:effectLst/>
                        </a:rPr>
                        <a:t>webservice</a:t>
                      </a:r>
                      <a:r>
                        <a:rPr lang="nl-NL">
                          <a:effectLst/>
                        </a:rPr>
                        <a:t> laat afnemers toe om informatie met betrekking tot kinderbijslag dossiers te consulteren bij de verschillende regionale bronnen. Historische federale dossiers kunnen eveneens nog gedurende 5 jaar geconsulteerd worden.</a:t>
                      </a:r>
                    </a:p>
                  </a:txBody>
                  <a:tcPr marL="0" marR="0" marT="0" marB="0" anchor="ctr"/>
                </a:tc>
                <a:extLst>
                  <a:ext uri="{0D108BD9-81ED-4DB2-BD59-A6C34878D82A}">
                    <a16:rowId xmlns:a16="http://schemas.microsoft.com/office/drawing/2014/main" val="1268313486"/>
                  </a:ext>
                </a:extLst>
              </a:tr>
              <a:tr h="365433">
                <a:tc>
                  <a:txBody>
                    <a:bodyPr/>
                    <a:lstStyle/>
                    <a:p>
                      <a:r>
                        <a:rPr lang="nl-NL">
                          <a:effectLst/>
                        </a:rPr>
                        <a:t>Zorgkrediet</a:t>
                      </a:r>
                    </a:p>
                  </a:txBody>
                  <a:tcPr marL="0" marR="0" marT="0" marB="0" anchor="ctr"/>
                </a:tc>
                <a:tc>
                  <a:txBody>
                    <a:bodyPr/>
                    <a:lstStyle/>
                    <a:p>
                      <a:r>
                        <a:rPr lang="nl-NL">
                          <a:effectLst/>
                        </a:rPr>
                        <a:t>Informatie over loopbaanonderbrekingen</a:t>
                      </a:r>
                    </a:p>
                  </a:txBody>
                  <a:tcPr marL="0" marR="0" marT="0" marB="0" anchor="ctr"/>
                </a:tc>
                <a:extLst>
                  <a:ext uri="{0D108BD9-81ED-4DB2-BD59-A6C34878D82A}">
                    <a16:rowId xmlns:a16="http://schemas.microsoft.com/office/drawing/2014/main" val="1092903524"/>
                  </a:ext>
                </a:extLst>
              </a:tr>
              <a:tr h="645631">
                <a:tc>
                  <a:txBody>
                    <a:bodyPr/>
                    <a:lstStyle/>
                    <a:p>
                      <a:r>
                        <a:rPr lang="nl-NL">
                          <a:effectLst/>
                        </a:rPr>
                        <a:t>Zorgtoeslag</a:t>
                      </a:r>
                    </a:p>
                  </a:txBody>
                  <a:tcPr marL="0" marR="0" marT="0" marB="0" anchor="ctr"/>
                </a:tc>
                <a:tc>
                  <a:txBody>
                    <a:bodyPr/>
                    <a:lstStyle/>
                    <a:p>
                      <a:r>
                        <a:rPr lang="nl-NL">
                          <a:effectLst/>
                        </a:rPr>
                        <a:t>Toekomstige bron: Erkenning van kinderen met handicap die gedomicilieerd zijn in Vlaanderen, zal vanaf 1/1/2019 door K&amp;G gebeuren en niet langer door FOD SZ.</a:t>
                      </a:r>
                    </a:p>
                  </a:txBody>
                  <a:tcPr marL="0" marR="0" marT="0" marB="0" anchor="ctr"/>
                </a:tc>
                <a:extLst>
                  <a:ext uri="{0D108BD9-81ED-4DB2-BD59-A6C34878D82A}">
                    <a16:rowId xmlns:a16="http://schemas.microsoft.com/office/drawing/2014/main" val="4216704850"/>
                  </a:ext>
                </a:extLst>
              </a:tr>
              <a:tr h="438544">
                <a:tc>
                  <a:txBody>
                    <a:bodyPr/>
                    <a:lstStyle/>
                    <a:p>
                      <a:r>
                        <a:rPr lang="nl-NL">
                          <a:effectLst/>
                        </a:rPr>
                        <a:t>Handicapgegevens VAPH</a:t>
                      </a:r>
                    </a:p>
                  </a:txBody>
                  <a:tcPr marL="0" marR="0" marT="0" marB="0" anchor="ctr"/>
                </a:tc>
                <a:tc>
                  <a:txBody>
                    <a:bodyPr/>
                    <a:lstStyle/>
                    <a:p>
                      <a:r>
                        <a:rPr lang="nl-NL">
                          <a:effectLst/>
                        </a:rPr>
                        <a:t>Toekomstige bron: VAPH staat in voor de erkenning van handicap voor meerderjarigen</a:t>
                      </a:r>
                    </a:p>
                  </a:txBody>
                  <a:tcPr marL="0" marR="0" marT="0" marB="0" anchor="ctr"/>
                </a:tc>
                <a:extLst>
                  <a:ext uri="{0D108BD9-81ED-4DB2-BD59-A6C34878D82A}">
                    <a16:rowId xmlns:a16="http://schemas.microsoft.com/office/drawing/2014/main" val="190808172"/>
                  </a:ext>
                </a:extLst>
              </a:tr>
              <a:tr h="365433">
                <a:tc>
                  <a:txBody>
                    <a:bodyPr/>
                    <a:lstStyle/>
                    <a:p>
                      <a:r>
                        <a:rPr lang="nl-NL">
                          <a:effectLst/>
                        </a:rPr>
                        <a:t>Werkzoekende gegevens</a:t>
                      </a:r>
                    </a:p>
                  </a:txBody>
                  <a:tcPr marL="0" marR="0" marT="0" marB="0" anchor="ctr"/>
                </a:tc>
                <a:tc>
                  <a:txBody>
                    <a:bodyPr/>
                    <a:lstStyle/>
                    <a:p>
                      <a:r>
                        <a:rPr lang="nl-NL">
                          <a:effectLst/>
                        </a:rPr>
                        <a:t>Toekomstige bron: Werkzoekende gegevens</a:t>
                      </a:r>
                    </a:p>
                  </a:txBody>
                  <a:tcPr marL="0" marR="0" marT="0" marB="0" anchor="ctr"/>
                </a:tc>
                <a:extLst>
                  <a:ext uri="{0D108BD9-81ED-4DB2-BD59-A6C34878D82A}">
                    <a16:rowId xmlns:a16="http://schemas.microsoft.com/office/drawing/2014/main" val="4253970149"/>
                  </a:ext>
                </a:extLst>
              </a:tr>
              <a:tr h="438544">
                <a:tc>
                  <a:txBody>
                    <a:bodyPr/>
                    <a:lstStyle/>
                    <a:p>
                      <a:r>
                        <a:rPr lang="nl-NL" u="none" strike="noStrike">
                          <a:effectLst/>
                        </a:rPr>
                        <a:t>LEZ databank</a:t>
                      </a:r>
                    </a:p>
                  </a:txBody>
                  <a:tcPr marL="0" marR="0" marT="0" marB="0" anchor="ctr"/>
                </a:tc>
                <a:tc>
                  <a:txBody>
                    <a:bodyPr/>
                    <a:lstStyle/>
                    <a:p>
                      <a:r>
                        <a:rPr lang="nl-NL">
                          <a:effectLst/>
                        </a:rPr>
                        <a:t>registraties van uitzonderingen LEZ en </a:t>
                      </a:r>
                      <a:br>
                        <a:rPr lang="nl-NL">
                          <a:effectLst/>
                        </a:rPr>
                      </a:br>
                      <a:r>
                        <a:rPr lang="nl-NL">
                          <a:effectLst/>
                        </a:rPr>
                        <a:t>euronorm correcties</a:t>
                      </a:r>
                    </a:p>
                  </a:txBody>
                  <a:tcPr marL="0" marR="0" marT="0" marB="0" anchor="ctr"/>
                </a:tc>
                <a:extLst>
                  <a:ext uri="{0D108BD9-81ED-4DB2-BD59-A6C34878D82A}">
                    <a16:rowId xmlns:a16="http://schemas.microsoft.com/office/drawing/2014/main" val="3125599417"/>
                  </a:ext>
                </a:extLst>
              </a:tr>
            </a:tbl>
          </a:graphicData>
        </a:graphic>
      </p:graphicFrame>
    </p:spTree>
    <p:extLst>
      <p:ext uri="{BB962C8B-B14F-4D97-AF65-F5344CB8AC3E}">
        <p14:creationId xmlns:p14="http://schemas.microsoft.com/office/powerpoint/2010/main" val="4241604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757C7-55A0-4526-9B04-51F155175531}"/>
              </a:ext>
            </a:extLst>
          </p:cNvPr>
          <p:cNvSpPr>
            <a:spLocks noGrp="1"/>
          </p:cNvSpPr>
          <p:nvPr>
            <p:ph type="title"/>
          </p:nvPr>
        </p:nvSpPr>
        <p:spPr>
          <a:xfrm>
            <a:off x="365154" y="0"/>
            <a:ext cx="8543925" cy="984352"/>
          </a:xfrm>
        </p:spPr>
        <p:txBody>
          <a:bodyPr/>
          <a:lstStyle/>
          <a:p>
            <a:r>
              <a:rPr lang="en-GB"/>
              <a:t>‘MAGDA’ </a:t>
            </a:r>
            <a:r>
              <a:rPr lang="en-GB" err="1"/>
              <a:t>bronnen</a:t>
            </a:r>
            <a:r>
              <a:rPr lang="en-GB"/>
              <a:t>: </a:t>
            </a:r>
            <a:r>
              <a:rPr lang="en-GB" err="1"/>
              <a:t>evaluatie</a:t>
            </a:r>
            <a:r>
              <a:rPr lang="en-GB"/>
              <a:t> (1)</a:t>
            </a:r>
            <a:endParaRPr lang="nl-BE"/>
          </a:p>
        </p:txBody>
      </p:sp>
      <p:sp>
        <p:nvSpPr>
          <p:cNvPr id="4" name="Slide Number Placeholder 3">
            <a:extLst>
              <a:ext uri="{FF2B5EF4-FFF2-40B4-BE49-F238E27FC236}">
                <a16:creationId xmlns:a16="http://schemas.microsoft.com/office/drawing/2014/main" id="{38532532-8A63-4325-AB13-405872758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28</a:t>
            </a:fld>
            <a:endParaRPr lang="en-GB"/>
          </a:p>
        </p:txBody>
      </p:sp>
      <p:sp>
        <p:nvSpPr>
          <p:cNvPr id="9" name="TextBox 8">
            <a:extLst>
              <a:ext uri="{FF2B5EF4-FFF2-40B4-BE49-F238E27FC236}">
                <a16:creationId xmlns:a16="http://schemas.microsoft.com/office/drawing/2014/main" id="{256FDAC1-0596-442E-9F90-7AA2730FE295}"/>
              </a:ext>
            </a:extLst>
          </p:cNvPr>
          <p:cNvSpPr txBox="1"/>
          <p:nvPr/>
        </p:nvSpPr>
        <p:spPr>
          <a:xfrm>
            <a:off x="421178" y="5004262"/>
            <a:ext cx="9204960" cy="1600438"/>
          </a:xfrm>
          <a:prstGeom prst="rect">
            <a:avLst/>
          </a:prstGeom>
          <a:noFill/>
        </p:spPr>
        <p:txBody>
          <a:bodyPr wrap="square" rtlCol="0">
            <a:spAutoFit/>
          </a:bodyPr>
          <a:lstStyle/>
          <a:p>
            <a:r>
              <a:rPr lang="en-GB" err="1"/>
              <a:t>Kwaliteit</a:t>
            </a:r>
            <a:r>
              <a:rPr lang="en-GB"/>
              <a:t>:</a:t>
            </a:r>
          </a:p>
          <a:p>
            <a:pPr marL="285750" lvl="3" indent="-285750">
              <a:buFontTx/>
              <a:buChar char="-"/>
            </a:pPr>
            <a:r>
              <a:rPr lang="en-GB" err="1"/>
              <a:t>vanuit</a:t>
            </a:r>
            <a:r>
              <a:rPr lang="en-GB"/>
              <a:t> </a:t>
            </a:r>
            <a:r>
              <a:rPr lang="en-GB" err="1"/>
              <a:t>gegevensdeling</a:t>
            </a:r>
            <a:r>
              <a:rPr lang="en-GB"/>
              <a:t> </a:t>
            </a:r>
            <a:r>
              <a:rPr lang="en-GB" err="1"/>
              <a:t>moeilijk</a:t>
            </a:r>
            <a:r>
              <a:rPr lang="en-GB"/>
              <a:t> om </a:t>
            </a:r>
            <a:r>
              <a:rPr lang="en-GB" err="1"/>
              <a:t>uitspraak</a:t>
            </a:r>
            <a:r>
              <a:rPr lang="en-GB"/>
              <a:t> </a:t>
            </a:r>
            <a:r>
              <a:rPr lang="en-GB" err="1"/>
              <a:t>te</a:t>
            </a:r>
            <a:r>
              <a:rPr lang="en-GB"/>
              <a:t> </a:t>
            </a:r>
            <a:r>
              <a:rPr lang="en-GB" err="1"/>
              <a:t>doen</a:t>
            </a:r>
            <a:r>
              <a:rPr lang="en-GB"/>
              <a:t> over </a:t>
            </a:r>
            <a:r>
              <a:rPr lang="en-GB" err="1"/>
              <a:t>gegevenskwaliteit</a:t>
            </a:r>
            <a:r>
              <a:rPr lang="en-GB"/>
              <a:t> van </a:t>
            </a:r>
            <a:r>
              <a:rPr lang="en-GB" err="1"/>
              <a:t>afzonderlijke</a:t>
            </a:r>
            <a:r>
              <a:rPr lang="en-GB"/>
              <a:t> </a:t>
            </a:r>
            <a:r>
              <a:rPr lang="en-GB" err="1"/>
              <a:t>bronnen</a:t>
            </a:r>
            <a:endParaRPr lang="en-GB"/>
          </a:p>
          <a:p>
            <a:pPr marL="285750" indent="-285750">
              <a:buFontTx/>
              <a:buChar char="-"/>
            </a:pPr>
            <a:r>
              <a:rPr lang="en-GB" err="1"/>
              <a:t>Generieke</a:t>
            </a:r>
            <a:r>
              <a:rPr lang="en-GB"/>
              <a:t> score ***</a:t>
            </a:r>
          </a:p>
          <a:p>
            <a:pPr marL="285750" indent="-285750">
              <a:buFontTx/>
              <a:buChar char="-"/>
            </a:pPr>
            <a:endParaRPr lang="en-GB"/>
          </a:p>
          <a:p>
            <a:r>
              <a:rPr lang="en-GB" err="1"/>
              <a:t>Bruikbaarheid</a:t>
            </a:r>
            <a:r>
              <a:rPr lang="en-GB"/>
              <a:t>:</a:t>
            </a:r>
          </a:p>
          <a:p>
            <a:r>
              <a:rPr lang="en-GB"/>
              <a:t>-     </a:t>
            </a:r>
            <a:r>
              <a:rPr lang="en-GB" err="1"/>
              <a:t>Zinvol</a:t>
            </a:r>
            <a:r>
              <a:rPr lang="en-GB"/>
              <a:t> </a:t>
            </a:r>
            <a:r>
              <a:rPr lang="en-GB" err="1"/>
              <a:t>gebruik</a:t>
            </a:r>
            <a:r>
              <a:rPr lang="en-GB"/>
              <a:t>: ****, </a:t>
            </a:r>
            <a:r>
              <a:rPr lang="en-GB" err="1"/>
              <a:t>geen</a:t>
            </a:r>
            <a:r>
              <a:rPr lang="en-GB"/>
              <a:t> </a:t>
            </a:r>
            <a:r>
              <a:rPr lang="en-GB" err="1"/>
              <a:t>gestandaardiseerde</a:t>
            </a:r>
            <a:r>
              <a:rPr lang="en-GB"/>
              <a:t> </a:t>
            </a:r>
            <a:r>
              <a:rPr lang="en-GB" err="1"/>
              <a:t>metagegevens</a:t>
            </a:r>
            <a:r>
              <a:rPr lang="en-GB"/>
              <a:t> </a:t>
            </a:r>
            <a:r>
              <a:rPr lang="en-GB" err="1"/>
              <a:t>beschikbaar</a:t>
            </a:r>
            <a:endParaRPr lang="en-GB"/>
          </a:p>
          <a:p>
            <a:endParaRPr lang="nl-BE"/>
          </a:p>
        </p:txBody>
      </p:sp>
      <p:pic>
        <p:nvPicPr>
          <p:cNvPr id="6" name="Afbeelding 6">
            <a:extLst>
              <a:ext uri="{FF2B5EF4-FFF2-40B4-BE49-F238E27FC236}">
                <a16:creationId xmlns:a16="http://schemas.microsoft.com/office/drawing/2014/main" id="{34FF5C76-47FC-42E8-8767-67B11D9C87C0}"/>
              </a:ext>
            </a:extLst>
          </p:cNvPr>
          <p:cNvPicPr>
            <a:picLocks noChangeAspect="1"/>
          </p:cNvPicPr>
          <p:nvPr/>
        </p:nvPicPr>
        <p:blipFill rotWithShape="1">
          <a:blip r:embed="rId2"/>
          <a:srcRect l="523" b="162"/>
          <a:stretch/>
        </p:blipFill>
        <p:spPr>
          <a:xfrm>
            <a:off x="471679" y="783926"/>
            <a:ext cx="9321546" cy="3764115"/>
          </a:xfrm>
          <a:prstGeom prst="rect">
            <a:avLst/>
          </a:prstGeom>
        </p:spPr>
      </p:pic>
    </p:spTree>
    <p:extLst>
      <p:ext uri="{BB962C8B-B14F-4D97-AF65-F5344CB8AC3E}">
        <p14:creationId xmlns:p14="http://schemas.microsoft.com/office/powerpoint/2010/main" val="327419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757C7-55A0-4526-9B04-51F155175531}"/>
              </a:ext>
            </a:extLst>
          </p:cNvPr>
          <p:cNvSpPr>
            <a:spLocks noGrp="1"/>
          </p:cNvSpPr>
          <p:nvPr>
            <p:ph type="title"/>
          </p:nvPr>
        </p:nvSpPr>
        <p:spPr>
          <a:xfrm>
            <a:off x="365154" y="0"/>
            <a:ext cx="8543925" cy="984352"/>
          </a:xfrm>
        </p:spPr>
        <p:txBody>
          <a:bodyPr/>
          <a:lstStyle/>
          <a:p>
            <a:r>
              <a:rPr lang="en-GB"/>
              <a:t>‘MAGDA’ </a:t>
            </a:r>
            <a:r>
              <a:rPr lang="en-GB" err="1"/>
              <a:t>bronnen</a:t>
            </a:r>
            <a:r>
              <a:rPr lang="en-GB"/>
              <a:t>: </a:t>
            </a:r>
            <a:r>
              <a:rPr lang="en-GB" err="1"/>
              <a:t>evaluatie</a:t>
            </a:r>
            <a:r>
              <a:rPr lang="en-GB"/>
              <a:t> (2)</a:t>
            </a:r>
            <a:endParaRPr lang="nl-BE"/>
          </a:p>
        </p:txBody>
      </p:sp>
      <p:sp>
        <p:nvSpPr>
          <p:cNvPr id="4" name="Slide Number Placeholder 3">
            <a:extLst>
              <a:ext uri="{FF2B5EF4-FFF2-40B4-BE49-F238E27FC236}">
                <a16:creationId xmlns:a16="http://schemas.microsoft.com/office/drawing/2014/main" id="{38532532-8A63-4325-AB13-405872758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29</a:t>
            </a:fld>
            <a:endParaRPr lang="en-GB"/>
          </a:p>
        </p:txBody>
      </p:sp>
      <p:sp>
        <p:nvSpPr>
          <p:cNvPr id="7" name="TextBox 6">
            <a:extLst>
              <a:ext uri="{FF2B5EF4-FFF2-40B4-BE49-F238E27FC236}">
                <a16:creationId xmlns:a16="http://schemas.microsoft.com/office/drawing/2014/main" id="{CEF8D86E-6BBB-4B26-ABB1-1075C938E7D9}"/>
              </a:ext>
            </a:extLst>
          </p:cNvPr>
          <p:cNvSpPr txBox="1"/>
          <p:nvPr/>
        </p:nvSpPr>
        <p:spPr>
          <a:xfrm>
            <a:off x="421178" y="5004262"/>
            <a:ext cx="9204960" cy="1169551"/>
          </a:xfrm>
          <a:prstGeom prst="rect">
            <a:avLst/>
          </a:prstGeom>
          <a:noFill/>
        </p:spPr>
        <p:txBody>
          <a:bodyPr wrap="square" rtlCol="0">
            <a:spAutoFit/>
          </a:bodyPr>
          <a:lstStyle/>
          <a:p>
            <a:r>
              <a:rPr lang="en-GB" err="1"/>
              <a:t>Beheer</a:t>
            </a:r>
            <a:r>
              <a:rPr lang="en-GB"/>
              <a:t>:</a:t>
            </a:r>
          </a:p>
          <a:p>
            <a:pPr marL="285750" lvl="3" indent="-285750">
              <a:buFontTx/>
              <a:buChar char="-"/>
            </a:pPr>
            <a:r>
              <a:rPr lang="en-GB" err="1"/>
              <a:t>Infrastructuur</a:t>
            </a:r>
            <a:r>
              <a:rPr lang="en-GB"/>
              <a:t>: ***, </a:t>
            </a:r>
            <a:r>
              <a:rPr lang="en-GB" err="1"/>
              <a:t>Ondersteuning</a:t>
            </a:r>
            <a:r>
              <a:rPr lang="en-GB"/>
              <a:t>: ****, </a:t>
            </a:r>
            <a:r>
              <a:rPr lang="en-GB" err="1"/>
              <a:t>Terugmelding</a:t>
            </a:r>
            <a:r>
              <a:rPr lang="en-GB"/>
              <a:t>: **, </a:t>
            </a:r>
            <a:r>
              <a:rPr lang="en-GB" err="1"/>
              <a:t>Verbeteringen</a:t>
            </a:r>
            <a:r>
              <a:rPr lang="en-GB"/>
              <a:t>: ****</a:t>
            </a:r>
          </a:p>
          <a:p>
            <a:pPr marL="285750" indent="-285750">
              <a:buFontTx/>
              <a:buChar char="-"/>
            </a:pPr>
            <a:endParaRPr lang="en-GB"/>
          </a:p>
          <a:p>
            <a:r>
              <a:rPr lang="en-GB" err="1"/>
              <a:t>Veiligheid</a:t>
            </a:r>
            <a:r>
              <a:rPr lang="en-GB"/>
              <a:t>:</a:t>
            </a:r>
          </a:p>
          <a:p>
            <a:r>
              <a:rPr lang="en-GB"/>
              <a:t>-    </a:t>
            </a:r>
            <a:r>
              <a:rPr lang="en-GB" err="1"/>
              <a:t>Maatregelen</a:t>
            </a:r>
            <a:r>
              <a:rPr lang="en-GB"/>
              <a:t>: ****, Auditing: ***, </a:t>
            </a:r>
            <a:r>
              <a:rPr lang="en-GB" err="1"/>
              <a:t>Veiligheidsstandaarden</a:t>
            </a:r>
            <a:r>
              <a:rPr lang="en-GB"/>
              <a:t>: *****</a:t>
            </a:r>
            <a:endParaRPr lang="nl-BE"/>
          </a:p>
        </p:txBody>
      </p:sp>
      <p:pic>
        <p:nvPicPr>
          <p:cNvPr id="2" name="Afbeelding 4">
            <a:extLst>
              <a:ext uri="{FF2B5EF4-FFF2-40B4-BE49-F238E27FC236}">
                <a16:creationId xmlns:a16="http://schemas.microsoft.com/office/drawing/2014/main" id="{A1307A05-F034-4BB8-BA6C-4F5960561664}"/>
              </a:ext>
            </a:extLst>
          </p:cNvPr>
          <p:cNvPicPr>
            <a:picLocks noChangeAspect="1"/>
          </p:cNvPicPr>
          <p:nvPr/>
        </p:nvPicPr>
        <p:blipFill>
          <a:blip r:embed="rId2"/>
          <a:stretch>
            <a:fillRect/>
          </a:stretch>
        </p:blipFill>
        <p:spPr>
          <a:xfrm>
            <a:off x="940210" y="683614"/>
            <a:ext cx="7391824" cy="4216007"/>
          </a:xfrm>
          <a:prstGeom prst="rect">
            <a:avLst/>
          </a:prstGeom>
        </p:spPr>
      </p:pic>
    </p:spTree>
    <p:extLst>
      <p:ext uri="{BB962C8B-B14F-4D97-AF65-F5344CB8AC3E}">
        <p14:creationId xmlns:p14="http://schemas.microsoft.com/office/powerpoint/2010/main" val="117293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title"/>
          </p:nvPr>
        </p:nvSpPr>
        <p:spPr>
          <a:xfrm>
            <a:off x="1028712" y="1551752"/>
            <a:ext cx="7434681" cy="2794621"/>
          </a:xfrm>
          <a:prstGeom prst="rect">
            <a:avLst/>
          </a:prstGeom>
          <a:noFill/>
          <a:ln>
            <a:noFill/>
          </a:ln>
        </p:spPr>
        <p:txBody>
          <a:bodyPr spcFirstLastPara="1" wrap="square" lIns="91425" tIns="45700" rIns="91425" bIns="45700" anchor="b" anchorCtr="0">
            <a:noAutofit/>
          </a:bodyPr>
          <a:lstStyle/>
          <a:p>
            <a:pPr lvl="0"/>
            <a:r>
              <a:rPr lang="nl-BE" noProof="0" dirty="0"/>
              <a:t>Erkenningsprocedure</a:t>
            </a:r>
            <a:br>
              <a:rPr lang="nl-BE" noProof="0" dirty="0"/>
            </a:br>
            <a:r>
              <a:rPr lang="nl-BE" noProof="0" dirty="0"/>
              <a:t>Authentieke gegevensbronnen</a:t>
            </a:r>
            <a:endParaRPr lang="nl-BE" sz="3600" b="0" i="0" u="none" strike="noStrike" cap="none" noProof="0" dirty="0">
              <a:solidFill>
                <a:schemeClr val="dk1"/>
              </a:solidFill>
              <a:latin typeface="Arial"/>
              <a:ea typeface="Arial"/>
              <a:cs typeface="Arial"/>
              <a:sym typeface="Arial"/>
            </a:endParaRPr>
          </a:p>
        </p:txBody>
      </p:sp>
      <p:sp>
        <p:nvSpPr>
          <p:cNvPr id="180" name="Shape 180"/>
          <p:cNvSpPr txBox="1">
            <a:spLocks noGrp="1"/>
          </p:cNvSpPr>
          <p:nvPr>
            <p:ph type="sldNum" idx="4294967295"/>
          </p:nvPr>
        </p:nvSpPr>
        <p:spPr>
          <a:xfrm>
            <a:off x="9167813" y="6559550"/>
            <a:ext cx="738187" cy="260350"/>
          </a:xfrm>
          <a:prstGeom prst="rect">
            <a:avLst/>
          </a:prstGeom>
          <a:noFill/>
          <a:ln>
            <a:noFill/>
          </a:ln>
        </p:spPr>
        <p:txBody>
          <a:bodyPr spcFirstLastPara="1" wrap="square" lIns="45700" tIns="45700" rIns="45700" bIns="45700" anchor="ctr"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chemeClr val="dk2"/>
                </a:solidFill>
                <a:latin typeface="Arial"/>
                <a:ea typeface="Arial"/>
                <a:cs typeface="Arial"/>
                <a:sym typeface="Arial"/>
              </a:rPr>
              <a:t>3</a:t>
            </a:fld>
            <a:endParaRPr sz="1100" b="0" i="0" u="none" strike="noStrike" cap="none">
              <a:solidFill>
                <a:schemeClr val="dk2"/>
              </a:solidFill>
              <a:latin typeface="Arial"/>
              <a:ea typeface="Arial"/>
              <a:cs typeface="Arial"/>
              <a:sym typeface="Arial"/>
            </a:endParaRP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757C7-55A0-4526-9B04-51F155175531}"/>
              </a:ext>
            </a:extLst>
          </p:cNvPr>
          <p:cNvSpPr>
            <a:spLocks noGrp="1"/>
          </p:cNvSpPr>
          <p:nvPr>
            <p:ph type="title"/>
          </p:nvPr>
        </p:nvSpPr>
        <p:spPr>
          <a:xfrm>
            <a:off x="365154" y="0"/>
            <a:ext cx="8543925" cy="984352"/>
          </a:xfrm>
        </p:spPr>
        <p:txBody>
          <a:bodyPr/>
          <a:lstStyle/>
          <a:p>
            <a:r>
              <a:rPr lang="en-GB"/>
              <a:t>‘MAGDA’ </a:t>
            </a:r>
            <a:r>
              <a:rPr lang="en-GB" err="1"/>
              <a:t>bronnen</a:t>
            </a:r>
            <a:r>
              <a:rPr lang="en-GB"/>
              <a:t>: </a:t>
            </a:r>
            <a:r>
              <a:rPr lang="en-GB" err="1"/>
              <a:t>evaluatie</a:t>
            </a:r>
            <a:r>
              <a:rPr lang="en-GB"/>
              <a:t> (3)</a:t>
            </a:r>
            <a:endParaRPr lang="nl-BE"/>
          </a:p>
        </p:txBody>
      </p:sp>
      <p:sp>
        <p:nvSpPr>
          <p:cNvPr id="4" name="Slide Number Placeholder 3">
            <a:extLst>
              <a:ext uri="{FF2B5EF4-FFF2-40B4-BE49-F238E27FC236}">
                <a16:creationId xmlns:a16="http://schemas.microsoft.com/office/drawing/2014/main" id="{38532532-8A63-4325-AB13-405872758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30</a:t>
            </a:fld>
            <a:endParaRPr lang="en-GB"/>
          </a:p>
        </p:txBody>
      </p:sp>
      <p:sp>
        <p:nvSpPr>
          <p:cNvPr id="7" name="TextBox 6">
            <a:extLst>
              <a:ext uri="{FF2B5EF4-FFF2-40B4-BE49-F238E27FC236}">
                <a16:creationId xmlns:a16="http://schemas.microsoft.com/office/drawing/2014/main" id="{450DFC1F-97A7-4FA2-B2E1-0C692BD935BF}"/>
              </a:ext>
            </a:extLst>
          </p:cNvPr>
          <p:cNvSpPr txBox="1"/>
          <p:nvPr/>
        </p:nvSpPr>
        <p:spPr>
          <a:xfrm>
            <a:off x="421178" y="5004262"/>
            <a:ext cx="9204960" cy="523220"/>
          </a:xfrm>
          <a:prstGeom prst="rect">
            <a:avLst/>
          </a:prstGeom>
          <a:noFill/>
        </p:spPr>
        <p:txBody>
          <a:bodyPr wrap="square" rtlCol="0" anchor="t">
            <a:spAutoFit/>
          </a:bodyPr>
          <a:lstStyle/>
          <a:p>
            <a:r>
              <a:rPr lang="en-GB"/>
              <a:t>Financiering: ***</a:t>
            </a:r>
          </a:p>
          <a:p>
            <a:r>
              <a:rPr lang="en-GB" err="1"/>
              <a:t>interoperabiliteit</a:t>
            </a:r>
            <a:r>
              <a:rPr lang="en-GB"/>
              <a:t>: </a:t>
            </a:r>
            <a:r>
              <a:rPr lang="en-GB" err="1"/>
              <a:t>semantisch</a:t>
            </a:r>
            <a:r>
              <a:rPr lang="en-GB"/>
              <a:t>: **, </a:t>
            </a:r>
            <a:r>
              <a:rPr lang="en-GB" err="1"/>
              <a:t>technisch</a:t>
            </a:r>
            <a:r>
              <a:rPr lang="en-GB"/>
              <a:t>: ****</a:t>
            </a:r>
          </a:p>
        </p:txBody>
      </p:sp>
      <p:pic>
        <p:nvPicPr>
          <p:cNvPr id="5" name="Afbeelding 5" descr="Afbeelding met schermafbeelding&#10;&#10;Beschrijving is gegenereerd met zeer hoge betrouwbaarheid">
            <a:extLst>
              <a:ext uri="{FF2B5EF4-FFF2-40B4-BE49-F238E27FC236}">
                <a16:creationId xmlns:a16="http://schemas.microsoft.com/office/drawing/2014/main" id="{119A5AB9-1AAB-4489-945A-661BCCB6B618}"/>
              </a:ext>
            </a:extLst>
          </p:cNvPr>
          <p:cNvPicPr>
            <a:picLocks noChangeAspect="1"/>
          </p:cNvPicPr>
          <p:nvPr/>
        </p:nvPicPr>
        <p:blipFill>
          <a:blip r:embed="rId2"/>
          <a:stretch>
            <a:fillRect/>
          </a:stretch>
        </p:blipFill>
        <p:spPr>
          <a:xfrm>
            <a:off x="1753632" y="986456"/>
            <a:ext cx="6543456" cy="3797844"/>
          </a:xfrm>
          <a:prstGeom prst="rect">
            <a:avLst/>
          </a:prstGeom>
        </p:spPr>
      </p:pic>
    </p:spTree>
    <p:extLst>
      <p:ext uri="{BB962C8B-B14F-4D97-AF65-F5344CB8AC3E}">
        <p14:creationId xmlns:p14="http://schemas.microsoft.com/office/powerpoint/2010/main" val="375720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757C7-55A0-4526-9B04-51F155175531}"/>
              </a:ext>
            </a:extLst>
          </p:cNvPr>
          <p:cNvSpPr>
            <a:spLocks noGrp="1"/>
          </p:cNvSpPr>
          <p:nvPr>
            <p:ph type="title"/>
          </p:nvPr>
        </p:nvSpPr>
        <p:spPr/>
        <p:txBody>
          <a:bodyPr/>
          <a:lstStyle/>
          <a:p>
            <a:r>
              <a:rPr lang="en-GB"/>
              <a:t>‘GDI’ </a:t>
            </a:r>
            <a:r>
              <a:rPr lang="en-GB" err="1"/>
              <a:t>bronnen</a:t>
            </a:r>
            <a:r>
              <a:rPr lang="en-GB"/>
              <a:t>: </a:t>
            </a:r>
            <a:r>
              <a:rPr lang="en-GB" err="1"/>
              <a:t>te</a:t>
            </a:r>
            <a:r>
              <a:rPr lang="en-GB"/>
              <a:t> </a:t>
            </a:r>
            <a:r>
              <a:rPr lang="en-GB" err="1"/>
              <a:t>erkennen</a:t>
            </a:r>
          </a:p>
        </p:txBody>
      </p:sp>
      <p:sp>
        <p:nvSpPr>
          <p:cNvPr id="4" name="Slide Number Placeholder 3">
            <a:extLst>
              <a:ext uri="{FF2B5EF4-FFF2-40B4-BE49-F238E27FC236}">
                <a16:creationId xmlns:a16="http://schemas.microsoft.com/office/drawing/2014/main" id="{38532532-8A63-4325-AB13-405872758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31</a:t>
            </a:fld>
            <a:endParaRPr lang="en-GB"/>
          </a:p>
        </p:txBody>
      </p:sp>
      <p:graphicFrame>
        <p:nvGraphicFramePr>
          <p:cNvPr id="5" name="Tabel 4">
            <a:extLst>
              <a:ext uri="{FF2B5EF4-FFF2-40B4-BE49-F238E27FC236}">
                <a16:creationId xmlns:a16="http://schemas.microsoft.com/office/drawing/2014/main" id="{1E9E535C-0A1C-4E06-A3AB-896845A521C9}"/>
              </a:ext>
            </a:extLst>
          </p:cNvPr>
          <p:cNvGraphicFramePr>
            <a:graphicFrameLocks noGrp="1"/>
          </p:cNvGraphicFramePr>
          <p:nvPr>
            <p:extLst>
              <p:ext uri="{D42A27DB-BD31-4B8C-83A1-F6EECF244321}">
                <p14:modId xmlns:p14="http://schemas.microsoft.com/office/powerpoint/2010/main" val="39056101"/>
              </p:ext>
            </p:extLst>
          </p:nvPr>
        </p:nvGraphicFramePr>
        <p:xfrm>
          <a:off x="784148" y="1280895"/>
          <a:ext cx="8744172" cy="4503005"/>
        </p:xfrm>
        <a:graphic>
          <a:graphicData uri="http://schemas.openxmlformats.org/drawingml/2006/table">
            <a:tbl>
              <a:tblPr bandRow="1">
                <a:tableStyleId>{FD269316-5160-4741-9B9C-D333B5F3BF7D}</a:tableStyleId>
              </a:tblPr>
              <a:tblGrid>
                <a:gridCol w="4941949">
                  <a:extLst>
                    <a:ext uri="{9D8B030D-6E8A-4147-A177-3AD203B41FA5}">
                      <a16:colId xmlns:a16="http://schemas.microsoft.com/office/drawing/2014/main" val="1379163839"/>
                    </a:ext>
                  </a:extLst>
                </a:gridCol>
                <a:gridCol w="3802223">
                  <a:extLst>
                    <a:ext uri="{9D8B030D-6E8A-4147-A177-3AD203B41FA5}">
                      <a16:colId xmlns:a16="http://schemas.microsoft.com/office/drawing/2014/main" val="441276292"/>
                    </a:ext>
                  </a:extLst>
                </a:gridCol>
              </a:tblGrid>
              <a:tr h="426175">
                <a:tc>
                  <a:txBody>
                    <a:bodyPr/>
                    <a:lstStyle/>
                    <a:p>
                      <a:r>
                        <a:rPr lang="nl-NL">
                          <a:effectLst/>
                        </a:rPr>
                        <a:t>Brownfieldconvenanten</a:t>
                      </a:r>
                    </a:p>
                  </a:txBody>
                  <a:tcPr marL="0" marR="0" marT="0" marB="0" anchor="ctr"/>
                </a:tc>
                <a:tc>
                  <a:txBody>
                    <a:bodyPr/>
                    <a:lstStyle/>
                    <a:p>
                      <a:r>
                        <a:rPr lang="nl-NL" dirty="0">
                          <a:effectLst/>
                        </a:rPr>
                        <a:t>Agentschap Innoveren en Ondernemen</a:t>
                      </a:r>
                    </a:p>
                  </a:txBody>
                  <a:tcPr marL="0" marR="0" marT="0" marB="0" anchor="ctr"/>
                </a:tc>
                <a:extLst>
                  <a:ext uri="{0D108BD9-81ED-4DB2-BD59-A6C34878D82A}">
                    <a16:rowId xmlns:a16="http://schemas.microsoft.com/office/drawing/2014/main" val="2516118641"/>
                  </a:ext>
                </a:extLst>
              </a:tr>
              <a:tr h="407683">
                <a:tc>
                  <a:txBody>
                    <a:bodyPr/>
                    <a:lstStyle/>
                    <a:p>
                      <a:r>
                        <a:rPr lang="nl-NL">
                          <a:effectLst/>
                        </a:rPr>
                        <a:t>Steunzones</a:t>
                      </a:r>
                    </a:p>
                  </a:txBody>
                  <a:tcPr marL="0" marR="0" marT="0" marB="0" anchor="ctr"/>
                </a:tc>
                <a:tc>
                  <a:txBody>
                    <a:bodyPr/>
                    <a:lstStyle/>
                    <a:p>
                      <a:r>
                        <a:rPr lang="nl-NL">
                          <a:effectLst/>
                        </a:rPr>
                        <a:t>Agentschap Innoveren en Ondernemen</a:t>
                      </a:r>
                    </a:p>
                  </a:txBody>
                  <a:tcPr marL="0" marR="0" marT="0" marB="0" anchor="ctr"/>
                </a:tc>
                <a:extLst>
                  <a:ext uri="{0D108BD9-81ED-4DB2-BD59-A6C34878D82A}">
                    <a16:rowId xmlns:a16="http://schemas.microsoft.com/office/drawing/2014/main" val="1628509897"/>
                  </a:ext>
                </a:extLst>
              </a:tr>
              <a:tr h="407683">
                <a:tc>
                  <a:txBody>
                    <a:bodyPr/>
                    <a:lstStyle/>
                    <a:p>
                      <a:r>
                        <a:rPr lang="nl-NL">
                          <a:effectLst/>
                        </a:rPr>
                        <a:t>Boswijzer</a:t>
                      </a:r>
                    </a:p>
                  </a:txBody>
                  <a:tcPr marL="0" marR="0" marT="0" marB="0" anchor="ctr"/>
                </a:tc>
                <a:tc>
                  <a:txBody>
                    <a:bodyPr/>
                    <a:lstStyle/>
                    <a:p>
                      <a:r>
                        <a:rPr lang="nl-NL">
                          <a:effectLst/>
                        </a:rPr>
                        <a:t>Agentschap voor Natuur en Bos</a:t>
                      </a:r>
                    </a:p>
                  </a:txBody>
                  <a:tcPr marL="0" marR="0" marT="0" marB="0" anchor="ctr"/>
                </a:tc>
                <a:extLst>
                  <a:ext uri="{0D108BD9-81ED-4DB2-BD59-A6C34878D82A}">
                    <a16:rowId xmlns:a16="http://schemas.microsoft.com/office/drawing/2014/main" val="2692439531"/>
                  </a:ext>
                </a:extLst>
              </a:tr>
              <a:tr h="407683">
                <a:tc>
                  <a:txBody>
                    <a:bodyPr/>
                    <a:lstStyle/>
                    <a:p>
                      <a:r>
                        <a:rPr lang="nl-NL">
                          <a:effectLst/>
                        </a:rPr>
                        <a:t>Overstromingsgevoelige gebieden (Watertoets)</a:t>
                      </a:r>
                    </a:p>
                  </a:txBody>
                  <a:tcPr marL="0" marR="0" marT="0" marB="0" anchor="ctr"/>
                </a:tc>
                <a:tc>
                  <a:txBody>
                    <a:bodyPr/>
                    <a:lstStyle/>
                    <a:p>
                      <a:r>
                        <a:rPr lang="nl-NL">
                          <a:effectLst/>
                        </a:rPr>
                        <a:t>Coördinatiecommissie Integraal Waterbeleid </a:t>
                      </a:r>
                    </a:p>
                  </a:txBody>
                  <a:tcPr marL="0" marR="0" marT="0" marB="0" anchor="ctr"/>
                </a:tc>
                <a:extLst>
                  <a:ext uri="{0D108BD9-81ED-4DB2-BD59-A6C34878D82A}">
                    <a16:rowId xmlns:a16="http://schemas.microsoft.com/office/drawing/2014/main" val="3758699033"/>
                  </a:ext>
                </a:extLst>
              </a:tr>
              <a:tr h="407683">
                <a:tc>
                  <a:txBody>
                    <a:bodyPr/>
                    <a:lstStyle/>
                    <a:p>
                      <a:r>
                        <a:rPr lang="nl-NL">
                          <a:effectLst/>
                        </a:rPr>
                        <a:t>Landbouwgebruikspercelen (geanonimiseerd)</a:t>
                      </a:r>
                    </a:p>
                  </a:txBody>
                  <a:tcPr marL="0" marR="0" marT="0" marB="0" anchor="ctr"/>
                </a:tc>
                <a:tc>
                  <a:txBody>
                    <a:bodyPr/>
                    <a:lstStyle/>
                    <a:p>
                      <a:r>
                        <a:rPr lang="nl-NL">
                          <a:effectLst/>
                        </a:rPr>
                        <a:t>Departement LV</a:t>
                      </a:r>
                    </a:p>
                  </a:txBody>
                  <a:tcPr marL="0" marR="0" marT="0" marB="0" anchor="ctr"/>
                </a:tc>
                <a:extLst>
                  <a:ext uri="{0D108BD9-81ED-4DB2-BD59-A6C34878D82A}">
                    <a16:rowId xmlns:a16="http://schemas.microsoft.com/office/drawing/2014/main" val="511490386"/>
                  </a:ext>
                </a:extLst>
              </a:tr>
              <a:tr h="407683">
                <a:tc>
                  <a:txBody>
                    <a:bodyPr/>
                    <a:lstStyle/>
                    <a:p>
                      <a:r>
                        <a:rPr lang="nl-NL">
                          <a:effectLst/>
                        </a:rPr>
                        <a:t>Landbouwstreken België</a:t>
                      </a:r>
                    </a:p>
                  </a:txBody>
                  <a:tcPr marL="0" marR="0" marT="0" marB="0" anchor="ctr"/>
                </a:tc>
                <a:tc>
                  <a:txBody>
                    <a:bodyPr/>
                    <a:lstStyle/>
                    <a:p>
                      <a:r>
                        <a:rPr lang="nl-NL">
                          <a:effectLst/>
                        </a:rPr>
                        <a:t>Departement LV</a:t>
                      </a:r>
                    </a:p>
                  </a:txBody>
                  <a:tcPr marL="0" marR="0" marT="0" marB="0" anchor="ctr"/>
                </a:tc>
                <a:extLst>
                  <a:ext uri="{0D108BD9-81ED-4DB2-BD59-A6C34878D82A}">
                    <a16:rowId xmlns:a16="http://schemas.microsoft.com/office/drawing/2014/main" val="568108474"/>
                  </a:ext>
                </a:extLst>
              </a:tr>
              <a:tr h="407683">
                <a:tc>
                  <a:txBody>
                    <a:bodyPr/>
                    <a:lstStyle/>
                    <a:p>
                      <a:r>
                        <a:rPr lang="nl-NL">
                          <a:effectLst/>
                        </a:rPr>
                        <a:t>Biologische waarderingskaart</a:t>
                      </a:r>
                    </a:p>
                  </a:txBody>
                  <a:tcPr marL="0" marR="0" marT="0" marB="0" anchor="ctr"/>
                </a:tc>
                <a:tc>
                  <a:txBody>
                    <a:bodyPr/>
                    <a:lstStyle/>
                    <a:p>
                      <a:r>
                        <a:rPr lang="nl-NL">
                          <a:effectLst/>
                        </a:rPr>
                        <a:t>Instituut voor Natuur- en Bosonderzoek</a:t>
                      </a:r>
                    </a:p>
                  </a:txBody>
                  <a:tcPr marL="0" marR="0" marT="0" marB="0" anchor="ctr"/>
                </a:tc>
                <a:extLst>
                  <a:ext uri="{0D108BD9-81ED-4DB2-BD59-A6C34878D82A}">
                    <a16:rowId xmlns:a16="http://schemas.microsoft.com/office/drawing/2014/main" val="1892469995"/>
                  </a:ext>
                </a:extLst>
              </a:tr>
              <a:tr h="407683">
                <a:tc>
                  <a:txBody>
                    <a:bodyPr/>
                    <a:lstStyle/>
                    <a:p>
                      <a:r>
                        <a:rPr lang="nl-NL">
                          <a:effectLst/>
                        </a:rPr>
                        <a:t>Zorgregio's</a:t>
                      </a:r>
                    </a:p>
                  </a:txBody>
                  <a:tcPr marL="0" marR="0" marT="0" marB="0" anchor="ctr"/>
                </a:tc>
                <a:tc>
                  <a:txBody>
                    <a:bodyPr/>
                    <a:lstStyle/>
                    <a:p>
                      <a:r>
                        <a:rPr lang="nl-NL">
                          <a:effectLst/>
                        </a:rPr>
                        <a:t>Vlaams Agentschap Zorg en Gezondheid</a:t>
                      </a:r>
                    </a:p>
                  </a:txBody>
                  <a:tcPr marL="0" marR="0" marT="0" marB="0" anchor="ctr"/>
                </a:tc>
                <a:extLst>
                  <a:ext uri="{0D108BD9-81ED-4DB2-BD59-A6C34878D82A}">
                    <a16:rowId xmlns:a16="http://schemas.microsoft.com/office/drawing/2014/main" val="1446087366"/>
                  </a:ext>
                </a:extLst>
              </a:tr>
              <a:tr h="407683">
                <a:tc>
                  <a:txBody>
                    <a:bodyPr/>
                    <a:lstStyle/>
                    <a:p>
                      <a:r>
                        <a:rPr lang="nl-NL">
                          <a:effectLst/>
                        </a:rPr>
                        <a:t>Jachtterreinen</a:t>
                      </a:r>
                    </a:p>
                  </a:txBody>
                  <a:tcPr marL="0" marR="0" marT="0" marB="0" anchor="ctr"/>
                </a:tc>
                <a:tc>
                  <a:txBody>
                    <a:bodyPr/>
                    <a:lstStyle/>
                    <a:p>
                      <a:r>
                        <a:rPr lang="nl-NL">
                          <a:effectLst/>
                        </a:rPr>
                        <a:t>Vlaamse arrondissementscommissarissen; ANB</a:t>
                      </a:r>
                    </a:p>
                  </a:txBody>
                  <a:tcPr marL="0" marR="0" marT="0" marB="0" anchor="ctr"/>
                </a:tc>
                <a:extLst>
                  <a:ext uri="{0D108BD9-81ED-4DB2-BD59-A6C34878D82A}">
                    <a16:rowId xmlns:a16="http://schemas.microsoft.com/office/drawing/2014/main" val="1452918856"/>
                  </a:ext>
                </a:extLst>
              </a:tr>
              <a:tr h="407683">
                <a:tc>
                  <a:txBody>
                    <a:bodyPr/>
                    <a:lstStyle/>
                    <a:p>
                      <a:r>
                        <a:rPr lang="nl-NL">
                          <a:effectLst/>
                        </a:rPr>
                        <a:t>Werkingsgebieden van wildbeheereenheden</a:t>
                      </a:r>
                    </a:p>
                  </a:txBody>
                  <a:tcPr marL="0" marR="0" marT="0" marB="0" anchor="ctr"/>
                </a:tc>
                <a:tc>
                  <a:txBody>
                    <a:bodyPr/>
                    <a:lstStyle/>
                    <a:p>
                      <a:r>
                        <a:rPr lang="nl-NL">
                          <a:effectLst/>
                        </a:rPr>
                        <a:t>Vlaamse arrondissementscommissarissen; ANB</a:t>
                      </a:r>
                    </a:p>
                  </a:txBody>
                  <a:tcPr marL="0" marR="0" marT="0" marB="0" anchor="ctr"/>
                </a:tc>
                <a:extLst>
                  <a:ext uri="{0D108BD9-81ED-4DB2-BD59-A6C34878D82A}">
                    <a16:rowId xmlns:a16="http://schemas.microsoft.com/office/drawing/2014/main" val="1636492612"/>
                  </a:ext>
                </a:extLst>
              </a:tr>
              <a:tr h="407683">
                <a:tc>
                  <a:txBody>
                    <a:bodyPr/>
                    <a:lstStyle/>
                    <a:p>
                      <a:r>
                        <a:rPr lang="nl-NL">
                          <a:effectLst/>
                        </a:rPr>
                        <a:t>Beheergebieden akkervogelsoorten</a:t>
                      </a:r>
                    </a:p>
                  </a:txBody>
                  <a:tcPr marL="0" marR="0" marT="0" marB="0" anchor="ctr"/>
                </a:tc>
                <a:tc>
                  <a:txBody>
                    <a:bodyPr/>
                    <a:lstStyle/>
                    <a:p>
                      <a:r>
                        <a:rPr lang="nl-NL" dirty="0">
                          <a:effectLst/>
                        </a:rPr>
                        <a:t>Vlaamse Landmaatschappij</a:t>
                      </a:r>
                    </a:p>
                  </a:txBody>
                  <a:tcPr marL="0" marR="0" marT="0" marB="0" anchor="ctr"/>
                </a:tc>
                <a:extLst>
                  <a:ext uri="{0D108BD9-81ED-4DB2-BD59-A6C34878D82A}">
                    <a16:rowId xmlns:a16="http://schemas.microsoft.com/office/drawing/2014/main" val="3778338392"/>
                  </a:ext>
                </a:extLst>
              </a:tr>
            </a:tbl>
          </a:graphicData>
        </a:graphic>
      </p:graphicFrame>
    </p:spTree>
    <p:extLst>
      <p:ext uri="{BB962C8B-B14F-4D97-AF65-F5344CB8AC3E}">
        <p14:creationId xmlns:p14="http://schemas.microsoft.com/office/powerpoint/2010/main" val="3601827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757C7-55A0-4526-9B04-51F155175531}"/>
              </a:ext>
            </a:extLst>
          </p:cNvPr>
          <p:cNvSpPr>
            <a:spLocks noGrp="1"/>
          </p:cNvSpPr>
          <p:nvPr>
            <p:ph type="title"/>
          </p:nvPr>
        </p:nvSpPr>
        <p:spPr/>
        <p:txBody>
          <a:bodyPr/>
          <a:lstStyle/>
          <a:p>
            <a:r>
              <a:rPr lang="en-GB"/>
              <a:t>‘GDI’ </a:t>
            </a:r>
            <a:r>
              <a:rPr lang="en-GB" err="1"/>
              <a:t>bronnen</a:t>
            </a:r>
            <a:r>
              <a:rPr lang="en-GB"/>
              <a:t>: </a:t>
            </a:r>
            <a:r>
              <a:rPr lang="en-GB" err="1"/>
              <a:t>te</a:t>
            </a:r>
            <a:r>
              <a:rPr lang="en-GB"/>
              <a:t> </a:t>
            </a:r>
            <a:r>
              <a:rPr lang="en-GB" err="1"/>
              <a:t>erkennen</a:t>
            </a:r>
            <a:endParaRPr lang="en-GB"/>
          </a:p>
        </p:txBody>
      </p:sp>
      <p:sp>
        <p:nvSpPr>
          <p:cNvPr id="4" name="Slide Number Placeholder 3">
            <a:extLst>
              <a:ext uri="{FF2B5EF4-FFF2-40B4-BE49-F238E27FC236}">
                <a16:creationId xmlns:a16="http://schemas.microsoft.com/office/drawing/2014/main" id="{38532532-8A63-4325-AB13-405872758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32</a:t>
            </a:fld>
            <a:endParaRPr lang="en-GB"/>
          </a:p>
        </p:txBody>
      </p:sp>
      <p:graphicFrame>
        <p:nvGraphicFramePr>
          <p:cNvPr id="6" name="Tabel 5">
            <a:extLst>
              <a:ext uri="{FF2B5EF4-FFF2-40B4-BE49-F238E27FC236}">
                <a16:creationId xmlns:a16="http://schemas.microsoft.com/office/drawing/2014/main" id="{C84C6EF1-7202-4698-9CA4-AD25C5B7441D}"/>
              </a:ext>
            </a:extLst>
          </p:cNvPr>
          <p:cNvGraphicFramePr>
            <a:graphicFrameLocks noGrp="1"/>
          </p:cNvGraphicFramePr>
          <p:nvPr>
            <p:extLst/>
          </p:nvPr>
        </p:nvGraphicFramePr>
        <p:xfrm>
          <a:off x="759643" y="1336053"/>
          <a:ext cx="8817545" cy="5015149"/>
        </p:xfrm>
        <a:graphic>
          <a:graphicData uri="http://schemas.openxmlformats.org/drawingml/2006/table">
            <a:tbl>
              <a:tblPr bandRow="1">
                <a:tableStyleId>{FD269316-5160-4741-9B9C-D333B5F3BF7D}</a:tableStyleId>
              </a:tblPr>
              <a:tblGrid>
                <a:gridCol w="6031782">
                  <a:extLst>
                    <a:ext uri="{9D8B030D-6E8A-4147-A177-3AD203B41FA5}">
                      <a16:colId xmlns:a16="http://schemas.microsoft.com/office/drawing/2014/main" val="2083555156"/>
                    </a:ext>
                  </a:extLst>
                </a:gridCol>
                <a:gridCol w="2785763">
                  <a:extLst>
                    <a:ext uri="{9D8B030D-6E8A-4147-A177-3AD203B41FA5}">
                      <a16:colId xmlns:a16="http://schemas.microsoft.com/office/drawing/2014/main" val="1496118527"/>
                    </a:ext>
                  </a:extLst>
                </a:gridCol>
              </a:tblGrid>
              <a:tr h="399968">
                <a:tc>
                  <a:txBody>
                    <a:bodyPr/>
                    <a:lstStyle/>
                    <a:p>
                      <a:r>
                        <a:rPr lang="nl-NL">
                          <a:effectLst/>
                        </a:rPr>
                        <a:t>Beheergebieden beheerovereenkomst waterkwaliteit</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2115829372"/>
                  </a:ext>
                </a:extLst>
              </a:tr>
              <a:tr h="399968">
                <a:tc>
                  <a:txBody>
                    <a:bodyPr/>
                    <a:lstStyle/>
                    <a:p>
                      <a:r>
                        <a:rPr lang="nl-NL">
                          <a:effectLst/>
                        </a:rPr>
                        <a:t>Beheergebieden Natura 2000-soorten</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3618407705"/>
                  </a:ext>
                </a:extLst>
              </a:tr>
              <a:tr h="383190">
                <a:tc>
                  <a:txBody>
                    <a:bodyPr/>
                    <a:lstStyle/>
                    <a:p>
                      <a:r>
                        <a:rPr lang="nl-NL">
                          <a:effectLst/>
                        </a:rPr>
                        <a:t>Beheergebieden ontwikkelingsbeheer soortenrijk grasland</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1936053875"/>
                  </a:ext>
                </a:extLst>
              </a:tr>
              <a:tr h="383190">
                <a:tc>
                  <a:txBody>
                    <a:bodyPr/>
                    <a:lstStyle/>
                    <a:p>
                      <a:r>
                        <a:rPr lang="nl-NL">
                          <a:effectLst/>
                        </a:rPr>
                        <a:t>Beheergebieden weidevogelsoorten</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3038542436"/>
                  </a:ext>
                </a:extLst>
              </a:tr>
              <a:tr h="383190">
                <a:tc>
                  <a:txBody>
                    <a:bodyPr/>
                    <a:lstStyle/>
                    <a:p>
                      <a:r>
                        <a:rPr lang="nl-NL">
                          <a:effectLst/>
                        </a:rPr>
                        <a:t>Focusgebieden nitraat mestdecreet</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3508652994"/>
                  </a:ext>
                </a:extLst>
              </a:tr>
              <a:tr h="383190">
                <a:tc>
                  <a:txBody>
                    <a:bodyPr/>
                    <a:lstStyle/>
                    <a:p>
                      <a:r>
                        <a:rPr lang="nl-NL">
                          <a:effectLst/>
                        </a:rPr>
                        <a:t>Perimeters Landinrichtingsprojecten</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1618973006"/>
                  </a:ext>
                </a:extLst>
              </a:tr>
              <a:tr h="383190">
                <a:tc>
                  <a:txBody>
                    <a:bodyPr/>
                    <a:lstStyle/>
                    <a:p>
                      <a:r>
                        <a:rPr lang="nl-NL">
                          <a:effectLst/>
                        </a:rPr>
                        <a:t>Perimeters van Natuurinrichtingsprojecten</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2395443976"/>
                  </a:ext>
                </a:extLst>
              </a:tr>
              <a:tr h="383190">
                <a:tc>
                  <a:txBody>
                    <a:bodyPr/>
                    <a:lstStyle/>
                    <a:p>
                      <a:r>
                        <a:rPr lang="nl-NL">
                          <a:effectLst/>
                        </a:rPr>
                        <a:t>Ruilverkaveling van landeigendommen in der minne</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2870822604"/>
                  </a:ext>
                </a:extLst>
              </a:tr>
              <a:tr h="766503">
                <a:tc>
                  <a:txBody>
                    <a:bodyPr/>
                    <a:lstStyle/>
                    <a:p>
                      <a:r>
                        <a:rPr lang="nl-NL">
                          <a:effectLst/>
                        </a:rPr>
                        <a:t>Ruilverkaveling van landeigendommen uit kracht van wet bij uitvoering van grote infrastructuurwerken</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2361811147"/>
                  </a:ext>
                </a:extLst>
              </a:tr>
              <a:tr h="383190">
                <a:tc>
                  <a:txBody>
                    <a:bodyPr/>
                    <a:lstStyle/>
                    <a:p>
                      <a:r>
                        <a:rPr lang="nl-NL">
                          <a:effectLst/>
                        </a:rPr>
                        <a:t>Ruilverkaveling van landeigendommen uit kracht van wet, 24/10/2017</a:t>
                      </a:r>
                    </a:p>
                  </a:txBody>
                  <a:tcPr marL="0" marR="0" marT="0" marB="0" anchor="ctr"/>
                </a:tc>
                <a:tc>
                  <a:txBody>
                    <a:bodyPr/>
                    <a:lstStyle/>
                    <a:p>
                      <a:r>
                        <a:rPr lang="nl-NL">
                          <a:effectLst/>
                        </a:rPr>
                        <a:t>Vlaamse Landmaatschappij</a:t>
                      </a:r>
                    </a:p>
                  </a:txBody>
                  <a:tcPr marL="0" marR="0" marT="0" marB="0" anchor="ctr"/>
                </a:tc>
                <a:extLst>
                  <a:ext uri="{0D108BD9-81ED-4DB2-BD59-A6C34878D82A}">
                    <a16:rowId xmlns:a16="http://schemas.microsoft.com/office/drawing/2014/main" val="2604794507"/>
                  </a:ext>
                </a:extLst>
              </a:tr>
              <a:tr h="383190">
                <a:tc>
                  <a:txBody>
                    <a:bodyPr/>
                    <a:lstStyle/>
                    <a:p>
                      <a:r>
                        <a:rPr lang="nl-NL">
                          <a:effectLst/>
                        </a:rPr>
                        <a:t>Geografische indeling van de watersystemen</a:t>
                      </a: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880232096"/>
                  </a:ext>
                </a:extLst>
              </a:tr>
              <a:tr h="383190">
                <a:tc>
                  <a:txBody>
                    <a:bodyPr/>
                    <a:lstStyle/>
                    <a:p>
                      <a:r>
                        <a:rPr lang="nl-NL">
                          <a:effectLst/>
                        </a:rPr>
                        <a:t>Grenzen van polders en wateringen</a:t>
                      </a: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669688585"/>
                  </a:ext>
                </a:extLst>
              </a:tr>
            </a:tbl>
          </a:graphicData>
        </a:graphic>
      </p:graphicFrame>
    </p:spTree>
    <p:extLst>
      <p:ext uri="{BB962C8B-B14F-4D97-AF65-F5344CB8AC3E}">
        <p14:creationId xmlns:p14="http://schemas.microsoft.com/office/powerpoint/2010/main" val="3323857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757C7-55A0-4526-9B04-51F155175531}"/>
              </a:ext>
            </a:extLst>
          </p:cNvPr>
          <p:cNvSpPr>
            <a:spLocks noGrp="1"/>
          </p:cNvSpPr>
          <p:nvPr>
            <p:ph type="title"/>
          </p:nvPr>
        </p:nvSpPr>
        <p:spPr/>
        <p:txBody>
          <a:bodyPr/>
          <a:lstStyle/>
          <a:p>
            <a:r>
              <a:rPr lang="en-GB"/>
              <a:t>‘GDI’ </a:t>
            </a:r>
            <a:r>
              <a:rPr lang="en-GB" err="1"/>
              <a:t>bronnen</a:t>
            </a:r>
            <a:r>
              <a:rPr lang="en-GB"/>
              <a:t>: </a:t>
            </a:r>
            <a:r>
              <a:rPr lang="en-GB" err="1"/>
              <a:t>te</a:t>
            </a:r>
            <a:r>
              <a:rPr lang="en-GB"/>
              <a:t> </a:t>
            </a:r>
            <a:r>
              <a:rPr lang="en-GB" err="1"/>
              <a:t>erkennen</a:t>
            </a:r>
          </a:p>
        </p:txBody>
      </p:sp>
      <p:sp>
        <p:nvSpPr>
          <p:cNvPr id="4" name="Slide Number Placeholder 3">
            <a:extLst>
              <a:ext uri="{FF2B5EF4-FFF2-40B4-BE49-F238E27FC236}">
                <a16:creationId xmlns:a16="http://schemas.microsoft.com/office/drawing/2014/main" id="{38532532-8A63-4325-AB13-405872758DC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33</a:t>
            </a:fld>
            <a:endParaRPr lang="en-GB"/>
          </a:p>
        </p:txBody>
      </p:sp>
      <p:graphicFrame>
        <p:nvGraphicFramePr>
          <p:cNvPr id="5" name="Tabel 4">
            <a:extLst>
              <a:ext uri="{FF2B5EF4-FFF2-40B4-BE49-F238E27FC236}">
                <a16:creationId xmlns:a16="http://schemas.microsoft.com/office/drawing/2014/main" id="{1E471AF6-AFB2-476A-87AF-163E29628960}"/>
              </a:ext>
            </a:extLst>
          </p:cNvPr>
          <p:cNvGraphicFramePr>
            <a:graphicFrameLocks noGrp="1"/>
          </p:cNvGraphicFramePr>
          <p:nvPr>
            <p:extLst>
              <p:ext uri="{D42A27DB-BD31-4B8C-83A1-F6EECF244321}">
                <p14:modId xmlns:p14="http://schemas.microsoft.com/office/powerpoint/2010/main" val="1556024686"/>
              </p:ext>
            </p:extLst>
          </p:nvPr>
        </p:nvGraphicFramePr>
        <p:xfrm>
          <a:off x="722886" y="1391211"/>
          <a:ext cx="8854235" cy="4859378"/>
        </p:xfrm>
        <a:graphic>
          <a:graphicData uri="http://schemas.openxmlformats.org/drawingml/2006/table">
            <a:tbl>
              <a:tblPr bandRow="1">
                <a:tableStyleId>{FD269316-5160-4741-9B9C-D333B5F3BF7D}</a:tableStyleId>
              </a:tblPr>
              <a:tblGrid>
                <a:gridCol w="6056881">
                  <a:extLst>
                    <a:ext uri="{9D8B030D-6E8A-4147-A177-3AD203B41FA5}">
                      <a16:colId xmlns:a16="http://schemas.microsoft.com/office/drawing/2014/main" val="1531503358"/>
                    </a:ext>
                  </a:extLst>
                </a:gridCol>
                <a:gridCol w="2797354">
                  <a:extLst>
                    <a:ext uri="{9D8B030D-6E8A-4147-A177-3AD203B41FA5}">
                      <a16:colId xmlns:a16="http://schemas.microsoft.com/office/drawing/2014/main" val="3128364714"/>
                    </a:ext>
                  </a:extLst>
                </a:gridCol>
              </a:tblGrid>
              <a:tr h="515329">
                <a:tc>
                  <a:txBody>
                    <a:bodyPr/>
                    <a:lstStyle/>
                    <a:p>
                      <a:r>
                        <a:rPr lang="nl-NL">
                          <a:effectLst/>
                        </a:rPr>
                        <a:t>Meetnet afvalwater</a:t>
                      </a: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1351463055"/>
                  </a:ext>
                </a:extLst>
              </a:tr>
              <a:tr h="515329">
                <a:tc>
                  <a:txBody>
                    <a:bodyPr/>
                    <a:lstStyle/>
                    <a:p>
                      <a:r>
                        <a:rPr lang="nl-NL">
                          <a:effectLst/>
                        </a:rPr>
                        <a:t>Meetnet Oppervlaktewaterkwaliteit Vlaams Gewest (m.i.v. MAP-meetnet)</a:t>
                      </a: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3068473635"/>
                  </a:ext>
                </a:extLst>
              </a:tr>
              <a:tr h="478590">
                <a:tc>
                  <a:txBody>
                    <a:bodyPr/>
                    <a:lstStyle/>
                    <a:p>
                      <a:r>
                        <a:rPr lang="nl-NL">
                          <a:effectLst/>
                        </a:rPr>
                        <a:t>Meetpunten riooloverstorten</a:t>
                      </a:r>
                      <a:endParaRPr lang="nl-NL" err="1">
                        <a:effectLst/>
                      </a:endParaRP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626639434"/>
                  </a:ext>
                </a:extLst>
              </a:tr>
              <a:tr h="478590">
                <a:tc>
                  <a:txBody>
                    <a:bodyPr/>
                    <a:lstStyle/>
                    <a:p>
                      <a:r>
                        <a:rPr lang="nl-NL">
                          <a:effectLst/>
                        </a:rPr>
                        <a:t>Oppervlaktewaterwingebieden drinkwater</a:t>
                      </a: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4066709183"/>
                  </a:ext>
                </a:extLst>
              </a:tr>
              <a:tr h="478590">
                <a:tc>
                  <a:txBody>
                    <a:bodyPr/>
                    <a:lstStyle/>
                    <a:p>
                      <a:r>
                        <a:rPr lang="nl-NL">
                          <a:effectLst/>
                        </a:rPr>
                        <a:t>VHA Waterloopsegmenten en waterlopen</a:t>
                      </a: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1615703754"/>
                  </a:ext>
                </a:extLst>
              </a:tr>
              <a:tr h="478590">
                <a:tc>
                  <a:txBody>
                    <a:bodyPr/>
                    <a:lstStyle/>
                    <a:p>
                      <a:r>
                        <a:rPr lang="nl-NL">
                          <a:effectLst/>
                        </a:rPr>
                        <a:t>VHA-Zones, -deelbekkens en –bekkens</a:t>
                      </a: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2706981012"/>
                  </a:ext>
                </a:extLst>
              </a:tr>
              <a:tr h="478590">
                <a:tc>
                  <a:txBody>
                    <a:bodyPr/>
                    <a:lstStyle/>
                    <a:p>
                      <a:r>
                        <a:rPr lang="nl-NL">
                          <a:effectLst/>
                        </a:rPr>
                        <a:t>Waterkwaliteitsdoelstellingen wateroppervlakken</a:t>
                      </a:r>
                    </a:p>
                  </a:txBody>
                  <a:tcPr marL="0" marR="0" marT="0" marB="0" anchor="ctr"/>
                </a:tc>
                <a:tc>
                  <a:txBody>
                    <a:bodyPr/>
                    <a:lstStyle/>
                    <a:p>
                      <a:r>
                        <a:rPr lang="nl-NL">
                          <a:effectLst/>
                        </a:rPr>
                        <a:t>Vlaamse Milieumaatschappij</a:t>
                      </a:r>
                    </a:p>
                  </a:txBody>
                  <a:tcPr marL="0" marR="0" marT="0" marB="0" anchor="ctr"/>
                </a:tc>
                <a:extLst>
                  <a:ext uri="{0D108BD9-81ED-4DB2-BD59-A6C34878D82A}">
                    <a16:rowId xmlns:a16="http://schemas.microsoft.com/office/drawing/2014/main" val="1535497563"/>
                  </a:ext>
                </a:extLst>
              </a:tr>
              <a:tr h="478590">
                <a:tc>
                  <a:txBody>
                    <a:bodyPr/>
                    <a:lstStyle/>
                    <a:p>
                      <a:r>
                        <a:rPr lang="nl-NL">
                          <a:effectLst/>
                        </a:rPr>
                        <a:t>Atlas der Buurtwegen van Vlaanderen (1843-1845)</a:t>
                      </a:r>
                    </a:p>
                  </a:txBody>
                  <a:tcPr marL="0" marR="0" marT="0" marB="0" anchor="ctr"/>
                </a:tc>
                <a:tc>
                  <a:txBody>
                    <a:bodyPr/>
                    <a:lstStyle/>
                    <a:p>
                      <a:r>
                        <a:rPr lang="nl-NL">
                          <a:effectLst/>
                        </a:rPr>
                        <a:t>Vlaamse provincies</a:t>
                      </a:r>
                    </a:p>
                  </a:txBody>
                  <a:tcPr marL="0" marR="0" marT="0" marB="0" anchor="ctr"/>
                </a:tc>
                <a:extLst>
                  <a:ext uri="{0D108BD9-81ED-4DB2-BD59-A6C34878D82A}">
                    <a16:rowId xmlns:a16="http://schemas.microsoft.com/office/drawing/2014/main" val="4257134002"/>
                  </a:ext>
                </a:extLst>
              </a:tr>
              <a:tr h="478590">
                <a:tc>
                  <a:txBody>
                    <a:bodyPr/>
                    <a:lstStyle/>
                    <a:p>
                      <a:r>
                        <a:rPr lang="nl-NL">
                          <a:effectLst/>
                        </a:rPr>
                        <a:t>Perimeters met recht van voorkoop</a:t>
                      </a:r>
                    </a:p>
                  </a:txBody>
                  <a:tcPr marL="0" marR="0" marT="0" marB="0" anchor="ctr"/>
                </a:tc>
                <a:tc>
                  <a:txBody>
                    <a:bodyPr/>
                    <a:lstStyle/>
                    <a:p>
                      <a:r>
                        <a:rPr lang="nl-NL" dirty="0">
                          <a:effectLst/>
                        </a:rPr>
                        <a:t>Diverse</a:t>
                      </a:r>
                    </a:p>
                  </a:txBody>
                  <a:tcPr marL="0" marR="0" marT="0" marB="0" anchor="ctr"/>
                </a:tc>
                <a:extLst>
                  <a:ext uri="{0D108BD9-81ED-4DB2-BD59-A6C34878D82A}">
                    <a16:rowId xmlns:a16="http://schemas.microsoft.com/office/drawing/2014/main" val="1568144410"/>
                  </a:ext>
                </a:extLst>
              </a:tr>
              <a:tr h="478590">
                <a:tc>
                  <a:txBody>
                    <a:bodyPr/>
                    <a:lstStyle/>
                    <a:p>
                      <a:pPr lvl="0">
                        <a:buNone/>
                      </a:pPr>
                      <a:r>
                        <a:rPr lang="nl-NL"/>
                        <a:t>Gebouwenregister</a:t>
                      </a:r>
                      <a:endParaRPr lang="nl-NL">
                        <a:effectLst/>
                      </a:endParaRPr>
                    </a:p>
                  </a:txBody>
                  <a:tcPr marL="0" marR="0" marT="0" marB="0" anchor="ctr"/>
                </a:tc>
                <a:tc>
                  <a:txBody>
                    <a:bodyPr/>
                    <a:lstStyle/>
                    <a:p>
                      <a:pPr lvl="0">
                        <a:buNone/>
                      </a:pPr>
                      <a:r>
                        <a:rPr lang="nl-NL" dirty="0"/>
                        <a:t>Informatie Vlaanderen</a:t>
                      </a:r>
                      <a:endParaRPr lang="nl-NL" dirty="0">
                        <a:effectLst/>
                      </a:endParaRPr>
                    </a:p>
                  </a:txBody>
                  <a:tcPr marL="0" marR="0" marT="0" marB="0" anchor="ctr"/>
                </a:tc>
                <a:extLst>
                  <a:ext uri="{0D108BD9-81ED-4DB2-BD59-A6C34878D82A}">
                    <a16:rowId xmlns:a16="http://schemas.microsoft.com/office/drawing/2014/main" val="462432147"/>
                  </a:ext>
                </a:extLst>
              </a:tr>
            </a:tbl>
          </a:graphicData>
        </a:graphic>
      </p:graphicFrame>
    </p:spTree>
    <p:extLst>
      <p:ext uri="{BB962C8B-B14F-4D97-AF65-F5344CB8AC3E}">
        <p14:creationId xmlns:p14="http://schemas.microsoft.com/office/powerpoint/2010/main" val="4257189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2EE2BA-693C-4DBF-A618-3F862131BFC9}"/>
              </a:ext>
            </a:extLst>
          </p:cNvPr>
          <p:cNvSpPr>
            <a:spLocks noGrp="1"/>
          </p:cNvSpPr>
          <p:nvPr>
            <p:ph type="title"/>
          </p:nvPr>
        </p:nvSpPr>
        <p:spPr/>
        <p:txBody>
          <a:bodyPr/>
          <a:lstStyle/>
          <a:p>
            <a:r>
              <a:rPr lang="en-GB"/>
              <a:t>‘GDI’ </a:t>
            </a:r>
            <a:r>
              <a:rPr lang="en-GB" err="1"/>
              <a:t>bronnen</a:t>
            </a:r>
            <a:r>
              <a:rPr lang="en-GB"/>
              <a:t>: </a:t>
            </a:r>
            <a:r>
              <a:rPr lang="en-GB" err="1"/>
              <a:t>evaluatie</a:t>
            </a:r>
            <a:r>
              <a:rPr lang="en-GB"/>
              <a:t> (1)</a:t>
            </a:r>
            <a:endParaRPr lang="nl-BE"/>
          </a:p>
        </p:txBody>
      </p:sp>
      <p:sp>
        <p:nvSpPr>
          <p:cNvPr id="4" name="Slide Number Placeholder 3">
            <a:extLst>
              <a:ext uri="{FF2B5EF4-FFF2-40B4-BE49-F238E27FC236}">
                <a16:creationId xmlns:a16="http://schemas.microsoft.com/office/drawing/2014/main" id="{B3225D6E-492E-4CA9-9C5C-06E5ED6C3AB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34</a:t>
            </a:fld>
            <a:endParaRPr lang="en-GB"/>
          </a:p>
        </p:txBody>
      </p:sp>
      <p:sp>
        <p:nvSpPr>
          <p:cNvPr id="5" name="TextBox 8">
            <a:extLst>
              <a:ext uri="{FF2B5EF4-FFF2-40B4-BE49-F238E27FC236}">
                <a16:creationId xmlns:a16="http://schemas.microsoft.com/office/drawing/2014/main" id="{952B7497-1404-4D0E-8186-D8A2C453E307}"/>
              </a:ext>
            </a:extLst>
          </p:cNvPr>
          <p:cNvSpPr txBox="1"/>
          <p:nvPr/>
        </p:nvSpPr>
        <p:spPr>
          <a:xfrm>
            <a:off x="676664" y="4812238"/>
            <a:ext cx="8546997" cy="1600438"/>
          </a:xfrm>
          <a:prstGeom prst="rect">
            <a:avLst/>
          </a:prstGeom>
          <a:noFill/>
        </p:spPr>
        <p:txBody>
          <a:bodyPr wrap="square" rtlCol="0" anchor="t">
            <a:spAutoFit/>
          </a:bodyPr>
          <a:lstStyle/>
          <a:p>
            <a:r>
              <a:rPr lang="en-GB" err="1"/>
              <a:t>Kwaliteit</a:t>
            </a:r>
            <a:r>
              <a:rPr lang="en-GB"/>
              <a:t>:</a:t>
            </a:r>
          </a:p>
          <a:p>
            <a:pPr marL="285750" lvl="3" indent="-285750">
              <a:buFontTx/>
              <a:buChar char="-"/>
            </a:pPr>
            <a:r>
              <a:rPr lang="en-GB" err="1"/>
              <a:t>vanuit</a:t>
            </a:r>
            <a:r>
              <a:rPr lang="en-GB"/>
              <a:t> </a:t>
            </a:r>
            <a:r>
              <a:rPr lang="en-GB" err="1"/>
              <a:t>gegevensdeling</a:t>
            </a:r>
            <a:r>
              <a:rPr lang="en-GB"/>
              <a:t> </a:t>
            </a:r>
            <a:r>
              <a:rPr lang="en-GB" err="1"/>
              <a:t>moeilijk</a:t>
            </a:r>
            <a:r>
              <a:rPr lang="en-GB"/>
              <a:t> om </a:t>
            </a:r>
            <a:r>
              <a:rPr lang="en-GB" err="1"/>
              <a:t>uitspraak</a:t>
            </a:r>
            <a:r>
              <a:rPr lang="en-GB"/>
              <a:t> </a:t>
            </a:r>
            <a:r>
              <a:rPr lang="en-GB" err="1"/>
              <a:t>te</a:t>
            </a:r>
            <a:r>
              <a:rPr lang="en-GB"/>
              <a:t> </a:t>
            </a:r>
            <a:r>
              <a:rPr lang="en-GB" err="1"/>
              <a:t>doen</a:t>
            </a:r>
            <a:r>
              <a:rPr lang="en-GB"/>
              <a:t> over </a:t>
            </a:r>
            <a:r>
              <a:rPr lang="en-GB" err="1"/>
              <a:t>gegevenskwaliteit</a:t>
            </a:r>
            <a:r>
              <a:rPr lang="en-GB"/>
              <a:t> van </a:t>
            </a:r>
            <a:r>
              <a:rPr lang="en-GB" err="1"/>
              <a:t>afzonderlijke</a:t>
            </a:r>
            <a:r>
              <a:rPr lang="en-GB"/>
              <a:t> </a:t>
            </a:r>
            <a:r>
              <a:rPr lang="en-GB" err="1"/>
              <a:t>bronnen</a:t>
            </a:r>
            <a:endParaRPr lang="en-GB"/>
          </a:p>
          <a:p>
            <a:pPr marL="285750" indent="-285750">
              <a:buFontTx/>
              <a:buChar char="-"/>
            </a:pPr>
            <a:r>
              <a:rPr lang="en-GB" err="1"/>
              <a:t>Generieke</a:t>
            </a:r>
            <a:r>
              <a:rPr lang="en-GB"/>
              <a:t> score ****</a:t>
            </a:r>
          </a:p>
          <a:p>
            <a:pPr marL="285750" indent="-285750">
              <a:buFontTx/>
              <a:buChar char="-"/>
            </a:pPr>
            <a:endParaRPr lang="en-GB"/>
          </a:p>
          <a:p>
            <a:r>
              <a:rPr lang="en-GB" err="1"/>
              <a:t>Bruikbaarheid</a:t>
            </a:r>
            <a:r>
              <a:rPr lang="en-GB"/>
              <a:t>:</a:t>
            </a:r>
          </a:p>
          <a:p>
            <a:r>
              <a:rPr lang="en-GB"/>
              <a:t>-     </a:t>
            </a:r>
            <a:r>
              <a:rPr lang="en-GB" err="1"/>
              <a:t>Zinvol</a:t>
            </a:r>
            <a:r>
              <a:rPr lang="en-GB"/>
              <a:t> </a:t>
            </a:r>
            <a:r>
              <a:rPr lang="en-GB" err="1"/>
              <a:t>gebruik</a:t>
            </a:r>
            <a:r>
              <a:rPr lang="en-GB"/>
              <a:t>: ****, </a:t>
            </a:r>
            <a:r>
              <a:rPr lang="en-GB" err="1"/>
              <a:t>gestandaardiseerde</a:t>
            </a:r>
            <a:r>
              <a:rPr lang="en-GB"/>
              <a:t> </a:t>
            </a:r>
            <a:r>
              <a:rPr lang="en-GB" err="1"/>
              <a:t>metagegevens</a:t>
            </a:r>
            <a:r>
              <a:rPr lang="en-GB"/>
              <a:t> </a:t>
            </a:r>
            <a:r>
              <a:rPr lang="en-GB" err="1"/>
              <a:t>beschikbaar</a:t>
            </a:r>
            <a:endParaRPr lang="en-GB"/>
          </a:p>
          <a:p>
            <a:endParaRPr lang="nl-BE"/>
          </a:p>
        </p:txBody>
      </p:sp>
      <p:pic>
        <p:nvPicPr>
          <p:cNvPr id="6" name="Afbeelding 7" descr="Afbeelding met schermafbeelding&#10;&#10;Beschrijving is gegenereerd met zeer hoge betrouwbaarheid">
            <a:extLst>
              <a:ext uri="{FF2B5EF4-FFF2-40B4-BE49-F238E27FC236}">
                <a16:creationId xmlns:a16="http://schemas.microsoft.com/office/drawing/2014/main" id="{4FA55C43-0170-4F7F-91CB-E42213443E82}"/>
              </a:ext>
            </a:extLst>
          </p:cNvPr>
          <p:cNvPicPr>
            <a:picLocks noChangeAspect="1"/>
          </p:cNvPicPr>
          <p:nvPr/>
        </p:nvPicPr>
        <p:blipFill>
          <a:blip r:embed="rId2"/>
          <a:stretch>
            <a:fillRect/>
          </a:stretch>
        </p:blipFill>
        <p:spPr>
          <a:xfrm>
            <a:off x="439205" y="1297668"/>
            <a:ext cx="9417272" cy="2828935"/>
          </a:xfrm>
          <a:prstGeom prst="rect">
            <a:avLst/>
          </a:prstGeom>
        </p:spPr>
      </p:pic>
    </p:spTree>
    <p:extLst>
      <p:ext uri="{BB962C8B-B14F-4D97-AF65-F5344CB8AC3E}">
        <p14:creationId xmlns:p14="http://schemas.microsoft.com/office/powerpoint/2010/main" val="4255635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A6726BD-304B-40D2-A63D-05193E070ABD}"/>
              </a:ext>
            </a:extLst>
          </p:cNvPr>
          <p:cNvSpPr>
            <a:spLocks noGrp="1"/>
          </p:cNvSpPr>
          <p:nvPr>
            <p:ph type="title"/>
          </p:nvPr>
        </p:nvSpPr>
        <p:spPr/>
        <p:txBody>
          <a:bodyPr/>
          <a:lstStyle/>
          <a:p>
            <a:r>
              <a:rPr lang="en-GB"/>
              <a:t>‘GDI’ </a:t>
            </a:r>
            <a:r>
              <a:rPr lang="en-GB" err="1"/>
              <a:t>bronnen</a:t>
            </a:r>
            <a:r>
              <a:rPr lang="en-GB"/>
              <a:t>: </a:t>
            </a:r>
            <a:r>
              <a:rPr lang="en-GB" err="1"/>
              <a:t>evaluatie</a:t>
            </a:r>
            <a:r>
              <a:rPr lang="en-GB"/>
              <a:t> (2)</a:t>
            </a:r>
            <a:endParaRPr lang="nl-NL"/>
          </a:p>
        </p:txBody>
      </p:sp>
      <p:sp>
        <p:nvSpPr>
          <p:cNvPr id="4" name="Tijdelijke aanduiding voor dianummer 3">
            <a:extLst>
              <a:ext uri="{FF2B5EF4-FFF2-40B4-BE49-F238E27FC236}">
                <a16:creationId xmlns:a16="http://schemas.microsoft.com/office/drawing/2014/main" id="{8B83E488-C3A3-473E-A682-ED442DF1711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a:t>35</a:t>
            </a:fld>
            <a:endParaRPr lang="en-GB"/>
          </a:p>
        </p:txBody>
      </p:sp>
      <p:sp>
        <p:nvSpPr>
          <p:cNvPr id="6" name="TextBox 6">
            <a:extLst>
              <a:ext uri="{FF2B5EF4-FFF2-40B4-BE49-F238E27FC236}">
                <a16:creationId xmlns:a16="http://schemas.microsoft.com/office/drawing/2014/main" id="{E4B1D5D9-81A1-4B51-A169-2C1A864A3A44}"/>
              </a:ext>
            </a:extLst>
          </p:cNvPr>
          <p:cNvSpPr txBox="1"/>
          <p:nvPr/>
        </p:nvSpPr>
        <p:spPr>
          <a:xfrm>
            <a:off x="421178" y="5004262"/>
            <a:ext cx="9204960" cy="1169551"/>
          </a:xfrm>
          <a:prstGeom prst="rect">
            <a:avLst/>
          </a:prstGeom>
          <a:noFill/>
        </p:spPr>
        <p:txBody>
          <a:bodyPr wrap="square" rtlCol="0" anchor="t">
            <a:spAutoFit/>
          </a:bodyPr>
          <a:lstStyle/>
          <a:p>
            <a:r>
              <a:rPr lang="en-GB" err="1"/>
              <a:t>Beheer</a:t>
            </a:r>
            <a:r>
              <a:rPr lang="en-GB"/>
              <a:t>:</a:t>
            </a:r>
          </a:p>
          <a:p>
            <a:pPr marL="285750" lvl="3" indent="-285750">
              <a:buFontTx/>
              <a:buChar char="-"/>
            </a:pPr>
            <a:r>
              <a:rPr lang="en-GB" err="1"/>
              <a:t>Infrastructuur</a:t>
            </a:r>
            <a:r>
              <a:rPr lang="en-GB"/>
              <a:t>: **** of niet gekend, </a:t>
            </a:r>
            <a:r>
              <a:rPr lang="en-GB" err="1"/>
              <a:t>Ondersteuning</a:t>
            </a:r>
            <a:r>
              <a:rPr lang="en-GB"/>
              <a:t>: *****, </a:t>
            </a:r>
            <a:r>
              <a:rPr lang="en-GB" err="1"/>
              <a:t>Terugmelding</a:t>
            </a:r>
            <a:r>
              <a:rPr lang="en-GB"/>
              <a:t>: *****, </a:t>
            </a:r>
            <a:r>
              <a:rPr lang="en-GB" err="1"/>
              <a:t>Verbeteringen</a:t>
            </a:r>
            <a:r>
              <a:rPr lang="en-GB"/>
              <a:t>: ***</a:t>
            </a:r>
          </a:p>
          <a:p>
            <a:pPr marL="285750" indent="-285750">
              <a:buFontTx/>
              <a:buChar char="-"/>
            </a:pPr>
            <a:endParaRPr lang="en-GB"/>
          </a:p>
          <a:p>
            <a:r>
              <a:rPr lang="en-GB" err="1"/>
              <a:t>Veiligheid</a:t>
            </a:r>
            <a:r>
              <a:rPr lang="en-GB"/>
              <a:t>:</a:t>
            </a:r>
          </a:p>
          <a:p>
            <a:r>
              <a:rPr lang="en-GB"/>
              <a:t>-    </a:t>
            </a:r>
            <a:r>
              <a:rPr lang="en-GB" err="1"/>
              <a:t>Maatregelen</a:t>
            </a:r>
            <a:r>
              <a:rPr lang="en-GB"/>
              <a:t>: ****, Auditing: ***, Veiligheidsstandaarden: gedefinieerd ***</a:t>
            </a:r>
            <a:endParaRPr lang="nl-BE"/>
          </a:p>
        </p:txBody>
      </p:sp>
      <p:pic>
        <p:nvPicPr>
          <p:cNvPr id="5" name="Afbeelding 7" descr="Afbeelding met schermafbeelding&#10;&#10;Beschrijving is gegenereerd met zeer hoge betrouwbaarheid">
            <a:extLst>
              <a:ext uri="{FF2B5EF4-FFF2-40B4-BE49-F238E27FC236}">
                <a16:creationId xmlns:a16="http://schemas.microsoft.com/office/drawing/2014/main" id="{B74E8C34-E970-47C5-BF43-0CB563546B48}"/>
              </a:ext>
            </a:extLst>
          </p:cNvPr>
          <p:cNvPicPr>
            <a:picLocks noChangeAspect="1"/>
          </p:cNvPicPr>
          <p:nvPr/>
        </p:nvPicPr>
        <p:blipFill>
          <a:blip r:embed="rId2"/>
          <a:stretch>
            <a:fillRect/>
          </a:stretch>
        </p:blipFill>
        <p:spPr>
          <a:xfrm>
            <a:off x="397382" y="1589280"/>
            <a:ext cx="9506891" cy="2693753"/>
          </a:xfrm>
          <a:prstGeom prst="rect">
            <a:avLst/>
          </a:prstGeom>
        </p:spPr>
      </p:pic>
    </p:spTree>
    <p:extLst>
      <p:ext uri="{BB962C8B-B14F-4D97-AF65-F5344CB8AC3E}">
        <p14:creationId xmlns:p14="http://schemas.microsoft.com/office/powerpoint/2010/main" val="1110429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6F3B148-28ED-42D0-8631-BE342A65E975}"/>
              </a:ext>
            </a:extLst>
          </p:cNvPr>
          <p:cNvSpPr>
            <a:spLocks noGrp="1"/>
          </p:cNvSpPr>
          <p:nvPr>
            <p:ph type="title"/>
          </p:nvPr>
        </p:nvSpPr>
        <p:spPr/>
        <p:txBody>
          <a:bodyPr/>
          <a:lstStyle/>
          <a:p>
            <a:r>
              <a:rPr lang="en-GB"/>
              <a:t>‘GDI’ </a:t>
            </a:r>
            <a:r>
              <a:rPr lang="en-GB" err="1"/>
              <a:t>bronnen</a:t>
            </a:r>
            <a:r>
              <a:rPr lang="en-GB"/>
              <a:t>: </a:t>
            </a:r>
            <a:r>
              <a:rPr lang="en-GB" err="1"/>
              <a:t>evaluatie</a:t>
            </a:r>
            <a:r>
              <a:rPr lang="en-GB"/>
              <a:t> (3)</a:t>
            </a:r>
            <a:endParaRPr lang="nl-NL"/>
          </a:p>
        </p:txBody>
      </p:sp>
      <p:sp>
        <p:nvSpPr>
          <p:cNvPr id="4" name="Tijdelijke aanduiding voor dianummer 3">
            <a:extLst>
              <a:ext uri="{FF2B5EF4-FFF2-40B4-BE49-F238E27FC236}">
                <a16:creationId xmlns:a16="http://schemas.microsoft.com/office/drawing/2014/main" id="{5E040F97-4EF7-4E47-8B50-E0210B5C51D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a:t>36</a:t>
            </a:fld>
            <a:endParaRPr lang="en-GB"/>
          </a:p>
        </p:txBody>
      </p:sp>
      <p:sp>
        <p:nvSpPr>
          <p:cNvPr id="6" name="TextBox 6">
            <a:extLst>
              <a:ext uri="{FF2B5EF4-FFF2-40B4-BE49-F238E27FC236}">
                <a16:creationId xmlns:a16="http://schemas.microsoft.com/office/drawing/2014/main" id="{18E4E2E1-34B8-454E-A821-5FBA86B4E810}"/>
              </a:ext>
            </a:extLst>
          </p:cNvPr>
          <p:cNvSpPr txBox="1"/>
          <p:nvPr/>
        </p:nvSpPr>
        <p:spPr>
          <a:xfrm>
            <a:off x="649047" y="5799790"/>
            <a:ext cx="8510444" cy="523220"/>
          </a:xfrm>
          <a:prstGeom prst="rect">
            <a:avLst/>
          </a:prstGeom>
          <a:noFill/>
        </p:spPr>
        <p:txBody>
          <a:bodyPr wrap="square" rtlCol="0" anchor="t">
            <a:spAutoFit/>
          </a:bodyPr>
          <a:lstStyle/>
          <a:p>
            <a:r>
              <a:rPr lang="en-GB"/>
              <a:t>Financiering: gedefinieerd ***</a:t>
            </a:r>
          </a:p>
          <a:p>
            <a:r>
              <a:rPr lang="en-GB" err="1"/>
              <a:t>interoperabiliteit</a:t>
            </a:r>
            <a:r>
              <a:rPr lang="en-GB"/>
              <a:t>: </a:t>
            </a:r>
            <a:r>
              <a:rPr lang="en-GB" err="1"/>
              <a:t>semantisch</a:t>
            </a:r>
            <a:r>
              <a:rPr lang="en-GB"/>
              <a:t>: ***, </a:t>
            </a:r>
            <a:r>
              <a:rPr lang="en-GB" err="1"/>
              <a:t>technisch</a:t>
            </a:r>
            <a:r>
              <a:rPr lang="en-GB"/>
              <a:t>: ****</a:t>
            </a:r>
          </a:p>
        </p:txBody>
      </p:sp>
      <p:pic>
        <p:nvPicPr>
          <p:cNvPr id="5" name="Afbeelding 7" descr="Afbeelding met schermafbeelding&#10;&#10;Beschrijving is gegenereerd met zeer hoge betrouwbaarheid">
            <a:extLst>
              <a:ext uri="{FF2B5EF4-FFF2-40B4-BE49-F238E27FC236}">
                <a16:creationId xmlns:a16="http://schemas.microsoft.com/office/drawing/2014/main" id="{F83C6A44-6792-4C64-A35E-50649987A688}"/>
              </a:ext>
            </a:extLst>
          </p:cNvPr>
          <p:cNvPicPr>
            <a:picLocks noChangeAspect="1"/>
          </p:cNvPicPr>
          <p:nvPr/>
        </p:nvPicPr>
        <p:blipFill>
          <a:blip r:embed="rId2"/>
          <a:stretch>
            <a:fillRect/>
          </a:stretch>
        </p:blipFill>
        <p:spPr>
          <a:xfrm>
            <a:off x="821585" y="1195419"/>
            <a:ext cx="8162591" cy="4031068"/>
          </a:xfrm>
          <a:prstGeom prst="rect">
            <a:avLst/>
          </a:prstGeom>
        </p:spPr>
      </p:pic>
    </p:spTree>
    <p:extLst>
      <p:ext uri="{BB962C8B-B14F-4D97-AF65-F5344CB8AC3E}">
        <p14:creationId xmlns:p14="http://schemas.microsoft.com/office/powerpoint/2010/main" val="3611363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F3E064-03A6-4193-BB9D-070391F81C1B}"/>
              </a:ext>
            </a:extLst>
          </p:cNvPr>
          <p:cNvSpPr>
            <a:spLocks noGrp="1"/>
          </p:cNvSpPr>
          <p:nvPr>
            <p:ph type="body" idx="1"/>
          </p:nvPr>
        </p:nvSpPr>
        <p:spPr>
          <a:xfrm>
            <a:off x="681038" y="1482215"/>
            <a:ext cx="8898897" cy="4992328"/>
          </a:xfrm>
        </p:spPr>
        <p:txBody>
          <a:bodyPr>
            <a:normAutofit/>
          </a:bodyPr>
          <a:lstStyle/>
          <a:p>
            <a:pPr marL="76200" indent="0">
              <a:buNone/>
            </a:pPr>
            <a:r>
              <a:rPr lang="en-GB" dirty="0"/>
              <a:t>1. </a:t>
            </a:r>
            <a:r>
              <a:rPr lang="en-GB" dirty="0" err="1"/>
              <a:t>Evaluatie</a:t>
            </a:r>
            <a:r>
              <a:rPr lang="en-GB" dirty="0"/>
              <a:t> </a:t>
            </a:r>
          </a:p>
          <a:p>
            <a:pPr marL="533400" lvl="1" indent="0">
              <a:buNone/>
            </a:pPr>
            <a:r>
              <a:rPr lang="en-GB" dirty="0"/>
              <a:t>- </a:t>
            </a:r>
            <a:r>
              <a:rPr lang="en-GB" dirty="0" err="1"/>
              <a:t>obv</a:t>
            </a:r>
            <a:r>
              <a:rPr lang="en-GB" dirty="0"/>
              <a:t> </a:t>
            </a:r>
            <a:r>
              <a:rPr lang="en-GB" dirty="0" err="1"/>
              <a:t>dienstverlening</a:t>
            </a:r>
            <a:r>
              <a:rPr lang="en-GB" dirty="0"/>
              <a:t> </a:t>
            </a:r>
            <a:r>
              <a:rPr lang="en-GB" dirty="0" err="1"/>
              <a:t>gegevensuitwisseling</a:t>
            </a:r>
            <a:endParaRPr lang="en-GB" dirty="0"/>
          </a:p>
          <a:p>
            <a:pPr marL="533400" lvl="1" indent="0">
              <a:buNone/>
            </a:pPr>
            <a:r>
              <a:rPr lang="en-GB" dirty="0"/>
              <a:t>- door PO’s van MAGDA/GDI </a:t>
            </a:r>
            <a:r>
              <a:rPr lang="en-GB" dirty="0" err="1"/>
              <a:t>ahv</a:t>
            </a:r>
            <a:r>
              <a:rPr lang="en-GB" dirty="0"/>
              <a:t> excel met </a:t>
            </a:r>
            <a:r>
              <a:rPr lang="en-GB" dirty="0" err="1"/>
              <a:t>aangepaste</a:t>
            </a:r>
            <a:r>
              <a:rPr lang="en-GB" dirty="0"/>
              <a:t> criteria</a:t>
            </a:r>
          </a:p>
          <a:p>
            <a:pPr marL="76200" indent="0">
              <a:buNone/>
            </a:pPr>
            <a:r>
              <a:rPr lang="en-GB" dirty="0"/>
              <a:t>2. </a:t>
            </a:r>
            <a:r>
              <a:rPr lang="en-GB" b="1" dirty="0" err="1"/>
              <a:t>Evaluatie</a:t>
            </a:r>
            <a:r>
              <a:rPr lang="en-GB" b="1" dirty="0"/>
              <a:t> door </a:t>
            </a:r>
            <a:r>
              <a:rPr lang="en-GB" b="1" dirty="0" err="1"/>
              <a:t>bronbeheerders</a:t>
            </a:r>
            <a:r>
              <a:rPr lang="en-GB" b="1" dirty="0"/>
              <a:t> – 9/04/2019 – 14/05/2019</a:t>
            </a:r>
          </a:p>
          <a:p>
            <a:pPr marL="76200" indent="0">
              <a:buNone/>
            </a:pPr>
            <a:r>
              <a:rPr lang="en-GB" dirty="0"/>
              <a:t>3. </a:t>
            </a:r>
            <a:r>
              <a:rPr lang="en-GB" dirty="0" err="1"/>
              <a:t>Publieke</a:t>
            </a:r>
            <a:r>
              <a:rPr lang="en-GB" dirty="0"/>
              <a:t> review stakeholders</a:t>
            </a:r>
          </a:p>
          <a:p>
            <a:pPr marL="76200" indent="0">
              <a:buNone/>
            </a:pPr>
            <a:r>
              <a:rPr lang="en-GB" dirty="0"/>
              <a:t>4. Ad</a:t>
            </a:r>
            <a:r>
              <a:rPr lang="nl-BE" dirty="0"/>
              <a:t>vies stuurorgaan</a:t>
            </a:r>
            <a:endParaRPr lang="en-GB" dirty="0"/>
          </a:p>
          <a:p>
            <a:pPr marL="76200" indent="0">
              <a:buNone/>
            </a:pPr>
            <a:r>
              <a:rPr lang="en-GB" dirty="0"/>
              <a:t>5</a:t>
            </a:r>
            <a:r>
              <a:rPr lang="nl-BE" dirty="0"/>
              <a:t>. Besluit Vlaamse Regering</a:t>
            </a:r>
          </a:p>
          <a:p>
            <a:pPr marL="76200" indent="0">
              <a:buNone/>
            </a:pPr>
            <a:endParaRPr lang="en-GB" dirty="0"/>
          </a:p>
        </p:txBody>
      </p:sp>
      <p:sp>
        <p:nvSpPr>
          <p:cNvPr id="3" name="Title 2">
            <a:extLst>
              <a:ext uri="{FF2B5EF4-FFF2-40B4-BE49-F238E27FC236}">
                <a16:creationId xmlns:a16="http://schemas.microsoft.com/office/drawing/2014/main" id="{AD3A54E1-B3A5-4AD3-9433-8B55DF763880}"/>
              </a:ext>
            </a:extLst>
          </p:cNvPr>
          <p:cNvSpPr>
            <a:spLocks noGrp="1"/>
          </p:cNvSpPr>
          <p:nvPr>
            <p:ph type="title"/>
          </p:nvPr>
        </p:nvSpPr>
        <p:spPr/>
        <p:txBody>
          <a:bodyPr>
            <a:normAutofit fontScale="90000"/>
          </a:bodyPr>
          <a:lstStyle/>
          <a:p>
            <a:r>
              <a:rPr lang="en-GB" dirty="0"/>
              <a:t>Procedure </a:t>
            </a:r>
            <a:r>
              <a:rPr lang="en-GB" dirty="0" err="1"/>
              <a:t>erkenning</a:t>
            </a:r>
            <a:r>
              <a:rPr lang="en-GB" dirty="0"/>
              <a:t> </a:t>
            </a:r>
            <a:r>
              <a:rPr lang="en-GB" dirty="0" err="1"/>
              <a:t>ahv</a:t>
            </a:r>
            <a:r>
              <a:rPr lang="en-GB" dirty="0"/>
              <a:t> </a:t>
            </a:r>
            <a:r>
              <a:rPr lang="en-GB" dirty="0" err="1"/>
              <a:t>gegevensstromen</a:t>
            </a:r>
            <a:r>
              <a:rPr lang="en-GB" dirty="0"/>
              <a:t> (MAGDA/GDI)</a:t>
            </a:r>
            <a:endParaRPr lang="nl-BE" dirty="0"/>
          </a:p>
        </p:txBody>
      </p:sp>
      <p:sp>
        <p:nvSpPr>
          <p:cNvPr id="4" name="Slide Number Placeholder 3">
            <a:extLst>
              <a:ext uri="{FF2B5EF4-FFF2-40B4-BE49-F238E27FC236}">
                <a16:creationId xmlns:a16="http://schemas.microsoft.com/office/drawing/2014/main" id="{4A275D9C-899A-4EBD-BADC-9EE59F8564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37</a:t>
            </a:fld>
            <a:endParaRPr lang="en-GB"/>
          </a:p>
        </p:txBody>
      </p:sp>
    </p:spTree>
    <p:extLst>
      <p:ext uri="{BB962C8B-B14F-4D97-AF65-F5344CB8AC3E}">
        <p14:creationId xmlns:p14="http://schemas.microsoft.com/office/powerpoint/2010/main" val="3122426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96CBA53-BAB2-4C90-9CBE-56BE06B460EB}"/>
              </a:ext>
            </a:extLst>
          </p:cNvPr>
          <p:cNvSpPr>
            <a:spLocks noGrp="1"/>
          </p:cNvSpPr>
          <p:nvPr>
            <p:ph type="body" idx="1"/>
          </p:nvPr>
        </p:nvSpPr>
        <p:spPr/>
        <p:txBody>
          <a:bodyPr/>
          <a:lstStyle/>
          <a:p>
            <a:r>
              <a:rPr lang="nl-BE" dirty="0"/>
              <a:t>Reviseren van de evaluatie</a:t>
            </a:r>
          </a:p>
          <a:p>
            <a:pPr lvl="1"/>
            <a:r>
              <a:rPr lang="nl-BE" dirty="0"/>
              <a:t>Feedback (deadline 14/5/2019)</a:t>
            </a:r>
          </a:p>
          <a:p>
            <a:pPr lvl="2"/>
            <a:r>
              <a:rPr lang="nl-BE" dirty="0"/>
              <a:t>Akkoord </a:t>
            </a:r>
          </a:p>
          <a:p>
            <a:pPr lvl="2"/>
            <a:r>
              <a:rPr lang="nl-BE" dirty="0"/>
              <a:t>Bijstelling of aanvulling van de evaluatie </a:t>
            </a:r>
          </a:p>
          <a:p>
            <a:pPr lvl="2"/>
            <a:r>
              <a:rPr lang="nl-BE" dirty="0"/>
              <a:t>Advies/ opmerkingen bij de erkenning van de bron</a:t>
            </a:r>
          </a:p>
          <a:p>
            <a:pPr lvl="2"/>
            <a:r>
              <a:rPr lang="nl-BE" dirty="0"/>
              <a:t>Geen feedback = positief advies voor erkenning van de bron als authentieke bron</a:t>
            </a:r>
          </a:p>
          <a:p>
            <a:pPr lvl="2"/>
            <a:endParaRPr lang="nl-BE" dirty="0"/>
          </a:p>
          <a:p>
            <a:r>
              <a:rPr lang="nl-BE" dirty="0"/>
              <a:t>14/5/2019 werkgroep AGB </a:t>
            </a:r>
          </a:p>
          <a:p>
            <a:pPr lvl="1"/>
            <a:r>
              <a:rPr lang="nl-BE" dirty="0"/>
              <a:t>per bron bespreking verzamelde feedback en formuleren advies aan stuurorgaan</a:t>
            </a:r>
          </a:p>
          <a:p>
            <a:pPr lvl="1"/>
            <a:endParaRPr lang="nl-BE" dirty="0"/>
          </a:p>
          <a:p>
            <a:endParaRPr lang="nl-BE" dirty="0"/>
          </a:p>
        </p:txBody>
      </p:sp>
      <p:sp>
        <p:nvSpPr>
          <p:cNvPr id="3" name="Titel 2">
            <a:extLst>
              <a:ext uri="{FF2B5EF4-FFF2-40B4-BE49-F238E27FC236}">
                <a16:creationId xmlns:a16="http://schemas.microsoft.com/office/drawing/2014/main" id="{3F2D67C9-4D31-47E7-BDD2-1A1762870AA3}"/>
              </a:ext>
            </a:extLst>
          </p:cNvPr>
          <p:cNvSpPr>
            <a:spLocks noGrp="1"/>
          </p:cNvSpPr>
          <p:nvPr>
            <p:ph type="title"/>
          </p:nvPr>
        </p:nvSpPr>
        <p:spPr/>
        <p:txBody>
          <a:bodyPr/>
          <a:lstStyle/>
          <a:p>
            <a:r>
              <a:rPr lang="nl-BE" dirty="0"/>
              <a:t>Verwachte feedback</a:t>
            </a:r>
          </a:p>
        </p:txBody>
      </p:sp>
      <p:sp>
        <p:nvSpPr>
          <p:cNvPr id="4" name="Tijdelijke aanduiding voor dianummer 3">
            <a:extLst>
              <a:ext uri="{FF2B5EF4-FFF2-40B4-BE49-F238E27FC236}">
                <a16:creationId xmlns:a16="http://schemas.microsoft.com/office/drawing/2014/main" id="{7AD02EBA-6921-4A54-8E2F-ED88DC58895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38</a:t>
            </a:fld>
            <a:endParaRPr lang="en-GB"/>
          </a:p>
        </p:txBody>
      </p:sp>
    </p:spTree>
    <p:extLst>
      <p:ext uri="{BB962C8B-B14F-4D97-AF65-F5344CB8AC3E}">
        <p14:creationId xmlns:p14="http://schemas.microsoft.com/office/powerpoint/2010/main" val="424926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1410B47-B6A6-4788-9E28-724E29D01355}"/>
              </a:ext>
            </a:extLst>
          </p:cNvPr>
          <p:cNvSpPr>
            <a:spLocks noGrp="1"/>
          </p:cNvSpPr>
          <p:nvPr>
            <p:ph type="body" idx="1"/>
          </p:nvPr>
        </p:nvSpPr>
        <p:spPr/>
        <p:txBody>
          <a:bodyPr/>
          <a:lstStyle/>
          <a:p>
            <a:r>
              <a:rPr lang="nl-BE" dirty="0"/>
              <a:t>Stuurorgaan Vlaams Informatie en ICT-beleid</a:t>
            </a:r>
          </a:p>
          <a:p>
            <a:pPr lvl="1"/>
            <a:r>
              <a:rPr lang="nl-BE" dirty="0"/>
              <a:t>stuurgroep GDI-Vlaanderen (GDI decreet)</a:t>
            </a:r>
          </a:p>
          <a:p>
            <a:pPr lvl="1"/>
            <a:r>
              <a:rPr lang="nl-BE" dirty="0"/>
              <a:t>VDI-coördinatiecomité (e-</a:t>
            </a:r>
            <a:r>
              <a:rPr lang="nl-BE" dirty="0" err="1"/>
              <a:t>gov</a:t>
            </a:r>
            <a:r>
              <a:rPr lang="nl-BE" dirty="0"/>
              <a:t> decreet) </a:t>
            </a:r>
          </a:p>
          <a:p>
            <a:pPr lvl="1"/>
            <a:r>
              <a:rPr lang="nl-BE" dirty="0"/>
              <a:t>kan adviezen voorstellen aan Vlaamse Regering bindend voor VO, provinciale en lokale besturen</a:t>
            </a:r>
          </a:p>
          <a:p>
            <a:r>
              <a:rPr lang="nl-BE" dirty="0"/>
              <a:t>Werkgroep Authentieke gegevensbronnen</a:t>
            </a:r>
          </a:p>
          <a:p>
            <a:pPr lvl="1"/>
            <a:r>
              <a:rPr lang="nl-BE" dirty="0"/>
              <a:t>verfijning van erkenningsprocedure</a:t>
            </a:r>
          </a:p>
          <a:p>
            <a:pPr lvl="1"/>
            <a:r>
              <a:rPr lang="nl-BE" dirty="0"/>
              <a:t>uitbouw van een stelsel van Vlaamse authentieke gegevensbronnen te versnellen</a:t>
            </a:r>
          </a:p>
          <a:p>
            <a:endParaRPr lang="nl-BE" dirty="0"/>
          </a:p>
          <a:p>
            <a:endParaRPr lang="nl-BE" dirty="0"/>
          </a:p>
          <a:p>
            <a:endParaRPr lang="nl-BE" dirty="0"/>
          </a:p>
        </p:txBody>
      </p:sp>
      <p:sp>
        <p:nvSpPr>
          <p:cNvPr id="3" name="Titel 2">
            <a:extLst>
              <a:ext uri="{FF2B5EF4-FFF2-40B4-BE49-F238E27FC236}">
                <a16:creationId xmlns:a16="http://schemas.microsoft.com/office/drawing/2014/main" id="{E4F3C28C-614E-4718-8638-70B3691FFF77}"/>
              </a:ext>
            </a:extLst>
          </p:cNvPr>
          <p:cNvSpPr>
            <a:spLocks noGrp="1"/>
          </p:cNvSpPr>
          <p:nvPr>
            <p:ph type="title"/>
          </p:nvPr>
        </p:nvSpPr>
        <p:spPr/>
        <p:txBody>
          <a:bodyPr/>
          <a:lstStyle/>
          <a:p>
            <a:r>
              <a:rPr lang="nl-BE" dirty="0"/>
              <a:t>Situering</a:t>
            </a:r>
          </a:p>
        </p:txBody>
      </p:sp>
      <p:sp>
        <p:nvSpPr>
          <p:cNvPr id="4" name="Tijdelijke aanduiding voor dianummer 3">
            <a:extLst>
              <a:ext uri="{FF2B5EF4-FFF2-40B4-BE49-F238E27FC236}">
                <a16:creationId xmlns:a16="http://schemas.microsoft.com/office/drawing/2014/main" id="{6408D289-5386-41EC-852C-3F7E1391C24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376371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1038" y="1080324"/>
            <a:ext cx="8543925" cy="5478513"/>
          </a:xfrm>
        </p:spPr>
        <p:txBody>
          <a:bodyPr/>
          <a:lstStyle/>
          <a:p>
            <a:pPr marL="76200" indent="0">
              <a:buNone/>
            </a:pPr>
            <a:r>
              <a:rPr lang="nl-BE" sz="2000" noProof="0" dirty="0"/>
              <a:t>“</a:t>
            </a:r>
            <a:r>
              <a:rPr lang="nl-NL" sz="2000" i="1" dirty="0"/>
              <a:t>Een authentieke gegevensbron is de meest volledige, kwalitatief hoogstaande verzameling van gegevens die op elektronische wijze worden bijgehouden, en die voor de overheidsinstanties nuttig of noodzakelijk zijn bij de uitvoering van de taken van algemeen belang waarmee ze zijn belast of bij de uitvoering van verplichtingen die op hen rusten.”</a:t>
            </a:r>
          </a:p>
          <a:p>
            <a:pPr marL="76200" indent="0">
              <a:buNone/>
            </a:pPr>
            <a:endParaRPr lang="nl-NL" i="1" dirty="0"/>
          </a:p>
          <a:p>
            <a:pPr marL="76200" lvl="0" indent="0" algn="ctr">
              <a:buNone/>
            </a:pPr>
            <a:r>
              <a:rPr lang="nl-BE" sz="2000" dirty="0"/>
              <a:t>éénmalige gegevensopvraging</a:t>
            </a:r>
          </a:p>
          <a:p>
            <a:pPr marL="76200" lvl="0" indent="0" algn="ctr">
              <a:buNone/>
            </a:pPr>
            <a:r>
              <a:rPr lang="nl-NL" sz="2000" dirty="0"/>
              <a:t>beveiliging</a:t>
            </a:r>
            <a:endParaRPr lang="en-GB" sz="2000" dirty="0"/>
          </a:p>
          <a:p>
            <a:pPr marL="76200" lvl="0" indent="0" algn="ctr">
              <a:buNone/>
            </a:pPr>
            <a:r>
              <a:rPr lang="nl-NL" sz="2000" dirty="0"/>
              <a:t>openheid</a:t>
            </a:r>
            <a:endParaRPr lang="en-GB" sz="2000" dirty="0"/>
          </a:p>
          <a:p>
            <a:pPr marL="76200" lvl="0" indent="0" algn="ctr">
              <a:buNone/>
            </a:pPr>
            <a:r>
              <a:rPr lang="nl-NL" sz="2000" dirty="0"/>
              <a:t>gegevensdeling</a:t>
            </a:r>
            <a:endParaRPr lang="en-US" sz="2000" dirty="0"/>
          </a:p>
          <a:p>
            <a:pPr marL="76200" lvl="0" indent="0" algn="ctr">
              <a:buNone/>
            </a:pPr>
            <a:r>
              <a:rPr lang="nl-NL" sz="2000" dirty="0"/>
              <a:t>kwaliteit </a:t>
            </a:r>
          </a:p>
          <a:p>
            <a:pPr marL="76200" lvl="0" indent="0" algn="ctr">
              <a:buNone/>
            </a:pPr>
            <a:r>
              <a:rPr lang="nl-NL" sz="2000" dirty="0"/>
              <a:t>interoperabiliteit</a:t>
            </a:r>
          </a:p>
          <a:p>
            <a:pPr marL="76200" lvl="0" indent="0" algn="ctr">
              <a:buNone/>
            </a:pPr>
            <a:r>
              <a:rPr lang="nl-NL" sz="2000" dirty="0"/>
              <a:t>verantwoordelijkheid</a:t>
            </a:r>
            <a:endParaRPr lang="nl-BE" sz="1200" dirty="0"/>
          </a:p>
          <a:p>
            <a:pPr marL="76200" indent="0">
              <a:buNone/>
            </a:pPr>
            <a:endParaRPr lang="en-US" dirty="0"/>
          </a:p>
          <a:p>
            <a:pPr marL="76200" indent="0">
              <a:buNone/>
            </a:pPr>
            <a:endParaRPr lang="nl-BE" dirty="0"/>
          </a:p>
          <a:p>
            <a:pPr marL="76200" indent="0">
              <a:buNone/>
            </a:pPr>
            <a:endParaRPr lang="nl-BE" i="1" dirty="0"/>
          </a:p>
          <a:p>
            <a:pPr marL="76200" indent="0">
              <a:buNone/>
            </a:pPr>
            <a:endParaRPr lang="nl-BE" i="1" noProof="0" dirty="0"/>
          </a:p>
        </p:txBody>
      </p:sp>
      <p:sp>
        <p:nvSpPr>
          <p:cNvPr id="3" name="Title 2"/>
          <p:cNvSpPr>
            <a:spLocks noGrp="1"/>
          </p:cNvSpPr>
          <p:nvPr>
            <p:ph type="title"/>
          </p:nvPr>
        </p:nvSpPr>
        <p:spPr/>
        <p:txBody>
          <a:bodyPr/>
          <a:lstStyle/>
          <a:p>
            <a:r>
              <a:rPr lang="nl-BE" dirty="0"/>
              <a:t>Definitie &amp; doelstellingen </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76797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prstGeom prst="rect">
            <a:avLst/>
          </a:prstGeom>
          <a:noFill/>
          <a:ln>
            <a:noFill/>
          </a:ln>
        </p:spPr>
        <p:txBody>
          <a:bodyPr spcFirstLastPara="1" wrap="square" lIns="91425" tIns="144000" rIns="91425" bIns="252000" anchor="t" anchorCtr="0">
            <a:noAutofit/>
          </a:bodyPr>
          <a:lstStyle/>
          <a:p>
            <a:pPr marL="76200" lvl="0" indent="0">
              <a:lnSpc>
                <a:spcPct val="150000"/>
              </a:lnSpc>
              <a:buNone/>
            </a:pPr>
            <a:r>
              <a:rPr lang="nl-BE" b="1" dirty="0"/>
              <a:t>kwaliteit</a:t>
            </a:r>
            <a:r>
              <a:rPr lang="nl-BE" dirty="0"/>
              <a:t> van de gegevens</a:t>
            </a:r>
          </a:p>
          <a:p>
            <a:pPr marL="76200" lvl="0" indent="0">
              <a:lnSpc>
                <a:spcPct val="150000"/>
              </a:lnSpc>
              <a:buNone/>
            </a:pPr>
            <a:r>
              <a:rPr lang="nl-BE" b="1" dirty="0"/>
              <a:t>bruikbaarheid</a:t>
            </a:r>
            <a:r>
              <a:rPr lang="nl-BE" dirty="0"/>
              <a:t> voor alle afnemers</a:t>
            </a:r>
          </a:p>
          <a:p>
            <a:pPr marL="76200" lvl="0" indent="0">
              <a:lnSpc>
                <a:spcPct val="150000"/>
              </a:lnSpc>
              <a:buNone/>
            </a:pPr>
            <a:r>
              <a:rPr lang="nl-BE" b="1" dirty="0"/>
              <a:t>semantische en technisch interoperabiliteit</a:t>
            </a:r>
            <a:endParaRPr lang="nl-BE" dirty="0"/>
          </a:p>
          <a:p>
            <a:pPr marL="76200" lvl="0" indent="0">
              <a:lnSpc>
                <a:spcPct val="150000"/>
              </a:lnSpc>
              <a:buNone/>
            </a:pPr>
            <a:r>
              <a:rPr lang="nl-BE" dirty="0"/>
              <a:t>adequate </a:t>
            </a:r>
            <a:r>
              <a:rPr lang="nl-BE" b="1" dirty="0"/>
              <a:t>beheer</a:t>
            </a:r>
            <a:r>
              <a:rPr lang="nl-BE" dirty="0"/>
              <a:t> van de gegevensbron</a:t>
            </a:r>
          </a:p>
          <a:p>
            <a:pPr marL="76200" lvl="0" indent="0">
              <a:lnSpc>
                <a:spcPct val="150000"/>
              </a:lnSpc>
              <a:buNone/>
            </a:pPr>
            <a:r>
              <a:rPr lang="nl-BE" b="1" dirty="0"/>
              <a:t>veiligheid</a:t>
            </a:r>
            <a:r>
              <a:rPr lang="nl-BE" dirty="0"/>
              <a:t> van de gegevensbron op fysiek, technisch en organisatorisch niveau</a:t>
            </a:r>
            <a:endParaRPr lang="en-US" dirty="0"/>
          </a:p>
          <a:p>
            <a:pPr marL="76200" indent="0">
              <a:lnSpc>
                <a:spcPct val="150000"/>
              </a:lnSpc>
              <a:buNone/>
            </a:pPr>
            <a:r>
              <a:rPr lang="nl-BE" b="1" dirty="0"/>
              <a:t>financiering</a:t>
            </a:r>
            <a:r>
              <a:rPr lang="nl-BE" dirty="0"/>
              <a:t> van de gegevensbron</a:t>
            </a: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342900" marR="0" lvl="0" indent="-19050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ts val="2400"/>
              <a:buFont typeface="Arial"/>
              <a:buNone/>
            </a:pPr>
            <a:endParaRPr lang="nl-BE" sz="2400" b="0" i="0" u="none" strike="noStrike" cap="none" noProof="0" dirty="0">
              <a:solidFill>
                <a:schemeClr val="dk1"/>
              </a:solidFill>
              <a:latin typeface="Arial"/>
              <a:ea typeface="Arial"/>
              <a:cs typeface="Arial"/>
              <a:sym typeface="Arial"/>
            </a:endParaRPr>
          </a:p>
        </p:txBody>
      </p:sp>
      <p:sp>
        <p:nvSpPr>
          <p:cNvPr id="211" name="Shape 21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nl-BE" dirty="0">
                <a:sym typeface="Calibri"/>
              </a:rPr>
              <a:t>Criteria</a:t>
            </a:r>
          </a:p>
        </p:txBody>
      </p:sp>
    </p:spTree>
    <p:extLst>
      <p:ext uri="{BB962C8B-B14F-4D97-AF65-F5344CB8AC3E}">
        <p14:creationId xmlns:p14="http://schemas.microsoft.com/office/powerpoint/2010/main" val="318935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E2C9EC8-4D38-4AAF-871A-AE7D0592316D}"/>
              </a:ext>
            </a:extLst>
          </p:cNvPr>
          <p:cNvSpPr>
            <a:spLocks noGrp="1"/>
          </p:cNvSpPr>
          <p:nvPr>
            <p:ph type="body" idx="1"/>
          </p:nvPr>
        </p:nvSpPr>
        <p:spPr/>
        <p:txBody>
          <a:bodyPr/>
          <a:lstStyle/>
          <a:p>
            <a:pPr marL="76200" indent="0">
              <a:buNone/>
            </a:pPr>
            <a:r>
              <a:rPr lang="nl-BE" dirty="0"/>
              <a:t>kandidaat authentieke gegevensbron</a:t>
            </a:r>
          </a:p>
          <a:p>
            <a:pPr lvl="1"/>
            <a:r>
              <a:rPr lang="nl-BE" dirty="0"/>
              <a:t>erkend door Stuurorgaan</a:t>
            </a:r>
          </a:p>
          <a:p>
            <a:pPr lvl="1"/>
            <a:r>
              <a:rPr lang="nl-BE" dirty="0"/>
              <a:t>sterk aanbevolen gebruik</a:t>
            </a:r>
          </a:p>
          <a:p>
            <a:pPr lvl="1"/>
            <a:r>
              <a:rPr lang="nl-BE" dirty="0"/>
              <a:t>stappenplan als begeleiding bij verbetering</a:t>
            </a:r>
          </a:p>
          <a:p>
            <a:pPr lvl="1"/>
            <a:endParaRPr lang="nl-BE" dirty="0"/>
          </a:p>
          <a:p>
            <a:pPr marL="76200" indent="0">
              <a:buNone/>
            </a:pPr>
            <a:r>
              <a:rPr lang="nl-BE" dirty="0"/>
              <a:t>authentieke gegevensbron</a:t>
            </a:r>
          </a:p>
          <a:p>
            <a:pPr lvl="1"/>
            <a:r>
              <a:rPr lang="nl-BE" dirty="0"/>
              <a:t>erkend door Vlaamse Regering</a:t>
            </a:r>
          </a:p>
          <a:p>
            <a:pPr lvl="1"/>
            <a:r>
              <a:rPr lang="nl-BE" dirty="0"/>
              <a:t>verplicht gebruik</a:t>
            </a:r>
          </a:p>
          <a:p>
            <a:pPr lvl="1"/>
            <a:endParaRPr lang="nl-BE" dirty="0"/>
          </a:p>
          <a:p>
            <a:pPr marL="76200" indent="0">
              <a:buNone/>
            </a:pPr>
            <a:r>
              <a:rPr lang="nl-BE" dirty="0"/>
              <a:t>veranderingsbeheer</a:t>
            </a:r>
          </a:p>
          <a:p>
            <a:pPr marL="533400" lvl="1" indent="0">
              <a:buNone/>
            </a:pPr>
            <a:endParaRPr lang="nl-BE" dirty="0"/>
          </a:p>
        </p:txBody>
      </p:sp>
      <p:sp>
        <p:nvSpPr>
          <p:cNvPr id="3" name="Titel 2">
            <a:extLst>
              <a:ext uri="{FF2B5EF4-FFF2-40B4-BE49-F238E27FC236}">
                <a16:creationId xmlns:a16="http://schemas.microsoft.com/office/drawing/2014/main" id="{11AB7040-AB05-48B5-A036-2C03287DD2B3}"/>
              </a:ext>
            </a:extLst>
          </p:cNvPr>
          <p:cNvSpPr>
            <a:spLocks noGrp="1"/>
          </p:cNvSpPr>
          <p:nvPr>
            <p:ph type="title"/>
          </p:nvPr>
        </p:nvSpPr>
        <p:spPr/>
        <p:txBody>
          <a:bodyPr/>
          <a:lstStyle/>
          <a:p>
            <a:r>
              <a:rPr lang="nl-BE" dirty="0"/>
              <a:t>Resultaat</a:t>
            </a:r>
          </a:p>
        </p:txBody>
      </p:sp>
      <p:sp>
        <p:nvSpPr>
          <p:cNvPr id="4" name="Tijdelijke aanduiding voor dianummer 3">
            <a:extLst>
              <a:ext uri="{FF2B5EF4-FFF2-40B4-BE49-F238E27FC236}">
                <a16:creationId xmlns:a16="http://schemas.microsoft.com/office/drawing/2014/main" id="{66F6DA2F-F678-4721-8EF9-62DC2EBD608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87458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6E07ECC-ACC7-49E7-B712-EDBA228FFBE7}"/>
              </a:ext>
            </a:extLst>
          </p:cNvPr>
          <p:cNvSpPr>
            <a:spLocks noGrp="1"/>
          </p:cNvSpPr>
          <p:nvPr>
            <p:ph type="body" idx="1"/>
          </p:nvPr>
        </p:nvSpPr>
        <p:spPr/>
        <p:txBody>
          <a:bodyPr/>
          <a:lstStyle/>
          <a:p>
            <a:pPr>
              <a:buFont typeface="Arial" panose="020B0604020202020204" pitchFamily="34" charset="0"/>
              <a:buChar char="•"/>
            </a:pPr>
            <a:r>
              <a:rPr lang="nl-BE" dirty="0"/>
              <a:t>permanent karakter </a:t>
            </a:r>
          </a:p>
          <a:p>
            <a:pPr>
              <a:buFont typeface="Arial" panose="020B0604020202020204" pitchFamily="34" charset="0"/>
              <a:buChar char="•"/>
            </a:pPr>
            <a:r>
              <a:rPr lang="nl-BE" dirty="0"/>
              <a:t>verantwoordelijk voor de </a:t>
            </a:r>
            <a:r>
              <a:rPr lang="nl-BE" b="1" dirty="0"/>
              <a:t>centrale coördinatie en opvolging </a:t>
            </a:r>
            <a:r>
              <a:rPr lang="nl-BE" dirty="0"/>
              <a:t>van de werkzaamheden met betrekking tot de erkenningsprocedure van authentieke gegevensbronnen</a:t>
            </a:r>
          </a:p>
          <a:p>
            <a:pPr>
              <a:buFont typeface="Arial" panose="020B0604020202020204" pitchFamily="34" charset="0"/>
              <a:buChar char="•"/>
            </a:pPr>
            <a:r>
              <a:rPr lang="nl-BE" dirty="0"/>
              <a:t>bewaakt de </a:t>
            </a:r>
            <a:r>
              <a:rPr lang="nl-BE" b="1" dirty="0"/>
              <a:t>onderliggende consistentie </a:t>
            </a:r>
            <a:r>
              <a:rPr lang="nl-BE" dirty="0"/>
              <a:t>bij de erkenning van bronnen</a:t>
            </a:r>
          </a:p>
          <a:p>
            <a:pPr>
              <a:buFont typeface="Arial" panose="020B0604020202020204" pitchFamily="34" charset="0"/>
              <a:buChar char="•"/>
            </a:pPr>
            <a:r>
              <a:rPr lang="nl-BE" dirty="0"/>
              <a:t>volgt mogelijke problemen en pijnpunten op</a:t>
            </a:r>
          </a:p>
          <a:p>
            <a:pPr>
              <a:buFont typeface="Arial" panose="020B0604020202020204" pitchFamily="34" charset="0"/>
              <a:buChar char="•"/>
            </a:pPr>
            <a:r>
              <a:rPr lang="nl-BE" dirty="0"/>
              <a:t>staat in voor de </a:t>
            </a:r>
            <a:r>
              <a:rPr lang="nl-BE" b="1" dirty="0"/>
              <a:t>monitoring</a:t>
            </a:r>
            <a:r>
              <a:rPr lang="nl-BE" dirty="0"/>
              <a:t> van het generiek erkenningsproces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3" name="Titel 2">
            <a:extLst>
              <a:ext uri="{FF2B5EF4-FFF2-40B4-BE49-F238E27FC236}">
                <a16:creationId xmlns:a16="http://schemas.microsoft.com/office/drawing/2014/main" id="{957A6DDC-64AA-4DC1-A264-E4B5AFAD7F4E}"/>
              </a:ext>
            </a:extLst>
          </p:cNvPr>
          <p:cNvSpPr>
            <a:spLocks noGrp="1"/>
          </p:cNvSpPr>
          <p:nvPr>
            <p:ph type="title"/>
          </p:nvPr>
        </p:nvSpPr>
        <p:spPr/>
        <p:txBody>
          <a:bodyPr/>
          <a:lstStyle/>
          <a:p>
            <a:r>
              <a:rPr lang="nl-BE" dirty="0"/>
              <a:t>Actoren – werkgroep authentieke gegevensbronnen</a:t>
            </a:r>
          </a:p>
        </p:txBody>
      </p:sp>
      <p:sp>
        <p:nvSpPr>
          <p:cNvPr id="4" name="Tijdelijke aanduiding voor dianummer 3">
            <a:extLst>
              <a:ext uri="{FF2B5EF4-FFF2-40B4-BE49-F238E27FC236}">
                <a16:creationId xmlns:a16="http://schemas.microsoft.com/office/drawing/2014/main" id="{FF0F4833-467C-4C1F-9E7F-FBCC35162A0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135152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58A720A-8317-4E40-BB90-B26722ECFEC0}"/>
              </a:ext>
            </a:extLst>
          </p:cNvPr>
          <p:cNvSpPr>
            <a:spLocks noGrp="1"/>
          </p:cNvSpPr>
          <p:nvPr>
            <p:ph type="body" idx="1"/>
          </p:nvPr>
        </p:nvSpPr>
        <p:spPr/>
        <p:txBody>
          <a:bodyPr/>
          <a:lstStyle/>
          <a:p>
            <a:r>
              <a:rPr lang="nl-BE" dirty="0" err="1"/>
              <a:t>Beheersinstantie</a:t>
            </a:r>
            <a:endParaRPr lang="nl-BE" dirty="0"/>
          </a:p>
          <a:p>
            <a:pPr lvl="1"/>
            <a:r>
              <a:rPr lang="nl-BE" dirty="0"/>
              <a:t>verantwoordelijk voor het beheer van een bron </a:t>
            </a:r>
          </a:p>
          <a:p>
            <a:pPr lvl="2"/>
            <a:r>
              <a:rPr lang="nl-NL" dirty="0"/>
              <a:t>de instandhouding, terbeschikkingstelling, veiligheid, toegang en gebruik van de authentieke gegevensbron</a:t>
            </a:r>
          </a:p>
          <a:p>
            <a:pPr lvl="1"/>
            <a:r>
              <a:rPr lang="nl-NL" dirty="0"/>
              <a:t>hierbij monitoren ze</a:t>
            </a:r>
            <a:r>
              <a:rPr lang="nl-BE" dirty="0"/>
              <a:t> problemen en vragen die gesteld worden met betrekking tot de bron</a:t>
            </a:r>
          </a:p>
          <a:p>
            <a:pPr lvl="1"/>
            <a:r>
              <a:rPr lang="nl-BE" dirty="0"/>
              <a:t>staan in voor de nodige veranderingen</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nl-BE" dirty="0"/>
              <a:t>Gegevensinitiator</a:t>
            </a:r>
          </a:p>
          <a:p>
            <a:pPr lvl="1"/>
            <a:r>
              <a:rPr lang="nl-BE" dirty="0"/>
              <a:t>overheidsinstantie of een derde met exclusieve eindverantwoordelijkheid voor het bijhouden van de levensloop of een of meer eigenschappen van een object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nl-BE" dirty="0"/>
          </a:p>
        </p:txBody>
      </p:sp>
      <p:sp>
        <p:nvSpPr>
          <p:cNvPr id="3" name="Titel 2">
            <a:extLst>
              <a:ext uri="{FF2B5EF4-FFF2-40B4-BE49-F238E27FC236}">
                <a16:creationId xmlns:a16="http://schemas.microsoft.com/office/drawing/2014/main" id="{A3116724-47F2-4740-A855-929C3A7B00F0}"/>
              </a:ext>
            </a:extLst>
          </p:cNvPr>
          <p:cNvSpPr>
            <a:spLocks noGrp="1"/>
          </p:cNvSpPr>
          <p:nvPr>
            <p:ph type="title"/>
          </p:nvPr>
        </p:nvSpPr>
        <p:spPr/>
        <p:txBody>
          <a:bodyPr/>
          <a:lstStyle/>
          <a:p>
            <a:r>
              <a:rPr lang="nl-BE" dirty="0"/>
              <a:t>Actoren</a:t>
            </a:r>
          </a:p>
        </p:txBody>
      </p:sp>
      <p:sp>
        <p:nvSpPr>
          <p:cNvPr id="4" name="Tijdelijke aanduiding voor dianummer 3">
            <a:extLst>
              <a:ext uri="{FF2B5EF4-FFF2-40B4-BE49-F238E27FC236}">
                <a16:creationId xmlns:a16="http://schemas.microsoft.com/office/drawing/2014/main" id="{160CB09F-3DFD-4800-ABE5-CA4C108DE65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3861825054"/>
      </p:ext>
    </p:extLst>
  </p:cSld>
  <p:clrMapOvr>
    <a:masterClrMapping/>
  </p:clrMapOvr>
</p:sld>
</file>

<file path=ppt/theme/theme1.xml><?xml version="1.0" encoding="utf-8"?>
<a:theme xmlns:a="http://schemas.openxmlformats.org/drawingml/2006/main" name="Kantoorthema">
  <a:themeElements>
    <a:clrScheme name="AIVColors">
      <a:dk1>
        <a:srgbClr val="373636"/>
      </a:dk1>
      <a:lt1>
        <a:srgbClr val="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IVColors">
      <a:dk1>
        <a:srgbClr val="373636"/>
      </a:dk1>
      <a:lt1>
        <a:srgbClr val="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VColors">
    <a:dk1>
      <a:srgbClr val="373636"/>
    </a:dk1>
    <a:lt1>
      <a:srgbClr val="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D29C04CAF9AF43AFCF7FFDAA5F1253" ma:contentTypeVersion="" ma:contentTypeDescription="Een nieuw document maken." ma:contentTypeScope="" ma:versionID="f819e06161a05c30f22de457c7c35722">
  <xsd:schema xmlns:xsd="http://www.w3.org/2001/XMLSchema" xmlns:xs="http://www.w3.org/2001/XMLSchema" xmlns:p="http://schemas.microsoft.com/office/2006/metadata/properties" xmlns:ns2="52fdc902-2af4-48e3-9d9b-ce94c4443ec7" xmlns:ns3="bbc869b3-f907-4d88-b428-e88025ddec94" targetNamespace="http://schemas.microsoft.com/office/2006/metadata/properties" ma:root="true" ma:fieldsID="575298596ad3ff114ddabc0215780aa6" ns2:_="" ns3:_="">
    <xsd:import namespace="52fdc902-2af4-48e3-9d9b-ce94c4443ec7"/>
    <xsd:import namespace="bbc869b3-f907-4d88-b428-e88025ddec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fdc902-2af4-48e3-9d9b-ce94c4443ec7"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c869b3-f907-4d88-b428-e88025ddec9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D243F4-68E4-43B1-AF18-972769F3A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fdc902-2af4-48e3-9d9b-ce94c4443ec7"/>
    <ds:schemaRef ds:uri="bbc869b3-f907-4d88-b428-e88025dde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4624B3-38EA-4791-87FB-B6B81328E7E1}">
  <ds:schemaRefs>
    <ds:schemaRef ds:uri="http://schemas.microsoft.com/sharepoint/v3/contenttype/forms"/>
  </ds:schemaRefs>
</ds:datastoreItem>
</file>

<file path=customXml/itemProps3.xml><?xml version="1.0" encoding="utf-8"?>
<ds:datastoreItem xmlns:ds="http://schemas.openxmlformats.org/officeDocument/2006/customXml" ds:itemID="{2A75D20E-C3E9-4401-9C1D-FBB780DB70C3}">
  <ds:schemaRefs>
    <ds:schemaRef ds:uri="http://purl.org/dc/elements/1.1/"/>
    <ds:schemaRef ds:uri="http://schemas.microsoft.com/office/2006/metadata/properties"/>
    <ds:schemaRef ds:uri="http://schemas.microsoft.com/office/2006/documentManagement/types"/>
    <ds:schemaRef ds:uri="http://purl.org/dc/terms/"/>
    <ds:schemaRef ds:uri="bbc869b3-f907-4d88-b428-e88025ddec94"/>
    <ds:schemaRef ds:uri="http://purl.org/dc/dcmitype/"/>
    <ds:schemaRef ds:uri="http://schemas.microsoft.com/office/infopath/2007/PartnerControls"/>
    <ds:schemaRef ds:uri="http://schemas.openxmlformats.org/package/2006/metadata/core-properties"/>
    <ds:schemaRef ds:uri="52fdc902-2af4-48e3-9d9b-ce94c4443ec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17720</TotalTime>
  <Words>1687</Words>
  <Application>Microsoft Office PowerPoint</Application>
  <PresentationFormat>A4 Paper (210x297 mm)</PresentationFormat>
  <Paragraphs>401</Paragraphs>
  <Slides>38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Noto Sans Symbols</vt:lpstr>
      <vt:lpstr>Times New Roman</vt:lpstr>
      <vt:lpstr>Kantoorthema</vt:lpstr>
      <vt:lpstr>Authentieke gegevensbronnen</vt:lpstr>
      <vt:lpstr>Agenda </vt:lpstr>
      <vt:lpstr>Erkenningsprocedure Authentieke gegevensbronnen</vt:lpstr>
      <vt:lpstr>Situering</vt:lpstr>
      <vt:lpstr>Definitie &amp; doelstellingen </vt:lpstr>
      <vt:lpstr>Criteria</vt:lpstr>
      <vt:lpstr>Resultaat</vt:lpstr>
      <vt:lpstr>Actoren – werkgroep authentieke gegevensbronnen</vt:lpstr>
      <vt:lpstr>Actoren</vt:lpstr>
      <vt:lpstr>Actoren </vt:lpstr>
      <vt:lpstr>Actoren – thematische werkgroep</vt:lpstr>
      <vt:lpstr>Processen – High-level</vt:lpstr>
      <vt:lpstr>Aanmelden van een gegevensbron</vt:lpstr>
      <vt:lpstr>Evaluatie criteria</vt:lpstr>
      <vt:lpstr>Erkenning authentieke gegevensbron</vt:lpstr>
      <vt:lpstr>Veranderingsbeheer</vt:lpstr>
      <vt:lpstr>Levensloop van een gegevensbron</vt:lpstr>
      <vt:lpstr>Erkenningsprocedure</vt:lpstr>
      <vt:lpstr>Piloten: stand van zaken</vt:lpstr>
      <vt:lpstr>Agenda </vt:lpstr>
      <vt:lpstr>Versnelde procedure</vt:lpstr>
      <vt:lpstr>Versnelde procedure </vt:lpstr>
      <vt:lpstr>Procedure erkenning ahv gegevensstromen (MAGDA/GDI)</vt:lpstr>
      <vt:lpstr>Evaluatie obv dienstverlening gegevensuitwisseling </vt:lpstr>
      <vt:lpstr>PowerPoint Presentation</vt:lpstr>
      <vt:lpstr>‘MAGDA’ bronnen: te erkennen</vt:lpstr>
      <vt:lpstr>‘MAGDA’ bronnen: te erkennen</vt:lpstr>
      <vt:lpstr>‘MAGDA’ bronnen: evaluatie (1)</vt:lpstr>
      <vt:lpstr>‘MAGDA’ bronnen: evaluatie (2)</vt:lpstr>
      <vt:lpstr>‘MAGDA’ bronnen: evaluatie (3)</vt:lpstr>
      <vt:lpstr>‘GDI’ bronnen: te erkennen</vt:lpstr>
      <vt:lpstr>‘GDI’ bronnen: te erkennen</vt:lpstr>
      <vt:lpstr>‘GDI’ bronnen: te erkennen</vt:lpstr>
      <vt:lpstr>‘GDI’ bronnen: evaluatie (1)</vt:lpstr>
      <vt:lpstr>‘GDI’ bronnen: evaluatie (2)</vt:lpstr>
      <vt:lpstr>‘GDI’ bronnen: evaluatie (3)</vt:lpstr>
      <vt:lpstr>Procedure erkenning ahv gegevensstromen (MAGDA/GDI)</vt:lpstr>
      <vt:lpstr>Verwachte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Authentieke gegevensbronnen</dc:title>
  <dc:creator>Evelien Dhollander</dc:creator>
  <cp:lastModifiedBy>Evelien Dhollander</cp:lastModifiedBy>
  <cp:revision>95</cp:revision>
  <dcterms:modified xsi:type="dcterms:W3CDTF">2019-04-25T14:05:32Z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0x010100B2D29C04CAF9AF43AFCF7FFDAA5F1253</vt:lpwstr>
  </property>
  <property fmtid="{D5CDD505-2E9C-101B-9397-08002B2CF9AE}" pid="3" name="AuthorIds_UIVersion_512">
    <vt:lpwstr>132</vt:lpwstr>
  </property>
  <property fmtid="{D5CDD505-2E9C-101B-9397-08002B2CF9AE}" pid="4" name="AuthorIds_UIVersion_1024">
    <vt:lpwstr>132</vt:lpwstr>
  </property>
</Properties>
</file>