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64" y="-1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B365-F5C9-4DF3-9818-DAE4C873F2AB}" type="datetimeFigureOut">
              <a:rPr lang="en-US" smtClean="0"/>
              <a:t>03-Nov-24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E927-BA7F-47F8-B44A-CA435E044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7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B365-F5C9-4DF3-9818-DAE4C873F2AB}" type="datetimeFigureOut">
              <a:rPr lang="en-US" smtClean="0"/>
              <a:t>03-Nov-24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E927-BA7F-47F8-B44A-CA435E044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B365-F5C9-4DF3-9818-DAE4C873F2AB}" type="datetimeFigureOut">
              <a:rPr lang="en-US" smtClean="0"/>
              <a:t>03-Nov-24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E927-BA7F-47F8-B44A-CA435E044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B365-F5C9-4DF3-9818-DAE4C873F2AB}" type="datetimeFigureOut">
              <a:rPr lang="en-US" smtClean="0"/>
              <a:t>03-Nov-24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E927-BA7F-47F8-B44A-CA435E044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B365-F5C9-4DF3-9818-DAE4C873F2AB}" type="datetimeFigureOut">
              <a:rPr lang="en-US" smtClean="0"/>
              <a:t>03-Nov-24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E927-BA7F-47F8-B44A-CA435E044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7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B365-F5C9-4DF3-9818-DAE4C873F2AB}" type="datetimeFigureOut">
              <a:rPr lang="en-US" smtClean="0"/>
              <a:t>03-Nov-24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E927-BA7F-47F8-B44A-CA435E044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B365-F5C9-4DF3-9818-DAE4C873F2AB}" type="datetimeFigureOut">
              <a:rPr lang="en-US" smtClean="0"/>
              <a:t>03-Nov-24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E927-BA7F-47F8-B44A-CA435E044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1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B365-F5C9-4DF3-9818-DAE4C873F2AB}" type="datetimeFigureOut">
              <a:rPr lang="en-US" smtClean="0"/>
              <a:t>03-Nov-24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E927-BA7F-47F8-B44A-CA435E044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0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B365-F5C9-4DF3-9818-DAE4C873F2AB}" type="datetimeFigureOut">
              <a:rPr lang="en-US" smtClean="0"/>
              <a:t>03-Nov-24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E927-BA7F-47F8-B44A-CA435E044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B365-F5C9-4DF3-9818-DAE4C873F2AB}" type="datetimeFigureOut">
              <a:rPr lang="en-US" smtClean="0"/>
              <a:t>03-Nov-24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E927-BA7F-47F8-B44A-CA435E044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B365-F5C9-4DF3-9818-DAE4C873F2AB}" type="datetimeFigureOut">
              <a:rPr lang="en-US" smtClean="0"/>
              <a:t>03-Nov-24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E927-BA7F-47F8-B44A-CA435E044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BB365-F5C9-4DF3-9818-DAE4C873F2AB}" type="datetimeFigureOut">
              <a:rPr lang="en-US" smtClean="0"/>
              <a:t>03-Nov-24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E927-BA7F-47F8-B44A-CA435E044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0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Komunikacija između uređaja u mreži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Klijent, server, protokol, web adresa, domen, URL, IP,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LAN (Local area networks) i WAN (Wide Area Networks)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LAN – engl. Local Area Networks – povezuju manji broj računara na udaljenosti od 1000m. </a:t>
            </a:r>
          </a:p>
          <a:p>
            <a:r>
              <a:rPr lang="sr-Latn-RS" dirty="0" smtClean="0"/>
              <a:t>Mreže širokog raspona (eng. Wide Area Network), skr. WAN nastaju spajanjem lokalnih mreža u okviru većeg područja (grada, regiona, države).</a:t>
            </a:r>
          </a:p>
          <a:p>
            <a:r>
              <a:rPr lang="sr-Latn-RS" dirty="0" smtClean="0"/>
              <a:t>Internet je najveća WAN mreža na svetu.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3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Povezivanje računara u mrežu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povezivanje računara u mrežu neophodni su mrežna kartica (Network adapter) i ruter (Router). </a:t>
            </a:r>
          </a:p>
          <a:p>
            <a:r>
              <a:rPr lang="sr-Latn-RS" dirty="0" smtClean="0"/>
              <a:t>Za izlazak na Internet potrebni su modem i internet provajder (eng. Internet Service Provider, skr. ISP)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1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Servisi interneta i klijent-server arhitektura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Na Internetu postoji veliki broj različitih usluga/servisa poput pretraživanja mreže, društvenih mreža, elektronske pošte i dr. </a:t>
            </a:r>
          </a:p>
          <a:p>
            <a:r>
              <a:rPr lang="sr-Latn-RS" dirty="0" smtClean="0"/>
              <a:t>Svaki servis na internetu se nalazi na svom serveru. To je računar koji je neprestano povezan na internet i očekuje zahteve klijenata. </a:t>
            </a:r>
          </a:p>
          <a:p>
            <a:r>
              <a:rPr lang="sr-Latn-RS" dirty="0" smtClean="0"/>
              <a:t>Klijenti ne moraju uvek biti povezani na internet. Oni servise koriste po potrebi. Pristupaju im pomoću web-pregledača (brauzera) ili web aplikacija. </a:t>
            </a:r>
          </a:p>
          <a:p>
            <a:r>
              <a:rPr lang="sr-Latn-RS" dirty="0" smtClean="0"/>
              <a:t>Ovo se jednim pojmom označava kao klijent-server arhitektura.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9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Klijent-server arhitektura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71600"/>
            <a:ext cx="6986952" cy="4687827"/>
          </a:xfrm>
        </p:spPr>
      </p:pic>
    </p:spTree>
    <p:extLst>
      <p:ext uri="{BB962C8B-B14F-4D97-AF65-F5344CB8AC3E}">
        <p14:creationId xmlns:p14="http://schemas.microsoft.com/office/powerpoint/2010/main" val="5437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Protokoli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Prema vrsti servisa umreženi uređaji za komunikaciju koriste različite protokole.</a:t>
            </a:r>
          </a:p>
          <a:p>
            <a:r>
              <a:rPr lang="sr-Latn-RS" dirty="0" smtClean="0"/>
              <a:t>Na primer:</a:t>
            </a:r>
          </a:p>
          <a:p>
            <a:pPr lvl="1"/>
            <a:r>
              <a:rPr lang="sr-Latn-RS" dirty="0" smtClean="0"/>
              <a:t>HTTPS ili HTTP – protokol za pregledanje web sajtova (HyperText Transfer Protocole Secure).</a:t>
            </a:r>
          </a:p>
          <a:p>
            <a:pPr lvl="1"/>
            <a:r>
              <a:rPr lang="sr-Latn-RS" dirty="0" smtClean="0"/>
              <a:t>Za elektronsku poštu se koristi SMTP  protokol (Simple Mail Transfer Protocol)</a:t>
            </a:r>
          </a:p>
          <a:p>
            <a:pPr lvl="1"/>
            <a:r>
              <a:rPr lang="sr-Latn-RS" dirty="0" smtClean="0"/>
              <a:t>Prenos fajlova – postavljanje, slanje i preuzimanje – koristi se FTP protokol (File Transfer Protocol)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1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URL (Unified Resource Locator)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  <a:ln>
            <a:noFill/>
          </a:ln>
        </p:spPr>
        <p:txBody>
          <a:bodyPr/>
          <a:lstStyle/>
          <a:p>
            <a:r>
              <a:rPr lang="sr-Latn-RS" dirty="0" smtClean="0"/>
              <a:t>Na internetu svaki resurs (slika, video, zvučni fajl, web strana) ima svoju jedinstvenu adresu, ili URL (Unified Resource Locator).</a:t>
            </a:r>
          </a:p>
          <a:p>
            <a:r>
              <a:rPr lang="sr-Latn-RS" dirty="0" smtClean="0"/>
              <a:t>Često se kao sinonim koristi </a:t>
            </a:r>
            <a:r>
              <a:rPr lang="sr-Latn-RS" b="1" dirty="0" smtClean="0"/>
              <a:t>Web Adresa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sr-Latn-RS" dirty="0" smtClean="0"/>
              <a:t>se ne odnosi samo na web sajtove.</a:t>
            </a:r>
            <a:endParaRPr lang="sr-Latn-RS" b="1" dirty="0" smtClean="0"/>
          </a:p>
          <a:p>
            <a:r>
              <a:rPr lang="en-US" dirty="0" smtClean="0"/>
              <a:t>Na </a:t>
            </a:r>
            <a:r>
              <a:rPr lang="en-US" dirty="0" err="1" smtClean="0"/>
              <a:t>koji</a:t>
            </a:r>
            <a:r>
              <a:rPr lang="en-US" dirty="0" smtClean="0"/>
              <a:t> god </a:t>
            </a:r>
            <a:r>
              <a:rPr lang="en-US" dirty="0" err="1" smtClean="0"/>
              <a:t>resurs</a:t>
            </a:r>
            <a:r>
              <a:rPr lang="en-US" dirty="0" smtClean="0"/>
              <a:t> </a:t>
            </a:r>
            <a:r>
              <a:rPr lang="sr-Latn-RS" dirty="0" smtClean="0"/>
              <a:t>ukazuje URL ima standardnu strukturu. </a:t>
            </a:r>
          </a:p>
          <a:p>
            <a:pPr marL="0" indent="0">
              <a:buNone/>
            </a:pPr>
            <a:endParaRPr lang="sr-Latn-RS" sz="2300" b="1" dirty="0" smtClean="0"/>
          </a:p>
          <a:p>
            <a:pPr marL="0" indent="0">
              <a:buNone/>
            </a:pPr>
            <a:r>
              <a:rPr lang="sr-Latn-RS" sz="2200" b="1" dirty="0" smtClean="0">
                <a:hlinkClick r:id="rId2"/>
              </a:rPr>
              <a:t>https://</a:t>
            </a:r>
            <a:r>
              <a:rPr lang="sr-Latn-RS" sz="2200" b="1" dirty="0" smtClean="0">
                <a:solidFill>
                  <a:schemeClr val="tx2"/>
                </a:solidFill>
                <a:hlinkClick r:id="rId2"/>
              </a:rPr>
              <a:t>www</a:t>
            </a:r>
            <a:r>
              <a:rPr lang="sr-Latn-RS" sz="2200" b="1" dirty="0" smtClean="0">
                <a:solidFill>
                  <a:schemeClr val="tx2"/>
                </a:solidFill>
              </a:rPr>
              <a:t>.                           </a:t>
            </a:r>
            <a:r>
              <a:rPr lang="sr-Latn-RS" sz="2200" b="1" dirty="0" smtClean="0"/>
              <a:t>/</a:t>
            </a:r>
            <a:r>
              <a:rPr lang="sr-Latn-RS" sz="2200" b="1" dirty="0" smtClean="0">
                <a:solidFill>
                  <a:srgbClr val="002060"/>
                </a:solidFill>
              </a:rPr>
              <a:t>text/329757</a:t>
            </a:r>
            <a:r>
              <a:rPr lang="sr-Latn-RS" sz="2200" b="1" dirty="0" smtClean="0"/>
              <a:t>/</a:t>
            </a:r>
            <a:r>
              <a:rPr lang="sr-Latn-RS" sz="2200" b="1" dirty="0" smtClean="0">
                <a:solidFill>
                  <a:srgbClr val="7030A0"/>
                </a:solidFill>
              </a:rPr>
              <a:t>osnovno-obrazovanje.php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4859217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Protokol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888524"/>
            <a:ext cx="1295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rgbClr val="00B0F0"/>
                </a:solidFill>
              </a:rPr>
              <a:t>Poddomen</a:t>
            </a:r>
            <a:endParaRPr lang="sr-Latn-RS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4600" y="4859216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rgbClr val="FF0000"/>
                </a:solidFill>
              </a:rPr>
              <a:t>DOMEN</a:t>
            </a:r>
            <a:endParaRPr lang="sr-Latn-R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9100" y="4859217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Putanja 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24600" y="4829909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Naziv resursa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5946531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Naziv domena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600" y="5981701"/>
            <a:ext cx="1295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Ekstenzija domena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4300" y="5946531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Teritorijalna ekstenzija domena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95500" y="5228495"/>
            <a:ext cx="1828800" cy="410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300" b="1" dirty="0">
                <a:solidFill>
                  <a:srgbClr val="FFFF00"/>
                </a:solidFill>
              </a:rPr>
              <a:t>s</a:t>
            </a:r>
            <a:r>
              <a:rPr lang="sr-Latn-RS" sz="2300" b="1" dirty="0" smtClean="0">
                <a:solidFill>
                  <a:srgbClr val="FFFF00"/>
                </a:solidFill>
              </a:rPr>
              <a:t>rbija.</a:t>
            </a:r>
            <a:r>
              <a:rPr lang="sr-Latn-RS" sz="2300" b="1" dirty="0" smtClean="0"/>
              <a:t>.</a:t>
            </a:r>
            <a:r>
              <a:rPr lang="sr-Latn-RS" sz="2300" b="1" dirty="0" smtClean="0">
                <a:solidFill>
                  <a:srgbClr val="00B050"/>
                </a:solidFill>
              </a:rPr>
              <a:t>gov.</a:t>
            </a:r>
            <a:r>
              <a:rPr lang="sr-Latn-RS" sz="2300" b="1" dirty="0" smtClean="0"/>
              <a:t>.</a:t>
            </a:r>
            <a:r>
              <a:rPr lang="sr-Latn-RS" sz="2300" b="1" dirty="0" smtClean="0">
                <a:solidFill>
                  <a:schemeClr val="accent4">
                    <a:lumMod val="75000"/>
                  </a:schemeClr>
                </a:solidFill>
              </a:rPr>
              <a:t>rs</a:t>
            </a:r>
            <a:endParaRPr lang="en-US" sz="23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23900" y="5079024"/>
            <a:ext cx="0" cy="354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790700" y="5079024"/>
            <a:ext cx="0" cy="354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0"/>
          </p:cNvCxnSpPr>
          <p:nvPr/>
        </p:nvCxnSpPr>
        <p:spPr>
          <a:xfrm>
            <a:off x="3009900" y="5079024"/>
            <a:ext cx="0" cy="149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24400" y="5049717"/>
            <a:ext cx="0" cy="383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62800" y="5079024"/>
            <a:ext cx="0" cy="354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</p:cNvCxnSpPr>
          <p:nvPr/>
        </p:nvCxnSpPr>
        <p:spPr>
          <a:xfrm flipV="1">
            <a:off x="1714500" y="5562600"/>
            <a:ext cx="800100" cy="383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0"/>
          </p:cNvCxnSpPr>
          <p:nvPr/>
        </p:nvCxnSpPr>
        <p:spPr>
          <a:xfrm flipV="1">
            <a:off x="3162300" y="5562600"/>
            <a:ext cx="0" cy="419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H="1" flipV="1">
            <a:off x="3733800" y="5562600"/>
            <a:ext cx="1257300" cy="383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Domen (engl. </a:t>
            </a:r>
            <a:r>
              <a:rPr lang="sr-Latn-RS" i="1" dirty="0" smtClean="0"/>
              <a:t>Domain</a:t>
            </a:r>
            <a:r>
              <a:rPr lang="sr-Latn-RS" dirty="0" smtClean="0"/>
              <a:t>) je skup podataka koji opisuje jedinstvenu celinu na internetu. </a:t>
            </a:r>
          </a:p>
          <a:p>
            <a:r>
              <a:rPr lang="sr-Latn-RS" dirty="0" smtClean="0"/>
              <a:t>To može biti sajt sa svim svojim stranicama, internet pretraživač, servis elektronske pošte, servis za prenos fajlova, ili sve to zajedno.</a:t>
            </a:r>
          </a:p>
          <a:p>
            <a:r>
              <a:rPr lang="sr-Latn-RS" dirty="0" smtClean="0"/>
              <a:t>Domen se sastoji od tri dela: </a:t>
            </a:r>
          </a:p>
          <a:p>
            <a:pPr lvl="1"/>
            <a:r>
              <a:rPr lang="sr-Latn-RS" dirty="0" smtClean="0"/>
              <a:t>Naziv domena– može imati od 2 do 63 znaka i mora biti jedinstven.</a:t>
            </a:r>
          </a:p>
          <a:p>
            <a:pPr lvl="1"/>
            <a:r>
              <a:rPr lang="sr-Latn-RS" dirty="0" smtClean="0"/>
              <a:t>Ekstenzija domena – ukazuje na njegovu kategoriju (</a:t>
            </a:r>
            <a:r>
              <a:rPr lang="sr-Latn-RS" b="1" dirty="0" smtClean="0"/>
              <a:t>.gov </a:t>
            </a:r>
            <a:r>
              <a:rPr lang="sr-Latn-RS" dirty="0" smtClean="0"/>
              <a:t>je domen vlade, </a:t>
            </a:r>
            <a:r>
              <a:rPr lang="sr-Latn-RS" b="1" dirty="0" smtClean="0"/>
              <a:t>.edu </a:t>
            </a:r>
            <a:r>
              <a:rPr lang="sr-Latn-RS" dirty="0" smtClean="0"/>
              <a:t>su škole i druge obrazovne ustanove, </a:t>
            </a:r>
            <a:r>
              <a:rPr lang="sr-Latn-RS" b="1" dirty="0" smtClean="0"/>
              <a:t>.com</a:t>
            </a:r>
            <a:r>
              <a:rPr lang="sr-Latn-RS" dirty="0" smtClean="0"/>
              <a:t>, </a:t>
            </a:r>
            <a:r>
              <a:rPr lang="sr-Latn-RS" b="1" dirty="0" smtClean="0"/>
              <a:t>.net</a:t>
            </a:r>
            <a:r>
              <a:rPr lang="sr-Latn-RS" dirty="0" smtClean="0"/>
              <a:t>, .</a:t>
            </a:r>
            <a:r>
              <a:rPr lang="sr-Latn-RS" b="1" dirty="0" smtClean="0"/>
              <a:t>biz </a:t>
            </a:r>
            <a:r>
              <a:rPr lang="sr-Latn-RS" dirty="0" smtClean="0"/>
              <a:t>su prodavnice, firme preduzeća, </a:t>
            </a:r>
            <a:r>
              <a:rPr lang="sr-Latn-RS" b="1" dirty="0" smtClean="0"/>
              <a:t>.org </a:t>
            </a:r>
            <a:r>
              <a:rPr lang="sr-Latn-RS" dirty="0" smtClean="0"/>
              <a:t>– organizacije, muzeji, pozorišta.</a:t>
            </a:r>
          </a:p>
          <a:p>
            <a:pPr lvl="1"/>
            <a:r>
              <a:rPr lang="sr-Latn-RS" dirty="0" smtClean="0"/>
              <a:t>Teritorijalna ekstenzija – pozazuje iz koje države je lice ili organizacija koja je registrovala internet domen.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889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IP adresa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Numerička oznaka uređaja na mreži je njegova IP adresa. </a:t>
            </a:r>
          </a:p>
          <a:p>
            <a:r>
              <a:rPr lang="sr-Latn-RS" dirty="0" smtClean="0"/>
              <a:t>Ona se sastoji od četiri niza brojeva odvojenih tačkama, na primer:</a:t>
            </a:r>
          </a:p>
          <a:p>
            <a:pPr marL="457200" lvl="1" indent="0">
              <a:buNone/>
            </a:pPr>
            <a:r>
              <a:rPr lang="sr-Latn-RS" dirty="0" smtClean="0"/>
              <a:t>185.168.19.19 </a:t>
            </a:r>
          </a:p>
          <a:p>
            <a:r>
              <a:rPr lang="sr-Latn-RS" dirty="0" smtClean="0"/>
              <a:t>Internet servis koji omogućava pretvaranje tekstualnih u numeričke oznake i obratno je DNS (Domain Name System).</a:t>
            </a:r>
          </a:p>
          <a:p>
            <a:r>
              <a:rPr lang="sr-Latn-RS" dirty="0" smtClean="0"/>
              <a:t>Uređaji koji su zaduženi za izvršavanje ove usluge jesu DNS serveri.</a:t>
            </a:r>
          </a:p>
        </p:txBody>
      </p:sp>
    </p:spTree>
    <p:extLst>
      <p:ext uri="{BB962C8B-B14F-4D97-AF65-F5344CB8AC3E}">
        <p14:creationId xmlns:p14="http://schemas.microsoft.com/office/powerpoint/2010/main" val="7134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544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Komunikacija između uređaja u mreži</vt:lpstr>
      <vt:lpstr>LAN (Local area networks) i WAN (Wide Area Networks)</vt:lpstr>
      <vt:lpstr>Povezivanje računara u mrežu</vt:lpstr>
      <vt:lpstr>Servisi interneta i klijent-server arhitektura</vt:lpstr>
      <vt:lpstr>Klijent-server arhitektura</vt:lpstr>
      <vt:lpstr>Protokoli</vt:lpstr>
      <vt:lpstr>URL (Unified Resource Locator)</vt:lpstr>
      <vt:lpstr>Domen</vt:lpstr>
      <vt:lpstr>IP adresa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Komunikacija između uređaja u mreži</dc:title>
  <dc:creator>Miltonx</dc:creator>
  <cp:lastModifiedBy>Miltonx</cp:lastModifiedBy>
  <cp:revision>7</cp:revision>
  <dcterms:created xsi:type="dcterms:W3CDTF">2024-11-03T21:00:37Z</dcterms:created>
  <dcterms:modified xsi:type="dcterms:W3CDTF">2024-11-03T21:59:22Z</dcterms:modified>
</cp:coreProperties>
</file>