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64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15E0-84DB-41BD-873D-1EF35FC1D503}" type="datetimeFigureOut">
              <a:rPr lang="en-US" smtClean="0"/>
              <a:t>08-Apr-25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8DB3-7B59-4847-9F3D-665FDF64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1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15E0-84DB-41BD-873D-1EF35FC1D503}" type="datetimeFigureOut">
              <a:rPr lang="en-US" smtClean="0"/>
              <a:t>08-Apr-25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8DB3-7B59-4847-9F3D-665FDF64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2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15E0-84DB-41BD-873D-1EF35FC1D503}" type="datetimeFigureOut">
              <a:rPr lang="en-US" smtClean="0"/>
              <a:t>08-Apr-25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8DB3-7B59-4847-9F3D-665FDF64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15E0-84DB-41BD-873D-1EF35FC1D503}" type="datetimeFigureOut">
              <a:rPr lang="en-US" smtClean="0"/>
              <a:t>08-Apr-25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8DB3-7B59-4847-9F3D-665FDF64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8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15E0-84DB-41BD-873D-1EF35FC1D503}" type="datetimeFigureOut">
              <a:rPr lang="en-US" smtClean="0"/>
              <a:t>08-Apr-25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8DB3-7B59-4847-9F3D-665FDF64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15E0-84DB-41BD-873D-1EF35FC1D503}" type="datetimeFigureOut">
              <a:rPr lang="en-US" smtClean="0"/>
              <a:t>08-Apr-25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8DB3-7B59-4847-9F3D-665FDF64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4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15E0-84DB-41BD-873D-1EF35FC1D503}" type="datetimeFigureOut">
              <a:rPr lang="en-US" smtClean="0"/>
              <a:t>08-Apr-25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8DB3-7B59-4847-9F3D-665FDF64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4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15E0-84DB-41BD-873D-1EF35FC1D503}" type="datetimeFigureOut">
              <a:rPr lang="en-US" smtClean="0"/>
              <a:t>08-Apr-25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8DB3-7B59-4847-9F3D-665FDF64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15E0-84DB-41BD-873D-1EF35FC1D503}" type="datetimeFigureOut">
              <a:rPr lang="en-US" smtClean="0"/>
              <a:t>08-Apr-25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8DB3-7B59-4847-9F3D-665FDF64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15E0-84DB-41BD-873D-1EF35FC1D503}" type="datetimeFigureOut">
              <a:rPr lang="en-US" smtClean="0"/>
              <a:t>08-Apr-25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8DB3-7B59-4847-9F3D-665FDF64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9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15E0-84DB-41BD-873D-1EF35FC1D503}" type="datetimeFigureOut">
              <a:rPr lang="en-US" smtClean="0"/>
              <a:t>08-Apr-25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8DB3-7B59-4847-9F3D-665FDF64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9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9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15E0-84DB-41BD-873D-1EF35FC1D503}" type="datetimeFigureOut">
              <a:rPr lang="en-US" smtClean="0"/>
              <a:t>08-Apr-25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8DB3-7B59-4847-9F3D-665FDF64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Ponavljanje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0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Program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3810000" y="1981200"/>
            <a:ext cx="1981200" cy="1828800"/>
          </a:xfrm>
          <a:prstGeom prst="smileyFac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b="1" dirty="0" smtClean="0">
              <a:solidFill>
                <a:srgbClr val="FF0000"/>
              </a:solidFill>
            </a:endParaRPr>
          </a:p>
          <a:p>
            <a:pPr algn="ctr"/>
            <a:r>
              <a:rPr lang="sr-Latn-RS" b="1" dirty="0" smtClean="0">
                <a:solidFill>
                  <a:srgbClr val="FF0000"/>
                </a:solidFill>
              </a:rPr>
              <a:t>Program</a:t>
            </a:r>
          </a:p>
          <a:p>
            <a:pPr algn="ctr"/>
            <a:r>
              <a:rPr lang="sr-Latn-RS" b="1" dirty="0" smtClean="0">
                <a:solidFill>
                  <a:srgbClr val="FF0000"/>
                </a:solidFill>
              </a:rPr>
              <a:t>(niz naredbi)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8600" y="2476500"/>
            <a:ext cx="1295400" cy="8382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rgbClr val="FF0000"/>
                </a:solidFill>
              </a:rPr>
              <a:t>ULAZNI PODACI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2133600"/>
            <a:ext cx="2286000" cy="1524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 smtClean="0">
                <a:solidFill>
                  <a:srgbClr val="FF0000"/>
                </a:solidFill>
              </a:rPr>
              <a:t>REZULTAT (REŠENJE PROBLEMA)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308888" y="2705100"/>
            <a:ext cx="381000" cy="41910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867400" y="2705100"/>
            <a:ext cx="381000" cy="41910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600200" y="2686050"/>
            <a:ext cx="381000" cy="41910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91532" y="2518475"/>
            <a:ext cx="1295400" cy="8382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rgbClr val="FF0000"/>
                </a:solidFill>
              </a:rPr>
              <a:t>PROMENLJIVE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8912147">
            <a:off x="1593449" y="3463736"/>
            <a:ext cx="543125" cy="41910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966972">
            <a:off x="2763029" y="3469925"/>
            <a:ext cx="501275" cy="41910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unched Tape 13"/>
          <p:cNvSpPr/>
          <p:nvPr/>
        </p:nvSpPr>
        <p:spPr>
          <a:xfrm>
            <a:off x="227921" y="3846564"/>
            <a:ext cx="1753279" cy="1942400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r>
              <a:rPr lang="sr-Latn-RS" sz="1200" dirty="0" smtClean="0"/>
              <a:t>Tip (vrsta promenljive)</a:t>
            </a:r>
          </a:p>
          <a:p>
            <a:pPr marL="285750" indent="-285750">
              <a:buFontTx/>
              <a:buChar char="-"/>
            </a:pPr>
            <a:r>
              <a:rPr lang="sr-Latn-RS" sz="1200" dirty="0" smtClean="0"/>
              <a:t>Broj – ceo (int), realan(float)</a:t>
            </a:r>
          </a:p>
          <a:p>
            <a:pPr marL="285750" indent="-285750">
              <a:buFontTx/>
              <a:buChar char="-"/>
            </a:pPr>
            <a:r>
              <a:rPr lang="sr-Latn-RS" sz="1200" dirty="0" smtClean="0"/>
              <a:t>String (niz karaktera)</a:t>
            </a:r>
          </a:p>
          <a:p>
            <a:pPr marL="285750" indent="-285750">
              <a:buFontTx/>
              <a:buChar char="-"/>
            </a:pPr>
            <a:r>
              <a:rPr lang="sr-Latn-RS" sz="1200" dirty="0" smtClean="0"/>
              <a:t>Bool – true, false</a:t>
            </a:r>
            <a:endParaRPr lang="en-US" sz="1200" dirty="0"/>
          </a:p>
        </p:txBody>
      </p:sp>
      <p:sp>
        <p:nvSpPr>
          <p:cNvPr id="16" name="Flowchart: Punched Tape 15"/>
          <p:cNvSpPr/>
          <p:nvPr/>
        </p:nvSpPr>
        <p:spPr>
          <a:xfrm>
            <a:off x="2130274" y="3934790"/>
            <a:ext cx="1557909" cy="2161209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r>
              <a:rPr lang="sr-Latn-RS" sz="1100" dirty="0" smtClean="0"/>
              <a:t>Ime promenljive:</a:t>
            </a:r>
          </a:p>
          <a:p>
            <a:pPr marL="285750" indent="-285750">
              <a:buFontTx/>
              <a:buChar char="-"/>
            </a:pPr>
            <a:r>
              <a:rPr lang="sr-Latn-RS" sz="1100" dirty="0" smtClean="0"/>
              <a:t>Ne počinje brojem</a:t>
            </a:r>
          </a:p>
          <a:p>
            <a:pPr marL="285750" indent="-285750">
              <a:buFontTx/>
              <a:buChar char="-"/>
            </a:pPr>
            <a:r>
              <a:rPr lang="sr-Latn-RS" sz="1100" dirty="0" smtClean="0"/>
              <a:t>Ne koristimo specijalne znake (može _)</a:t>
            </a:r>
          </a:p>
          <a:p>
            <a:pPr marL="285750" indent="-285750">
              <a:buFontTx/>
              <a:buChar char="-"/>
            </a:pPr>
            <a:r>
              <a:rPr lang="sr-Latn-RS" sz="1100" dirty="0" smtClean="0"/>
              <a:t>Ne koristimo ključne reči (npr.true/false)</a:t>
            </a:r>
            <a:endParaRPr lang="en-US" dirty="0"/>
          </a:p>
        </p:txBody>
      </p:sp>
      <p:sp>
        <p:nvSpPr>
          <p:cNvPr id="18" name="Bent-Up Arrow 17"/>
          <p:cNvSpPr/>
          <p:nvPr/>
        </p:nvSpPr>
        <p:spPr>
          <a:xfrm rot="5400000">
            <a:off x="4587240" y="3901440"/>
            <a:ext cx="685800" cy="502920"/>
          </a:xfrm>
          <a:prstGeom prst="bent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>
            <a:off x="4587240" y="4511040"/>
            <a:ext cx="685800" cy="502920"/>
          </a:xfrm>
          <a:prstGeom prst="bent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/>
          <p:cNvSpPr/>
          <p:nvPr/>
        </p:nvSpPr>
        <p:spPr>
          <a:xfrm rot="5400000">
            <a:off x="4587240" y="5120640"/>
            <a:ext cx="685800" cy="502920"/>
          </a:xfrm>
          <a:prstGeom prst="bent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Wave 21"/>
          <p:cNvSpPr/>
          <p:nvPr/>
        </p:nvSpPr>
        <p:spPr>
          <a:xfrm>
            <a:off x="5181600" y="3733800"/>
            <a:ext cx="1447800" cy="952500"/>
          </a:xfrm>
          <a:prstGeom prst="wav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rgbClr val="FF0000"/>
                </a:solidFill>
              </a:rPr>
              <a:t>Linijska struktura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Wave 22"/>
          <p:cNvSpPr/>
          <p:nvPr/>
        </p:nvSpPr>
        <p:spPr>
          <a:xfrm>
            <a:off x="5181600" y="4572000"/>
            <a:ext cx="1447800" cy="952500"/>
          </a:xfrm>
          <a:prstGeom prst="wav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rgbClr val="FF0000"/>
                </a:solidFill>
              </a:rPr>
              <a:t>Razgranata struktura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Wave 23"/>
          <p:cNvSpPr/>
          <p:nvPr/>
        </p:nvSpPr>
        <p:spPr>
          <a:xfrm>
            <a:off x="5181600" y="5372100"/>
            <a:ext cx="1447800" cy="952500"/>
          </a:xfrm>
          <a:prstGeom prst="wav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rgbClr val="FF0000"/>
                </a:solidFill>
              </a:rPr>
              <a:t>Ciklična struktura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5600" y="3617893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/>
              <a:t>Naredbe se izvršavaju jedna po jedna odozgo na dole – od početka ka kraju programa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712449" y="4572000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/>
              <a:t>U zavisnosti od tačnosti uslova izvršavanje programa ide jednim ili drugim tokom – </a:t>
            </a:r>
            <a:r>
              <a:rPr lang="sr-Latn-RS" sz="1400" b="1" dirty="0" smtClean="0"/>
              <a:t>if, elseif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05600" y="5618945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/>
              <a:t>Niz naredbi se ponavlja zadati broj puta (</a:t>
            </a:r>
            <a:r>
              <a:rPr lang="sr-Latn-RS" sz="1400" b="1" dirty="0" smtClean="0"/>
              <a:t>FOR</a:t>
            </a:r>
            <a:r>
              <a:rPr lang="sr-Latn-RS" sz="1400" dirty="0" smtClean="0"/>
              <a:t>) ili dok je zadati uslov tačan (</a:t>
            </a:r>
            <a:r>
              <a:rPr lang="sr-Latn-RS" sz="1400" b="1" dirty="0" smtClean="0"/>
              <a:t>WHILE</a:t>
            </a:r>
            <a:r>
              <a:rPr lang="sr-Latn-RS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149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Računske operacije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0"/>
            <a:ext cx="40386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76600"/>
            <a:ext cx="40290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8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sr-Latn-RS" sz="3600" dirty="0" smtClean="0"/>
              <a:t>Koristeći ranije stečeno znanje napisati program koji računa:</a:t>
            </a:r>
          </a:p>
          <a:p>
            <a:pPr lvl="1"/>
            <a:r>
              <a:rPr lang="sr-Latn-RS" sz="3100" dirty="0" smtClean="0"/>
              <a:t>1. Izračunati količnik zbira brojeva 15 i 90 i razlike brojeva 14 i 9; </a:t>
            </a:r>
          </a:p>
          <a:p>
            <a:pPr lvl="1"/>
            <a:r>
              <a:rPr lang="sr-Latn-RS" sz="3100" dirty="0" smtClean="0"/>
              <a:t>2. Izračunati zbir proizvoda brojeva 2 i 8 i količnika brojeva 64 i 8.</a:t>
            </a:r>
          </a:p>
          <a:p>
            <a:pPr lvl="1"/>
            <a:r>
              <a:rPr lang="sr-Latn-RS" sz="3100" dirty="0" smtClean="0"/>
              <a:t>3. Napiši program kojim ćeš odrediti vrednosti izraza u Python-u:</a:t>
            </a:r>
          </a:p>
          <a:p>
            <a:pPr lvl="2"/>
            <a:r>
              <a:rPr lang="sr-Latn-RS" sz="2600" dirty="0" smtClean="0"/>
              <a:t>125/5</a:t>
            </a:r>
          </a:p>
          <a:p>
            <a:pPr lvl="2"/>
            <a:r>
              <a:rPr lang="sr-Latn-RS" sz="2600" dirty="0" smtClean="0"/>
              <a:t>75//10</a:t>
            </a:r>
          </a:p>
          <a:p>
            <a:pPr lvl="2"/>
            <a:r>
              <a:rPr lang="sr-Latn-RS" sz="2600" dirty="0" smtClean="0"/>
              <a:t>15%3.</a:t>
            </a:r>
          </a:p>
          <a:p>
            <a:pPr marL="0" lvl="2" indent="0">
              <a:buNone/>
            </a:pPr>
            <a:endParaRPr lang="sr-Latn-RS" b="1" dirty="0" smtClean="0"/>
          </a:p>
          <a:p>
            <a:pPr marL="0" lvl="2" indent="0" algn="ctr">
              <a:buNone/>
            </a:pPr>
            <a:r>
              <a:rPr lang="sr-Latn-RS" sz="3600" b="1" dirty="0" smtClean="0">
                <a:solidFill>
                  <a:srgbClr val="FF0000"/>
                </a:solidFill>
              </a:rPr>
              <a:t>NE ZABORAVI DA MOŽEŠ DA KORISTIŠ ZAGRADE ZA PROMENU PRIORITETA RAČUNSKIH OPERACIJA</a:t>
            </a:r>
          </a:p>
        </p:txBody>
      </p:sp>
    </p:spTree>
    <p:extLst>
      <p:ext uri="{BB962C8B-B14F-4D97-AF65-F5344CB8AC3E}">
        <p14:creationId xmlns:p14="http://schemas.microsoft.com/office/powerpoint/2010/main" val="50901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Funkcije</a:t>
            </a:r>
            <a:endParaRPr lang="en-US" dirty="0"/>
          </a:p>
        </p:txBody>
      </p:sp>
      <p:sp>
        <p:nvSpPr>
          <p:cNvPr id="4" name="Explosion 2 3"/>
          <p:cNvSpPr/>
          <p:nvPr/>
        </p:nvSpPr>
        <p:spPr>
          <a:xfrm>
            <a:off x="6458" y="2610496"/>
            <a:ext cx="4038600" cy="2133600"/>
          </a:xfrm>
          <a:prstGeom prst="irregularSeal2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rgbClr val="FF0000"/>
                </a:solidFill>
              </a:rPr>
              <a:t>Funkcije – kraći program, bolja organizacija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492" y="1676400"/>
            <a:ext cx="39814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817" y="3276600"/>
            <a:ext cx="40481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01817" y="5105400"/>
            <a:ext cx="40481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/>
              <a:t>Često je neophodno da sam/sama definišeš funkcije.  Funkcije se definišu naredbom </a:t>
            </a:r>
            <a:r>
              <a:rPr lang="sr-Latn-RS" sz="1400" b="1" dirty="0" smtClean="0"/>
              <a:t>def , imenom i ulaznim parametrima, a završavaju dvotačkom (:).</a:t>
            </a:r>
          </a:p>
          <a:p>
            <a:r>
              <a:rPr lang="sr-Latn-RS" sz="1400" b="1" dirty="0" smtClean="0"/>
              <a:t>Na primer: </a:t>
            </a:r>
          </a:p>
          <a:p>
            <a:r>
              <a:rPr lang="sr-Latn-RS" sz="1400" b="1" dirty="0"/>
              <a:t>d</a:t>
            </a:r>
            <a:r>
              <a:rPr lang="sr-Latn-RS" sz="1400" b="1" dirty="0" smtClean="0"/>
              <a:t>ef površina(a,b):</a:t>
            </a:r>
          </a:p>
          <a:p>
            <a:r>
              <a:rPr lang="sr-Latn-RS" sz="1400" b="1" dirty="0"/>
              <a:t>	</a:t>
            </a:r>
            <a:r>
              <a:rPr lang="sr-Latn-RS" sz="1400" b="1" dirty="0" smtClean="0"/>
              <a:t>pov = a*b</a:t>
            </a:r>
          </a:p>
          <a:p>
            <a:r>
              <a:rPr lang="sr-Latn-RS" sz="1400" b="1" dirty="0" smtClean="0"/>
              <a:t>	return pov</a:t>
            </a:r>
            <a:endParaRPr lang="en-US" sz="1400" b="1" dirty="0"/>
          </a:p>
        </p:txBody>
      </p:sp>
      <p:sp>
        <p:nvSpPr>
          <p:cNvPr id="6" name="Right Arrow 5"/>
          <p:cNvSpPr/>
          <p:nvPr/>
        </p:nvSpPr>
        <p:spPr>
          <a:xfrm rot="19645791">
            <a:off x="3429000" y="2405062"/>
            <a:ext cx="616058" cy="20543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105155">
            <a:off x="3444891" y="3574579"/>
            <a:ext cx="616058" cy="20543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59863">
            <a:off x="3412341" y="5156558"/>
            <a:ext cx="616058" cy="20543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Primeri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71550" lvl="1" indent="-514350">
              <a:buAutoNum type="arabicPeriod"/>
            </a:pPr>
            <a:r>
              <a:rPr lang="sr-Latn-RS" dirty="0" smtClean="0"/>
              <a:t>Napiši program kojim ćeš izračunati sve unutrašnje uglove jednakokrakog trapeza, ako je poznata mera jednog od njih, ugao </a:t>
            </a:r>
            <a:r>
              <a:rPr lang="sr-Latn-RS" dirty="0" smtClean="0">
                <a:sym typeface="Symbol"/>
              </a:rPr>
              <a:t>=75.</a:t>
            </a:r>
          </a:p>
          <a:p>
            <a:pPr marL="971550" lvl="1" indent="-514350">
              <a:buAutoNum type="arabicPeriod"/>
            </a:pPr>
            <a:r>
              <a:rPr lang="sr-Latn-RS" dirty="0" smtClean="0">
                <a:sym typeface="Symbol"/>
              </a:rPr>
              <a:t>Napiši program u Pythonu za pretvaranje unete vrednosti u metrima u kilometre i metre.</a:t>
            </a:r>
          </a:p>
          <a:p>
            <a:pPr marL="971550" lvl="1" indent="-514350">
              <a:buAutoNum type="arabicPeriod"/>
            </a:pPr>
            <a:r>
              <a:rPr lang="sr-Latn-RS" dirty="0" smtClean="0">
                <a:sym typeface="Symbol"/>
              </a:rPr>
              <a:t>Marko tri dana za redom čita knjigu. Napiši program kojim se računa koliko strana u proseku Marko pročitao svakog dana. Brojevi pročitanih strana su proizvoljni celi brojevi koji se unose sa tastature.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3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302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Python</vt:lpstr>
      <vt:lpstr>Program</vt:lpstr>
      <vt:lpstr>Računske operacije</vt:lpstr>
      <vt:lpstr>Primeri</vt:lpstr>
      <vt:lpstr>Funkcije</vt:lpstr>
      <vt:lpstr>Primeri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Miltonx</dc:creator>
  <cp:lastModifiedBy>Miltonx</cp:lastModifiedBy>
  <cp:revision>7</cp:revision>
  <dcterms:created xsi:type="dcterms:W3CDTF">2025-04-08T13:00:23Z</dcterms:created>
  <dcterms:modified xsi:type="dcterms:W3CDTF">2025-04-08T14:03:02Z</dcterms:modified>
</cp:coreProperties>
</file>