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1" r:id="rId4"/>
    <p:sldId id="260" r:id="rId5"/>
    <p:sldId id="265" r:id="rId6"/>
    <p:sldId id="257" r:id="rId7"/>
    <p:sldId id="258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0E3EBF-8263-4DE5-92D4-34FF9982A69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457A91-7050-402C-95AE-BC8DE0C509D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sr-Latn-RS" dirty="0" smtClean="0"/>
              <a:t>Crtanje kruga, elipse i kombinovanje oblika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Slika može da izgleda ovako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Veličina prozora je 400 x 400 piksela, prozor je bele boje.</a:t>
            </a:r>
          </a:p>
          <a:p>
            <a:r>
              <a:rPr lang="sr-Latn-RS" dirty="0" smtClean="0"/>
              <a:t>Osnovna boja je braon (brown), a svetlo braon boja ima RGB kod (240, 220, 130).</a:t>
            </a:r>
          </a:p>
          <a:p>
            <a:r>
              <a:rPr lang="sr-Latn-RS" dirty="0" smtClean="0"/>
              <a:t>Redosled crtanja: uši, glava, oči, usta, njuška, ruke, telo, stomak, noge, jastučići na nogama.</a:t>
            </a:r>
            <a:endParaRPr lang="en-US" dirty="0"/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39624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9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Crtež medveda - 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pygame</a:t>
            </a:r>
            <a:r>
              <a:rPr lang="en-US" dirty="0" smtClean="0"/>
              <a:t> as </a:t>
            </a:r>
            <a:r>
              <a:rPr lang="en-US" dirty="0" err="1" smtClean="0"/>
              <a:t>pg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pg.init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pg.display.set_caption</a:t>
            </a:r>
            <a:r>
              <a:rPr lang="en-US" dirty="0" smtClean="0"/>
              <a:t>("</a:t>
            </a:r>
            <a:r>
              <a:rPr lang="en-US" dirty="0" err="1" smtClean="0"/>
              <a:t>Meda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sirina,visina</a:t>
            </a:r>
            <a:r>
              <a:rPr lang="en-US" dirty="0" smtClean="0"/>
              <a:t>)=(400,400)</a:t>
            </a:r>
          </a:p>
          <a:p>
            <a:pPr marL="0" indent="0">
              <a:buNone/>
            </a:pPr>
            <a:r>
              <a:rPr lang="en-US" dirty="0" err="1" smtClean="0"/>
              <a:t>prozor</a:t>
            </a:r>
            <a:r>
              <a:rPr lang="en-US" dirty="0" smtClean="0"/>
              <a:t> = </a:t>
            </a:r>
            <a:r>
              <a:rPr lang="en-US" dirty="0" err="1" smtClean="0"/>
              <a:t>pg.display.set_mode</a:t>
            </a:r>
            <a:r>
              <a:rPr lang="en-US" dirty="0" smtClean="0"/>
              <a:t>((</a:t>
            </a:r>
            <a:r>
              <a:rPr lang="en-US" dirty="0" err="1" smtClean="0"/>
              <a:t>sirina,visina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err="1" smtClean="0"/>
              <a:t>prozor.fill</a:t>
            </a:r>
            <a:r>
              <a:rPr lang="en-US" dirty="0" smtClean="0"/>
              <a:t>(</a:t>
            </a:r>
            <a:r>
              <a:rPr lang="en-US" dirty="0" err="1" smtClean="0"/>
              <a:t>pg.Color</a:t>
            </a:r>
            <a:r>
              <a:rPr lang="en-US" dirty="0" smtClean="0"/>
              <a:t>("white"))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Usi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pg.draw.circle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("brown"),(175,50),30)</a:t>
            </a:r>
          </a:p>
          <a:p>
            <a:pPr marL="0" indent="0">
              <a:buNone/>
            </a:pPr>
            <a:r>
              <a:rPr lang="en-US" dirty="0" err="1" smtClean="0"/>
              <a:t>pg.draw.circle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(240, 220, 130),(175,50),20)</a:t>
            </a:r>
          </a:p>
          <a:p>
            <a:pPr marL="0" indent="0">
              <a:buNone/>
            </a:pPr>
            <a:r>
              <a:rPr lang="en-US" dirty="0" err="1" smtClean="0"/>
              <a:t>pg.draw.circle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("brown"),(225,50),30)</a:t>
            </a:r>
          </a:p>
          <a:p>
            <a:pPr marL="0" indent="0">
              <a:buNone/>
            </a:pPr>
            <a:r>
              <a:rPr lang="en-US" dirty="0" err="1" smtClean="0"/>
              <a:t>pg.draw.circle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(240, 220, 130),(225,50),20)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glava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pg.draw.circle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("brown"),(200,100),50)</a:t>
            </a:r>
          </a:p>
          <a:p>
            <a:pPr marL="0" indent="0">
              <a:buNone/>
            </a:pPr>
            <a:r>
              <a:rPr lang="en-US" dirty="0" err="1" smtClean="0"/>
              <a:t>pg.draw.ellipse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("white"),(175,70,20,35))</a:t>
            </a:r>
          </a:p>
          <a:p>
            <a:pPr marL="0" indent="0">
              <a:buNone/>
            </a:pPr>
            <a:r>
              <a:rPr lang="en-US" dirty="0" err="1" smtClean="0"/>
              <a:t>pg.draw.ellipse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("white"),(205,70,20,35))</a:t>
            </a:r>
          </a:p>
          <a:p>
            <a:pPr marL="0" indent="0">
              <a:buNone/>
            </a:pPr>
            <a:r>
              <a:rPr lang="en-US" dirty="0" err="1" smtClean="0"/>
              <a:t>pg.draw.ellipse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("black"),(178,78,15,25))</a:t>
            </a:r>
          </a:p>
          <a:p>
            <a:pPr marL="0" indent="0">
              <a:buNone/>
            </a:pPr>
            <a:r>
              <a:rPr lang="en-US" dirty="0" err="1" smtClean="0"/>
              <a:t>pg.draw.ellipse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("black"),(208,78,15,25))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usta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pg.draw.ellipse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("black"),(175,115,50,20),2)</a:t>
            </a:r>
          </a:p>
          <a:p>
            <a:pPr marL="0" indent="0">
              <a:buNone/>
            </a:pPr>
            <a:r>
              <a:rPr lang="en-US" dirty="0" err="1" smtClean="0"/>
              <a:t>pg.draw.rect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("brown"),(175,105,50,20))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njuska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pg.draw.ellipse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("black"),(180,102,40,20))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ruke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pg.draw.ellipse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("brown"),(110,180,178,40))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telo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pg.draw.ellipse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("brown"),(150,140,100,200))</a:t>
            </a:r>
          </a:p>
          <a:p>
            <a:pPr marL="0" indent="0">
              <a:buNone/>
            </a:pPr>
            <a:r>
              <a:rPr lang="en-US" dirty="0" err="1"/>
              <a:t>pg.draw.ellipse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(240, 220, 130),(170,170,60,160))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noge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pg.draw.circle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("brown"),(175,350),30)</a:t>
            </a:r>
          </a:p>
          <a:p>
            <a:pPr marL="0" indent="0">
              <a:buNone/>
            </a:pPr>
            <a:r>
              <a:rPr lang="en-US" dirty="0" err="1"/>
              <a:t>pg.draw.circle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(240, 220, 130),(175,350),20)</a:t>
            </a:r>
          </a:p>
          <a:p>
            <a:pPr marL="0" indent="0">
              <a:buNone/>
            </a:pPr>
            <a:r>
              <a:rPr lang="en-US" dirty="0" err="1"/>
              <a:t>pg.draw.circle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("brown"),(225,350),30)</a:t>
            </a:r>
          </a:p>
          <a:p>
            <a:pPr marL="0" indent="0">
              <a:buNone/>
            </a:pPr>
            <a:r>
              <a:rPr lang="en-US" dirty="0" err="1"/>
              <a:t>pg.draw.circle</a:t>
            </a:r>
            <a:r>
              <a:rPr lang="en-US" dirty="0"/>
              <a:t>(</a:t>
            </a:r>
            <a:r>
              <a:rPr lang="en-US" dirty="0" err="1"/>
              <a:t>prozor,pg.Color</a:t>
            </a:r>
            <a:r>
              <a:rPr lang="en-US" dirty="0"/>
              <a:t>(240, 220, 130),(225,350),20)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 err="1"/>
              <a:t>pg.display.update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pg.event.wait</a:t>
            </a:r>
            <a:r>
              <a:rPr lang="en-US" dirty="0"/>
              <a:t>().type != </a:t>
            </a:r>
            <a:r>
              <a:rPr lang="en-US" dirty="0" err="1"/>
              <a:t>pg.QUIT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 err="1"/>
              <a:t>pg.quit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Crtanje kruga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Biblioteka Pygame omogućava jednostavno crtanje krugova korišćenjem funkcije </a:t>
            </a:r>
          </a:p>
          <a:p>
            <a:pPr marL="0" indent="0" algn="ctr">
              <a:buNone/>
            </a:pPr>
            <a:r>
              <a:rPr lang="sr-Latn-RS" b="1" dirty="0" smtClean="0"/>
              <a:t>Pg.draw.circle(prozor,pg.Color(„red“),(100,100),50)</a:t>
            </a:r>
          </a:p>
          <a:p>
            <a:r>
              <a:rPr lang="sr-Latn-RS" dirty="0" smtClean="0"/>
              <a:t>Parametri funkcije su redom:</a:t>
            </a:r>
          </a:p>
          <a:p>
            <a:pPr lvl="1"/>
            <a:r>
              <a:rPr lang="sr-Latn-RS" dirty="0" smtClean="0"/>
              <a:t>Prozor u kom se crta</a:t>
            </a:r>
          </a:p>
          <a:p>
            <a:pPr lvl="1"/>
            <a:r>
              <a:rPr lang="sr-Latn-RS" dirty="0" smtClean="0"/>
              <a:t>Boja</a:t>
            </a:r>
          </a:p>
          <a:p>
            <a:pPr lvl="1"/>
            <a:r>
              <a:rPr lang="sr-Latn-RS" dirty="0" smtClean="0"/>
              <a:t>Koordinate centra kruga</a:t>
            </a:r>
          </a:p>
          <a:p>
            <a:pPr lvl="1"/>
            <a:r>
              <a:rPr lang="sr-Latn-RS" dirty="0" smtClean="0"/>
              <a:t>Poluprečnik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Latn-RS" sz="3200" dirty="0"/>
              <a:t>Ovako napisanom funkcijom se crta obojeni </a:t>
            </a:r>
            <a:r>
              <a:rPr lang="sr-Latn-RS" sz="3200" dirty="0" smtClean="0"/>
              <a:t>krug.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2680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Crtanje kružnice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Razlika između crtanje kruga i kružnice jeste u još jednom dodatom parametru kojim se zadaje debljina kružnice u pikselima. </a:t>
            </a:r>
          </a:p>
          <a:p>
            <a:r>
              <a:rPr lang="sr-Latn-RS" dirty="0" smtClean="0"/>
              <a:t>Na primer, crtanje kružnice plave boje debljine 3 piksela se izvršava sa naredbom:</a:t>
            </a:r>
          </a:p>
          <a:p>
            <a:r>
              <a:rPr lang="sr-Latn-RS" dirty="0" smtClean="0"/>
              <a:t>Pg.draw.circle(prozor,pg.Color(„blue“),(100,100),50,3)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 – crtanje koncetričnih krugova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Napiši program koji iscrtava 4 kruga čiji je centar u centru prozora. Prozor je dimenzija 250 x 250 piksela bele boje. Najveći krug je crne boje i ima poluprečnik 125 piksela, kao što je prikazano na slici.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18161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1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Upustvo za rešavanje: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Postavljanje kružnica u centar ekrana:</a:t>
            </a:r>
          </a:p>
          <a:p>
            <a:pPr lvl="1"/>
            <a:r>
              <a:rPr lang="sr-Latn-RS" dirty="0" smtClean="0"/>
              <a:t>(cx,cy) = (sirina//2,visina//2)</a:t>
            </a:r>
            <a:endParaRPr lang="sr-Latn-RS" dirty="0"/>
          </a:p>
          <a:p>
            <a:pPr marL="457200" lvl="1" indent="0">
              <a:buNone/>
            </a:pPr>
            <a:r>
              <a:rPr lang="sr-Latn-RS" dirty="0" smtClean="0"/>
              <a:t>#Crtanje crne kružnice:</a:t>
            </a:r>
          </a:p>
          <a:p>
            <a:pPr marL="457200" lvl="1" indent="0">
              <a:buNone/>
            </a:pPr>
            <a:r>
              <a:rPr lang="sr-Latn-RS" dirty="0" smtClean="0"/>
              <a:t>pg.draw.circle(prozor, pg.Color(„black“),(cx,cy),125)</a:t>
            </a:r>
          </a:p>
          <a:p>
            <a:pPr marL="457200" lvl="1" indent="0">
              <a:buNone/>
            </a:pPr>
            <a:r>
              <a:rPr lang="sr-Latn-RS" dirty="0" smtClean="0"/>
              <a:t>#crtanje žute kružnice</a:t>
            </a:r>
          </a:p>
          <a:p>
            <a:pPr marL="457200" lvl="1" indent="0">
              <a:buNone/>
            </a:pPr>
            <a:r>
              <a:rPr lang="sr-Latn-RS" dirty="0" smtClean="0"/>
              <a:t>pg.draw.circle(prozor, pg.Color(„yellow“),(cx,cy),100)</a:t>
            </a:r>
          </a:p>
          <a:p>
            <a:pPr marL="457200" lvl="1" indent="0">
              <a:buNone/>
            </a:pPr>
            <a:endParaRPr lang="sr-Latn-RS" dirty="0" smtClean="0"/>
          </a:p>
        </p:txBody>
      </p:sp>
      <p:sp>
        <p:nvSpPr>
          <p:cNvPr id="4" name="Snip Single Corner Rectangle 3">
            <a:hlinkClick r:id="rId2" action="ppaction://hlinksldjump"/>
          </p:cNvPr>
          <p:cNvSpPr/>
          <p:nvPr/>
        </p:nvSpPr>
        <p:spPr>
          <a:xfrm>
            <a:off x="3657600" y="5486400"/>
            <a:ext cx="2819400" cy="762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Rešenje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Crtanje elipsi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Elipsa se crta pomoću funkcije: </a:t>
            </a:r>
            <a:r>
              <a:rPr lang="sr-Latn-RS" sz="4400" dirty="0" smtClean="0"/>
              <a:t>pg.draw.ellipse,</a:t>
            </a:r>
            <a:r>
              <a:rPr lang="sr-Latn-RS" dirty="0" smtClean="0"/>
              <a:t> čiji su parametri:</a:t>
            </a:r>
          </a:p>
          <a:p>
            <a:pPr lvl="1"/>
            <a:r>
              <a:rPr lang="sr-Latn-RS" dirty="0" smtClean="0"/>
              <a:t>Prozor u kojem se crta</a:t>
            </a:r>
          </a:p>
          <a:p>
            <a:pPr lvl="1"/>
            <a:r>
              <a:rPr lang="sr-Latn-RS" dirty="0" smtClean="0"/>
              <a:t>Boja kojom se crta</a:t>
            </a:r>
          </a:p>
          <a:p>
            <a:pPr lvl="1"/>
            <a:r>
              <a:rPr lang="sr-Latn-RS" dirty="0" smtClean="0"/>
              <a:t>Uređena četvorka brojeva kojom se predstavlja pravougaonik u koji je elipsa upisana (zadaju se prvo koordinate gornjeg levog temena pravougaonika, zatim njegova širina i visina)</a:t>
            </a:r>
          </a:p>
          <a:p>
            <a:pPr lvl="1"/>
            <a:r>
              <a:rPr lang="sr-Latn-RS" dirty="0" smtClean="0"/>
              <a:t>Debljina elipse (opciono) – ako se debljina izostavi, ili se navede 0, tada se cela elipsa ispunjava bojom.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crtanja elipse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1"/>
            <a:ext cx="8229600" cy="47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Crtanje koncetričnih kružnica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/>
              <a:t>import </a:t>
            </a:r>
            <a:r>
              <a:rPr lang="en-US" sz="1050" dirty="0" err="1" smtClean="0"/>
              <a:t>pygame</a:t>
            </a:r>
            <a:r>
              <a:rPr lang="en-US" sz="1050" dirty="0" smtClean="0"/>
              <a:t> as </a:t>
            </a:r>
            <a:r>
              <a:rPr lang="en-US" sz="1050" dirty="0" err="1" smtClean="0"/>
              <a:t>pg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 err="1" smtClean="0"/>
              <a:t>pg.init</a:t>
            </a:r>
            <a:r>
              <a:rPr lang="en-US" sz="1050" dirty="0" smtClean="0"/>
              <a:t>()</a:t>
            </a:r>
          </a:p>
          <a:p>
            <a:pPr marL="0" indent="0">
              <a:buNone/>
            </a:pPr>
            <a:r>
              <a:rPr lang="en-US" sz="1050" dirty="0" err="1" smtClean="0"/>
              <a:t>pg.display.set_caption</a:t>
            </a:r>
            <a:r>
              <a:rPr lang="en-US" sz="1050" dirty="0" smtClean="0"/>
              <a:t>("</a:t>
            </a:r>
            <a:r>
              <a:rPr lang="en-US" sz="1050" dirty="0" err="1" smtClean="0"/>
              <a:t>Koncetrični</a:t>
            </a:r>
            <a:r>
              <a:rPr lang="en-US" sz="1050" dirty="0" smtClean="0"/>
              <a:t> </a:t>
            </a:r>
            <a:r>
              <a:rPr lang="en-US" sz="1050" dirty="0" err="1" smtClean="0"/>
              <a:t>krugovi</a:t>
            </a:r>
            <a:r>
              <a:rPr lang="en-US" sz="1050" dirty="0" smtClean="0"/>
              <a:t>")</a:t>
            </a:r>
          </a:p>
          <a:p>
            <a:pPr marL="0" indent="0">
              <a:buNone/>
            </a:pPr>
            <a:r>
              <a:rPr lang="en-US" sz="1050" dirty="0" smtClean="0"/>
              <a:t>(</a:t>
            </a:r>
            <a:r>
              <a:rPr lang="en-US" sz="1050" dirty="0" err="1" smtClean="0"/>
              <a:t>sirina,visina</a:t>
            </a:r>
            <a:r>
              <a:rPr lang="en-US" sz="1050" dirty="0" smtClean="0"/>
              <a:t>)=(250,250)</a:t>
            </a:r>
          </a:p>
          <a:p>
            <a:pPr marL="0" indent="0">
              <a:buNone/>
            </a:pPr>
            <a:r>
              <a:rPr lang="en-US" sz="1050" dirty="0" err="1" smtClean="0"/>
              <a:t>prozor</a:t>
            </a:r>
            <a:r>
              <a:rPr lang="en-US" sz="1050" dirty="0" smtClean="0"/>
              <a:t> = </a:t>
            </a:r>
            <a:r>
              <a:rPr lang="en-US" sz="1050" dirty="0" err="1" smtClean="0"/>
              <a:t>pg.display.set_mode</a:t>
            </a:r>
            <a:r>
              <a:rPr lang="en-US" sz="1050" dirty="0" smtClean="0"/>
              <a:t>((</a:t>
            </a:r>
            <a:r>
              <a:rPr lang="en-US" sz="1050" dirty="0" err="1" smtClean="0"/>
              <a:t>sirina,visina</a:t>
            </a:r>
            <a:r>
              <a:rPr lang="en-US" sz="1050" dirty="0" smtClean="0"/>
              <a:t>))</a:t>
            </a:r>
          </a:p>
          <a:p>
            <a:pPr marL="0" indent="0">
              <a:buNone/>
            </a:pPr>
            <a:r>
              <a:rPr lang="en-US" sz="1050" dirty="0" err="1" smtClean="0"/>
              <a:t>prozor.fill</a:t>
            </a:r>
            <a:r>
              <a:rPr lang="en-US" sz="1050" dirty="0" smtClean="0"/>
              <a:t>(</a:t>
            </a:r>
            <a:r>
              <a:rPr lang="en-US" sz="1050" dirty="0" err="1" smtClean="0"/>
              <a:t>pg.Color</a:t>
            </a:r>
            <a:r>
              <a:rPr lang="en-US" sz="1050" dirty="0" smtClean="0"/>
              <a:t>("white"))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sr-Latn-RS" sz="1050" dirty="0" smtClean="0">
                <a:solidFill>
                  <a:srgbClr val="FF0000"/>
                </a:solidFill>
              </a:rPr>
              <a:t># postavljanje centra kružnica u sredinu prozora za crtanje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dirty="0" smtClean="0"/>
              <a:t>(</a:t>
            </a:r>
            <a:r>
              <a:rPr lang="en-US" sz="1050" dirty="0" err="1" smtClean="0"/>
              <a:t>cx,cy</a:t>
            </a:r>
            <a:r>
              <a:rPr lang="en-US" sz="1050" dirty="0" smtClean="0"/>
              <a:t>)=(</a:t>
            </a:r>
            <a:r>
              <a:rPr lang="en-US" sz="1050" dirty="0" err="1" smtClean="0"/>
              <a:t>sirina</a:t>
            </a:r>
            <a:r>
              <a:rPr lang="en-US" sz="1050" dirty="0" smtClean="0"/>
              <a:t>//2,visina//2)</a:t>
            </a:r>
            <a:r>
              <a:rPr lang="sr-Latn-RS" sz="1050" dirty="0" smtClean="0"/>
              <a:t>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#</a:t>
            </a:r>
            <a:r>
              <a:rPr lang="en-US" sz="1050" dirty="0" err="1" smtClean="0">
                <a:solidFill>
                  <a:srgbClr val="FF0000"/>
                </a:solidFill>
              </a:rPr>
              <a:t>crtanje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crnog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kruga</a:t>
            </a:r>
            <a:endParaRPr lang="sr-Latn-RS" sz="1050" dirty="0" smtClean="0"/>
          </a:p>
          <a:p>
            <a:pPr marL="0" indent="0">
              <a:buNone/>
            </a:pPr>
            <a:r>
              <a:rPr lang="en-US" sz="1050" dirty="0" err="1" smtClean="0"/>
              <a:t>pg.draw.circle</a:t>
            </a:r>
            <a:r>
              <a:rPr lang="en-US" sz="1050" dirty="0" smtClean="0"/>
              <a:t>(</a:t>
            </a:r>
            <a:r>
              <a:rPr lang="en-US" sz="1050" dirty="0" err="1" smtClean="0"/>
              <a:t>prozor,pg.Color</a:t>
            </a:r>
            <a:r>
              <a:rPr lang="en-US" sz="1050" dirty="0" smtClean="0"/>
              <a:t>("black"),(</a:t>
            </a:r>
            <a:r>
              <a:rPr lang="en-US" sz="1050" dirty="0" err="1" smtClean="0"/>
              <a:t>cx,cy</a:t>
            </a:r>
            <a:r>
              <a:rPr lang="en-US" sz="1050" dirty="0" smtClean="0"/>
              <a:t>),125)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#</a:t>
            </a:r>
            <a:r>
              <a:rPr lang="en-US" sz="1050" dirty="0" err="1" smtClean="0">
                <a:solidFill>
                  <a:srgbClr val="FF0000"/>
                </a:solidFill>
              </a:rPr>
              <a:t>crtanje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žutog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kruga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dirty="0" err="1" smtClean="0"/>
              <a:t>pg.draw.circle</a:t>
            </a:r>
            <a:r>
              <a:rPr lang="en-US" sz="1050" dirty="0" smtClean="0"/>
              <a:t>(</a:t>
            </a:r>
            <a:r>
              <a:rPr lang="en-US" sz="1050" dirty="0" err="1" smtClean="0"/>
              <a:t>prozor,pg.Color</a:t>
            </a:r>
            <a:r>
              <a:rPr lang="en-US" sz="1050" dirty="0" smtClean="0"/>
              <a:t>("yellow"),(</a:t>
            </a:r>
            <a:r>
              <a:rPr lang="en-US" sz="1050" dirty="0" err="1" smtClean="0"/>
              <a:t>cx,cy</a:t>
            </a:r>
            <a:r>
              <a:rPr lang="en-US" sz="1050" dirty="0" smtClean="0"/>
              <a:t>),100)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#</a:t>
            </a:r>
            <a:r>
              <a:rPr lang="en-US" sz="1050" dirty="0" err="1" smtClean="0">
                <a:solidFill>
                  <a:srgbClr val="FF0000"/>
                </a:solidFill>
              </a:rPr>
              <a:t>crtanje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crvenog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kruga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dirty="0" err="1" smtClean="0"/>
              <a:t>pg.draw.circle</a:t>
            </a:r>
            <a:r>
              <a:rPr lang="en-US" sz="1050" dirty="0" smtClean="0"/>
              <a:t>(</a:t>
            </a:r>
            <a:r>
              <a:rPr lang="en-US" sz="1050" dirty="0" err="1" smtClean="0"/>
              <a:t>prozor,pg.Color</a:t>
            </a:r>
            <a:r>
              <a:rPr lang="en-US" sz="1050" dirty="0" smtClean="0"/>
              <a:t>("red"),(</a:t>
            </a:r>
            <a:r>
              <a:rPr lang="en-US" sz="1050" dirty="0" err="1" smtClean="0"/>
              <a:t>cx,cy</a:t>
            </a:r>
            <a:r>
              <a:rPr lang="en-US" sz="1050" dirty="0" smtClean="0"/>
              <a:t>),75)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#</a:t>
            </a:r>
            <a:r>
              <a:rPr lang="en-US" sz="1050" dirty="0" err="1" smtClean="0">
                <a:solidFill>
                  <a:srgbClr val="FF0000"/>
                </a:solidFill>
              </a:rPr>
              <a:t>crtanje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zelenog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kruga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dirty="0" err="1" smtClean="0"/>
              <a:t>pg.draw.circle</a:t>
            </a:r>
            <a:r>
              <a:rPr lang="en-US" sz="1050" dirty="0" smtClean="0"/>
              <a:t>(</a:t>
            </a:r>
            <a:r>
              <a:rPr lang="en-US" sz="1050" dirty="0" err="1" smtClean="0"/>
              <a:t>prozor,pg.Color</a:t>
            </a:r>
            <a:r>
              <a:rPr lang="en-US" sz="1050" dirty="0" smtClean="0"/>
              <a:t>("green"),(</a:t>
            </a:r>
            <a:r>
              <a:rPr lang="en-US" sz="1050" dirty="0" err="1" smtClean="0"/>
              <a:t>cx,cy</a:t>
            </a:r>
            <a:r>
              <a:rPr lang="en-US" sz="1050" dirty="0" smtClean="0"/>
              <a:t>),50)</a:t>
            </a:r>
          </a:p>
          <a:p>
            <a:pPr marL="0" indent="0">
              <a:buNone/>
            </a:pPr>
            <a:endParaRPr lang="sr-Latn-RS" sz="1050" dirty="0" smtClean="0"/>
          </a:p>
          <a:p>
            <a:pPr marL="0" indent="0">
              <a:buNone/>
            </a:pPr>
            <a:r>
              <a:rPr lang="en-US" sz="1050" dirty="0" err="1" smtClean="0"/>
              <a:t>pg.display.update</a:t>
            </a:r>
            <a:r>
              <a:rPr lang="en-US" sz="1050" dirty="0" smtClean="0"/>
              <a:t>()</a:t>
            </a:r>
          </a:p>
          <a:p>
            <a:pPr marL="0" indent="0">
              <a:buNone/>
            </a:pPr>
            <a:r>
              <a:rPr lang="en-US" sz="1050" dirty="0" smtClean="0"/>
              <a:t>while </a:t>
            </a:r>
            <a:r>
              <a:rPr lang="en-US" sz="1050" dirty="0" err="1" smtClean="0"/>
              <a:t>pg.event.wait</a:t>
            </a:r>
            <a:r>
              <a:rPr lang="en-US" sz="1050" dirty="0" smtClean="0"/>
              <a:t>().type != </a:t>
            </a:r>
            <a:r>
              <a:rPr lang="en-US" sz="1050" dirty="0" err="1" smtClean="0"/>
              <a:t>pg.QUIT</a:t>
            </a:r>
            <a:r>
              <a:rPr lang="en-US" sz="1050" dirty="0" smtClean="0"/>
              <a:t>:</a:t>
            </a:r>
          </a:p>
          <a:p>
            <a:pPr marL="0" indent="0">
              <a:buNone/>
            </a:pPr>
            <a:r>
              <a:rPr lang="en-US" sz="1050" dirty="0" smtClean="0"/>
              <a:t>    pass</a:t>
            </a:r>
          </a:p>
          <a:p>
            <a:pPr marL="0" indent="0">
              <a:buNone/>
            </a:pPr>
            <a:r>
              <a:rPr lang="en-US" sz="1050" dirty="0" err="1" smtClean="0"/>
              <a:t>pg.quit</a:t>
            </a:r>
            <a:r>
              <a:rPr lang="en-US" sz="1050" dirty="0" smtClean="0"/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5648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Kombinovanje oblika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Kombinovanjem različitih oblika koje smo do sada naučili da crtamo možemo dobiti zanimljive crteže.</a:t>
            </a:r>
          </a:p>
          <a:p>
            <a:r>
              <a:rPr lang="sr-Latn-RS" dirty="0" smtClean="0"/>
              <a:t>Izazovno je odrediti koordinate različitih oblika koje koristimo za crtanje složenih oblika, ali upravo u tome je i zabava!</a:t>
            </a:r>
          </a:p>
          <a:p>
            <a:r>
              <a:rPr lang="sr-Latn-RS" dirty="0" smtClean="0"/>
              <a:t>Pokušajte da nacrtate medveda, korišćenjem krugova i elipsi.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687</Words>
  <Application>Microsoft Office PowerPoint</Application>
  <PresentationFormat>On-screen Show (4:3)</PresentationFormat>
  <Paragraphs>105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Crtanje kruga, elipse i kombinovanje oblika</vt:lpstr>
      <vt:lpstr>Crtanje kruga</vt:lpstr>
      <vt:lpstr>Crtanje kružnice</vt:lpstr>
      <vt:lpstr>Primer – crtanje koncetričnih krugova</vt:lpstr>
      <vt:lpstr>Upustvo za rešavanje:</vt:lpstr>
      <vt:lpstr>Crtanje elipsi</vt:lpstr>
      <vt:lpstr>Primer crtanja elipse</vt:lpstr>
      <vt:lpstr>Crtanje koncetričnih kružnica</vt:lpstr>
      <vt:lpstr>Kombinovanje oblika</vt:lpstr>
      <vt:lpstr>Slika može da izgleda ovako</vt:lpstr>
      <vt:lpstr>Crtež medveda - rešenje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Crtanje elipsi i kombinovanje oblika</dc:title>
  <dc:creator>Miltonx</dc:creator>
  <cp:lastModifiedBy>Miltonx</cp:lastModifiedBy>
  <cp:revision>8</cp:revision>
  <dcterms:created xsi:type="dcterms:W3CDTF">2025-05-11T17:55:56Z</dcterms:created>
  <dcterms:modified xsi:type="dcterms:W3CDTF">2025-05-11T19:45:42Z</dcterms:modified>
</cp:coreProperties>
</file>