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0" d="100"/>
          <a:sy n="20" d="100"/>
        </p:scale>
        <p:origin x="-2508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A64-211F-4AF0-B97A-232395AF57DE}" type="datetimeFigureOut">
              <a:rPr lang="en-US" smtClean="0"/>
              <a:t>13-Oct-24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AA99-EEB4-4ADD-A5E9-008015B5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4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A64-211F-4AF0-B97A-232395AF57DE}" type="datetimeFigureOut">
              <a:rPr lang="en-US" smtClean="0"/>
              <a:t>13-Oct-24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AA99-EEB4-4ADD-A5E9-008015B5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A64-211F-4AF0-B97A-232395AF57DE}" type="datetimeFigureOut">
              <a:rPr lang="en-US" smtClean="0"/>
              <a:t>13-Oct-24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AA99-EEB4-4ADD-A5E9-008015B5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8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A64-211F-4AF0-B97A-232395AF57DE}" type="datetimeFigureOut">
              <a:rPr lang="en-US" smtClean="0"/>
              <a:t>13-Oct-24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AA99-EEB4-4ADD-A5E9-008015B5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0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A64-211F-4AF0-B97A-232395AF57DE}" type="datetimeFigureOut">
              <a:rPr lang="en-US" smtClean="0"/>
              <a:t>13-Oct-24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AA99-EEB4-4ADD-A5E9-008015B5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7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A64-211F-4AF0-B97A-232395AF57DE}" type="datetimeFigureOut">
              <a:rPr lang="en-US" smtClean="0"/>
              <a:t>13-Oct-24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AA99-EEB4-4ADD-A5E9-008015B5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6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A64-211F-4AF0-B97A-232395AF57DE}" type="datetimeFigureOut">
              <a:rPr lang="en-US" smtClean="0"/>
              <a:t>13-Oct-24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AA99-EEB4-4ADD-A5E9-008015B5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3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A64-211F-4AF0-B97A-232395AF57DE}" type="datetimeFigureOut">
              <a:rPr lang="en-US" smtClean="0"/>
              <a:t>13-Oct-24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AA99-EEB4-4ADD-A5E9-008015B5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1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A64-211F-4AF0-B97A-232395AF57DE}" type="datetimeFigureOut">
              <a:rPr lang="en-US" smtClean="0"/>
              <a:t>13-Oct-24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AA99-EEB4-4ADD-A5E9-008015B5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A64-211F-4AF0-B97A-232395AF57DE}" type="datetimeFigureOut">
              <a:rPr lang="en-US" smtClean="0"/>
              <a:t>13-Oct-24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AA99-EEB4-4ADD-A5E9-008015B5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1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CA64-211F-4AF0-B97A-232395AF57DE}" type="datetimeFigureOut">
              <a:rPr lang="en-US" smtClean="0"/>
              <a:t>13-Oct-24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BAA99-EEB4-4ADD-A5E9-008015B5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5CA64-211F-4AF0-B97A-232395AF57DE}" type="datetimeFigureOut">
              <a:rPr lang="en-US" smtClean="0"/>
              <a:t>13-Oct-24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AA99-EEB4-4ADD-A5E9-008015B58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9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CS" dirty="0"/>
              <a:t>Формуле и израчунавање бројевних израза у Е</a:t>
            </a:r>
            <a:r>
              <a:rPr lang="sr-Latn-CS" dirty="0"/>
              <a:t>xcel</a:t>
            </a:r>
            <a:r>
              <a:rPr lang="sr-Cyrl-CS" dirty="0"/>
              <a:t>-у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0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14885"/>
              </p:ext>
            </p:extLst>
          </p:nvPr>
        </p:nvGraphicFramePr>
        <p:xfrm>
          <a:off x="381000" y="685793"/>
          <a:ext cx="8458199" cy="4926813"/>
        </p:xfrm>
        <a:graphic>
          <a:graphicData uri="http://schemas.openxmlformats.org/drawingml/2006/table">
            <a:tbl>
              <a:tblPr/>
              <a:tblGrid>
                <a:gridCol w="1076498"/>
                <a:gridCol w="820189"/>
                <a:gridCol w="820189"/>
                <a:gridCol w="820189"/>
                <a:gridCol w="820189"/>
                <a:gridCol w="820189"/>
                <a:gridCol w="820189"/>
                <a:gridCol w="820189"/>
                <a:gridCol w="820189"/>
                <a:gridCol w="820189"/>
              </a:tblGrid>
              <a:tr h="259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Kurs EUR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117.56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30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779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Cena knjige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Cena sa porezom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Cena za ček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Iznos jedne rate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Cena za gotovinu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Cena u EUR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PDV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3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987.00 din.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345.56 din.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850.75 din.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1,000.00 din.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450.00 din.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3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899.99 din.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30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306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 knjižari za kupovinu knjiga nude sledeće uslove: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306">
                <a:tc gridSpan="5"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Uvećanje od 5% za kupovinu čekovima na šest rata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306">
                <a:tc gridSpan="4"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Popust od 10% za plaćanje gotovinom.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306"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 Napomena: Cena u EUR se obračunava po kursu i to na cenu knjige sa obračunatim PDV-om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30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46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Kako izračunati Cenu sa porezom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sr-Cyrl-CS" dirty="0"/>
              <a:t>Математичко </a:t>
            </a:r>
            <a:r>
              <a:rPr lang="sr-Cyrl-CS" dirty="0" smtClean="0"/>
              <a:t>решење:</a:t>
            </a:r>
            <a:endParaRPr lang="sr-Latn-RS" dirty="0" smtClean="0"/>
          </a:p>
          <a:p>
            <a:pPr marL="0" lvl="1" indent="0">
              <a:buNone/>
            </a:pPr>
            <a:r>
              <a:rPr lang="sr-Cyrl-CS" dirty="0" smtClean="0"/>
              <a:t>Цена са порезом = Цена књиге*Порез+Цена књиге</a:t>
            </a:r>
          </a:p>
          <a:p>
            <a:pPr marL="0" lvl="1" indent="0">
              <a:buNone/>
            </a:pPr>
            <a:r>
              <a:rPr lang="sr-Cyrl-CS" sz="3900" b="1" dirty="0" smtClean="0"/>
              <a:t>= - се у </a:t>
            </a:r>
            <a:r>
              <a:rPr lang="sr-Latn-CS" sz="3900" b="1" dirty="0" smtClean="0"/>
              <a:t>Excel</a:t>
            </a:r>
            <a:r>
              <a:rPr lang="sr-Cyrl-CS" sz="3900" b="1" dirty="0" smtClean="0"/>
              <a:t>-у</a:t>
            </a:r>
            <a:r>
              <a:rPr lang="sr-Cyrl-CS" sz="3900" b="1" dirty="0" smtClean="0"/>
              <a:t>  уноси на почетку, а не на крају математичке формуле.</a:t>
            </a:r>
            <a:endParaRPr lang="en-US" sz="3900" b="1" dirty="0"/>
          </a:p>
          <a:p>
            <a:pPr marL="0" indent="0">
              <a:buNone/>
            </a:pPr>
            <a:r>
              <a:rPr lang="sr-Cyrl-CS" dirty="0" smtClean="0"/>
              <a:t>Уместо бројевних вредности се уносе </a:t>
            </a:r>
            <a:r>
              <a:rPr lang="sr-Cyrl-CS" dirty="0"/>
              <a:t>адресе поља у којима су смештене те вредности</a:t>
            </a:r>
            <a:r>
              <a:rPr lang="sr-Cyrl-CS" dirty="0" smtClean="0"/>
              <a:t>.</a:t>
            </a:r>
          </a:p>
          <a:p>
            <a:pPr marL="0" indent="0">
              <a:buNone/>
            </a:pPr>
            <a:r>
              <a:rPr lang="sr-Cyrl-CS" dirty="0" smtClean="0"/>
              <a:t>Сада цену прве књиге са обрачунатим порезом можемо израчунати на следећи начин:</a:t>
            </a:r>
          </a:p>
          <a:p>
            <a:pPr marL="0" indent="0">
              <a:buNone/>
            </a:pPr>
            <a:r>
              <a:rPr lang="sr-Latn-RS" dirty="0" smtClean="0"/>
              <a:t>=A5+A5*G5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0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sr-Cyrl-RS" dirty="0" smtClean="0"/>
              <a:t>Формула коју смо користили за прву књигу може да се копира за све друге књиге у књижари. </a:t>
            </a:r>
          </a:p>
          <a:p>
            <a:r>
              <a:rPr lang="sr-Latn-RS" dirty="0" smtClean="0"/>
              <a:t>Excel </a:t>
            </a:r>
            <a:r>
              <a:rPr lang="sr-Cyrl-RS" dirty="0" smtClean="0"/>
              <a:t>користи релативан положај поља (адресу поља) за израчунавања свих осталих формула.	</a:t>
            </a:r>
          </a:p>
        </p:txBody>
      </p:sp>
    </p:spTree>
    <p:extLst>
      <p:ext uri="{BB962C8B-B14F-4D97-AF65-F5344CB8AC3E}">
        <p14:creationId xmlns:p14="http://schemas.microsoft.com/office/powerpoint/2010/main" val="216260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Цена у еурима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dirty="0" smtClean="0"/>
              <a:t>Пошто је курс еура дат у једном пољу табеле, при копирању формуле која садржи такав податак, потребно је фиксирати адресу поља да се не мења при копирању формуле. </a:t>
            </a:r>
          </a:p>
          <a:p>
            <a:r>
              <a:rPr lang="sr-Cyrl-RS" dirty="0" smtClean="0"/>
              <a:t>А5 – релативна адреса поља табеле (мења се при копирању формуле која је садржи)</a:t>
            </a:r>
          </a:p>
          <a:p>
            <a:r>
              <a:rPr lang="sr-Cyrl-RS" dirty="0" smtClean="0"/>
              <a:t>$А$5 – апсолутна адреса (не мења се при копирању формуле која је садржи)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6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=B5/$B$1</a:t>
            </a:r>
            <a:r>
              <a:rPr lang="sr-Cyrl-RS" dirty="0" smtClean="0"/>
              <a:t> – формула за израчунавање цене у еурима са фиксираном адресом поља курс еура.</a:t>
            </a:r>
          </a:p>
          <a:p>
            <a:r>
              <a:rPr lang="sr-Cyrl-RS" dirty="0" smtClean="0"/>
              <a:t>При копирању ове формуле, адреса </a:t>
            </a:r>
            <a:r>
              <a:rPr lang="en-US" dirty="0" smtClean="0"/>
              <a:t>B5</a:t>
            </a:r>
            <a:r>
              <a:rPr lang="sr-Cyrl-RS" dirty="0" smtClean="0"/>
              <a:t> се мења за следећу књигу, а адреса </a:t>
            </a:r>
            <a:r>
              <a:rPr lang="en-US" dirty="0" smtClean="0"/>
              <a:t>$B$1</a:t>
            </a:r>
            <a:r>
              <a:rPr lang="sr-Cyrl-RS" dirty="0" smtClean="0"/>
              <a:t> се не мења за следећу књигу.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8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312</Words>
  <Application>Microsoft Office PowerPoint</Application>
  <PresentationFormat>On-screen Show (4:3)</PresentationFormat>
  <Paragraphs>84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Формуле и израчунавање бројевних израза у Еxcel-у</vt:lpstr>
      <vt:lpstr>PowerPoint Presentation</vt:lpstr>
      <vt:lpstr>Kako izračunati Cenu sa porezom</vt:lpstr>
      <vt:lpstr>PowerPoint Presentation</vt:lpstr>
      <vt:lpstr>Цена у еурима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Miltonx</dc:creator>
  <cp:lastModifiedBy>Miltonx</cp:lastModifiedBy>
  <cp:revision>4</cp:revision>
  <dcterms:created xsi:type="dcterms:W3CDTF">2024-10-13T17:46:40Z</dcterms:created>
  <dcterms:modified xsi:type="dcterms:W3CDTF">2024-10-13T18:23:24Z</dcterms:modified>
</cp:coreProperties>
</file>