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7" r:id="rId20"/>
    <p:sldId id="278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5073-E99E-4ADB-995F-D6DC84985ABE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795D-F59E-4590-AB91-1687005C9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5073-E99E-4ADB-995F-D6DC84985ABE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795D-F59E-4590-AB91-1687005C9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5073-E99E-4ADB-995F-D6DC84985ABE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795D-F59E-4590-AB91-1687005C9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5073-E99E-4ADB-995F-D6DC84985ABE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795D-F59E-4590-AB91-1687005C9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5073-E99E-4ADB-995F-D6DC84985ABE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795D-F59E-4590-AB91-1687005C9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5073-E99E-4ADB-995F-D6DC84985ABE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795D-F59E-4590-AB91-1687005C9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5073-E99E-4ADB-995F-D6DC84985ABE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795D-F59E-4590-AB91-1687005C9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5073-E99E-4ADB-995F-D6DC84985ABE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795D-F59E-4590-AB91-1687005C9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5073-E99E-4ADB-995F-D6DC84985ABE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795D-F59E-4590-AB91-1687005C9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5073-E99E-4ADB-995F-D6DC84985ABE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795D-F59E-4590-AB91-1687005C9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5073-E99E-4ADB-995F-D6DC84985ABE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8E8795D-F59E-4590-AB91-1687005C98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835073-E99E-4ADB-995F-D6DC84985ABE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E8795D-F59E-4590-AB91-1687005C98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CENA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04088"/>
          </a:xfrm>
        </p:spPr>
        <p:txBody>
          <a:bodyPr>
            <a:normAutofit/>
          </a:bodyPr>
          <a:lstStyle/>
          <a:p>
            <a:r>
              <a:rPr lang="sr-Latn-RS" sz="3200" dirty="0" smtClean="0">
                <a:latin typeface="Arial" pitchFamily="34" charset="0"/>
                <a:cs typeface="Arial" pitchFamily="34" charset="0"/>
              </a:rPr>
              <a:t>Tri mita o strategiji formiranja cene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1. Ako cenu naših proizvoda odredimo tako da pokrije sve troškove, to će nas učiniti profitabilnim.</a:t>
            </a:r>
          </a:p>
          <a:p>
            <a:pPr marL="342900" indent="-342900"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2. Ako cenu naših proizvoda odredimo tako da povećamo nase učešće na tržištu, to će nas učiniti profitabilnim.</a:t>
            </a:r>
          </a:p>
          <a:p>
            <a:pPr marL="342900" indent="-342900"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je cene će omogučiti da postignemo ciljeve? vs. Koji deo tržišta 	možemo najprofitabilnije da uslužimo?</a:t>
            </a:r>
          </a:p>
          <a:p>
            <a:pPr marL="342900" indent="-342900"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3. Ako cenu naših proizvoda određujemo tako da ispunimo zahteve kupaca, to će nas učiniti profitabilnim.</a:t>
            </a:r>
          </a:p>
          <a:p>
            <a:pPr marL="342900" indent="-342900"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Koju cenu biste platili? vs. Za koje cene možemo ubediti kupce?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75488"/>
          </a:xfrm>
        </p:spPr>
        <p:txBody>
          <a:bodyPr>
            <a:normAutofit fontScale="90000"/>
          </a:bodyPr>
          <a:lstStyle/>
          <a:p>
            <a:r>
              <a:rPr lang="sr-Latn-RS" sz="3200" dirty="0" smtClean="0">
                <a:latin typeface="Arial" pitchFamily="34" charset="0"/>
                <a:cs typeface="Arial" pitchFamily="34" charset="0"/>
              </a:rPr>
              <a:t>Analiza troškova, cena i ponuda konkurenata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44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Ukoliko ponuda kompanije sadrži karakteristike koje najbliži konkurent ne nudi, trebalo bi da se proceni vrednost tih karakteristika za kupca i da se one dodaju ceni koju nudi konkurent.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971800"/>
            <a:ext cx="8229600" cy="475488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Izbor metode formiranja cena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581400"/>
            <a:ext cx="8229600" cy="3276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Formiranje cene metodom</a:t>
            </a:r>
            <a:r>
              <a:rPr kumimoji="0" lang="sr-Latn-R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sr-Latn-RS" sz="1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troškovi plus </a:t>
            </a:r>
            <a:r>
              <a:rPr kumimoji="0" lang="sr-Latn-R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(dodavanje marže na troškove proizvoda).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r-Latn-RS" baseline="0" dirty="0" smtClean="0">
                <a:latin typeface="Arial" pitchFamily="34" charset="0"/>
                <a:cs typeface="Arial" pitchFamily="34" charset="0"/>
              </a:rPr>
              <a:t>Formiranje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 cene metodom </a:t>
            </a:r>
            <a:r>
              <a:rPr lang="sr-Latn-RS" i="1" dirty="0" smtClean="0">
                <a:latin typeface="Arial" pitchFamily="34" charset="0"/>
                <a:cs typeface="Arial" pitchFamily="34" charset="0"/>
              </a:rPr>
              <a:t>ciljnog prinosa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(cena koja će doneti stopu prinosa na investirano).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Formiranje cene metodom </a:t>
            </a:r>
            <a:r>
              <a:rPr kumimoji="0" lang="sr-Latn-R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percipirane vrednosti </a:t>
            </a: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(od strane kupcaa-cenovni,</a:t>
            </a:r>
            <a:r>
              <a:rPr kumimoji="0" lang="sr-Latn-R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vrednosni, lojalni</a:t>
            </a: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Formiranje cene metodom </a:t>
            </a:r>
            <a:r>
              <a:rPr lang="sr-Latn-RS" sz="1800" i="1" dirty="0" smtClean="0">
                <a:latin typeface="Arial" pitchFamily="34" charset="0"/>
                <a:cs typeface="Arial" pitchFamily="34" charset="0"/>
              </a:rPr>
              <a:t>vrednosne cene 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(pridobijaju lojalne kupce tako što naplaćuju prilično nisku cenu a nude visok kvalitet npr. IKEA). EDPL u Wal-Martu.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Formiranje cene na osnovu </a:t>
            </a:r>
            <a:r>
              <a:rPr lang="sr-Latn-RS" sz="1800" i="1" dirty="0" smtClean="0">
                <a:latin typeface="Arial" pitchFamily="34" charset="0"/>
                <a:cs typeface="Arial" pitchFamily="34" charset="0"/>
              </a:rPr>
              <a:t>tekućih cena 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(cenu zasniva na nivou konkurenata).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Aukcijski tip formiranja cene (posebno za razvojem interneta).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Engleske aukcije (rastuće ponude). Jedan prodavac, a brojni kupci. Yahoo i eBay prihvataju ponudu pordavca a kupci povećavaju cenu sve dok se ne postigne najviša.</a:t>
            </a:r>
            <a:r>
              <a:rPr lang="sr-Latn-RS" sz="1800" i="1" dirty="0" smtClean="0">
                <a:latin typeface="Arial" pitchFamily="34" charset="0"/>
                <a:cs typeface="Arial" pitchFamily="34" charset="0"/>
              </a:rPr>
              <a:t>Ticketmaster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Holandske aukcije (opadajuće ponude). Jedan prodavac, a brojni kupci ali i jedan kupac i brojni prodavci.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Aukcije sa zapečaćenim ponudama. 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tencijalni prodavci mogu da podnesu samo jednu ponudu i nisu u prilici da znaju ostale(državne institucije).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51688"/>
          </a:xfrm>
        </p:spPr>
        <p:txBody>
          <a:bodyPr>
            <a:normAutofit/>
          </a:bodyPr>
          <a:lstStyle/>
          <a:p>
            <a:r>
              <a:rPr lang="sr-Latn-RS" sz="3200" dirty="0" smtClean="0">
                <a:latin typeface="Arial" pitchFamily="34" charset="0"/>
                <a:cs typeface="Arial" pitchFamily="34" charset="0"/>
              </a:rPr>
              <a:t>Izbor krajnje cene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Metode formiranja cene nam sužavaju raspon iz kojeg kompanije moraju da biraju cenu. Svakako da kompanije moraju uzeti u obzir i 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Uticaj ostalih marketing aktivnosti.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Politike formiranja cene u kompaniji.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Dell- Menadžeri kompanije kombinuju informacije o troškovima dobavljača, sa saznanjima o ciljnim grupama koje im donose profit, datum isporuke, i konkurenciji te formiranju cenu za određene segmente.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Formiranje cena na osnovu  podele dobiti i rizika.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Uticaj cena na druge zainteresovane strane.</a:t>
            </a:r>
          </a:p>
          <a:p>
            <a:pPr>
              <a:lnSpc>
                <a:spcPct val="150000"/>
              </a:lnSpc>
              <a:buNone/>
            </a:pPr>
            <a:endParaRPr lang="sr-Latn-RS" sz="1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/>
          </a:bodyPr>
          <a:lstStyle/>
          <a:p>
            <a:r>
              <a:rPr lang="sr-Latn-RS" sz="3200" dirty="0" smtClean="0">
                <a:latin typeface="Arial" pitchFamily="34" charset="0"/>
                <a:cs typeface="Arial" pitchFamily="34" charset="0"/>
              </a:rPr>
              <a:t>Prilagođavanje cene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Kompanije uglavnom ne određuju samo jednu cenu, već pre cenovnu strukturu koja odražava varijacije u geografskoj tražnji i troškovima, zahteve određenog tržišnog segmenta, vreme, obim, narudžbe, učestalost isporuke, garancije....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Geografsko formiranje cene: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P&amp;G - Kina je veliko tržište sa malom kupovnom moći (25$ mesečno). Uveli T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de Clean White od 320gr za 23centa, dok se Tide Triple Action od 320gr prodavao za 33centa.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Popusti i bonifikacije: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Ford - Tokom 2003.godine fokusirala se na segment koji donosi veću maržu pa je nudila rabat od svega 1000$ na model Escape i 3000$ na Explorer.</a:t>
            </a:r>
          </a:p>
        </p:txBody>
      </p:sp>
      <p:pic>
        <p:nvPicPr>
          <p:cNvPr id="4" name="Picture 3" descr="P&amp;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4191000"/>
            <a:ext cx="1009650" cy="1009650"/>
          </a:xfrm>
          <a:prstGeom prst="rect">
            <a:avLst/>
          </a:prstGeom>
        </p:spPr>
      </p:pic>
      <p:pic>
        <p:nvPicPr>
          <p:cNvPr id="5" name="Picture 4" descr="Fo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6004560"/>
            <a:ext cx="152400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 2" pitchFamily="18" charset="2"/>
              <a:buChar char="P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Promotivne cene: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U cilju privlačenja kupaca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U posebnim prilikama (samo u avgustu...)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Gotovinski rabati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Kreditiranje sa niskim kamatama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Duži rokovi plaćanja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Diferenciranje cena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Cenovna diskriminacija: - Svaki kupac ima drugu cenu.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		           - Manja cena za one koji kupuju više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		           - Ostalo: shodno segmentima(muzeji), formi proizvoda, imidžu, kanalu, lokaciji, periodu... </a:t>
            </a:r>
          </a:p>
          <a:p>
            <a:pPr>
              <a:lnSpc>
                <a:spcPct val="150000"/>
              </a:lnSpc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</p:spPr>
        <p:txBody>
          <a:bodyPr>
            <a:normAutofit/>
          </a:bodyPr>
          <a:lstStyle/>
          <a:p>
            <a:r>
              <a:rPr lang="sr-Latn-RS" sz="3200" dirty="0" smtClean="0">
                <a:latin typeface="Arial" pitchFamily="34" charset="0"/>
                <a:cs typeface="Arial" pitchFamily="34" charset="0"/>
              </a:rPr>
              <a:t>Iniciranje promena cena i reakcije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Iniciranje smanjenja cena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Zamka slabog kvaliteta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Zamka osetljivog tržišnog učešća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Zamka “plitkih džepova”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Iniciranje povećanja cena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Odložene diferencirane cene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Klizne klauzule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Otpakivanje (razdvajanje elemenata ponude)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Smanjenje popusta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>
                <a:latin typeface="Arial" pitchFamily="34" charset="0"/>
                <a:cs typeface="Arial" pitchFamily="34" charset="0"/>
              </a:rPr>
              <a:t>Marketing strategije kojima se izbegava povećanje cena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Smanjiti količinu umesto cenu (Milka).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Korišćenje manje skupih materijala/sastojaka 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Smanjivanje/uklanjanje karakteristika proizvoda (smanjiti broj proizvoda).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Smanjenje/uklanjanje usluga koje idu uz proizvod (besplatna instalacija).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Korišćenje jeftinijih materijala za pakovanje.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Smanjivanje broja veličina ili modela koji se nude.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Kreiranje ekonomičnijih brendova.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</p:spPr>
        <p:txBody>
          <a:bodyPr>
            <a:normAutofit/>
          </a:bodyPr>
          <a:lstStyle/>
          <a:p>
            <a:r>
              <a:rPr lang="sr-Latn-RS" sz="3200" dirty="0" smtClean="0">
                <a:latin typeface="Arial" pitchFamily="34" charset="0"/>
                <a:cs typeface="Arial" pitchFamily="34" charset="0"/>
              </a:rPr>
              <a:t>Reakcija na promene cena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Reakcije kupaca (može se protumačiti različito).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Reakcije konkurenata (rat cena). 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mpanija može: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Održati cenu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Održati cenu i dodati vrednosti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Smanjiti cenu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Povećati cenu i poboljšati kvalitet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Lansirati borbenu liniju sa nižom cenom.</a:t>
            </a:r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181100"/>
            <a:ext cx="7061200" cy="52959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Cena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je element marketing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miksa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generi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še profit dok ostali elementi generišu troškove.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Cena prenosi tržištu i nameravanu vrednosnu pozicioniranost proizvoda ili brenda kompanije.</a:t>
            </a:r>
          </a:p>
          <a:p>
            <a:pPr>
              <a:lnSpc>
                <a:spcPct val="150000"/>
              </a:lnSpc>
            </a:pPr>
            <a:endParaRPr lang="sr-Latn-R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sr-Latn-RS" sz="1800" i="1" dirty="0" smtClean="0">
                <a:latin typeface="Arial" pitchFamily="34" charset="0"/>
                <a:cs typeface="Arial" pitchFamily="34" charset="0"/>
              </a:rPr>
              <a:t>Whirpool</a:t>
            </a:r>
          </a:p>
          <a:p>
            <a:pPr>
              <a:lnSpc>
                <a:spcPct val="150000"/>
              </a:lnSpc>
              <a:buFont typeface="Wingdings 2" pitchFamily="18" charset="2"/>
              <a:buChar char="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Mašine za pranje i sušenje kao proizvodi za široku upotrebu.</a:t>
            </a:r>
          </a:p>
          <a:p>
            <a:pPr>
              <a:lnSpc>
                <a:spcPct val="150000"/>
              </a:lnSpc>
              <a:buFont typeface="Wingdings 2" pitchFamily="18" charset="2"/>
              <a:buChar char="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2001.godine predstavljaju Duet kombinovanu mašinu od 2300$.</a:t>
            </a:r>
          </a:p>
          <a:p>
            <a:pPr>
              <a:lnSpc>
                <a:spcPct val="150000"/>
              </a:lnSpc>
              <a:buFont typeface="Wingdings 2" pitchFamily="18" charset="2"/>
              <a:buChar char="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Veliki kapacitet veša, sve tkanine pere (svila, čipka...).</a:t>
            </a:r>
          </a:p>
          <a:p>
            <a:pPr>
              <a:lnSpc>
                <a:spcPct val="150000"/>
              </a:lnSpc>
              <a:buFont typeface="Wingdings 2" pitchFamily="18" charset="2"/>
              <a:buChar char="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Manje energije troši.</a:t>
            </a:r>
          </a:p>
          <a:p>
            <a:pPr>
              <a:lnSpc>
                <a:spcPct val="150000"/>
              </a:lnSpc>
              <a:buFont typeface="Wingdings 2" pitchFamily="18" charset="2"/>
              <a:buChar char=""/>
            </a:pPr>
            <a:endParaRPr lang="sr-Latn-R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 2" pitchFamily="18" charset="2"/>
              <a:buChar char=""/>
            </a:pPr>
            <a:endParaRPr lang="sr-Latn-R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 2" pitchFamily="18" charset="2"/>
              <a:buChar char=""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Duel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4876800"/>
            <a:ext cx="1729740" cy="1691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</p:spPr>
        <p:txBody>
          <a:bodyPr>
            <a:normAutofit/>
          </a:bodyPr>
          <a:lstStyle/>
          <a:p>
            <a:r>
              <a:rPr lang="sr-Latn-RS" sz="3200" dirty="0" smtClean="0">
                <a:latin typeface="Arial" pitchFamily="34" charset="0"/>
                <a:cs typeface="Arial" pitchFamily="34" charset="0"/>
              </a:rPr>
              <a:t>Kupovina na internetu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Potrošači...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Poredimo cene hiljade prodavaca i to odmah (PriceScan.com).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Reći i postići svoju cenu (Priceline.com - kupac saopštava iznos koji želi da plati za avionsku kartu, hotelski smeštaj...., a sajt proverava da li je neko od prodavaca voljan tu cenu da prihvati).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Dobiti proizvode besplatno (softveri, aplikacije).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Prodavci...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Prati se ponašanje potrošača i osmišljava individualna ponuda.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Specijalne cene pojedinim kupcima (CDNOW – email sa posebnom web adresom).</a:t>
            </a:r>
          </a:p>
          <a:p>
            <a:pPr>
              <a:lnSpc>
                <a:spcPct val="150000"/>
              </a:lnSpc>
            </a:pPr>
            <a:endParaRPr lang="sr-Latn-R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Da li cene treba da odražavaju vrednost koju su potrošači spremni da plate ili bi cene trebalo da prevashodno i isključivo da održavaju trošak koji proizvodnja datog proizvoda ili pružanje date usluge iziskuju?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je metode Vama najviše odgovaraju?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Ukoliko bi prosečna cena ostala ista šta biste smatrali boljim: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Da kompanije odrede jednu cenu i od nje odstupaju ili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Da kompanije naplaćuju nešto višu cenu tokom većeg dela godine, a nešto niže cene ili specijalne ponude u posebnim prilikama?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Q&amp;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685800"/>
            <a:ext cx="1524000" cy="1209524"/>
          </a:xfrm>
          <a:prstGeom prst="rect">
            <a:avLst/>
          </a:prstGeom>
        </p:spPr>
      </p:pic>
      <p:pic>
        <p:nvPicPr>
          <p:cNvPr id="5" name="Picture 4" descr="Q&amp;A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5181600"/>
            <a:ext cx="2095500" cy="1394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Kako formirati cenu? U malim kompanijama često direktor, a u velikim menadžeri odeljenja (top menadžment odobrava njihove cene).</a:t>
            </a:r>
          </a:p>
          <a:p>
            <a:pPr>
              <a:lnSpc>
                <a:spcPct val="150000"/>
              </a:lnSpc>
              <a:buNone/>
            </a:pPr>
            <a:endParaRPr lang="sr-Latn-R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sr-Latn-RS" sz="1800" i="1" dirty="0" smtClean="0">
                <a:latin typeface="Arial" pitchFamily="34" charset="0"/>
                <a:cs typeface="Arial" pitchFamily="34" charset="0"/>
              </a:rPr>
              <a:t>Progressive Insurance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Prikuplja i analizira podatke o šteti kada je 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u pitanju osiguranje vozila.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Visoko rizičnim klijentima koje niko drugi ne želi da osigura.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sr-Latn-R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sr-Latn-RS" sz="1800" i="1" dirty="0" smtClean="0">
                <a:latin typeface="Arial" pitchFamily="34" charset="0"/>
                <a:cs typeface="Arial" pitchFamily="34" charset="0"/>
              </a:rPr>
              <a:t>McKinsey&amp;Companu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1992.godine je objavila studiju: 1% promene cene – povećanje profita 11,2%</a:t>
            </a:r>
          </a:p>
          <a:p>
            <a:pPr>
              <a:lnSpc>
                <a:spcPct val="150000"/>
              </a:lnSpc>
              <a:buNone/>
            </a:pPr>
            <a:endParaRPr lang="sr-Latn-R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Progressive insura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2363739"/>
            <a:ext cx="2346960" cy="11262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Odluke o kupovini zasnivaju se na tome kako potrošači percipiraju cene i šta smatraju tekućom realnom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a ne na ceni koju navodi marketar (prag cena).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Razmatramo 3 pitanja: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Referentne cene - fer cena, tipična cena, poslednja plaćena, gornja, donja granična cena, konkurentska, očekivana buduća, uobičajena snižena cena.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		Godišnje članstvo od 500$ posmatraćemo kao skuplje u odnosu na ono koje se mesečno plaća 45$.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Odnos cene i kvaliteta - Za mnoge je cena zapravo pokazatelj kvaliteta.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Birkin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bag 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liste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čekanja, cena od 7 000£.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Psihološke cene - 299,0 i 5.</a:t>
            </a:r>
          </a:p>
          <a:p>
            <a:pPr lvl="2">
              <a:lnSpc>
                <a:spcPct val="150000"/>
              </a:lnSpc>
              <a:buNone/>
            </a:pPr>
            <a:r>
              <a:rPr lang="sr-Latn-RS" sz="1300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Hermes Birkin_Ba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4876800"/>
            <a:ext cx="2667000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sr-Latn-RS" sz="1800" i="1" dirty="0" smtClean="0">
                <a:latin typeface="Arial" pitchFamily="34" charset="0"/>
                <a:cs typeface="Arial" pitchFamily="34" charset="0"/>
              </a:rPr>
              <a:t>Drew Estates 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Kompanija koja proizvodi cigarete u Nikaragvi.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Imaju aromu vina, ulja i biljaka u kutijama koje liče na grafite.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Samo u 500 prodavnica u SAD.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Netipična mešavina, živopisan marketing i ograničena proizvodnja tri osnovne linije proizvoda – Acid, Natural i Ambrosia doprineli su cenu od 10$ po cigareti.</a:t>
            </a:r>
          </a:p>
          <a:p>
            <a:pPr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4" name="Picture 3" descr="Ac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4648200"/>
            <a:ext cx="1714500" cy="1714500"/>
          </a:xfrm>
          <a:prstGeom prst="rect">
            <a:avLst/>
          </a:prstGeom>
        </p:spPr>
      </p:pic>
      <p:pic>
        <p:nvPicPr>
          <p:cNvPr id="5" name="Picture 4" descr="Ambros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4572000"/>
            <a:ext cx="1432560" cy="1813560"/>
          </a:xfrm>
          <a:prstGeom prst="rect">
            <a:avLst/>
          </a:prstGeom>
        </p:spPr>
      </p:pic>
      <p:pic>
        <p:nvPicPr>
          <p:cNvPr id="6" name="Picture 5" descr="natur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4572000"/>
            <a:ext cx="1706880" cy="1706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>
                <a:latin typeface="Arial" pitchFamily="34" charset="0"/>
                <a:cs typeface="Arial" pitchFamily="34" charset="0"/>
              </a:rPr>
              <a:t>Utvrđivanje cene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mpanije mora da odluči gde će pozicionirati svoj proizvod na osnovu kvaliteta i cene.</a:t>
            </a:r>
          </a:p>
          <a:p>
            <a:pPr>
              <a:lnSpc>
                <a:spcPct val="150000"/>
              </a:lnSpc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Tržište automobila: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Najviši			Rolls-Royce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Zlatni standard		Mercedes-Benz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Luksuzan		Audi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Posebne potrebe		Volvo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Pogodnosti		Ford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Isto, ali jeftinije		Hyundai</a:t>
            </a:r>
          </a:p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Cena			Kia</a:t>
            </a:r>
          </a:p>
          <a:p>
            <a:pPr>
              <a:lnSpc>
                <a:spcPct val="150000"/>
              </a:lnSpc>
              <a:buNone/>
            </a:pPr>
            <a:endParaRPr lang="sr-Latn-R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04088"/>
          </a:xfrm>
        </p:spPr>
        <p:txBody>
          <a:bodyPr>
            <a:normAutofit/>
          </a:bodyPr>
          <a:lstStyle/>
          <a:p>
            <a:r>
              <a:rPr lang="sr-Latn-RS" sz="3600" dirty="0" smtClean="0">
                <a:latin typeface="Arial" pitchFamily="34" charset="0"/>
                <a:cs typeface="Arial" pitchFamily="34" charset="0"/>
              </a:rPr>
              <a:t>Izbor ciljeva cena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Što su ciljevi neke kompanije jasniji, to je utvrđivanje cene lakše.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Opstanak - zbog neiskorišćenih kapaciteta, jake konkurencije, promene preferencije potrošača. Kratkoročno je bitan opstanak dok se onda dugoročno mora izboriti sa problemima.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Maksimalan tekući profit.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Maksimalno tržišno učešće - veći obim dovodi do nižih troškova po jedinici.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Maksimalno skidanje kajmaka na tržištu – visoke cene u početku, posle se postepeno snižavaju (prvi HDTV Sony predstavio u Japanu po ceni od 43 000$).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Liderstvo kvaliteta proizvoda.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</p:spPr>
        <p:txBody>
          <a:bodyPr>
            <a:normAutofit/>
          </a:bodyPr>
          <a:lstStyle/>
          <a:p>
            <a:r>
              <a:rPr lang="sr-Latn-RS" sz="3600" dirty="0" smtClean="0">
                <a:latin typeface="Arial" pitchFamily="34" charset="0"/>
                <a:cs typeface="Arial" pitchFamily="34" charset="0"/>
              </a:rPr>
              <a:t>Utvrđivanje tražnje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Svaka cena dovodi do drugačijeg nivoa tražnje i samim timima drugačiji uticaj na marketinške ciljeve kompanije.</a:t>
            </a:r>
          </a:p>
          <a:p>
            <a:pPr>
              <a:lnSpc>
                <a:spcPct val="150000"/>
              </a:lnSpc>
              <a:buFont typeface="Wingdings 2" pitchFamily="18" charset="2"/>
              <a:buChar char="P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Cenovna osetljivost – najosetljiviji su na proizvode koji mnogo koštaju ili koji se često kupuju. 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mpanije preferiraju one kupce koji su manje osetljivi na cenu. </a:t>
            </a:r>
          </a:p>
          <a:p>
            <a:pPr>
              <a:lnSpc>
                <a:spcPct val="150000"/>
              </a:lnSpc>
              <a:buFont typeface="Wingdings 2" pitchFamily="18" charset="2"/>
              <a:buChar char="P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Procena krive tražnje – Statistička analiza, eksperimenti cenama, istraživanje. </a:t>
            </a:r>
          </a:p>
          <a:p>
            <a:pPr>
              <a:lnSpc>
                <a:spcPct val="150000"/>
              </a:lnSpc>
              <a:buFont typeface="Wingdings 2" pitchFamily="18" charset="2"/>
              <a:buChar char="P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Cenovna elastičnost tražnje – Marketari moraju da znaju da procene kako će tražnja reagovati tj.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oliko će ona biti elastična na promene u ceni. Manje elastična je kada nema supstituta ili konkurenata.</a:t>
            </a:r>
          </a:p>
          <a:p>
            <a:pPr lvl="2"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Metropolitan Transit: popust nakon 47 vožnji mesečno.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Metro trans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51688"/>
          </a:xfrm>
        </p:spPr>
        <p:txBody>
          <a:bodyPr>
            <a:normAutofit/>
          </a:bodyPr>
          <a:lstStyle/>
          <a:p>
            <a:r>
              <a:rPr lang="sr-Latn-RS" sz="3200" dirty="0" smtClean="0">
                <a:latin typeface="Arial" pitchFamily="34" charset="0"/>
                <a:cs typeface="Arial" pitchFamily="34" charset="0"/>
              </a:rPr>
              <a:t>Procena troškova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Tražnja određuje gornji limit cena koje kompanija može da naplati za svoj proizvod. Troškovi određuju i donji limit, jer kompanija želi da naplati onu cenu koja pokriva njene troškove proizvodnje, distribucije i prodaje proizvoda i uključuje prihod za trud i rizik.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Vrste troškova i nivoi proizvodnje (fiksni, varijabilni troškovi i ukupni).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Akumulirana proizvodnja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Obračun tročkova na bazi aktivnosti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sr-Latn-RS" sz="1800" dirty="0" smtClean="0">
                <a:latin typeface="Arial" pitchFamily="34" charset="0"/>
                <a:cs typeface="Arial" pitchFamily="34" charset="0"/>
              </a:rPr>
              <a:t>Ciljni troškovi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253</TotalTime>
  <Words>1005</Words>
  <Application>Microsoft Office PowerPoint</Application>
  <PresentationFormat>On-screen Show (4:3)</PresentationFormat>
  <Paragraphs>141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CENA</vt:lpstr>
      <vt:lpstr>Slide 2</vt:lpstr>
      <vt:lpstr>Slide 3</vt:lpstr>
      <vt:lpstr>Slide 4</vt:lpstr>
      <vt:lpstr>Slide 5</vt:lpstr>
      <vt:lpstr>Utvrđivanje cene</vt:lpstr>
      <vt:lpstr>Izbor ciljeva cena</vt:lpstr>
      <vt:lpstr>Utvrđivanje tražnje</vt:lpstr>
      <vt:lpstr>Procena troškova</vt:lpstr>
      <vt:lpstr>Tri mita o strategiji formiranja cene</vt:lpstr>
      <vt:lpstr>Analiza troškova, cena i ponuda konkurenata</vt:lpstr>
      <vt:lpstr>Slide 12</vt:lpstr>
      <vt:lpstr>Izbor krajnje cene</vt:lpstr>
      <vt:lpstr>Prilagođavanje cene</vt:lpstr>
      <vt:lpstr>Slide 15</vt:lpstr>
      <vt:lpstr>Iniciranje promena cena i reakcije</vt:lpstr>
      <vt:lpstr>Marketing strategije kojima se izbegava povećanje cena</vt:lpstr>
      <vt:lpstr>Reakcija na promene cena</vt:lpstr>
      <vt:lpstr>Slide 19</vt:lpstr>
      <vt:lpstr>Kupovina na internetu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CENA</dc:title>
  <dc:creator>user</dc:creator>
  <cp:lastModifiedBy>ana.zekavica</cp:lastModifiedBy>
  <cp:revision>37</cp:revision>
  <dcterms:created xsi:type="dcterms:W3CDTF">2015-03-31T20:41:07Z</dcterms:created>
  <dcterms:modified xsi:type="dcterms:W3CDTF">2019-04-24T07:34:25Z</dcterms:modified>
</cp:coreProperties>
</file>