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7" r:id="rId3"/>
    <p:sldId id="278" r:id="rId4"/>
    <p:sldId id="279" r:id="rId5"/>
    <p:sldId id="281" r:id="rId6"/>
    <p:sldId id="284" r:id="rId7"/>
    <p:sldId id="285" r:id="rId8"/>
    <p:sldId id="282" r:id="rId9"/>
    <p:sldId id="286" r:id="rId10"/>
    <p:sldId id="280" r:id="rId11"/>
    <p:sldId id="292" r:id="rId12"/>
    <p:sldId id="297" r:id="rId13"/>
    <p:sldId id="293" r:id="rId14"/>
    <p:sldId id="283" r:id="rId15"/>
    <p:sldId id="299" r:id="rId16"/>
    <p:sldId id="304" r:id="rId17"/>
    <p:sldId id="300" r:id="rId18"/>
    <p:sldId id="303" r:id="rId19"/>
    <p:sldId id="302" r:id="rId20"/>
    <p:sldId id="288" r:id="rId21"/>
    <p:sldId id="290" r:id="rId22"/>
    <p:sldId id="291" r:id="rId23"/>
    <p:sldId id="296" r:id="rId24"/>
    <p:sldId id="295" r:id="rId25"/>
    <p:sldId id="28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C3F839"/>
    <a:srgbClr val="C800FE"/>
    <a:srgbClr val="D22DFF"/>
    <a:srgbClr val="FFBC42"/>
    <a:srgbClr val="1FAFEB"/>
    <a:srgbClr val="FFE98B"/>
    <a:srgbClr val="D22FFF"/>
    <a:srgbClr val="110D0B"/>
    <a:srgbClr val="6BF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6C118-0A88-4B45-B139-D453072BF3E7}" v="2" dt="2023-01-19T21:27:54.932"/>
    <p1510:client id="{7A8CD6CF-C7A5-435B-9B57-42DB385EBC7D}" v="11" dt="2023-01-19T16:08:58.562"/>
    <p1510:client id="{A86A3CE7-25F5-4767-931E-98DD9AD3D592}" v="6482" dt="2023-01-19T21:28:23.888"/>
    <p1510:client id="{CF2B1813-5FB8-4333-994B-7555F7EF9FEC}" v="56" dt="2023-01-19T16:46:04.459"/>
    <p1510:client id="{E1DD166E-4878-4604-84EB-6B6CC21EA6D8}" v="39" dt="2023-01-19T16:39:47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20:44:0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7EF7-1DC1-4CA5-8B02-51990FAF4C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4C5D4-A99D-4AD7-BD54-8F3EFEF4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C5D4-A99D-4AD7-BD54-8F3EFEF4B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C5D4-A99D-4AD7-BD54-8F3EFEF4B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C5D4-A99D-4AD7-BD54-8F3EFEF4B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C5D4-A99D-4AD7-BD54-8F3EFEF4B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C5D4-A99D-4AD7-BD54-8F3EFEF4B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0F270-D472-855F-21DB-C5E76B1C9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08EA9F-0338-DC21-4994-8F85BED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95CE1-4A8F-AF66-E4C4-C01808E8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2B7DD-10E4-F8A4-09A3-4611E683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A0644-F806-4240-8452-1BC69484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5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CBE90-F170-2884-F9D4-D00BE36C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FFAAE0-7CB1-BF1B-ACA2-6DF39F6B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0DA83-7C52-F529-2006-BD1E269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E1910-FA14-D79F-FFFE-81BADE7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756F8-BA7A-07C4-A106-85F152C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3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BC2E7B-FD93-AA33-7EBD-FD6E61097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6F3B63-417E-01E7-8D7F-2BB30FE5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C6845-34B3-35A4-8E49-E8FA75A1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E4826-D718-7BD9-FCEE-17106A57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FA7FA-D112-DBB6-54BD-6539F98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1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2C98F-717A-0EE1-6927-4C323D32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DA6F9-B257-E481-9982-FB113247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F9778-E690-0D80-C3BD-9ACC66F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DCD6B-4AE7-0660-4078-FB02233C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AB6E2-B26D-E909-45A5-0C4C1879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3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735F0-13B2-8AFB-0634-757CB20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54C6B-8DF2-FAC4-F1A0-C069631F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96332-6527-ED65-BCFF-6407B764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AD3ED-64A0-83CB-D7FF-DFE73D55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A4F00-B74F-0D9F-6333-BC375AC5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58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FD4BA-DE68-50A9-19BE-EB55F2E8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CD7FD-9ECB-5D4C-2F06-DDE9FB6F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623788-D5B9-FB92-4B8D-CC99C926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97CD13-C05B-9E5D-CF93-689E3558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72693-EA3E-B4FB-D788-8770B9B1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BA96A-E603-1093-B3BD-126E6F40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2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BE840-B0C1-0A94-E942-63E10327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4628E-79EE-96BB-D216-270C4DBF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3C8945-794A-E6FB-7465-1A8532C2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81724C-EB56-E61B-AC95-97CBC75E8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3A53E3-3D55-3A08-250C-DAD5520FD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6FE755-9961-84FA-064F-35C56154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4E1716-F822-5F89-545A-8DF6F85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C91B68-88EE-E412-32FA-171B60F6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10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5C30-844C-9B39-940E-489A099A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C0D23F-4DCA-5576-2B67-BE5A6BCA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951A41-C0E9-AA24-6FF6-13AB2CDB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6ABBA-8125-3106-352B-FF22EE7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2F70E-A87B-D041-82E0-CE5574C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7270E8-D3A5-19F8-048C-23D9BD3E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7CF88-323D-736E-80A4-F7F99531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8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2CD39-DFA9-CA0F-5FCB-13A74344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E9183-4780-551E-55A7-1170E616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4BB4E4-3B97-6594-2504-CCD758EC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6BD51-37D2-1642-C3DC-80AC55E4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AFC4D1-5B8C-15DC-7574-EEEE77B3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9CB724-EFF2-F83D-910F-587B3DA1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3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494ED-B797-5224-6976-77FE6772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D24CF-7FC8-15AD-D8C1-E633F868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70F26-E917-BF3D-C1AA-8E44EECC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D75AE3-CC59-EC5F-6B1A-3C8052B7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604CFB-35B8-1F4D-0842-9D0D8B2C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8E9561-5C73-7AC2-DAB1-F4805A51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52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B21CAA-5F96-B617-91CA-C502E254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198C47-8985-0465-AC6D-EA6C091F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230A8-17DE-130F-3D01-932D15111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60F9-7A63-464A-A7A0-9978B985C083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90E5E-E627-1560-E2C2-FB356A5FA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E4063-8D63-ED90-9CBF-0B896A08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A322-4B74-486E-B617-E9BC098BFF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45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5" Type="http://schemas.openxmlformats.org/officeDocument/2006/relationships/image" Target="../media/image24.png"/><Relationship Id="rId10" Type="http://schemas.openxmlformats.org/officeDocument/2006/relationships/customXml" Target="../ink/ink4.xml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hyperlink" Target="https://github.com/Informatikprojekt-Gruppe-3-G21D/Hangman-Projek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st.github.com/lupinetti/8f89e5f33750aa7c91c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go.com/new-theme/programming-language-workshop-for-beginners#position-13&amp;related-1&amp;rs=detail-related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findsound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FFF09-6304-5128-95A0-42BA6671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" t="1314"/>
          <a:stretch/>
        </p:blipFill>
        <p:spPr>
          <a:xfrm>
            <a:off x="-86073" y="-15155"/>
            <a:ext cx="12518289" cy="7007626"/>
          </a:xfrm>
          <a:prstGeom prst="rect">
            <a:avLst/>
          </a:prstGeom>
        </p:spPr>
      </p:pic>
      <p:sp>
        <p:nvSpPr>
          <p:cNvPr id="6" name="Google Shape;458;p27">
            <a:extLst>
              <a:ext uri="{FF2B5EF4-FFF2-40B4-BE49-F238E27FC236}">
                <a16:creationId xmlns:a16="http://schemas.microsoft.com/office/drawing/2014/main" id="{AEFFB7F3-3A91-53D5-1F9E-AECD1D823D67}"/>
              </a:ext>
            </a:extLst>
          </p:cNvPr>
          <p:cNvSpPr txBox="1">
            <a:spLocks/>
          </p:cNvSpPr>
          <p:nvPr/>
        </p:nvSpPr>
        <p:spPr>
          <a:xfrm>
            <a:off x="1475108" y="1354825"/>
            <a:ext cx="9164667" cy="51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CH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de-CH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Hangman’</a:t>
            </a:r>
            <a:r>
              <a:rPr lang="de-CH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programmieren</a:t>
            </a:r>
            <a:r>
              <a:rPr lang="de-CH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CH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7" name="Google Shape;459;p27">
            <a:extLst>
              <a:ext uri="{FF2B5EF4-FFF2-40B4-BE49-F238E27FC236}">
                <a16:creationId xmlns:a16="http://schemas.microsoft.com/office/drawing/2014/main" id="{E3CD15D6-96A9-F9EA-039A-CAED1B3D43C3}"/>
              </a:ext>
            </a:extLst>
          </p:cNvPr>
          <p:cNvSpPr txBox="1">
            <a:spLocks/>
          </p:cNvSpPr>
          <p:nvPr/>
        </p:nvSpPr>
        <p:spPr>
          <a:xfrm>
            <a:off x="1919624" y="3042211"/>
            <a:ext cx="9340485" cy="46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Sophie </a:t>
            </a:r>
            <a:r>
              <a:rPr lang="en-US" sz="20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Germann</a:t>
            </a:r>
            <a:r>
              <a:rPr lang="en-US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Michelle Koch, Larissa Carver &gt;</a:t>
            </a:r>
          </a:p>
        </p:txBody>
      </p:sp>
      <p:sp>
        <p:nvSpPr>
          <p:cNvPr id="8" name="Google Shape;460;p27">
            <a:extLst>
              <a:ext uri="{FF2B5EF4-FFF2-40B4-BE49-F238E27FC236}">
                <a16:creationId xmlns:a16="http://schemas.microsoft.com/office/drawing/2014/main" id="{0F2CC8BD-157B-2E5C-79E0-42DCBB2BCD92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9" name="Google Shape;461;p27">
            <a:extLst>
              <a:ext uri="{FF2B5EF4-FFF2-40B4-BE49-F238E27FC236}">
                <a16:creationId xmlns:a16="http://schemas.microsoft.com/office/drawing/2014/main" id="{29407464-B1AE-531B-2A5F-6DA9E8A8F383}"/>
              </a:ext>
            </a:extLst>
          </p:cNvPr>
          <p:cNvSpPr txBox="1">
            <a:spLocks/>
          </p:cNvSpPr>
          <p:nvPr/>
        </p:nvSpPr>
        <p:spPr>
          <a:xfrm>
            <a:off x="1919624" y="2163275"/>
            <a:ext cx="81932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Mit</a:t>
            </a:r>
            <a:r>
              <a:rPr lang="en-US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Verwendung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von </a:t>
            </a:r>
            <a:r>
              <a:rPr lang="en-US" err="1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r>
              <a:rPr lang="en-US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grpSp>
        <p:nvGrpSpPr>
          <p:cNvPr id="10" name="Google Shape;462;p27">
            <a:extLst>
              <a:ext uri="{FF2B5EF4-FFF2-40B4-BE49-F238E27FC236}">
                <a16:creationId xmlns:a16="http://schemas.microsoft.com/office/drawing/2014/main" id="{976FD13D-C24A-2613-78F3-3AD5D2808731}"/>
              </a:ext>
            </a:extLst>
          </p:cNvPr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11" name="Google Shape;463;p27">
              <a:extLst>
                <a:ext uri="{FF2B5EF4-FFF2-40B4-BE49-F238E27FC236}">
                  <a16:creationId xmlns:a16="http://schemas.microsoft.com/office/drawing/2014/main" id="{973044BA-26C2-0E5C-7D39-12766FFCA8F7}"/>
                </a:ext>
              </a:extLst>
            </p:cNvPr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464;p27">
              <a:extLst>
                <a:ext uri="{FF2B5EF4-FFF2-40B4-BE49-F238E27FC236}">
                  <a16:creationId xmlns:a16="http://schemas.microsoft.com/office/drawing/2014/main" id="{05874E90-6AA2-651F-9D8F-4A4B3037D757}"/>
                </a:ext>
              </a:extLst>
            </p:cNvPr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endParaRPr>
            </a:p>
          </p:txBody>
        </p:sp>
      </p:grpSp>
      <p:sp>
        <p:nvSpPr>
          <p:cNvPr id="13" name="Google Shape;465;p27">
            <a:extLst>
              <a:ext uri="{FF2B5EF4-FFF2-40B4-BE49-F238E27FC236}">
                <a16:creationId xmlns:a16="http://schemas.microsoft.com/office/drawing/2014/main" id="{B24FEADB-8731-B27D-E4C7-6805B74E9933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4" name="Google Shape;466;p27">
            <a:extLst>
              <a:ext uri="{FF2B5EF4-FFF2-40B4-BE49-F238E27FC236}">
                <a16:creationId xmlns:a16="http://schemas.microsoft.com/office/drawing/2014/main" id="{79D6B5D9-B620-6D1F-63D6-0A4386AFF6C1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2E403E8-A139-49D2-8C54-C5A0ADA83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37" y="3881000"/>
            <a:ext cx="1979875" cy="19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e-CH" sz="3200" err="1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While</a:t>
            </a:r>
            <a:r>
              <a:rPr lang="de-CH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 – Schlaufe:</a:t>
            </a:r>
            <a:r>
              <a:rPr lang="en-US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 </a:t>
            </a:r>
            <a:endParaRPr lang="de-DE"/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FFCC67B-115F-96FE-678E-42DE02542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1" y="3629119"/>
            <a:ext cx="2339929" cy="2339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F11A4-CFCD-EFA7-95EE-8DF7D119F6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b="47891"/>
          <a:stretch/>
        </p:blipFill>
        <p:spPr>
          <a:xfrm>
            <a:off x="1799024" y="1789102"/>
            <a:ext cx="9986267" cy="1439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E3323D-15F4-66AD-1E51-9DA365C64DC7}"/>
              </a:ext>
            </a:extLst>
          </p:cNvPr>
          <p:cNvSpPr txBox="1"/>
          <p:nvPr/>
        </p:nvSpPr>
        <p:spPr>
          <a:xfrm>
            <a:off x="1799024" y="3748544"/>
            <a:ext cx="625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Dauer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-Schlaufe wird definiert</a:t>
            </a:r>
          </a:p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Buchstabeneingabe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wird angefordert</a:t>
            </a:r>
          </a:p>
          <a:p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8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e-CH" sz="3200" err="1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While</a:t>
            </a:r>
            <a:r>
              <a:rPr lang="de-CH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 – Schlaufe:</a:t>
            </a:r>
            <a:r>
              <a:rPr lang="en-US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 </a:t>
            </a:r>
            <a:endParaRPr lang="de-DE"/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FFCC67B-115F-96FE-678E-42DE02542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1" y="3629119"/>
            <a:ext cx="2339929" cy="23399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8ADE285-2F60-802A-A45C-7A5388CAD243}"/>
              </a:ext>
            </a:extLst>
          </p:cNvPr>
          <p:cNvSpPr txBox="1"/>
          <p:nvPr/>
        </p:nvSpPr>
        <p:spPr>
          <a:xfrm>
            <a:off x="2777067" y="1877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33F41-6161-2D1F-7774-D6EC74197F5C}"/>
              </a:ext>
            </a:extLst>
          </p:cNvPr>
          <p:cNvSpPr txBox="1"/>
          <p:nvPr/>
        </p:nvSpPr>
        <p:spPr>
          <a:xfrm>
            <a:off x="1712626" y="3028097"/>
            <a:ext cx="6333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Überprüfung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ob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 in der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BuchstabenListe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und nicht in den bereits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geratenen Buchstaben ist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</a:t>
            </a:r>
            <a:r>
              <a:rPr lang="de-DE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Ausgabe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: „richtig! Du darfst           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    noch … Fehler machen“</a:t>
            </a:r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E66856-E1C2-5090-53F4-058C554270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34421" b="47891"/>
          <a:stretch/>
        </p:blipFill>
        <p:spPr>
          <a:xfrm>
            <a:off x="1266010" y="1991456"/>
            <a:ext cx="9986267" cy="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e-CH" sz="3200" err="1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While</a:t>
            </a:r>
            <a:r>
              <a:rPr lang="de-CH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 – Schlaufe:</a:t>
            </a:r>
            <a:r>
              <a:rPr lang="en-US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 </a:t>
            </a:r>
            <a:endParaRPr lang="de-DE"/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FFCC67B-115F-96FE-678E-42DE02542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1" y="3629119"/>
            <a:ext cx="2339929" cy="23399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8ADE285-2F60-802A-A45C-7A5388CAD243}"/>
              </a:ext>
            </a:extLst>
          </p:cNvPr>
          <p:cNvSpPr txBox="1"/>
          <p:nvPr/>
        </p:nvSpPr>
        <p:spPr>
          <a:xfrm>
            <a:off x="2777067" y="1877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Segoe U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8BDE5-16D4-4FA7-79B2-ACCF6948D9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0985" y="1964378"/>
            <a:ext cx="9921499" cy="785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A33F41-6161-2D1F-7774-D6EC74197F5C}"/>
              </a:ext>
            </a:extLst>
          </p:cNvPr>
          <p:cNvSpPr txBox="1"/>
          <p:nvPr/>
        </p:nvSpPr>
        <p:spPr>
          <a:xfrm>
            <a:off x="1712626" y="3028097"/>
            <a:ext cx="6333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Überprüfung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ob Buchstabe in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GeratenerBuchstabe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Liste ist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Wenn ja, </a:t>
            </a:r>
            <a:r>
              <a:rPr lang="de-DE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Ausgabe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„Du hast diesen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1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 schon geraten!“</a:t>
            </a:r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Tx/>
              <a:buChar char="-"/>
            </a:pPr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e-CH" sz="3200" err="1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While</a:t>
            </a:r>
            <a:r>
              <a:rPr lang="de-CH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 – Schlaufe:</a:t>
            </a:r>
            <a:r>
              <a:rPr lang="en-US" sz="3200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 </a:t>
            </a:r>
            <a:endParaRPr lang="de-DE"/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FFCC67B-115F-96FE-678E-42DE02542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1" y="3629119"/>
            <a:ext cx="2339929" cy="2339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0EDDDD-B60A-AED6-8BE7-4837082B88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b="49938"/>
          <a:stretch/>
        </p:blipFill>
        <p:spPr>
          <a:xfrm>
            <a:off x="1826597" y="1848926"/>
            <a:ext cx="9572279" cy="491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85B7D-9170-9B8B-453E-9C69FC196B5A}"/>
              </a:ext>
            </a:extLst>
          </p:cNvPr>
          <p:cNvSpPr txBox="1"/>
          <p:nvPr/>
        </p:nvSpPr>
        <p:spPr>
          <a:xfrm>
            <a:off x="1826597" y="2490759"/>
            <a:ext cx="6333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Überprüfung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ob Buchstabe nicht in    </a:t>
            </a:r>
          </a:p>
          <a:p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GerateneBuchstaben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Liste und nicht in 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BuchstabenListe ist</a:t>
            </a:r>
          </a:p>
          <a:p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Eine Chance abziehen</a:t>
            </a:r>
          </a:p>
          <a:p>
            <a:endParaRPr lang="de-DE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r>
              <a:rPr lang="de-DE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While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-Schlaufe beginnt wieder von vorne, </a:t>
            </a:r>
            <a:r>
              <a:rPr lang="de-DE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ausser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das gesuchte Wort ist erraten oder der Spieler hat alle Chancen aufgebraucht</a:t>
            </a:r>
            <a:endParaRPr lang="de-DE" sz="18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8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Darstellung: </a:t>
            </a:r>
            <a:endParaRPr lang="en-US" sz="3200">
              <a:solidFill>
                <a:srgbClr val="C3F83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33E5-982B-768E-EFDD-C841B5F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78" y="4191000"/>
            <a:ext cx="2329902" cy="23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22344-654B-EEF6-2C41-E3095C72C6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16205"/>
          <a:stretch/>
        </p:blipFill>
        <p:spPr>
          <a:xfrm>
            <a:off x="1812450" y="1874015"/>
            <a:ext cx="10700992" cy="1457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04DCA-A492-720C-7D14-2D5C66AC0EFC}"/>
              </a:ext>
            </a:extLst>
          </p:cNvPr>
          <p:cNvSpPr txBox="1"/>
          <p:nvPr/>
        </p:nvSpPr>
        <p:spPr>
          <a:xfrm>
            <a:off x="1825328" y="3560385"/>
            <a:ext cx="7295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18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Für jeden Buchstaben 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der </a:t>
            </a:r>
            <a:r>
              <a:rPr lang="de-DE" sz="18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BuchstabenListe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(also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 gesuchten Wort) wird ein </a:t>
            </a:r>
            <a:r>
              <a:rPr lang="de-DE" sz="18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Strich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zur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8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StricheFürBuchstaben</a:t>
            </a:r>
            <a:r>
              <a:rPr lang="de-DE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-Liste hinzugefügt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FF4261-6D06-794F-103E-22CCF5724303}"/>
                  </a:ext>
                </a:extLst>
              </p14:cNvPr>
              <p14:cNvContentPartPr/>
              <p14:nvPr/>
            </p14:nvContentPartPr>
            <p14:xfrm>
              <a:off x="7467497" y="249260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FF4261-6D06-794F-103E-22CCF57243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8497" y="24836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037F-948B-A281-7C5E-6BD379DCFBB2}"/>
                  </a:ext>
                </a:extLst>
              </p14:cNvPr>
              <p14:cNvContentPartPr/>
              <p14:nvPr/>
            </p14:nvContentPartPr>
            <p14:xfrm>
              <a:off x="7413137" y="529016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037F-948B-A281-7C5E-6BD379DCFB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4137" y="52811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1E6B3F-6195-05A9-A65C-F709787C74BC}"/>
                  </a:ext>
                </a:extLst>
              </p14:cNvPr>
              <p14:cNvContentPartPr/>
              <p14:nvPr/>
            </p14:nvContentPartPr>
            <p14:xfrm>
              <a:off x="7369217" y="192668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1E6B3F-6195-05A9-A65C-F709787C74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0217" y="19176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653276-7C14-BCF5-D8D8-FBE51E7B2B59}"/>
                  </a:ext>
                </a:extLst>
              </p14:cNvPr>
              <p14:cNvContentPartPr/>
              <p14:nvPr/>
            </p14:nvContentPartPr>
            <p14:xfrm>
              <a:off x="9687977" y="259052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653276-7C14-BCF5-D8D8-FBE51E7B2B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8977" y="2581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42D0A1-E6E5-0CB8-F6C9-6F46C69FEA11}"/>
                  </a:ext>
                </a:extLst>
              </p14:cNvPr>
              <p14:cNvContentPartPr/>
              <p14:nvPr/>
            </p14:nvContentPartPr>
            <p14:xfrm>
              <a:off x="7533017" y="264488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42D0A1-E6E5-0CB8-F6C9-6F46C69FE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4017" y="26358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7D3D4B-14A7-BD8D-EAC8-F22FA889AB52}"/>
                  </a:ext>
                </a:extLst>
              </p14:cNvPr>
              <p14:cNvContentPartPr/>
              <p14:nvPr/>
            </p14:nvContentPartPr>
            <p14:xfrm>
              <a:off x="2633777" y="165452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7D3D4B-14A7-BD8D-EAC8-F22FA889AB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4777" y="164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C971FFB-E10C-7000-AC01-D96535A829F3}"/>
                  </a:ext>
                </a:extLst>
              </p14:cNvPr>
              <p14:cNvContentPartPr/>
              <p14:nvPr/>
            </p14:nvContentPartPr>
            <p14:xfrm>
              <a:off x="8948177" y="230756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C971FFB-E10C-7000-AC01-D96535A82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9177" y="2298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3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Darstellung: </a:t>
            </a:r>
            <a:endParaRPr lang="en-US" sz="3200">
              <a:solidFill>
                <a:srgbClr val="C3F83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33E5-982B-768E-EFDD-C841B5F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78" y="4191000"/>
            <a:ext cx="2329902" cy="23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02E46-373A-A4E4-E518-B0109F07B4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443" y="1860432"/>
            <a:ext cx="9987109" cy="1568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26719-24AC-E10B-325A-47514F131F4E}"/>
              </a:ext>
            </a:extLst>
          </p:cNvPr>
          <p:cNvSpPr txBox="1"/>
          <p:nvPr/>
        </p:nvSpPr>
        <p:spPr>
          <a:xfrm>
            <a:off x="2008748" y="3962605"/>
            <a:ext cx="72956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Jede Stelle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wo der </a:t>
            </a:r>
            <a:r>
              <a:rPr lang="de-DE" sz="14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geratene Buchstaben 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 gesuchten Wort zu finden ist, wird als </a:t>
            </a:r>
            <a:r>
              <a:rPr lang="de-DE" sz="14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gespeichert</a:t>
            </a:r>
          </a:p>
          <a:p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z. B. Banane (a = </a:t>
            </a:r>
            <a:r>
              <a:rPr lang="de-DE" sz="14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GeratenerBuchstabe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    i = [1, 3]</a:t>
            </a:r>
            <a:endParaRPr lang="de-DE" sz="14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de-DE" sz="10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Jede </a:t>
            </a:r>
            <a:r>
              <a:rPr lang="de-DE" sz="14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Stelle i</a:t>
            </a:r>
            <a:r>
              <a:rPr lang="de-DE" sz="1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wird durch den geratenen Buchstaben </a:t>
            </a:r>
            <a:r>
              <a:rPr lang="de-DE" sz="14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ersetzt</a:t>
            </a:r>
          </a:p>
        </p:txBody>
      </p:sp>
    </p:spTree>
    <p:extLst>
      <p:ext uri="{BB962C8B-B14F-4D97-AF65-F5344CB8AC3E}">
        <p14:creationId xmlns:p14="http://schemas.microsoft.com/office/powerpoint/2010/main" val="3158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Darstellung: </a:t>
            </a:r>
            <a:endParaRPr lang="en-US" sz="3200">
              <a:solidFill>
                <a:srgbClr val="C3F83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33E5-982B-768E-EFDD-C841B5F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78" y="4191000"/>
            <a:ext cx="2329902" cy="23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02E46-373A-A4E4-E518-B0109F07B4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443" y="1860432"/>
            <a:ext cx="9987109" cy="156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0EED3-43FE-0013-7867-B1EE2ACB05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9392"/>
          <a:stretch/>
        </p:blipFill>
        <p:spPr>
          <a:xfrm>
            <a:off x="2962480" y="4493366"/>
            <a:ext cx="4908790" cy="828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03557-2CB4-8CF8-042D-BCBDE59CD52A}"/>
              </a:ext>
            </a:extLst>
          </p:cNvPr>
          <p:cNvSpPr txBox="1"/>
          <p:nvPr/>
        </p:nvSpPr>
        <p:spPr>
          <a:xfrm>
            <a:off x="2933414" y="4147051"/>
            <a:ext cx="729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Möglicher Output</a:t>
            </a:r>
          </a:p>
        </p:txBody>
      </p:sp>
    </p:spTree>
    <p:extLst>
      <p:ext uri="{BB962C8B-B14F-4D97-AF65-F5344CB8AC3E}">
        <p14:creationId xmlns:p14="http://schemas.microsoft.com/office/powerpoint/2010/main" val="35086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Darstellung: </a:t>
            </a:r>
            <a:endParaRPr lang="en-US" sz="3200">
              <a:solidFill>
                <a:srgbClr val="C3F83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33E5-982B-768E-EFDD-C841B5F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78" y="4191000"/>
            <a:ext cx="2329902" cy="23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5B76-2E74-E96C-D575-39DE97C89FFA}"/>
              </a:ext>
            </a:extLst>
          </p:cNvPr>
          <p:cNvSpPr txBox="1"/>
          <p:nvPr/>
        </p:nvSpPr>
        <p:spPr>
          <a:xfrm>
            <a:off x="4068525" y="4211928"/>
            <a:ext cx="605792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Darstellungszahl 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wird um </a:t>
            </a:r>
            <a:r>
              <a:rPr lang="de-DE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erhöht</a:t>
            </a: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wenn man falschen Buchstaben ratet</a:t>
            </a:r>
          </a:p>
          <a:p>
            <a:endParaRPr lang="de-DE" sz="12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Je nach dem welche Darstellungszahl </a:t>
            </a:r>
            <a:r>
              <a:rPr lang="de-DE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unterschiedliche Darstellungen</a:t>
            </a:r>
            <a:endParaRPr lang="de-DE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9475C-41EA-63BC-C95A-78FC942BB6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9023" y="1904953"/>
            <a:ext cx="6387033" cy="2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C3F83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Darstellung: </a:t>
            </a:r>
            <a:endParaRPr lang="en-US" sz="3200">
              <a:solidFill>
                <a:srgbClr val="C3F83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33E5-982B-768E-EFDD-C841B5F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78" y="4191000"/>
            <a:ext cx="2329902" cy="23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0579AC-5B55-DD4D-AF57-E91B9734F9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5142" y="1789952"/>
            <a:ext cx="1976463" cy="12620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343DFF-A79D-87C6-E1B3-90142616F05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7632" y="1806811"/>
            <a:ext cx="1950501" cy="12228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C32AFA-8F7A-7180-D8F8-12235165CB2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0314" y="1824293"/>
            <a:ext cx="1996280" cy="12228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144569-9A09-C99A-F8A4-58670324C22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3844" y="3170062"/>
            <a:ext cx="1975002" cy="12198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F6872F-3CB6-C97D-BFA8-69C41A282CE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6420" y="3116841"/>
            <a:ext cx="1975001" cy="1234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5C0CBB-032A-F3F6-0A33-47ACA16956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b="6022"/>
          <a:stretch/>
        </p:blipFill>
        <p:spPr>
          <a:xfrm>
            <a:off x="5647632" y="3073176"/>
            <a:ext cx="3158549" cy="13306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F10CB5-E2DA-BC5C-E547-7C0A24AD2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778" y="1789953"/>
            <a:ext cx="2073638" cy="1292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9501D7-F80C-0E54-6F4B-CABF9979C50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3844" y="4337088"/>
            <a:ext cx="2846324" cy="1379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B86A9-8CFE-E3C8-CD87-D3BAEB5B7E11}"/>
              </a:ext>
            </a:extLst>
          </p:cNvPr>
          <p:cNvSpPr txBox="1"/>
          <p:nvPr/>
        </p:nvSpPr>
        <p:spPr>
          <a:xfrm>
            <a:off x="4545111" y="4792950"/>
            <a:ext cx="3849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Nichts mit </a:t>
            </a:r>
          </a:p>
          <a:p>
            <a:r>
              <a:rPr lang="de-DE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 Darstellungszahl zu tun</a:t>
            </a:r>
            <a:endParaRPr lang="de-DE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D22D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Zusatz - Audiospuren: </a:t>
            </a:r>
            <a:endParaRPr lang="en-US" sz="3200">
              <a:solidFill>
                <a:srgbClr val="D22DF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67195-3A95-3979-5457-BE7441E4F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19919"/>
          <a:stretch/>
        </p:blipFill>
        <p:spPr>
          <a:xfrm>
            <a:off x="1799024" y="1842377"/>
            <a:ext cx="4540056" cy="304452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3DE06A2-1921-CE0D-C8CD-253694FE5EBE}"/>
              </a:ext>
            </a:extLst>
          </p:cNvPr>
          <p:cNvSpPr/>
          <p:nvPr/>
        </p:nvSpPr>
        <p:spPr>
          <a:xfrm>
            <a:off x="1612244" y="2058887"/>
            <a:ext cx="3166585" cy="398476"/>
          </a:xfrm>
          <a:prstGeom prst="ellipse">
            <a:avLst/>
          </a:prstGeom>
          <a:noFill/>
          <a:ln w="28575">
            <a:solidFill>
              <a:srgbClr val="D2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D74B8-D112-E132-2A59-91F6B522C650}"/>
              </a:ext>
            </a:extLst>
          </p:cNvPr>
          <p:cNvSpPr/>
          <p:nvPr/>
        </p:nvSpPr>
        <p:spPr>
          <a:xfrm>
            <a:off x="1540626" y="3605661"/>
            <a:ext cx="2160518" cy="476482"/>
          </a:xfrm>
          <a:prstGeom prst="ellipse">
            <a:avLst/>
          </a:prstGeom>
          <a:noFill/>
          <a:ln w="28575">
            <a:solidFill>
              <a:srgbClr val="D2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5F2E0-897F-7415-FE4A-EF400030F444}"/>
              </a:ext>
            </a:extLst>
          </p:cNvPr>
          <p:cNvSpPr/>
          <p:nvPr/>
        </p:nvSpPr>
        <p:spPr>
          <a:xfrm>
            <a:off x="1677104" y="4444800"/>
            <a:ext cx="3526267" cy="476481"/>
          </a:xfrm>
          <a:prstGeom prst="ellipse">
            <a:avLst/>
          </a:prstGeom>
          <a:noFill/>
          <a:ln w="28575">
            <a:solidFill>
              <a:srgbClr val="D2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6D0AFD-B8E5-25E8-D737-0B30E90BB2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1862" r="28019"/>
          <a:stretch/>
        </p:blipFill>
        <p:spPr>
          <a:xfrm>
            <a:off x="6946848" y="1908540"/>
            <a:ext cx="4331139" cy="102240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34E4EDB-3A10-A72D-E805-D7D56ACDAB66}"/>
              </a:ext>
            </a:extLst>
          </p:cNvPr>
          <p:cNvSpPr/>
          <p:nvPr/>
        </p:nvSpPr>
        <p:spPr>
          <a:xfrm>
            <a:off x="6577833" y="2029680"/>
            <a:ext cx="4978232" cy="855366"/>
          </a:xfrm>
          <a:prstGeom prst="ellipse">
            <a:avLst/>
          </a:prstGeom>
          <a:noFill/>
          <a:ln w="28575">
            <a:solidFill>
              <a:srgbClr val="D2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FF1A86-A288-29BE-9BAD-9484470D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77" y="4156771"/>
            <a:ext cx="2252404" cy="22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0"/>
            <a:ext cx="12518289" cy="700762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251BD-6CE5-6A6F-6FF5-ADCE97A2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32" y="1715138"/>
            <a:ext cx="919189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Einfaches </a:t>
            </a:r>
            <a:r>
              <a:rPr lang="de-DE" sz="240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Spiel gegen Langweile </a:t>
            </a:r>
            <a:r>
              <a:rPr lang="de-DE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programmieren</a:t>
            </a:r>
            <a:endParaRPr lang="de-DE" sz="12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</a:t>
            </a:r>
            <a:r>
              <a:rPr lang="de-DE" sz="240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Herausfordern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grafische Darstellung</a:t>
            </a:r>
            <a:endParaRPr lang="de-DE" sz="16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Aft>
                <a:spcPts val="1200"/>
              </a:spcAft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Lernen, mit </a:t>
            </a:r>
            <a:r>
              <a:rPr lang="de-DE" sz="240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zurechtzukommen</a:t>
            </a:r>
          </a:p>
          <a:p>
            <a:pPr>
              <a:spcAft>
                <a:spcPts val="1200"/>
              </a:spcAft>
              <a:buFontTx/>
              <a:buChar char="-"/>
            </a:pPr>
            <a:r>
              <a:rPr lang="de-DE" sz="2400" err="1">
                <a:solidFill>
                  <a:srgbClr val="C800F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Pygame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sz="240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importieren</a:t>
            </a:r>
          </a:p>
          <a:p>
            <a:pPr>
              <a:buFontTx/>
              <a:buChar char="-"/>
            </a:pPr>
            <a:endParaRPr lang="de-DE" sz="24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3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dee: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955ADC-4CCF-EF91-1974-00637A439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26" y="3266019"/>
            <a:ext cx="2057095" cy="2057095"/>
          </a:xfrm>
          <a:prstGeom prst="rect">
            <a:avLst/>
          </a:prstGeom>
        </p:spPr>
      </p:pic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A89934D3-4EC0-673C-024A-6009B2713220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F6141885-CE06-2BB7-5D6F-1DFB8B2AD2D3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</p:spTree>
    <p:extLst>
      <p:ext uri="{BB962C8B-B14F-4D97-AF65-F5344CB8AC3E}">
        <p14:creationId xmlns:p14="http://schemas.microsoft.com/office/powerpoint/2010/main" val="3006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-76200" y="-37402"/>
            <a:ext cx="12460828" cy="6975460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02655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r>
              <a:rPr lang="de-CH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endParaRPr lang="en-US" sz="3200">
              <a:solidFill>
                <a:srgbClr val="FF6B6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490EA0B-A1CD-D1B0-C286-B91C6B395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38" y="4345093"/>
            <a:ext cx="1603061" cy="1603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4F024-7DD9-BCD1-1926-4641BB42E5D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8896" y="1524760"/>
            <a:ext cx="7271587" cy="405265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6276F97-8843-05D2-BC0A-C8515F508D7D}"/>
              </a:ext>
            </a:extLst>
          </p:cNvPr>
          <p:cNvSpPr/>
          <p:nvPr/>
        </p:nvSpPr>
        <p:spPr>
          <a:xfrm>
            <a:off x="1935842" y="3856623"/>
            <a:ext cx="2562931" cy="399690"/>
          </a:xfrm>
          <a:prstGeom prst="ellipse">
            <a:avLst/>
          </a:prstGeom>
          <a:noFill/>
          <a:ln w="5715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" t="1314"/>
          <a:stretch/>
        </p:blipFill>
        <p:spPr>
          <a:xfrm>
            <a:off x="0" y="0"/>
            <a:ext cx="12384628" cy="6932804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02655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r>
              <a:rPr lang="de-CH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endParaRPr lang="en-US" sz="3200">
              <a:solidFill>
                <a:srgbClr val="FF6B6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490EA0B-A1CD-D1B0-C286-B91C6B395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38" y="4345093"/>
            <a:ext cx="1603061" cy="160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378F6-397F-125A-F5B9-D4FDB2CD9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9025" y="1366969"/>
            <a:ext cx="8541414" cy="379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12B4B6-2D96-0373-CC59-44C18BB4A3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</a:blip>
          <a:srcRect l="6838" t="84259" r="73554" b="5267"/>
          <a:stretch/>
        </p:blipFill>
        <p:spPr>
          <a:xfrm>
            <a:off x="6434595" y="4836278"/>
            <a:ext cx="3493175" cy="56303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0E54588-42A9-D424-AFAA-16FD07DBE31A}"/>
              </a:ext>
            </a:extLst>
          </p:cNvPr>
          <p:cNvSpPr/>
          <p:nvPr/>
        </p:nvSpPr>
        <p:spPr>
          <a:xfrm>
            <a:off x="9190495" y="2619214"/>
            <a:ext cx="495946" cy="499172"/>
          </a:xfrm>
          <a:prstGeom prst="ellipse">
            <a:avLst/>
          </a:prstGeom>
          <a:noFill/>
          <a:ln w="5715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957DA-14EE-D845-C6C9-8783F4F720E6}"/>
              </a:ext>
            </a:extLst>
          </p:cNvPr>
          <p:cNvSpPr/>
          <p:nvPr/>
        </p:nvSpPr>
        <p:spPr>
          <a:xfrm>
            <a:off x="6241965" y="4618624"/>
            <a:ext cx="2562931" cy="883856"/>
          </a:xfrm>
          <a:prstGeom prst="ellipse">
            <a:avLst/>
          </a:prstGeom>
          <a:noFill/>
          <a:ln w="5715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AB85E-4C15-F4D1-5135-99244AFF68C4}"/>
              </a:ext>
            </a:extLst>
          </p:cNvPr>
          <p:cNvSpPr txBox="1"/>
          <p:nvPr/>
        </p:nvSpPr>
        <p:spPr>
          <a:xfrm>
            <a:off x="1899006" y="5583634"/>
            <a:ext cx="6193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9"/>
              </a:rPr>
              <a:t>Informatikprojekt-Gruppe-3-G21D/Hangman-</a:t>
            </a:r>
            <a:r>
              <a:rPr lang="en-US" sz="1400" err="1">
                <a:hlinkClick r:id="rId9"/>
              </a:rPr>
              <a:t>Projekt</a:t>
            </a:r>
            <a:r>
              <a:rPr lang="en-US" sz="1400">
                <a:hlinkClick r:id="rId9"/>
              </a:rPr>
              <a:t> (github.com)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CEC6B-D4A6-3A3A-551B-E567EA4A4DFC}"/>
              </a:ext>
            </a:extLst>
          </p:cNvPr>
          <p:cNvSpPr txBox="1"/>
          <p:nvPr/>
        </p:nvSpPr>
        <p:spPr>
          <a:xfrm>
            <a:off x="8804896" y="3526971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rgbClr val="FF6B6B"/>
                </a:solidFill>
              </a:rPr>
              <a:t>bearbeiten</a:t>
            </a:r>
            <a:endParaRPr lang="en-US" b="1">
              <a:solidFill>
                <a:srgbClr val="FF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0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Spieldemo</a:t>
            </a:r>
            <a:r>
              <a:rPr lang="en-US" sz="32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A89934D3-4EC0-673C-024A-6009B2713220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F6141885-CE06-2BB7-5D6F-1DFB8B2AD2D3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01991517-D0E9-9EDC-8F0A-9781B58A37EC}"/>
              </a:ext>
            </a:extLst>
          </p:cNvPr>
          <p:cNvSpPr txBox="1">
            <a:spLocks/>
          </p:cNvSpPr>
          <p:nvPr/>
        </p:nvSpPr>
        <p:spPr>
          <a:xfrm>
            <a:off x="1799024" y="2204705"/>
            <a:ext cx="919189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4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C5041-6AC8-EF04-CE6D-B772455D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71" y="2134189"/>
            <a:ext cx="3717545" cy="37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0"/>
            <a:ext cx="12518289" cy="700762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251BD-6CE5-6A6F-6FF5-ADCE97A2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646" y="1248912"/>
            <a:ext cx="9191897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Tx/>
              <a:buChar char="-"/>
            </a:pPr>
            <a:endParaRPr lang="de-DE" sz="24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>
              <a:solidFill>
                <a:schemeClr val="bg1"/>
              </a:solidFill>
              <a:latin typeface="Fira Code"/>
              <a:ea typeface="Fira Code"/>
              <a:cs typeface="Fira Code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/>
                <a:ea typeface="Fira Code"/>
                <a:cs typeface="Fira Code"/>
              </a:rPr>
              <a:t>V.A. </a:t>
            </a:r>
            <a:r>
              <a:rPr lang="de-DE" sz="2400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semantische Fehler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/>
                <a:ea typeface="Fira Code"/>
                <a:cs typeface="Fira Code"/>
              </a:rPr>
              <a:t> &amp; nicht syntaktisch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400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Aufteilen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/>
                <a:ea typeface="Fira Code"/>
                <a:cs typeface="Fira Code"/>
              </a:rPr>
              <a:t> des gesuchten Wortes in einzelne Buchstaben</a:t>
            </a:r>
            <a:endParaRPr lang="de-DE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400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Herausfinden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/>
                <a:ea typeface="Fira Code"/>
                <a:cs typeface="Fira Code"/>
              </a:rPr>
              <a:t> von richtigen &amp; falschen Buchstaben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400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Zuordnen</a:t>
            </a: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/>
                <a:ea typeface="Fira Code"/>
                <a:cs typeface="Fira Code"/>
              </a:rPr>
              <a:t> der Buchstaben an richtige Stelle, herausfinden des Index von jedem gleichen Buchstaben im Wort</a:t>
            </a:r>
          </a:p>
          <a:p>
            <a:pPr marL="0" indent="0">
              <a:buNone/>
            </a:pPr>
            <a:endParaRPr lang="de-DE" sz="1600">
              <a:solidFill>
                <a:schemeClr val="accent1">
                  <a:lumMod val="20000"/>
                  <a:lumOff val="80000"/>
                </a:schemeClr>
              </a:solidFill>
              <a:latin typeface="Fira Code"/>
              <a:ea typeface="Fira Code"/>
              <a:cs typeface="Fira Code"/>
            </a:endParaRPr>
          </a:p>
          <a:p>
            <a:pPr>
              <a:buFontTx/>
              <a:buChar char="-"/>
            </a:pPr>
            <a:endParaRPr lang="de-DE" sz="2400">
              <a:solidFill>
                <a:schemeClr val="accent1">
                  <a:lumMod val="20000"/>
                  <a:lumOff val="80000"/>
                </a:schemeClr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err="1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Probleme</a:t>
            </a:r>
            <a:r>
              <a:rPr lang="en-US" sz="3200">
                <a:solidFill>
                  <a:srgbClr val="FFE98B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32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 </a:t>
            </a:r>
            <a:endParaRPr lang="en-US" sz="320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A89934D3-4EC0-673C-024A-6009B2713220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F6141885-CE06-2BB7-5D6F-1DFB8B2AD2D3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FBD110-C38C-5292-DA46-6DBE9E6A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00691" y="4222780"/>
            <a:ext cx="2555553" cy="25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FFF09-6304-5128-95A0-42BA6671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" t="1314"/>
          <a:stretch/>
        </p:blipFill>
        <p:spPr>
          <a:xfrm>
            <a:off x="-86073" y="-15155"/>
            <a:ext cx="12518289" cy="7007626"/>
          </a:xfrm>
          <a:prstGeom prst="rect">
            <a:avLst/>
          </a:prstGeom>
        </p:spPr>
      </p:pic>
      <p:sp>
        <p:nvSpPr>
          <p:cNvPr id="6" name="Google Shape;458;p27">
            <a:extLst>
              <a:ext uri="{FF2B5EF4-FFF2-40B4-BE49-F238E27FC236}">
                <a16:creationId xmlns:a16="http://schemas.microsoft.com/office/drawing/2014/main" id="{AEFFB7F3-3A91-53D5-1F9E-AECD1D823D67}"/>
              </a:ext>
            </a:extLst>
          </p:cNvPr>
          <p:cNvSpPr txBox="1">
            <a:spLocks/>
          </p:cNvSpPr>
          <p:nvPr/>
        </p:nvSpPr>
        <p:spPr>
          <a:xfrm>
            <a:off x="1475108" y="1354825"/>
            <a:ext cx="9164667" cy="51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de-CH">
              <a:solidFill>
                <a:schemeClr val="accent2"/>
              </a:solidFill>
              <a:latin typeface="Fira Code"/>
              <a:ea typeface="Fira Code"/>
              <a:cs typeface="Fira Code"/>
            </a:endParaRPr>
          </a:p>
          <a:p>
            <a:pPr>
              <a:spcBef>
                <a:spcPts val="0"/>
              </a:spcBef>
            </a:pPr>
            <a:r>
              <a:rPr lang="de-CH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Vielen Dank für eure Aufmerksamkeit </a:t>
            </a:r>
            <a:r>
              <a:rPr lang="de-CH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{</a:t>
            </a:r>
            <a:endParaRPr lang="de-CH">
              <a:solidFill>
                <a:schemeClr val="accent3"/>
              </a:solidFill>
            </a:endParaRPr>
          </a:p>
        </p:txBody>
      </p:sp>
      <p:sp>
        <p:nvSpPr>
          <p:cNvPr id="8" name="Google Shape;460;p27">
            <a:extLst>
              <a:ext uri="{FF2B5EF4-FFF2-40B4-BE49-F238E27FC236}">
                <a16:creationId xmlns:a16="http://schemas.microsoft.com/office/drawing/2014/main" id="{0F2CC8BD-157B-2E5C-79E0-42DCBB2BCD92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9" name="Google Shape;461;p27">
            <a:extLst>
              <a:ext uri="{FF2B5EF4-FFF2-40B4-BE49-F238E27FC236}">
                <a16:creationId xmlns:a16="http://schemas.microsoft.com/office/drawing/2014/main" id="{29407464-B1AE-531B-2A5F-6DA9E8A8F383}"/>
              </a:ext>
            </a:extLst>
          </p:cNvPr>
          <p:cNvSpPr txBox="1">
            <a:spLocks/>
          </p:cNvSpPr>
          <p:nvPr/>
        </p:nvSpPr>
        <p:spPr>
          <a:xfrm>
            <a:off x="1475108" y="2933656"/>
            <a:ext cx="81932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3F839"/>
                </a:solidFill>
                <a:latin typeface="Fira Code"/>
                <a:ea typeface="Fira Code"/>
                <a:cs typeface="Fira Code"/>
              </a:rPr>
              <a:t>[</a:t>
            </a:r>
            <a:r>
              <a:rPr lang="en-US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Habt</a:t>
            </a: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ihr</a:t>
            </a: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noch</a:t>
            </a:r>
            <a:r>
              <a:rPr lang="en-US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err="1">
                <a:solidFill>
                  <a:srgbClr val="1FAFEB"/>
                </a:solidFill>
                <a:latin typeface="Fira Code"/>
                <a:ea typeface="Fira Code"/>
                <a:cs typeface="Fira Code"/>
              </a:rPr>
              <a:t>Fragen</a:t>
            </a:r>
            <a:r>
              <a:rPr lang="en-US">
                <a:solidFill>
                  <a:srgbClr val="1FAFEB"/>
                </a:solidFill>
                <a:latin typeface="Fira Code"/>
                <a:ea typeface="Fira Code"/>
                <a:cs typeface="Fira Code"/>
              </a:rPr>
              <a:t>?</a:t>
            </a:r>
            <a:r>
              <a:rPr lang="en-US">
                <a:solidFill>
                  <a:srgbClr val="C3F839"/>
                </a:solidFill>
                <a:latin typeface="Fira Code"/>
                <a:ea typeface="Fira Code"/>
                <a:cs typeface="Fira Code"/>
              </a:rPr>
              <a:t>]</a:t>
            </a:r>
            <a:r>
              <a:rPr lang="en-US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 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10" name="Google Shape;462;p27">
            <a:extLst>
              <a:ext uri="{FF2B5EF4-FFF2-40B4-BE49-F238E27FC236}">
                <a16:creationId xmlns:a16="http://schemas.microsoft.com/office/drawing/2014/main" id="{976FD13D-C24A-2613-78F3-3AD5D2808731}"/>
              </a:ext>
            </a:extLst>
          </p:cNvPr>
          <p:cNvGrpSpPr/>
          <p:nvPr/>
        </p:nvGrpSpPr>
        <p:grpSpPr>
          <a:xfrm>
            <a:off x="1318275" y="2426650"/>
            <a:ext cx="506100" cy="2444350"/>
            <a:chOff x="1413525" y="1759900"/>
            <a:chExt cx="506100" cy="2444350"/>
          </a:xfrm>
        </p:grpSpPr>
        <p:cxnSp>
          <p:nvCxnSpPr>
            <p:cNvPr id="11" name="Google Shape;463;p27">
              <a:extLst>
                <a:ext uri="{FF2B5EF4-FFF2-40B4-BE49-F238E27FC236}">
                  <a16:creationId xmlns:a16="http://schemas.microsoft.com/office/drawing/2014/main" id="{973044BA-26C2-0E5C-7D39-12766FFCA8F7}"/>
                </a:ext>
              </a:extLst>
            </p:cNvPr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464;p27">
              <a:extLst>
                <a:ext uri="{FF2B5EF4-FFF2-40B4-BE49-F238E27FC236}">
                  <a16:creationId xmlns:a16="http://schemas.microsoft.com/office/drawing/2014/main" id="{05874E90-6AA2-651F-9D8F-4A4B3037D757}"/>
                </a:ext>
              </a:extLst>
            </p:cNvPr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endParaRPr>
            </a:p>
          </p:txBody>
        </p:sp>
      </p:grpSp>
      <p:sp>
        <p:nvSpPr>
          <p:cNvPr id="13" name="Google Shape;465;p27">
            <a:extLst>
              <a:ext uri="{FF2B5EF4-FFF2-40B4-BE49-F238E27FC236}">
                <a16:creationId xmlns:a16="http://schemas.microsoft.com/office/drawing/2014/main" id="{B24FEADB-8731-B27D-E4C7-6805B74E9933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4" name="Google Shape;466;p27">
            <a:extLst>
              <a:ext uri="{FF2B5EF4-FFF2-40B4-BE49-F238E27FC236}">
                <a16:creationId xmlns:a16="http://schemas.microsoft.com/office/drawing/2014/main" id="{79D6B5D9-B620-6D1F-63D6-0A4386AFF6C1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2E403E8-A139-49D2-8C54-C5A0ADA83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37" y="3881000"/>
            <a:ext cx="1979875" cy="19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3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-55742" y="-74813"/>
            <a:ext cx="12518289" cy="7007626"/>
          </a:xfrm>
          <a:prstGeom prst="rect">
            <a:avLst/>
          </a:prstGeom>
        </p:spPr>
      </p:pic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F5878C96-736A-8005-ED5A-15927623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75" y="4855029"/>
            <a:ext cx="1876647" cy="1876647"/>
          </a:xfr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Quellen Code/Präsentationen</a:t>
            </a:r>
            <a:r>
              <a:rPr lang="en-US" sz="3200">
                <a:solidFill>
                  <a:srgbClr val="FFBC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A89934D3-4EC0-673C-024A-6009B2713220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F6141885-CE06-2BB7-5D6F-1DFB8B2AD2D3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01991517-D0E9-9EDC-8F0A-9781B58A37EC}"/>
              </a:ext>
            </a:extLst>
          </p:cNvPr>
          <p:cNvSpPr txBox="1">
            <a:spLocks/>
          </p:cNvSpPr>
          <p:nvPr/>
        </p:nvSpPr>
        <p:spPr>
          <a:xfrm>
            <a:off x="1799024" y="2204705"/>
            <a:ext cx="919189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Graphiken Präsentation:</a:t>
            </a:r>
            <a:r>
              <a:rPr lang="en-US" sz="2400">
                <a:hlinkClick r:id="rId5"/>
              </a:rPr>
              <a:t>Vector Icons and Stickers - PNG, SVG, EPS, PSD and CSS (flaticon.com)</a:t>
            </a:r>
            <a:endParaRPr lang="en-US" sz="2400"/>
          </a:p>
          <a:p>
            <a:pPr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Vorlage Präsentation: </a:t>
            </a:r>
            <a:r>
              <a:rPr lang="en-US" sz="2400">
                <a:hlinkClick r:id="rId6"/>
              </a:rPr>
              <a:t>Programming Language Workshop for Beginners (slidesgo.com)</a:t>
            </a:r>
            <a:endParaRPr lang="en-US" sz="2400" b="1"/>
          </a:p>
          <a:p>
            <a:pPr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Code: Inspiration der Storyline durch: </a:t>
            </a:r>
            <a:r>
              <a:rPr lang="en-US" sz="2400">
                <a:hlinkClick r:id="rId7"/>
              </a:rPr>
              <a:t>A simple hangman game made with Python 2.7.3 (github.com)</a:t>
            </a:r>
            <a:r>
              <a:rPr lang="en-US" sz="2400"/>
              <a:t> </a:t>
            </a:r>
            <a:endParaRPr lang="de-DE" sz="24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Tx/>
              <a:buChar char="-"/>
            </a:pPr>
            <a:r>
              <a:rPr lang="de-DE" sz="24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Code: Hilfe bei Syntax von:</a:t>
            </a:r>
            <a:r>
              <a:rPr lang="en-US" sz="2400" err="1">
                <a:hlinkClick r:id="rId8"/>
              </a:rPr>
              <a:t>GeeksforGeeks</a:t>
            </a:r>
            <a:r>
              <a:rPr lang="en-US" sz="2400">
                <a:hlinkClick r:id="rId8"/>
              </a:rPr>
              <a:t> | A computer science portal for geeks</a:t>
            </a:r>
            <a:endParaRPr lang="en-US" sz="2400"/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Sounds:</a:t>
            </a: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FindSounds</a:t>
            </a:r>
            <a:r>
              <a:rPr lang="en-US" sz="240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Browse for sounds</a:t>
            </a:r>
            <a:endParaRPr lang="en-US" sz="2400">
              <a:solidFill>
                <a:srgbClr val="0070C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9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Spielanleitung</a:t>
            </a:r>
            <a:r>
              <a:rPr lang="en-US" sz="320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2A55CB7-F72D-98BB-918D-1D4CF034D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27" y="2559722"/>
            <a:ext cx="1318256" cy="1318256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BA478EF-C668-C61D-3173-EAAD74F2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98" y="4425205"/>
            <a:ext cx="1352594" cy="135259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922E42A-4F46-74B9-0752-CB475F348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9" y="696636"/>
            <a:ext cx="1470616" cy="1470616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medium confidence">
            <a:extLst>
              <a:ext uri="{FF2B5EF4-FFF2-40B4-BE49-F238E27FC236}">
                <a16:creationId xmlns:a16="http://schemas.microsoft.com/office/drawing/2014/main" id="{3028D34E-FBF6-543C-5BA8-3093FDEE3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0366" flipH="1">
            <a:off x="9277622" y="1207351"/>
            <a:ext cx="1314964" cy="1314964"/>
          </a:xfrm>
          <a:prstGeom prst="rect">
            <a:avLst/>
          </a:prstGeom>
        </p:spPr>
      </p:pic>
      <p:pic>
        <p:nvPicPr>
          <p:cNvPr id="17" name="Picture 16" descr="Arrow&#10;&#10;Description automatically generated with medium confidence">
            <a:extLst>
              <a:ext uri="{FF2B5EF4-FFF2-40B4-BE49-F238E27FC236}">
                <a16:creationId xmlns:a16="http://schemas.microsoft.com/office/drawing/2014/main" id="{85B25F3A-D380-4358-ED09-C7F9C76BE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0366" flipV="1">
            <a:off x="6130729" y="4122334"/>
            <a:ext cx="1314964" cy="1314964"/>
          </a:xfrm>
          <a:prstGeom prst="rect">
            <a:avLst/>
          </a:prstGeom>
        </p:spPr>
      </p:pic>
      <p:pic>
        <p:nvPicPr>
          <p:cNvPr id="18" name="Picture 17" descr="Arrow&#10;&#10;Description automatically generated with medium confidence">
            <a:extLst>
              <a:ext uri="{FF2B5EF4-FFF2-40B4-BE49-F238E27FC236}">
                <a16:creationId xmlns:a16="http://schemas.microsoft.com/office/drawing/2014/main" id="{C9C04184-BEBA-AE4D-C865-90C8BBC82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5856" flipV="1">
            <a:off x="9316159" y="4134463"/>
            <a:ext cx="1314964" cy="13149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4A49B-8409-281B-9E04-354A60A137D7}"/>
              </a:ext>
            </a:extLst>
          </p:cNvPr>
          <p:cNvSpPr txBox="1"/>
          <p:nvPr/>
        </p:nvSpPr>
        <p:spPr>
          <a:xfrm>
            <a:off x="1799024" y="2022891"/>
            <a:ext cx="3750248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Computer sucht ein Wort aus</a:t>
            </a:r>
          </a:p>
          <a:p>
            <a:endParaRPr lang="de-CH" sz="105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2. Der Spieler ratet einen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Buchstaben</a:t>
            </a:r>
          </a:p>
          <a:p>
            <a:endParaRPr lang="de-CH" sz="10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3. Bei jeder falschen 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Eingabe wird eine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Chance abgezogen</a:t>
            </a:r>
          </a:p>
          <a:p>
            <a:endParaRPr lang="de-CH" sz="10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4. Errät er das Wort mit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weniger als sechs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Fehlern, gewinnt er </a:t>
            </a:r>
          </a:p>
          <a:p>
            <a:r>
              <a:rPr lang="de-CH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das Spiel</a:t>
            </a:r>
          </a:p>
          <a:p>
            <a:pPr marL="342900" indent="-342900">
              <a:buAutoNum type="arabicPeriod"/>
            </a:pPr>
            <a:endParaRPr lang="en-US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073CFFB-A195-503E-71A4-432B2013A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65" y="2480214"/>
            <a:ext cx="1389778" cy="1389778"/>
          </a:xfrm>
          <a:prstGeom prst="rect">
            <a:avLst/>
          </a:prstGeom>
        </p:spPr>
      </p:pic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</p:spTree>
    <p:extLst>
      <p:ext uri="{BB962C8B-B14F-4D97-AF65-F5344CB8AC3E}">
        <p14:creationId xmlns:p14="http://schemas.microsoft.com/office/powerpoint/2010/main" val="21441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111582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FFE98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Aufbau Code</a:t>
            </a:r>
            <a:r>
              <a:rPr lang="en-US" sz="3200">
                <a:solidFill>
                  <a:srgbClr val="FFE98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A4639-F27A-ABB5-011F-CB29138C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01" y="1893101"/>
            <a:ext cx="3135086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39A0D2-167A-1907-C8B7-5949B858919E}"/>
              </a:ext>
            </a:extLst>
          </p:cNvPr>
          <p:cNvSpPr txBox="1"/>
          <p:nvPr/>
        </p:nvSpPr>
        <p:spPr>
          <a:xfrm>
            <a:off x="1681067" y="3502247"/>
            <a:ext cx="333735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3. While-</a:t>
            </a:r>
            <a:r>
              <a:rPr lang="en-GB" err="1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Schlaufe</a:t>
            </a:r>
            <a:r>
              <a:rPr lang="en-GB">
                <a:solidFill>
                  <a:srgbClr val="FFBC42"/>
                </a:solidFill>
                <a:latin typeface="Fira Code"/>
                <a:ea typeface="Fira Code"/>
                <a:cs typeface="Fira Code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Abfragen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eines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Buchstabens</a:t>
            </a:r>
            <a:endParaRPr lang="en-GB" sz="1600">
              <a:solidFill>
                <a:schemeClr val="bg1"/>
              </a:solidFill>
              <a:latin typeface="Fira Code"/>
              <a:ea typeface="Fira Code"/>
              <a:cs typeface="Fira Code"/>
            </a:endParaRPr>
          </a:p>
          <a:p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- 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Vergleichen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: </a:t>
            </a:r>
          </a:p>
          <a:p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  -&gt; 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richtig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/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falsch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/ </a:t>
            </a:r>
            <a:endParaRPr lang="en-GB" sz="16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     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bereits</a:t>
            </a:r>
            <a:r>
              <a:rPr lang="en-GB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geraten</a:t>
            </a:r>
            <a:endParaRPr lang="en-GB" sz="1600">
              <a:solidFill>
                <a:schemeClr val="bg1"/>
              </a:solidFill>
              <a:latin typeface="Fira Code"/>
              <a:ea typeface="Fira Code"/>
              <a:cs typeface="Fira Code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C34AF-A6CC-321E-4501-7E45E1A83FCA}"/>
              </a:ext>
            </a:extLst>
          </p:cNvPr>
          <p:cNvSpPr txBox="1"/>
          <p:nvPr/>
        </p:nvSpPr>
        <p:spPr>
          <a:xfrm>
            <a:off x="1951879" y="1789952"/>
            <a:ext cx="268371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rgbClr val="33B9EF"/>
                </a:solidFill>
                <a:latin typeface="Fira Code"/>
                <a:ea typeface="Fira Code"/>
                <a:cs typeface="Fira Code"/>
              </a:rPr>
              <a:t>1. </a:t>
            </a:r>
            <a:r>
              <a:rPr lang="en-GB" err="1">
                <a:solidFill>
                  <a:srgbClr val="33B9EF"/>
                </a:solidFill>
                <a:latin typeface="Fira Code"/>
                <a:ea typeface="Fira Code"/>
                <a:cs typeface="Fira Code"/>
              </a:rPr>
              <a:t>Vorlagen</a:t>
            </a:r>
            <a:r>
              <a:rPr lang="en-GB">
                <a:solidFill>
                  <a:srgbClr val="33B9EF"/>
                </a:solidFill>
                <a:latin typeface="Fira Code"/>
                <a:ea typeface="Fira Code"/>
                <a:cs typeface="Fira Code"/>
              </a:rPr>
              <a:t>: </a:t>
            </a:r>
            <a:endParaRPr lang="en-GB">
              <a:solidFill>
                <a:srgbClr val="33B9E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Kreiren</a:t>
            </a:r>
            <a:r>
              <a:rPr lang="en-US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aller</a:t>
            </a:r>
            <a:r>
              <a:rPr lang="en-US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Listen</a:t>
            </a:r>
          </a:p>
          <a:p>
            <a:pPr marL="285750" indent="-285750">
              <a:buFontTx/>
              <a:buChar char="-"/>
            </a:pPr>
            <a:r>
              <a:rPr lang="en-US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Vorbereitung</a:t>
            </a:r>
            <a:r>
              <a:rPr lang="en-US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der </a:t>
            </a:r>
            <a:r>
              <a:rPr lang="en-US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weiteren</a:t>
            </a:r>
            <a:r>
              <a:rPr lang="en-US" sz="16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Schritte</a:t>
            </a:r>
            <a:endParaRPr lang="en-US">
              <a:solidFill>
                <a:schemeClr val="bg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A134CD-F7F0-5450-9A77-A678FAB9AE64}"/>
              </a:ext>
            </a:extLst>
          </p:cNvPr>
          <p:cNvSpPr txBox="1"/>
          <p:nvPr/>
        </p:nvSpPr>
        <p:spPr>
          <a:xfrm>
            <a:off x="7972947" y="3686913"/>
            <a:ext cx="333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6BF17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4. </a:t>
            </a:r>
            <a:r>
              <a:rPr lang="en-GB" err="1">
                <a:solidFill>
                  <a:srgbClr val="6BF17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Dastellung</a:t>
            </a:r>
            <a:r>
              <a:rPr lang="en-GB">
                <a:solidFill>
                  <a:srgbClr val="6BF17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Erstellung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der </a:t>
            </a:r>
          </a:p>
          <a:p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Strichliste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welche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nach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und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nach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gefüllt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werden</a:t>
            </a:r>
            <a:r>
              <a:rPr lang="en-GB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sollte</a:t>
            </a:r>
            <a:endParaRPr lang="en-US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7851E-096C-89AF-D0D0-A8536DE5274B}"/>
              </a:ext>
            </a:extLst>
          </p:cNvPr>
          <p:cNvSpPr txBox="1"/>
          <p:nvPr/>
        </p:nvSpPr>
        <p:spPr>
          <a:xfrm>
            <a:off x="7602484" y="1872229"/>
            <a:ext cx="3337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2. </a:t>
            </a:r>
            <a:r>
              <a:rPr lang="en-GB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Gesuchtes</a:t>
            </a:r>
            <a:r>
              <a:rPr lang="en-GB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Wort</a:t>
            </a:r>
          </a:p>
          <a:p>
            <a:pPr marL="285750" indent="-285750">
              <a:buFontTx/>
              <a:buChar char="-"/>
            </a:pP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Aus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einer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Liste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nach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Zufallsprinzip</a:t>
            </a:r>
            <a:r>
              <a:rPr lang="en-GB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aussuchen</a:t>
            </a:r>
            <a:r>
              <a:rPr lang="en-US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lassen</a:t>
            </a:r>
            <a:endParaRPr lang="en-US" sz="16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</a:t>
            </a:r>
            <a:r>
              <a:rPr lang="en-US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einzelne</a:t>
            </a:r>
            <a:r>
              <a:rPr lang="en-US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</a:t>
            </a:r>
            <a:r>
              <a:rPr lang="en-US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splitten</a:t>
            </a:r>
            <a:endParaRPr lang="en-US" sz="16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Vorlagen: </a:t>
            </a:r>
            <a:endParaRPr lang="en-US" sz="3200">
              <a:solidFill>
                <a:srgbClr val="1FAFE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EFE3764-9FBA-BCB2-FC7D-8A7AB0B0A2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58984" l="1953" r="76172">
                        <a14:foregroundMark x1="58398" y1="5664" x2="43555" y2="2344"/>
                        <a14:foregroundMark x1="43555" y1="2344" x2="12500" y2="6836"/>
                        <a14:foregroundMark x1="12500" y1="6836" x2="4102" y2="14453"/>
                        <a14:foregroundMark x1="4102" y1="14453" x2="6445" y2="38672"/>
                        <a14:foregroundMark x1="6445" y1="38672" x2="27344" y2="53906"/>
                        <a14:foregroundMark x1="27344" y1="53906" x2="37233" y2="57439"/>
                        <a14:foregroundMark x1="53425" y1="40326" x2="54688" y2="38867"/>
                        <a14:foregroundMark x1="54688" y1="38867" x2="60742" y2="17773"/>
                        <a14:foregroundMark x1="60742" y1="17773" x2="57422" y2="8008"/>
                        <a14:foregroundMark x1="57422" y1="8008" x2="56250" y2="6641"/>
                        <a14:foregroundMark x1="24414" y1="6445" x2="9961" y2="2930"/>
                        <a14:foregroundMark x1="76172" y1="17578" x2="66797" y2="977"/>
                        <a14:foregroundMark x1="69336" y1="19141" x2="66602" y2="5078"/>
                        <a14:foregroundMark x1="66602" y1="5078" x2="63086" y2="0"/>
                        <a14:foregroundMark x1="52734" y1="19727" x2="50195" y2="8203"/>
                        <a14:foregroundMark x1="50195" y1="8203" x2="40234" y2="1758"/>
                        <a14:foregroundMark x1="40234" y1="1758" x2="12695" y2="4688"/>
                        <a14:foregroundMark x1="12695" y1="4688" x2="2148" y2="14258"/>
                        <a14:foregroundMark x1="2148" y1="14258" x2="2148" y2="14258"/>
                        <a14:foregroundMark x1="34766" y1="46484" x2="22266" y2="46094"/>
                        <a14:foregroundMark x1="22266" y1="46094" x2="27344" y2="58984"/>
                        <a14:foregroundMark x1="27344" y1="58984" x2="30469" y2="49219"/>
                        <a14:foregroundMark x1="30469" y1="49219" x2="7227" y2="42773"/>
                        <a14:backgroundMark x1="56250" y1="48633" x2="46680" y2="55664"/>
                        <a14:backgroundMark x1="46680" y1="55664" x2="59766" y2="54102"/>
                        <a14:backgroundMark x1="58594" y1="44922" x2="45313" y2="43359"/>
                        <a14:backgroundMark x1="45313" y1="43359" x2="39453" y2="52930"/>
                        <a14:backgroundMark x1="39453" y1="52930" x2="49805" y2="61133"/>
                        <a14:backgroundMark x1="49805" y1="61133" x2="56836" y2="52148"/>
                        <a14:backgroundMark x1="56836" y1="52148" x2="57031" y2="4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191" b="42091"/>
          <a:stretch/>
        </p:blipFill>
        <p:spPr bwMode="auto">
          <a:xfrm rot="20131113">
            <a:off x="9477376" y="3485521"/>
            <a:ext cx="2818765" cy="2823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683602E-3927-0E84-5B55-62B73B2E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32" y="1715138"/>
            <a:ext cx="941503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3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Listen:</a:t>
            </a:r>
          </a:p>
          <a:p>
            <a:pPr>
              <a:buFontTx/>
              <a:buChar char="-"/>
            </a:pPr>
            <a:r>
              <a:rPr lang="de-DE" sz="2000" err="1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BuchstabenListe</a:t>
            </a:r>
            <a:r>
              <a:rPr lang="de-DE" sz="20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Liste aller Buchstaben im gesuchten Wort</a:t>
            </a:r>
          </a:p>
          <a:p>
            <a:pPr>
              <a:buFontTx/>
              <a:buChar char="-"/>
            </a:pPr>
            <a:r>
              <a:rPr lang="de-DE" sz="2000" err="1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GerateneBuchstaben</a:t>
            </a:r>
            <a:r>
              <a:rPr lang="de-DE" sz="20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Liste aller bereits vom Spieler geratene Buchstaben (richtig oder falsch)</a:t>
            </a:r>
          </a:p>
          <a:p>
            <a:pPr>
              <a:buFontTx/>
              <a:buChar char="-"/>
            </a:pPr>
            <a:r>
              <a:rPr lang="de-DE" sz="2000" err="1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StricheAllerBuchstaben</a:t>
            </a:r>
            <a:r>
              <a:rPr lang="de-DE" sz="20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Enthält Striche, welche für die Buchstaben stehen, durch welche sie ersetzt werden           sollten</a:t>
            </a:r>
          </a:p>
          <a:p>
            <a:pPr marL="0" indent="0">
              <a:buNone/>
            </a:pP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Weitere Vorbereitungen: </a:t>
            </a:r>
          </a:p>
          <a:p>
            <a:pPr>
              <a:buFontTx/>
              <a:buChar char="-"/>
            </a:pPr>
            <a:r>
              <a:rPr lang="de-DE" sz="20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Darstellungszahl</a:t>
            </a: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0</a:t>
            </a:r>
          </a:p>
          <a:p>
            <a:pPr>
              <a:buFontTx/>
              <a:buChar char="-"/>
            </a:pPr>
            <a:r>
              <a:rPr lang="de-DE" sz="20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Chancen</a:t>
            </a: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6</a:t>
            </a:r>
          </a:p>
          <a:p>
            <a:pPr marL="0" indent="0">
              <a:buNone/>
            </a:pPr>
            <a:endParaRPr lang="de-DE" sz="20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3F4725-DB5D-4800-8D5C-E04DDEC3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73910"/>
            <a:ext cx="1450489" cy="14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B001167-B653-B710-0528-8806C0616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74" y="5377025"/>
            <a:ext cx="1033125" cy="10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Vorlagen: </a:t>
            </a:r>
            <a:endParaRPr lang="en-US" sz="3200">
              <a:solidFill>
                <a:srgbClr val="1FAFE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EFE3764-9FBA-BCB2-FC7D-8A7AB0B0A2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58984" l="1953" r="76172">
                        <a14:foregroundMark x1="58398" y1="5664" x2="43555" y2="2344"/>
                        <a14:foregroundMark x1="43555" y1="2344" x2="12500" y2="6836"/>
                        <a14:foregroundMark x1="12500" y1="6836" x2="4102" y2="14453"/>
                        <a14:foregroundMark x1="4102" y1="14453" x2="6445" y2="38672"/>
                        <a14:foregroundMark x1="6445" y1="38672" x2="27344" y2="53906"/>
                        <a14:foregroundMark x1="27344" y1="53906" x2="37233" y2="57439"/>
                        <a14:foregroundMark x1="53425" y1="40326" x2="54688" y2="38867"/>
                        <a14:foregroundMark x1="54688" y1="38867" x2="60742" y2="17773"/>
                        <a14:foregroundMark x1="60742" y1="17773" x2="57422" y2="8008"/>
                        <a14:foregroundMark x1="57422" y1="8008" x2="56250" y2="6641"/>
                        <a14:foregroundMark x1="24414" y1="6445" x2="9961" y2="2930"/>
                        <a14:foregroundMark x1="76172" y1="17578" x2="66797" y2="977"/>
                        <a14:foregroundMark x1="69336" y1="19141" x2="66602" y2="5078"/>
                        <a14:foregroundMark x1="66602" y1="5078" x2="63086" y2="0"/>
                        <a14:foregroundMark x1="52734" y1="19727" x2="50195" y2="8203"/>
                        <a14:foregroundMark x1="50195" y1="8203" x2="40234" y2="1758"/>
                        <a14:foregroundMark x1="40234" y1="1758" x2="12695" y2="4688"/>
                        <a14:foregroundMark x1="12695" y1="4688" x2="2148" y2="14258"/>
                        <a14:foregroundMark x1="2148" y1="14258" x2="2148" y2="14258"/>
                        <a14:foregroundMark x1="34766" y1="46484" x2="22266" y2="46094"/>
                        <a14:foregroundMark x1="22266" y1="46094" x2="27344" y2="58984"/>
                        <a14:foregroundMark x1="27344" y1="58984" x2="30469" y2="49219"/>
                        <a14:foregroundMark x1="30469" y1="49219" x2="7227" y2="42773"/>
                        <a14:backgroundMark x1="56250" y1="48633" x2="46680" y2="55664"/>
                        <a14:backgroundMark x1="46680" y1="55664" x2="59766" y2="54102"/>
                        <a14:backgroundMark x1="58594" y1="44922" x2="45313" y2="43359"/>
                        <a14:backgroundMark x1="45313" y1="43359" x2="39453" y2="52930"/>
                        <a14:backgroundMark x1="39453" y1="52930" x2="49805" y2="61133"/>
                        <a14:backgroundMark x1="49805" y1="61133" x2="56836" y2="52148"/>
                        <a14:backgroundMark x1="56836" y1="52148" x2="57031" y2="4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191" b="42091"/>
          <a:stretch/>
        </p:blipFill>
        <p:spPr bwMode="auto">
          <a:xfrm rot="20131113">
            <a:off x="9384688" y="3674332"/>
            <a:ext cx="2818765" cy="2823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683602E-3927-0E84-5B55-62B73B2E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32" y="1715138"/>
            <a:ext cx="941503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 im Code? </a:t>
            </a:r>
          </a:p>
          <a:p>
            <a:pPr marL="0" indent="0">
              <a:buNone/>
            </a:pPr>
            <a:endParaRPr lang="de-DE" sz="20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3F4725-DB5D-4800-8D5C-E04DDEC3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73910"/>
            <a:ext cx="1450489" cy="14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5AFF1-290B-741A-5F21-2D5A76F2BB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l="241" r="34075" b="8502"/>
          <a:stretch/>
        </p:blipFill>
        <p:spPr>
          <a:xfrm>
            <a:off x="1599091" y="2087813"/>
            <a:ext cx="8856366" cy="31183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CA67D98-5477-8199-3790-3FF072423DAD}"/>
              </a:ext>
            </a:extLst>
          </p:cNvPr>
          <p:cNvSpPr/>
          <p:nvPr/>
        </p:nvSpPr>
        <p:spPr>
          <a:xfrm>
            <a:off x="2147253" y="2210534"/>
            <a:ext cx="2808377" cy="460800"/>
          </a:xfrm>
          <a:prstGeom prst="ellipse">
            <a:avLst/>
          </a:prstGeom>
          <a:noFill/>
          <a:ln w="38100">
            <a:solidFill>
              <a:srgbClr val="1FA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AF7688-0B2A-5AA4-FEA7-CA47F14FFDE7}"/>
              </a:ext>
            </a:extLst>
          </p:cNvPr>
          <p:cNvSpPr/>
          <p:nvPr/>
        </p:nvSpPr>
        <p:spPr>
          <a:xfrm>
            <a:off x="2122709" y="3526806"/>
            <a:ext cx="3208676" cy="460800"/>
          </a:xfrm>
          <a:prstGeom prst="ellipse">
            <a:avLst/>
          </a:prstGeom>
          <a:noFill/>
          <a:ln w="38100">
            <a:solidFill>
              <a:srgbClr val="1FA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ABD0F-9D6C-9D83-024B-0F23E81C9420}"/>
              </a:ext>
            </a:extLst>
          </p:cNvPr>
          <p:cNvSpPr/>
          <p:nvPr/>
        </p:nvSpPr>
        <p:spPr>
          <a:xfrm>
            <a:off x="2191982" y="4321732"/>
            <a:ext cx="3208676" cy="460800"/>
          </a:xfrm>
          <a:prstGeom prst="ellipse">
            <a:avLst/>
          </a:prstGeom>
          <a:noFill/>
          <a:ln w="38100">
            <a:solidFill>
              <a:srgbClr val="1FA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1FA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Vorlagen: </a:t>
            </a:r>
            <a:endParaRPr lang="en-US" sz="3200">
              <a:solidFill>
                <a:srgbClr val="1FAFE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EFE3764-9FBA-BCB2-FC7D-8A7AB0B0A2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58984" l="1953" r="76172">
                        <a14:foregroundMark x1="58398" y1="5664" x2="43555" y2="2344"/>
                        <a14:foregroundMark x1="43555" y1="2344" x2="12500" y2="6836"/>
                        <a14:foregroundMark x1="12500" y1="6836" x2="4102" y2="14453"/>
                        <a14:foregroundMark x1="4102" y1="14453" x2="6445" y2="38672"/>
                        <a14:foregroundMark x1="6445" y1="38672" x2="27344" y2="53906"/>
                        <a14:foregroundMark x1="27344" y1="53906" x2="37233" y2="57439"/>
                        <a14:foregroundMark x1="53425" y1="40326" x2="54688" y2="38867"/>
                        <a14:foregroundMark x1="54688" y1="38867" x2="60742" y2="17773"/>
                        <a14:foregroundMark x1="60742" y1="17773" x2="57422" y2="8008"/>
                        <a14:foregroundMark x1="57422" y1="8008" x2="56250" y2="6641"/>
                        <a14:foregroundMark x1="24414" y1="6445" x2="9961" y2="2930"/>
                        <a14:foregroundMark x1="76172" y1="17578" x2="66797" y2="977"/>
                        <a14:foregroundMark x1="69336" y1="19141" x2="66602" y2="5078"/>
                        <a14:foregroundMark x1="66602" y1="5078" x2="63086" y2="0"/>
                        <a14:foregroundMark x1="52734" y1="19727" x2="50195" y2="8203"/>
                        <a14:foregroundMark x1="50195" y1="8203" x2="40234" y2="1758"/>
                        <a14:foregroundMark x1="40234" y1="1758" x2="12695" y2="4688"/>
                        <a14:foregroundMark x1="12695" y1="4688" x2="2148" y2="14258"/>
                        <a14:foregroundMark x1="2148" y1="14258" x2="2148" y2="14258"/>
                        <a14:foregroundMark x1="34766" y1="46484" x2="22266" y2="46094"/>
                        <a14:foregroundMark x1="22266" y1="46094" x2="27344" y2="58984"/>
                        <a14:foregroundMark x1="27344" y1="58984" x2="30469" y2="49219"/>
                        <a14:foregroundMark x1="30469" y1="49219" x2="7227" y2="42773"/>
                        <a14:backgroundMark x1="56250" y1="48633" x2="46680" y2="55664"/>
                        <a14:backgroundMark x1="46680" y1="55664" x2="59766" y2="54102"/>
                        <a14:backgroundMark x1="58594" y1="44922" x2="45313" y2="43359"/>
                        <a14:backgroundMark x1="45313" y1="43359" x2="39453" y2="52930"/>
                        <a14:backgroundMark x1="39453" y1="52930" x2="49805" y2="61133"/>
                        <a14:backgroundMark x1="49805" y1="61133" x2="56836" y2="52148"/>
                        <a14:backgroundMark x1="56836" y1="52148" x2="57031" y2="4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191" b="42091"/>
          <a:stretch/>
        </p:blipFill>
        <p:spPr bwMode="auto">
          <a:xfrm rot="20131113">
            <a:off x="9384688" y="3674332"/>
            <a:ext cx="2818765" cy="2823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683602E-3927-0E84-5B55-62B73B2E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32" y="1715138"/>
            <a:ext cx="941503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 im Code? </a:t>
            </a:r>
          </a:p>
          <a:p>
            <a:pPr marL="0" indent="0">
              <a:buNone/>
            </a:pPr>
            <a:endParaRPr lang="de-DE" sz="20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936664-B45D-68A5-EBC6-9AED3DCC94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b="14707"/>
          <a:stretch/>
        </p:blipFill>
        <p:spPr>
          <a:xfrm>
            <a:off x="1543706" y="2118808"/>
            <a:ext cx="9998282" cy="28135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A6B7285-2C50-3957-E35F-F892A38C78AB}"/>
              </a:ext>
            </a:extLst>
          </p:cNvPr>
          <p:cNvSpPr/>
          <p:nvPr/>
        </p:nvSpPr>
        <p:spPr>
          <a:xfrm>
            <a:off x="2188029" y="3525585"/>
            <a:ext cx="2739188" cy="763386"/>
          </a:xfrm>
          <a:prstGeom prst="ellipse">
            <a:avLst/>
          </a:prstGeom>
          <a:noFill/>
          <a:ln w="38100">
            <a:solidFill>
              <a:srgbClr val="1FA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68A8980-70A0-E31E-225D-A030EE4D8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39" y="4801474"/>
            <a:ext cx="1427260" cy="14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Gesuchtes Wort:</a:t>
            </a:r>
            <a:r>
              <a:rPr lang="en-US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3DBEDE3-B232-4F93-C9F2-05331A43A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42191"/>
          <a:stretch/>
        </p:blipFill>
        <p:spPr>
          <a:xfrm rot="8588155">
            <a:off x="9107225" y="3373757"/>
            <a:ext cx="2850220" cy="2819646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E34D92C-675A-5B98-1B4A-7B30D99B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32" y="1715138"/>
            <a:ext cx="941503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3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Benötigte Schritte:</a:t>
            </a:r>
          </a:p>
          <a:p>
            <a:pPr>
              <a:buFontTx/>
              <a:buChar char="-"/>
            </a:pP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Library </a:t>
            </a:r>
            <a:r>
              <a:rPr lang="de-DE" sz="2000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random</a:t>
            </a: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importieren</a:t>
            </a:r>
          </a:p>
          <a:p>
            <a:pPr>
              <a:buFontTx/>
              <a:buChar char="-"/>
            </a:pP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Eine</a:t>
            </a:r>
            <a:r>
              <a:rPr lang="de-DE" sz="20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Wörterliste</a:t>
            </a: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definieren</a:t>
            </a:r>
            <a:endParaRPr lang="de-DE" sz="2000">
              <a:solidFill>
                <a:schemeClr val="accent1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Tx/>
              <a:buChar char="-"/>
            </a:pP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 </a:t>
            </a:r>
            <a:r>
              <a:rPr lang="de-DE" sz="20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zufälliges Wort </a:t>
            </a: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aus der Wörterliste aussuchen lassen</a:t>
            </a:r>
          </a:p>
          <a:p>
            <a:pPr>
              <a:buFontTx/>
              <a:buChar char="-"/>
            </a:pP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Zufälliges Wort </a:t>
            </a:r>
            <a:r>
              <a:rPr lang="de-DE" sz="20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Buchstaben aufteilen </a:t>
            </a: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 in die Liste </a:t>
            </a:r>
            <a:r>
              <a:rPr lang="de-DE" sz="2000" err="1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BuchstabenListe</a:t>
            </a:r>
            <a:r>
              <a:rPr lang="de-DE" sz="20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hineinfügen</a:t>
            </a:r>
          </a:p>
          <a:p>
            <a:pPr>
              <a:buFontTx/>
              <a:buChar char="-"/>
            </a:pPr>
            <a:endParaRPr lang="de-DE" sz="20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2346154-7FF8-6BE6-F74B-4E4A703A7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52">
            <a:off x="8617332" y="4747557"/>
            <a:ext cx="1505244" cy="15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3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EA7D312D-43EC-4058-C436-5D52BF11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5" r="271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24D8376-6E48-4B62-8469-E3BC5ED6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75564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74E37-3BF7-9C33-A60A-199CEB72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  <a:noFill/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cs typeface="Calibri Light"/>
              </a:rPr>
              <a:t>Idee</a:t>
            </a:r>
            <a:endParaRPr lang="de-DE" sz="5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C63F-BC4C-5288-4D5C-25921A6F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1314"/>
          <a:stretch/>
        </p:blipFill>
        <p:spPr>
          <a:xfrm>
            <a:off x="0" y="-74814"/>
            <a:ext cx="12518289" cy="7007626"/>
          </a:xfrm>
          <a:prstGeom prst="rect">
            <a:avLst/>
          </a:prstGeom>
        </p:spPr>
      </p:pic>
      <p:sp>
        <p:nvSpPr>
          <p:cNvPr id="6" name="Google Shape;461;p27">
            <a:extLst>
              <a:ext uri="{FF2B5EF4-FFF2-40B4-BE49-F238E27FC236}">
                <a16:creationId xmlns:a16="http://schemas.microsoft.com/office/drawing/2014/main" id="{AD89D281-F824-A8E0-0F5F-A223865449EC}"/>
              </a:ext>
            </a:extLst>
          </p:cNvPr>
          <p:cNvSpPr txBox="1">
            <a:spLocks/>
          </p:cNvSpPr>
          <p:nvPr/>
        </p:nvSpPr>
        <p:spPr>
          <a:xfrm>
            <a:off x="1799024" y="1254338"/>
            <a:ext cx="661477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Gesuchtes Wort:</a:t>
            </a:r>
            <a:r>
              <a:rPr lang="en-US" sz="3200">
                <a:solidFill>
                  <a:srgbClr val="FF6B6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7" name="Google Shape;460;p27">
            <a:extLst>
              <a:ext uri="{FF2B5EF4-FFF2-40B4-BE49-F238E27FC236}">
                <a16:creationId xmlns:a16="http://schemas.microsoft.com/office/drawing/2014/main" id="{B7007256-BE9F-23C4-868A-985DC8C5400A}"/>
              </a:ext>
            </a:extLst>
          </p:cNvPr>
          <p:cNvSpPr txBox="1">
            <a:spLocks/>
          </p:cNvSpPr>
          <p:nvPr/>
        </p:nvSpPr>
        <p:spPr>
          <a:xfrm>
            <a:off x="466285" y="6409175"/>
            <a:ext cx="48651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Datum:</a:t>
            </a: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0.01.2022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7D91D84F-9B97-1299-94E9-7EB90F2FA637}"/>
              </a:ext>
            </a:extLst>
          </p:cNvPr>
          <p:cNvSpPr txBox="1">
            <a:spLocks/>
          </p:cNvSpPr>
          <p:nvPr/>
        </p:nvSpPr>
        <p:spPr>
          <a:xfrm>
            <a:off x="784391" y="154813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angman.py</a:t>
            </a:r>
          </a:p>
        </p:txBody>
      </p:sp>
      <p:sp>
        <p:nvSpPr>
          <p:cNvPr id="10" name="Google Shape;466;p27">
            <a:extLst>
              <a:ext uri="{FF2B5EF4-FFF2-40B4-BE49-F238E27FC236}">
                <a16:creationId xmlns:a16="http://schemas.microsoft.com/office/drawing/2014/main" id="{427C77C8-6A21-FF48-F02A-F91F9048E644}"/>
              </a:ext>
            </a:extLst>
          </p:cNvPr>
          <p:cNvSpPr txBox="1">
            <a:spLocks/>
          </p:cNvSpPr>
          <p:nvPr/>
        </p:nvSpPr>
        <p:spPr>
          <a:xfrm>
            <a:off x="7097486" y="133885"/>
            <a:ext cx="4572000" cy="35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angman.exe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3DBEDE3-B232-4F93-C9F2-05331A43A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42191"/>
          <a:stretch/>
        </p:blipFill>
        <p:spPr>
          <a:xfrm rot="8588155">
            <a:off x="9107225" y="3373757"/>
            <a:ext cx="2850220" cy="2819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C0A53-FD8F-47F8-9BE1-6E161DE46A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2528" y="1773525"/>
            <a:ext cx="6414158" cy="401096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8657CE8-C55D-A3E5-CE22-03AE88EA6CAC}"/>
              </a:ext>
            </a:extLst>
          </p:cNvPr>
          <p:cNvSpPr/>
          <p:nvPr/>
        </p:nvSpPr>
        <p:spPr>
          <a:xfrm>
            <a:off x="1672834" y="1996563"/>
            <a:ext cx="2104509" cy="357300"/>
          </a:xfrm>
          <a:prstGeom prst="ellipse">
            <a:avLst/>
          </a:prstGeom>
          <a:noFill/>
          <a:ln w="3810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4A9C5-04D7-89F1-5B92-F2A41BF14081}"/>
              </a:ext>
            </a:extLst>
          </p:cNvPr>
          <p:cNvSpPr/>
          <p:nvPr/>
        </p:nvSpPr>
        <p:spPr>
          <a:xfrm>
            <a:off x="1657737" y="2913424"/>
            <a:ext cx="7147160" cy="453260"/>
          </a:xfrm>
          <a:prstGeom prst="ellipse">
            <a:avLst/>
          </a:prstGeom>
          <a:noFill/>
          <a:ln w="3810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5FB62F-7618-8942-541F-04E939C334AA}"/>
              </a:ext>
            </a:extLst>
          </p:cNvPr>
          <p:cNvSpPr/>
          <p:nvPr/>
        </p:nvSpPr>
        <p:spPr>
          <a:xfrm>
            <a:off x="1590862" y="3611683"/>
            <a:ext cx="4572000" cy="453260"/>
          </a:xfrm>
          <a:prstGeom prst="ellipse">
            <a:avLst/>
          </a:prstGeom>
          <a:noFill/>
          <a:ln w="3810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97E775-CE83-1384-811D-6609294F5685}"/>
              </a:ext>
            </a:extLst>
          </p:cNvPr>
          <p:cNvSpPr/>
          <p:nvPr/>
        </p:nvSpPr>
        <p:spPr>
          <a:xfrm>
            <a:off x="1681209" y="4309942"/>
            <a:ext cx="4572000" cy="1697586"/>
          </a:xfrm>
          <a:prstGeom prst="ellipse">
            <a:avLst/>
          </a:prstGeom>
          <a:noFill/>
          <a:ln w="3810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24E31-F0C1-D811-A423-1337EAAB64B8}"/>
              </a:ext>
            </a:extLst>
          </p:cNvPr>
          <p:cNvSpPr txBox="1"/>
          <p:nvPr/>
        </p:nvSpPr>
        <p:spPr>
          <a:xfrm>
            <a:off x="3967209" y="2014526"/>
            <a:ext cx="3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Library </a:t>
            </a:r>
            <a:r>
              <a:rPr lang="en-GB">
                <a:solidFill>
                  <a:srgbClr val="FF6B6B"/>
                </a:solidFill>
              </a:rPr>
              <a:t>Random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importieren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4B325-DCCD-E321-A542-C9FC78A9124C}"/>
              </a:ext>
            </a:extLst>
          </p:cNvPr>
          <p:cNvSpPr txBox="1"/>
          <p:nvPr/>
        </p:nvSpPr>
        <p:spPr>
          <a:xfrm>
            <a:off x="9063370" y="2935135"/>
            <a:ext cx="3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rgbClr val="FF6B6B"/>
                </a:solidFill>
              </a:rPr>
              <a:t>Wörterliste</a:t>
            </a:r>
            <a:r>
              <a:rPr lang="en-GB">
                <a:solidFill>
                  <a:srgbClr val="FF6B6B"/>
                </a:solidFill>
              </a:rPr>
              <a:t> </a:t>
            </a:r>
            <a:r>
              <a:rPr lang="en-GB">
                <a:solidFill>
                  <a:schemeClr val="bg1"/>
                </a:solidFill>
              </a:rPr>
              <a:t>“</a:t>
            </a:r>
            <a:r>
              <a:rPr lang="en-GB" err="1">
                <a:solidFill>
                  <a:schemeClr val="bg1"/>
                </a:solidFill>
              </a:rPr>
              <a:t>Wörter</a:t>
            </a:r>
            <a:r>
              <a:rPr lang="en-GB">
                <a:solidFill>
                  <a:schemeClr val="bg1"/>
                </a:solidFill>
              </a:rPr>
              <a:t>” </a:t>
            </a:r>
            <a:r>
              <a:rPr lang="en-GB" err="1">
                <a:solidFill>
                  <a:schemeClr val="bg1"/>
                </a:solidFill>
              </a:rPr>
              <a:t>kreieren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DEAB3A-52CA-FC03-71B2-D13FEDAADEEB}"/>
              </a:ext>
            </a:extLst>
          </p:cNvPr>
          <p:cNvSpPr txBox="1"/>
          <p:nvPr/>
        </p:nvSpPr>
        <p:spPr>
          <a:xfrm>
            <a:off x="6319966" y="3667541"/>
            <a:ext cx="36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bg1"/>
                </a:solidFill>
              </a:rPr>
              <a:t>Gesuchtes</a:t>
            </a:r>
            <a:r>
              <a:rPr lang="en-GB">
                <a:solidFill>
                  <a:schemeClr val="bg1"/>
                </a:solidFill>
              </a:rPr>
              <a:t> Wort </a:t>
            </a:r>
            <a:r>
              <a:rPr lang="en-GB" err="1">
                <a:solidFill>
                  <a:schemeClr val="bg1"/>
                </a:solidFill>
              </a:rPr>
              <a:t>aus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Wörterliste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rgbClr val="FF6B6B"/>
                </a:solidFill>
              </a:rPr>
              <a:t>aussuchen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lassen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E7066-3405-6190-8591-7A06785A41DB}"/>
              </a:ext>
            </a:extLst>
          </p:cNvPr>
          <p:cNvSpPr txBox="1"/>
          <p:nvPr/>
        </p:nvSpPr>
        <p:spPr>
          <a:xfrm>
            <a:off x="6352623" y="4797692"/>
            <a:ext cx="361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bg1"/>
                </a:solidFill>
              </a:rPr>
              <a:t>GesuchtesWort</a:t>
            </a:r>
            <a:r>
              <a:rPr lang="en-GB">
                <a:solidFill>
                  <a:schemeClr val="bg1"/>
                </a:solidFill>
              </a:rPr>
              <a:t> in Buch-                        </a:t>
            </a:r>
            <a:r>
              <a:rPr lang="en-GB" err="1">
                <a:solidFill>
                  <a:schemeClr val="bg1"/>
                </a:solidFill>
              </a:rPr>
              <a:t>staben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rgbClr val="FF6B6B"/>
                </a:solidFill>
              </a:rPr>
              <a:t>aufteilen</a:t>
            </a:r>
            <a:r>
              <a:rPr lang="en-GB">
                <a:solidFill>
                  <a:srgbClr val="FF6B6B"/>
                </a:solidFill>
              </a:rPr>
              <a:t>,</a:t>
            </a:r>
            <a:r>
              <a:rPr lang="en-GB">
                <a:solidFill>
                  <a:schemeClr val="bg1"/>
                </a:solidFill>
              </a:rPr>
              <a:t> in                      </a:t>
            </a:r>
            <a:r>
              <a:rPr lang="en-GB" err="1">
                <a:solidFill>
                  <a:schemeClr val="bg1"/>
                </a:solidFill>
              </a:rPr>
              <a:t>BuchstabenListe</a:t>
            </a:r>
            <a:r>
              <a:rPr lang="en-GB">
                <a:solidFill>
                  <a:schemeClr val="bg1"/>
                </a:solidFill>
              </a:rPr>
              <a:t>                                       </a:t>
            </a:r>
            <a:r>
              <a:rPr lang="en-GB" err="1">
                <a:solidFill>
                  <a:schemeClr val="bg1"/>
                </a:solidFill>
              </a:rPr>
              <a:t>einfügen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99FAC30-51F7-93A1-F7C3-4673E849D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52">
            <a:off x="8617332" y="4747557"/>
            <a:ext cx="1505244" cy="15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Widescreen</PresentationFormat>
  <Paragraphs>230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Fira Code</vt:lpstr>
      <vt:lpstr>Wingdings</vt:lpstr>
      <vt:lpstr>Office</vt:lpstr>
      <vt:lpstr>PowerPoint Presentation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Idee</vt:lpstr>
      <vt:lpstr>PowerPoint Presentation</vt:lpstr>
      <vt:lpstr>Idee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KSSUR;Germann Sophie</dc:creator>
  <cp:lastModifiedBy>KSSUR; Carver Larissa</cp:lastModifiedBy>
  <cp:revision>1</cp:revision>
  <dcterms:created xsi:type="dcterms:W3CDTF">2023-01-13T14:15:28Z</dcterms:created>
  <dcterms:modified xsi:type="dcterms:W3CDTF">2023-01-19T21:28:23Z</dcterms:modified>
</cp:coreProperties>
</file>