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88" r:id="rId3"/>
    <p:sldId id="267" r:id="rId4"/>
    <p:sldId id="291" r:id="rId5"/>
    <p:sldId id="289" r:id="rId6"/>
    <p:sldId id="266" r:id="rId7"/>
    <p:sldId id="292" r:id="rId8"/>
    <p:sldId id="290" r:id="rId9"/>
    <p:sldId id="270" r:id="rId10"/>
    <p:sldId id="293" r:id="rId11"/>
    <p:sldId id="271" r:id="rId12"/>
    <p:sldId id="296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8" r:id="rId22"/>
    <p:sldId id="307" r:id="rId23"/>
    <p:sldId id="313" r:id="rId24"/>
    <p:sldId id="309" r:id="rId25"/>
    <p:sldId id="319" r:id="rId26"/>
    <p:sldId id="315" r:id="rId27"/>
    <p:sldId id="312" r:id="rId28"/>
    <p:sldId id="317" r:id="rId29"/>
    <p:sldId id="316" r:id="rId30"/>
    <p:sldId id="318" r:id="rId31"/>
    <p:sldId id="310" r:id="rId32"/>
    <p:sldId id="305" r:id="rId33"/>
    <p:sldId id="256" r:id="rId34"/>
    <p:sldId id="258" r:id="rId35"/>
    <p:sldId id="257" r:id="rId36"/>
    <p:sldId id="259" r:id="rId37"/>
    <p:sldId id="260" r:id="rId38"/>
    <p:sldId id="261" r:id="rId39"/>
    <p:sldId id="262" r:id="rId40"/>
    <p:sldId id="263" r:id="rId41"/>
    <p:sldId id="264" r:id="rId42"/>
    <p:sldId id="26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660"/>
  </p:normalViewPr>
  <p:slideViewPr>
    <p:cSldViewPr>
      <p:cViewPr varScale="1">
        <p:scale>
          <a:sx n="77" d="100"/>
          <a:sy n="77" d="100"/>
        </p:scale>
        <p:origin x="14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63FA-D77E-4167-B65D-4D2CDF424511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ABF7-D911-4B40-BC65-6E91355F6C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7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ED0-3C8E-4646-AB3B-094CED2DE80A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5344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Различные системы счисления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 понятие </a:t>
            </a:r>
            <a:r>
              <a:rPr lang="ru-RU" dirty="0">
                <a:hlinkClick r:id="rId3" action="ppaction://hlinksldjump"/>
              </a:rPr>
              <a:t>натурального числа</a:t>
            </a:r>
            <a:r>
              <a:rPr lang="ru-RU" dirty="0"/>
              <a:t>,</a:t>
            </a:r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Рассмотреть </a:t>
            </a:r>
            <a:r>
              <a:rPr lang="ru-RU" b="1" dirty="0"/>
              <a:t>славянскую</a:t>
            </a:r>
            <a:r>
              <a:rPr lang="ru-RU" dirty="0"/>
              <a:t> и </a:t>
            </a:r>
            <a:r>
              <a:rPr lang="ru-RU" b="1" dirty="0"/>
              <a:t>римскую</a:t>
            </a:r>
            <a:r>
              <a:rPr lang="ru-RU" dirty="0"/>
              <a:t> системы счисления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№ </a:t>
            </a:r>
            <a:r>
              <a:rPr lang="ru-RU" sz="3200" b="1" dirty="0"/>
              <a:t>868, 873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57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Выполнить упражнения </a:t>
            </a:r>
            <a:r>
              <a:rPr lang="ru-RU" sz="3200" b="1" dirty="0"/>
              <a:t>№ 885</a:t>
            </a:r>
          </a:p>
          <a:p>
            <a:r>
              <a:rPr lang="ru-RU" sz="3200" dirty="0"/>
              <a:t>Прочитать текст на </a:t>
            </a:r>
            <a:r>
              <a:rPr lang="ru-RU" sz="3200" b="1" dirty="0"/>
              <a:t>стр.267</a:t>
            </a:r>
          </a:p>
          <a:p>
            <a:r>
              <a:rPr lang="ru-RU" sz="3200" dirty="0"/>
              <a:t>Выполнить упражнения №</a:t>
            </a:r>
            <a:r>
              <a:rPr lang="ru-RU" sz="3200" b="1" dirty="0"/>
              <a:t>, 889, 891(3,4), 893</a:t>
            </a:r>
          </a:p>
          <a:p>
            <a:r>
              <a:rPr lang="ru-RU" sz="3200" dirty="0"/>
              <a:t>Прочитать текст на </a:t>
            </a:r>
            <a:r>
              <a:rPr lang="ru-RU" sz="3200" b="1" dirty="0"/>
              <a:t>стр.268</a:t>
            </a:r>
          </a:p>
          <a:p>
            <a:r>
              <a:rPr lang="ru-RU" sz="3200" dirty="0"/>
              <a:t>Выполнить упражнения № </a:t>
            </a:r>
            <a:r>
              <a:rPr lang="ru-RU" sz="3200" b="1" dirty="0"/>
              <a:t>894, 895, 896</a:t>
            </a:r>
          </a:p>
          <a:p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Возведение в степень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>
                <a:hlinkClick r:id="rId3" action="ppaction://hlinksldjump"/>
              </a:rPr>
              <a:t>действие возведения в степень</a:t>
            </a:r>
            <a:endParaRPr lang="ru-RU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 решение задач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№ 897(2,4,6)</a:t>
            </a:r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858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Ответьте на вопросы: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Какое математическое действие называется возведением в степень?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Что такое основание степени?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Что показывает показатель степени?</a:t>
            </a:r>
          </a:p>
          <a:p>
            <a:pPr marL="514350" indent="-514350"/>
            <a:r>
              <a:rPr lang="ru-RU" sz="3200" dirty="0"/>
              <a:t>Выполнить упражнения № </a:t>
            </a:r>
            <a:r>
              <a:rPr lang="ru-RU" sz="3200" b="1" dirty="0"/>
              <a:t>894, 895, 896, 897(1,3,5), 901, 902, 903(1)</a:t>
            </a:r>
          </a:p>
          <a:p>
            <a:pPr marL="514350" indent="-514350"/>
            <a:endParaRPr lang="ru-RU" sz="3200" b="1" dirty="0"/>
          </a:p>
          <a:p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Буквенные выражения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>
                <a:hlinkClick r:id="rId3" action="ppaction://hlinksldjump"/>
              </a:rPr>
              <a:t>правила записи и чтения буквенных выражений</a:t>
            </a:r>
            <a:endParaRPr lang="ru-RU" dirty="0"/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</a:t>
            </a:r>
            <a:r>
              <a:rPr lang="ru-RU" sz="3200"/>
              <a:t>: </a:t>
            </a:r>
            <a:r>
              <a:rPr lang="ru-RU" sz="3200" b="1" dirty="0"/>
              <a:t> </a:t>
            </a:r>
            <a:r>
              <a:rPr lang="ru-RU" sz="3200" b="1"/>
              <a:t>915(3,4)</a:t>
            </a:r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8582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Прочитать текст </a:t>
            </a:r>
            <a:r>
              <a:rPr lang="ru-RU" sz="3200" b="1" dirty="0"/>
              <a:t>на стр.270</a:t>
            </a:r>
            <a:endParaRPr lang="en-US" sz="3200" b="1" dirty="0"/>
          </a:p>
          <a:p>
            <a:r>
              <a:rPr lang="ru-RU" sz="3200" dirty="0"/>
              <a:t>Ответьте на вопросы: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Что означают буквы в записи математического выражения?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Буквы какого алфавита используются в математических выражениях?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Что означают записи: </a:t>
            </a:r>
            <a:r>
              <a:rPr lang="ru-RU" sz="3200" b="1" dirty="0"/>
              <a:t>3х, 2(</a:t>
            </a:r>
            <a:r>
              <a:rPr lang="en-US" sz="3200" b="1" dirty="0"/>
              <a:t>a + b), a</a:t>
            </a:r>
            <a:r>
              <a:rPr lang="en-US" sz="3200" b="1" baseline="30000" dirty="0"/>
              <a:t>2</a:t>
            </a:r>
            <a:r>
              <a:rPr lang="ru-RU" sz="3200" dirty="0"/>
              <a:t>?</a:t>
            </a:r>
          </a:p>
          <a:p>
            <a:pPr marL="514350" indent="-514350"/>
            <a:r>
              <a:rPr lang="ru-RU" sz="3200" dirty="0"/>
              <a:t>Выполнить упражнения № </a:t>
            </a:r>
            <a:endParaRPr lang="en-US" sz="3200" dirty="0"/>
          </a:p>
          <a:p>
            <a:pPr marL="514350" indent="-514350"/>
            <a:r>
              <a:rPr lang="ru-RU" sz="3200" b="1" dirty="0"/>
              <a:t>906,907 – устно, </a:t>
            </a:r>
          </a:p>
          <a:p>
            <a:pPr marL="514350" indent="-514350"/>
            <a:r>
              <a:rPr lang="ru-RU" sz="3200" b="1" dirty="0"/>
              <a:t>908</a:t>
            </a:r>
          </a:p>
          <a:p>
            <a:pPr marL="514350" indent="-514350"/>
            <a:endParaRPr lang="ru-RU" sz="3200" b="1" dirty="0"/>
          </a:p>
          <a:p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858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Прочитать текст </a:t>
            </a:r>
            <a:r>
              <a:rPr lang="ru-RU" sz="3200" b="1" dirty="0"/>
              <a:t>на стр.27</a:t>
            </a:r>
            <a:r>
              <a:rPr lang="en-US" sz="3200" b="1" dirty="0"/>
              <a:t>1</a:t>
            </a:r>
          </a:p>
          <a:p>
            <a:pPr marL="514350" indent="-514350"/>
            <a:r>
              <a:rPr lang="ru-RU" sz="3200" dirty="0"/>
              <a:t>Выполнить упражнения № </a:t>
            </a:r>
            <a:r>
              <a:rPr lang="ru-RU" sz="3200" b="1" dirty="0"/>
              <a:t>912, 913</a:t>
            </a:r>
            <a:r>
              <a:rPr lang="en-US" sz="3200" b="1" dirty="0"/>
              <a:t> </a:t>
            </a:r>
            <a:r>
              <a:rPr lang="ru-RU" sz="3200" b="1" dirty="0"/>
              <a:t>– устно , 914, 915(3,4)</a:t>
            </a:r>
          </a:p>
          <a:p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Обыкновенные дроби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/>
              <a:t>правила записи, чтения обыкновенных дробей, действия с обыкновенными дробями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921(1,3)</a:t>
            </a:r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858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Читать текст на </a:t>
            </a:r>
            <a:r>
              <a:rPr lang="ru-RU" sz="3200" b="1" dirty="0"/>
              <a:t>стр.272</a:t>
            </a:r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918</a:t>
            </a:r>
          </a:p>
          <a:p>
            <a:r>
              <a:rPr lang="ru-RU" sz="3200" dirty="0"/>
              <a:t>Читать текст </a:t>
            </a:r>
            <a:r>
              <a:rPr lang="ru-RU" sz="3200" b="1" dirty="0"/>
              <a:t>на стр. 273</a:t>
            </a:r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919</a:t>
            </a:r>
          </a:p>
          <a:p>
            <a:r>
              <a:rPr lang="ru-RU" sz="3200" dirty="0"/>
              <a:t>Читать текст </a:t>
            </a:r>
            <a:r>
              <a:rPr lang="ru-RU" sz="3200" b="1" dirty="0"/>
              <a:t>на стр. 274</a:t>
            </a:r>
          </a:p>
          <a:p>
            <a:r>
              <a:rPr lang="ru-RU" sz="3200" dirty="0"/>
              <a:t>Выполнить упражнения № </a:t>
            </a:r>
            <a:r>
              <a:rPr lang="ru-RU" sz="3200" b="1" dirty="0"/>
              <a:t>920,921(2,4) ,922, 923 </a:t>
            </a:r>
          </a:p>
          <a:p>
            <a:pPr marL="514350" indent="-514350"/>
            <a:endParaRPr lang="ru-RU" sz="3200" dirty="0"/>
          </a:p>
          <a:p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/>
              <a:t>Тема: Действия с обыкновенными дробями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/>
              <a:t>действия с обыкновенными дробями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927(2,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858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Устно:</a:t>
            </a:r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924</a:t>
            </a:r>
          </a:p>
          <a:p>
            <a:r>
              <a:rPr lang="ru-RU" sz="3200" b="1" dirty="0"/>
              <a:t>Письменно:</a:t>
            </a:r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926, 927(1,4) ,929</a:t>
            </a:r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1546"/>
            <a:ext cx="8786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Прочитать текст на </a:t>
            </a:r>
            <a:r>
              <a:rPr lang="ru-RU" sz="3200" b="1" dirty="0"/>
              <a:t>стр.260 </a:t>
            </a:r>
            <a:r>
              <a:rPr lang="ru-RU" sz="3200" dirty="0"/>
              <a:t>и ответьте на вопросы:</a:t>
            </a:r>
            <a:endParaRPr lang="ru-RU" sz="3200" b="1" dirty="0"/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Какие числа мы называем </a:t>
            </a:r>
            <a:r>
              <a:rPr lang="ru-RU" sz="3200" b="1" dirty="0"/>
              <a:t>натуральными</a:t>
            </a:r>
            <a:r>
              <a:rPr lang="ru-RU" sz="3200" dirty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Существует ли </a:t>
            </a:r>
            <a:r>
              <a:rPr lang="ru-RU" sz="3200" b="1" dirty="0"/>
              <a:t>наибольшее</a:t>
            </a:r>
            <a:r>
              <a:rPr lang="ru-RU" sz="3200" dirty="0"/>
              <a:t> натуральное число?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Существует ли </a:t>
            </a:r>
            <a:r>
              <a:rPr lang="ru-RU" sz="3200" b="1" dirty="0"/>
              <a:t>наименьшее</a:t>
            </a:r>
            <a:r>
              <a:rPr lang="ru-RU" sz="3200" dirty="0"/>
              <a:t> натуральное число?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Что показывает число </a:t>
            </a:r>
            <a:r>
              <a:rPr lang="ru-RU" sz="3200" b="1" dirty="0"/>
              <a:t>0</a:t>
            </a:r>
            <a:r>
              <a:rPr lang="ru-RU" sz="3200" dirty="0"/>
              <a:t> в записи числа?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Десятичные  дроби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/>
              <a:t> действия с десятичными дробями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№ 936(1), 949(3)</a:t>
            </a:r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858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3200" dirty="0"/>
              <a:t>Выполнить упражнение </a:t>
            </a:r>
            <a:r>
              <a:rPr lang="ru-RU" sz="3200" b="1" dirty="0"/>
              <a:t>№ 936(2)</a:t>
            </a:r>
          </a:p>
          <a:p>
            <a:r>
              <a:rPr lang="ru-RU" sz="3200" b="1" dirty="0"/>
              <a:t>Устно:</a:t>
            </a:r>
          </a:p>
          <a:p>
            <a:r>
              <a:rPr lang="ru-RU" sz="3200" dirty="0"/>
              <a:t>Читать текст на </a:t>
            </a:r>
            <a:r>
              <a:rPr lang="ru-RU" sz="3200" b="1" dirty="0"/>
              <a:t>стр.279</a:t>
            </a:r>
          </a:p>
          <a:p>
            <a:r>
              <a:rPr lang="ru-RU" sz="3200" b="1" dirty="0"/>
              <a:t>Письменно:</a:t>
            </a:r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937, 938, 939, 940</a:t>
            </a:r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Десятичные  дроби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>
                <a:hlinkClick r:id="rId3" action="ppaction://hlinksldjump"/>
              </a:rPr>
              <a:t>решение задач с десятичными дробями</a:t>
            </a:r>
            <a:endParaRPr lang="ru-RU" dirty="0"/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№ 950(2), 952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9144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3200" dirty="0"/>
              <a:t>Проверочная работа «Нахождение части целого и целого по его части»</a:t>
            </a:r>
            <a:endParaRPr lang="ru-RU" sz="3200" b="1" dirty="0"/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946, 947(1), 950(3,4) </a:t>
            </a:r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>
                <a:hlinkClick r:id="rId3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проценты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>
                <a:hlinkClick r:id="rId3" action="ppaction://hlinksldjump"/>
              </a:rPr>
              <a:t>решение задач </a:t>
            </a:r>
            <a:r>
              <a:rPr lang="ru-RU" dirty="0"/>
              <a:t>на проценты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№ 959, 971</a:t>
            </a:r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604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961, 962, 963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858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3200" dirty="0"/>
              <a:t>Выполнить упражнение </a:t>
            </a:r>
            <a:r>
              <a:rPr lang="ru-RU" sz="3200" b="1" dirty="0"/>
              <a:t>№ 950 (1, 3), 954</a:t>
            </a:r>
          </a:p>
          <a:p>
            <a:r>
              <a:rPr lang="ru-RU" sz="3200" b="1" dirty="0"/>
              <a:t>Устно:</a:t>
            </a:r>
          </a:p>
          <a:p>
            <a:r>
              <a:rPr lang="ru-RU" sz="3200" dirty="0"/>
              <a:t>Читать текст на </a:t>
            </a:r>
            <a:r>
              <a:rPr lang="ru-RU" sz="3200" b="1" dirty="0"/>
              <a:t>стр.285</a:t>
            </a:r>
          </a:p>
          <a:p>
            <a:r>
              <a:rPr lang="ru-RU" sz="3200" b="1" dirty="0"/>
              <a:t>Письменно:</a:t>
            </a:r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960, 961, 962, 963, 964</a:t>
            </a:r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Подготовка к контрольной работе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Подготовиться к итоговой контрольной работе за курс 5 класса 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606(4), 802(5), 825(1,2)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9831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Найдите значение выражения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None/>
            </a:pPr>
            <a:r>
              <a:rPr lang="ru-RU" dirty="0"/>
              <a:t>а)</a:t>
            </a:r>
          </a:p>
          <a:p>
            <a:pPr marL="514350" indent="-514350">
              <a:buNone/>
            </a:pPr>
            <a:endParaRPr lang="ru-RU" dirty="0"/>
          </a:p>
          <a:p>
            <a:pPr marL="514350" indent="-514350">
              <a:buNone/>
            </a:pPr>
            <a:r>
              <a:rPr lang="ru-RU" dirty="0"/>
              <a:t>б)</a:t>
            </a:r>
          </a:p>
          <a:p>
            <a:pPr marL="514350" indent="-514350">
              <a:buNone/>
            </a:pP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42910" y="3500438"/>
          <a:ext cx="514353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057400" imgH="228600" progId="Equation.3">
                  <p:embed/>
                </p:oleObj>
              </mc:Choice>
              <mc:Fallback>
                <p:oleObj name="Формула" r:id="rId3" imgW="2057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500438"/>
                        <a:ext cx="514353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472" y="1857364"/>
          <a:ext cx="4698422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714320" imgH="495000" progId="Equation.3">
                  <p:embed/>
                </p:oleObj>
              </mc:Choice>
              <mc:Fallback>
                <p:oleObj name="Формула" r:id="rId5" imgW="171432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857364"/>
                        <a:ext cx="4698422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8858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2. Решите уравнение: </a:t>
            </a:r>
            <a:r>
              <a:rPr lang="ru-RU" sz="3200" b="1" dirty="0"/>
              <a:t>2,3 </a:t>
            </a:r>
            <a:r>
              <a:rPr lang="ru-RU" sz="3200" b="1" dirty="0" err="1"/>
              <a:t>х</a:t>
            </a:r>
            <a:r>
              <a:rPr lang="ru-RU" sz="3200" b="1" dirty="0"/>
              <a:t> + 22,36 = 33,952</a:t>
            </a:r>
          </a:p>
          <a:p>
            <a:r>
              <a:rPr lang="ru-RU" sz="3200" dirty="0"/>
              <a:t>3. Постройте угол </a:t>
            </a:r>
            <a:r>
              <a:rPr lang="ru-RU" sz="3200" b="1" dirty="0"/>
              <a:t>35⁰, 135⁰ </a:t>
            </a:r>
          </a:p>
          <a:p>
            <a:r>
              <a:rPr lang="ru-RU" sz="3200" dirty="0"/>
              <a:t>4. Решите задачи:</a:t>
            </a:r>
            <a:endParaRPr lang="ru-RU" sz="3200" b="1" dirty="0"/>
          </a:p>
          <a:p>
            <a:r>
              <a:rPr lang="ru-RU" sz="3200" dirty="0"/>
              <a:t>а) В книге </a:t>
            </a:r>
            <a:r>
              <a:rPr lang="ru-RU" sz="3200" b="1" dirty="0"/>
              <a:t>140 страниц</a:t>
            </a:r>
            <a:r>
              <a:rPr lang="ru-RU" sz="3200" dirty="0"/>
              <a:t>. Саша прочитал </a:t>
            </a:r>
            <a:r>
              <a:rPr lang="ru-RU" sz="3200" b="1" dirty="0"/>
              <a:t>65 % книги</a:t>
            </a:r>
            <a:r>
              <a:rPr lang="ru-RU" sz="3200" dirty="0"/>
              <a:t>. Сколько страниц ему осталось прочитать?</a:t>
            </a:r>
          </a:p>
          <a:p>
            <a:r>
              <a:rPr lang="ru-RU" sz="3200" dirty="0"/>
              <a:t>б) </a:t>
            </a:r>
            <a:r>
              <a:rPr lang="ru-RU" sz="3200" b="1" dirty="0"/>
              <a:t>68 </a:t>
            </a:r>
            <a:r>
              <a:rPr lang="ru-RU" sz="3200" dirty="0"/>
              <a:t>двухкомнатных </a:t>
            </a:r>
            <a:r>
              <a:rPr lang="ru-RU" sz="3200" b="1" dirty="0"/>
              <a:t>квартир</a:t>
            </a:r>
            <a:r>
              <a:rPr lang="ru-RU" sz="3200" dirty="0"/>
              <a:t> составляют </a:t>
            </a:r>
            <a:r>
              <a:rPr lang="ru-RU" sz="3200" b="1" dirty="0"/>
              <a:t>17% </a:t>
            </a:r>
            <a:r>
              <a:rPr lang="ru-RU" sz="3200" dirty="0"/>
              <a:t>всех квартир дома. Сколько всего квартир в доме?</a:t>
            </a:r>
          </a:p>
          <a:p>
            <a:r>
              <a:rPr lang="ru-RU" sz="3200" dirty="0"/>
              <a:t>Выполнить упражнение </a:t>
            </a:r>
            <a:r>
              <a:rPr lang="ru-RU" sz="3200" b="1" dirty="0"/>
              <a:t>№ 903(2)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9938" name="Picture 2" descr="Файл:Kirilica-cifri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857356" y="285728"/>
            <a:ext cx="4852991" cy="6360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Построение углов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 </a:t>
            </a:r>
            <a:r>
              <a:rPr lang="ru-RU" dirty="0">
                <a:hlinkClick r:id="rId3" action="ppaction://hlinksldjump"/>
              </a:rPr>
              <a:t>решение задач на проценты</a:t>
            </a:r>
            <a:endParaRPr lang="en-US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 построение углов 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№ 1, 3 на стр. </a:t>
            </a:r>
            <a:r>
              <a:rPr lang="ru-RU" sz="3200" b="1"/>
              <a:t>67</a:t>
            </a:r>
            <a:endParaRPr lang="ru-RU" sz="3200" b="1" dirty="0"/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9144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/>
            <a:endParaRPr lang="en-US" sz="3200" dirty="0"/>
          </a:p>
          <a:p>
            <a:r>
              <a:rPr lang="ru-RU" sz="3200" dirty="0"/>
              <a:t>Читать текст на </a:t>
            </a:r>
            <a:r>
              <a:rPr lang="ru-RU" sz="3200" b="1" dirty="0"/>
              <a:t>стр.27</a:t>
            </a:r>
            <a:r>
              <a:rPr lang="en-US" sz="3200" b="1" dirty="0"/>
              <a:t>7</a:t>
            </a:r>
            <a:endParaRPr lang="ru-RU" sz="3200" b="1" dirty="0"/>
          </a:p>
          <a:p>
            <a:r>
              <a:rPr lang="ru-RU" sz="3200" b="1" dirty="0"/>
              <a:t>Письменно:</a:t>
            </a:r>
          </a:p>
          <a:p>
            <a:r>
              <a:rPr lang="ru-RU" sz="3200" dirty="0"/>
              <a:t>Выполнить упражнения </a:t>
            </a:r>
            <a:r>
              <a:rPr lang="ru-RU" sz="3200" b="1" dirty="0"/>
              <a:t>№ 931, 932, 933, 936</a:t>
            </a:r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>
                <a:hlinkClick r:id="rId3" action="ppaction://hlinksldjump"/>
              </a:rPr>
              <a:t>Задания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857232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Геометрические построения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3024" y="2613007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Цель: повторить геометрические фигуры и их построение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/>
          <p:cNvCxnSpPr>
            <a:stCxn id="3" idx="1"/>
            <a:endCxn id="3" idx="5"/>
          </p:cNvCxnSpPr>
          <p:nvPr/>
        </p:nvCxnSpPr>
        <p:spPr>
          <a:xfrm rot="16200000" flipH="1">
            <a:off x="2410783" y="2686081"/>
            <a:ext cx="1464914" cy="14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7158" y="357166"/>
            <a:ext cx="709065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/>
              <a:t>Какие геометрические фигуры вы знаете?</a:t>
            </a:r>
          </a:p>
          <a:p>
            <a:r>
              <a:rPr lang="ru-RU" sz="2800" b="1" i="1" dirty="0"/>
              <a:t>Какую фигуру называют окружностью? </a:t>
            </a:r>
          </a:p>
          <a:p>
            <a:r>
              <a:rPr lang="ru-RU" sz="2800" b="1" i="1" dirty="0"/>
              <a:t>Постройте окружность от руки.</a:t>
            </a:r>
          </a:p>
          <a:p>
            <a:r>
              <a:rPr lang="ru-RU" sz="2800" b="1" i="1" dirty="0"/>
              <a:t>А теперь с помощью циркуля.</a:t>
            </a:r>
          </a:p>
          <a:p>
            <a:endParaRPr lang="ru-RU" sz="2800" b="1" i="1" dirty="0"/>
          </a:p>
          <a:p>
            <a:endParaRPr lang="ru-RU" sz="2800" b="1" i="1" dirty="0"/>
          </a:p>
          <a:p>
            <a:endParaRPr lang="ru-RU" sz="2800" b="1" i="1" dirty="0"/>
          </a:p>
          <a:p>
            <a:endParaRPr lang="ru-RU" sz="2800" b="1" i="1" dirty="0"/>
          </a:p>
          <a:p>
            <a:endParaRPr lang="ru-RU" sz="2800" b="1" i="1" dirty="0"/>
          </a:p>
          <a:p>
            <a:endParaRPr lang="ru-RU" sz="2800" b="1" i="1" dirty="0"/>
          </a:p>
          <a:p>
            <a:r>
              <a:rPr lang="ru-RU" sz="2800" b="1" i="1" dirty="0"/>
              <a:t>Что такое хорда, радиус , диаметр?</a:t>
            </a:r>
          </a:p>
          <a:p>
            <a:r>
              <a:rPr lang="ru-RU" sz="2800" b="1" i="1" dirty="0"/>
              <a:t>Что называют углом?</a:t>
            </a:r>
          </a:p>
          <a:p>
            <a:r>
              <a:rPr lang="ru-RU" sz="2800" b="1" i="1" dirty="0"/>
              <a:t>Биссектрисой угла?</a:t>
            </a:r>
          </a:p>
          <a:p>
            <a:r>
              <a:rPr lang="ru-RU" sz="2800" b="1" i="1" dirty="0"/>
              <a:t>Какие виды углов вы знаете? Начертите.</a:t>
            </a:r>
          </a:p>
        </p:txBody>
      </p:sp>
      <p:sp>
        <p:nvSpPr>
          <p:cNvPr id="3" name="Овал 2"/>
          <p:cNvSpPr/>
          <p:nvPr/>
        </p:nvSpPr>
        <p:spPr>
          <a:xfrm>
            <a:off x="2143108" y="2357430"/>
            <a:ext cx="2000264" cy="207170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3071802" y="335756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6200000" flipV="1">
            <a:off x="3047901" y="2976471"/>
            <a:ext cx="1476562" cy="428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4" idx="2"/>
          </p:cNvCxnSpPr>
          <p:nvPr/>
        </p:nvCxnSpPr>
        <p:spPr>
          <a:xfrm rot="10800000" flipV="1">
            <a:off x="2423802" y="3411562"/>
            <a:ext cx="648000" cy="731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725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/>
              <a:t>Какие углы называются смежными? Изобразите их</a:t>
            </a:r>
          </a:p>
          <a:p>
            <a:r>
              <a:rPr lang="ru-RU" sz="2800" b="1" i="1" dirty="0"/>
              <a:t>Могут ли смежные углы быть: прямыми, острыми, тупыми? </a:t>
            </a:r>
          </a:p>
          <a:p>
            <a:r>
              <a:rPr lang="ru-RU" sz="2800" b="1" i="1" dirty="0"/>
              <a:t>Чему равна сумма смежных углов?</a:t>
            </a:r>
          </a:p>
          <a:p>
            <a:r>
              <a:rPr lang="ru-RU" sz="2800" b="1" i="1" dirty="0"/>
              <a:t>Какие углы называют вертикальными? Изобразите вертикальные углы.</a:t>
            </a:r>
          </a:p>
          <a:p>
            <a:r>
              <a:rPr lang="ru-RU" sz="2800" b="1" i="1" dirty="0"/>
              <a:t>Могут ли вертикальные углы быть прямыми?</a:t>
            </a:r>
          </a:p>
          <a:p>
            <a:r>
              <a:rPr lang="ru-RU" sz="2800" b="1" i="1" dirty="0"/>
              <a:t>С помощью какого инструмента строят и измеряют углы?</a:t>
            </a:r>
          </a:p>
          <a:p>
            <a:r>
              <a:rPr lang="ru-RU" sz="2800" b="1" i="1" dirty="0"/>
              <a:t>Что такое 1⁰?</a:t>
            </a:r>
          </a:p>
          <a:p>
            <a:r>
              <a:rPr lang="ru-RU" sz="2800" b="1" i="1" dirty="0"/>
              <a:t>Какова величина острого( тупого, прямого) угла? </a:t>
            </a:r>
          </a:p>
          <a:p>
            <a:r>
              <a:rPr lang="ru-RU" sz="2800" b="1" i="1" dirty="0"/>
              <a:t>Начертите угол, величина которого 35⁰, 67⁰, 123⁰, 90⁰, 148⁰.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85720" y="4572008"/>
            <a:ext cx="8429684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Домашнее задание: повторить п.14, решить №163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857232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Треугольник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3024" y="2613007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Цель: сформировать умение строить треугольники и находить их площадь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/>
              <a:t>Из чего состоит треугольник? </a:t>
            </a:r>
          </a:p>
          <a:p>
            <a:r>
              <a:rPr lang="ru-RU" sz="2800" b="1" i="1" dirty="0"/>
              <a:t>Чему равна сумма углов треугольника? </a:t>
            </a:r>
          </a:p>
          <a:p>
            <a:r>
              <a:rPr lang="ru-RU" sz="2800" b="1" i="1" dirty="0"/>
              <a:t>Каким соотношением связаны стороны треугольника?</a:t>
            </a:r>
          </a:p>
          <a:p>
            <a:r>
              <a:rPr lang="ru-RU" sz="2800" b="1" i="1" dirty="0"/>
              <a:t>Какие виды треугольников, связанные с величиной углов вы знаете? </a:t>
            </a:r>
          </a:p>
          <a:p>
            <a:r>
              <a:rPr lang="ru-RU" sz="2800" b="1" i="1" dirty="0"/>
              <a:t>Какие виды треугольников, связанные с их сторонами вы знаете? </a:t>
            </a:r>
          </a:p>
          <a:p>
            <a:r>
              <a:rPr lang="ru-RU" sz="2800" b="1" i="1" dirty="0"/>
              <a:t>Что такое высота треугольника?</a:t>
            </a:r>
          </a:p>
          <a:p>
            <a:r>
              <a:rPr lang="ru-RU" sz="2800" b="1" i="1" dirty="0"/>
              <a:t>Как найти площадь треугольника?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/>
              <a:t>Построить треугольник АВС, если АВ = 5 см, АС=4см и угол А равен 50⁰.</a:t>
            </a:r>
          </a:p>
          <a:p>
            <a:r>
              <a:rPr lang="ru-RU" sz="2800" b="1" i="1" dirty="0"/>
              <a:t>Чему равны сторона ВС треугольника? </a:t>
            </a:r>
          </a:p>
          <a:p>
            <a:r>
              <a:rPr lang="ru-RU" sz="2800" b="1" i="1" dirty="0"/>
              <a:t>Постройте высоту из вершины С и найдите площадь треугольника?</a:t>
            </a:r>
          </a:p>
          <a:p>
            <a:r>
              <a:rPr lang="ru-RU" sz="2800" b="1" i="1" dirty="0"/>
              <a:t>Построить треугольник АВС, если АВ = 5 см, угол А равен 30⁰ и угол В равен 60⁰. Измерьте  угол С.</a:t>
            </a:r>
          </a:p>
          <a:p>
            <a:r>
              <a:rPr lang="ru-RU" sz="2800" b="1" i="1" dirty="0"/>
              <a:t>Построить треугольник АВС, если АВ = 5 см, АС=4см и ВС = 6см.</a:t>
            </a:r>
          </a:p>
          <a:p>
            <a:r>
              <a:rPr lang="ru-RU" sz="2800" b="1" i="1" dirty="0"/>
              <a:t>Постройте высоту из вершины А и найдите площадь </a:t>
            </a:r>
            <a:r>
              <a:rPr lang="ru-RU" sz="2800" b="1" i="1"/>
              <a:t>треугольника?</a:t>
            </a:r>
            <a:endParaRPr lang="ru-RU" sz="2800" b="1" i="1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85720" y="4572008"/>
            <a:ext cx="8429684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Домашнее задание: повторить п.9, решить №427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857232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Параллелепипед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3024" y="2613007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Цель: повторить формулу объема параллелепипеда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Самостоятельная работа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i="1" dirty="0"/>
              <a:t>1) Построить треугольник АВС, если АВ = 4 см, АС = 3 см и угол А = 65⁰. Измерьте сторону ВС.</a:t>
            </a:r>
          </a:p>
          <a:p>
            <a:r>
              <a:rPr lang="ru-RU" b="1" i="1" dirty="0"/>
              <a:t>2) Построить треугольник АВС, если АВ = 5,5 см, угол А = 70⁰ и угол В = 35⁰.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i="1" dirty="0"/>
              <a:t>1) Построить треугольник АВС, если АВ = 5 см, АС = 3,5 см и угол А = 55⁰. Измерьте сторону ВС.</a:t>
            </a:r>
          </a:p>
          <a:p>
            <a:r>
              <a:rPr lang="ru-RU" b="1" i="1" dirty="0"/>
              <a:t>2) Построить треугольник АВС, если АВ = 5 см, угол А = 80⁰ и угол В = 25⁰.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9297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Прочитать текст на </a:t>
            </a:r>
            <a:r>
              <a:rPr lang="ru-RU" sz="3200" b="1" dirty="0"/>
              <a:t>стр.261 </a:t>
            </a:r>
            <a:r>
              <a:rPr lang="ru-RU" sz="3200" dirty="0"/>
              <a:t>(до таблицы)</a:t>
            </a:r>
          </a:p>
          <a:p>
            <a:r>
              <a:rPr lang="ru-RU" sz="3200" dirty="0"/>
              <a:t>Выполнить упражнение № </a:t>
            </a:r>
            <a:r>
              <a:rPr lang="ru-RU" sz="3200" b="1" dirty="0"/>
              <a:t>866</a:t>
            </a:r>
          </a:p>
          <a:p>
            <a:r>
              <a:rPr lang="ru-RU" sz="3200" dirty="0"/>
              <a:t>Прочитать текст на </a:t>
            </a:r>
            <a:r>
              <a:rPr lang="ru-RU" sz="3200" b="1" dirty="0"/>
              <a:t>стр.261 </a:t>
            </a:r>
            <a:r>
              <a:rPr lang="ru-RU" sz="3200" dirty="0"/>
              <a:t>далее</a:t>
            </a:r>
          </a:p>
          <a:p>
            <a:r>
              <a:rPr lang="ru-RU" sz="3200" dirty="0"/>
              <a:t>Выполнить упражнения № </a:t>
            </a:r>
            <a:r>
              <a:rPr lang="ru-RU" sz="3200" b="1" dirty="0"/>
              <a:t>867, 870, 871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407178" y="2628976"/>
            <a:ext cx="428627" cy="928696"/>
            <a:chOff x="478616" y="3043399"/>
            <a:chExt cx="428627" cy="928696"/>
          </a:xfrm>
        </p:grpSpPr>
        <p:sp>
          <p:nvSpPr>
            <p:cNvPr id="6" name="Прямоугольник 5"/>
            <p:cNvSpPr/>
            <p:nvPr/>
          </p:nvSpPr>
          <p:spPr>
            <a:xfrm rot="-1500000">
              <a:off x="478616" y="3043401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 rot="1500000">
              <a:off x="835805" y="3043399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2143108" y="4929198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2976" y="262897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1785918" y="262897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3929058" y="246458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764633" y="2628976"/>
            <a:ext cx="428627" cy="928696"/>
            <a:chOff x="2836071" y="2971962"/>
            <a:chExt cx="428627" cy="928696"/>
          </a:xfrm>
        </p:grpSpPr>
        <p:sp>
          <p:nvSpPr>
            <p:cNvPr id="13" name="Прямоугольник 12"/>
            <p:cNvSpPr/>
            <p:nvPr/>
          </p:nvSpPr>
          <p:spPr>
            <a:xfrm rot="-1500000">
              <a:off x="2836071" y="2971964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 rot="1500000">
              <a:off x="3193260" y="2971962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2428860" y="262897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 rot="16200000">
            <a:off x="3929058" y="2678901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4857752" y="2607463"/>
            <a:ext cx="71439" cy="928694"/>
            <a:chOff x="4550580" y="4686473"/>
            <a:chExt cx="71439" cy="928694"/>
          </a:xfrm>
        </p:grpSpPr>
        <p:sp>
          <p:nvSpPr>
            <p:cNvPr id="21" name="Прямоугольник 20"/>
            <p:cNvSpPr/>
            <p:nvPr/>
          </p:nvSpPr>
          <p:spPr>
            <a:xfrm rot="1500000">
              <a:off x="4550581" y="4686473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 rot="20100000">
              <a:off x="4550580" y="4686473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5429256" y="2607463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428596" y="3786190"/>
            <a:ext cx="428627" cy="928696"/>
            <a:chOff x="478616" y="3043399"/>
            <a:chExt cx="428627" cy="928696"/>
          </a:xfrm>
        </p:grpSpPr>
        <p:sp>
          <p:nvSpPr>
            <p:cNvPr id="26" name="Прямоугольник 25"/>
            <p:cNvSpPr/>
            <p:nvPr/>
          </p:nvSpPr>
          <p:spPr>
            <a:xfrm rot="-1500000">
              <a:off x="478616" y="3043401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 rot="1500000">
              <a:off x="835805" y="3043399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1142976" y="3786191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357290" y="3786191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2214546" y="3679033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 rot="16200000">
            <a:off x="2214546" y="389334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3000364" y="3786190"/>
            <a:ext cx="428627" cy="928696"/>
            <a:chOff x="2836071" y="2971962"/>
            <a:chExt cx="428627" cy="928696"/>
          </a:xfrm>
        </p:grpSpPr>
        <p:sp>
          <p:nvSpPr>
            <p:cNvPr id="33" name="Прямоугольник 32"/>
            <p:cNvSpPr/>
            <p:nvPr/>
          </p:nvSpPr>
          <p:spPr>
            <a:xfrm rot="-1500000">
              <a:off x="2836071" y="2971964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 rot="1500000">
              <a:off x="3193260" y="2971962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5" name="Прямоугольник 34"/>
          <p:cNvSpPr/>
          <p:nvPr/>
        </p:nvSpPr>
        <p:spPr>
          <a:xfrm rot="16200000">
            <a:off x="4071934" y="3786192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4876" y="3786191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428596" y="5000636"/>
            <a:ext cx="428627" cy="928696"/>
            <a:chOff x="478616" y="3043399"/>
            <a:chExt cx="428627" cy="928696"/>
          </a:xfrm>
        </p:grpSpPr>
        <p:sp>
          <p:nvSpPr>
            <p:cNvPr id="38" name="Прямоугольник 37"/>
            <p:cNvSpPr/>
            <p:nvPr/>
          </p:nvSpPr>
          <p:spPr>
            <a:xfrm rot="-1500000">
              <a:off x="478616" y="3043401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 rot="1500000">
              <a:off x="835805" y="3043399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1142976" y="500063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357290" y="500063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 rot="16200000">
            <a:off x="4429124" y="4857760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 rot="16200000">
            <a:off x="4429124" y="5072074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2143108" y="4929198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3214678" y="5000636"/>
            <a:ext cx="428627" cy="928696"/>
            <a:chOff x="2836071" y="2971962"/>
            <a:chExt cx="428627" cy="928696"/>
          </a:xfrm>
        </p:grpSpPr>
        <p:sp>
          <p:nvSpPr>
            <p:cNvPr id="53" name="Прямоугольник 52"/>
            <p:cNvSpPr/>
            <p:nvPr/>
          </p:nvSpPr>
          <p:spPr>
            <a:xfrm rot="-1500000">
              <a:off x="2836071" y="2971964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 rot="1500000">
              <a:off x="3193260" y="2971962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2878905" y="5000637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5286380" y="4929198"/>
            <a:ext cx="71439" cy="928694"/>
            <a:chOff x="4550580" y="4686473"/>
            <a:chExt cx="71439" cy="928694"/>
          </a:xfrm>
        </p:grpSpPr>
        <p:sp>
          <p:nvSpPr>
            <p:cNvPr id="57" name="Прямоугольник 56"/>
            <p:cNvSpPr/>
            <p:nvPr/>
          </p:nvSpPr>
          <p:spPr>
            <a:xfrm rot="1500000">
              <a:off x="4550581" y="4686473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 rot="20100000">
              <a:off x="4550580" y="4686473"/>
              <a:ext cx="71438" cy="928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1785918" y="2643182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4071934" y="3786190"/>
            <a:ext cx="71438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5" grpId="0" animBg="1"/>
      <p:bldP spid="15" grpId="1" animBg="1"/>
      <p:bldP spid="20" grpId="0" animBg="1"/>
      <p:bldP spid="24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5" grpId="0" animBg="1"/>
      <p:bldP spid="36" grpId="0" animBg="1"/>
      <p:bldP spid="40" grpId="0" animBg="1"/>
      <p:bldP spid="41" grpId="0" animBg="1"/>
      <p:bldP spid="41" grpId="1" animBg="1"/>
      <p:bldP spid="42" grpId="0" animBg="1"/>
      <p:bldP spid="43" grpId="0" animBg="1"/>
      <p:bldP spid="44" grpId="0" animBg="1"/>
      <p:bldP spid="55" grpId="0" animBg="1"/>
      <p:bldP spid="59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/>
              <a:t>Привести примеры предметов, которые имеют форму прямоугольного параллелепипеда? </a:t>
            </a:r>
          </a:p>
          <a:p>
            <a:r>
              <a:rPr lang="ru-RU" sz="2800" b="1" i="1" dirty="0"/>
              <a:t>Сколько граней, ребер и вершин имеет прямоугольный параллелепипед?</a:t>
            </a:r>
          </a:p>
          <a:p>
            <a:r>
              <a:rPr lang="ru-RU" sz="2800" b="1" i="1" dirty="0"/>
              <a:t>Какой прямоугольный параллелепипед называется кубом? </a:t>
            </a:r>
          </a:p>
          <a:p>
            <a:r>
              <a:rPr lang="ru-RU" sz="2800" b="1" i="1" dirty="0"/>
              <a:t>Что такое измерения прямоугольного параллелепипеда? </a:t>
            </a:r>
          </a:p>
          <a:p>
            <a:r>
              <a:rPr lang="ru-RU" sz="2800" b="1" i="1" dirty="0"/>
              <a:t>Как найти объем прямоугольного параллелепипеда?</a:t>
            </a:r>
          </a:p>
          <a:p>
            <a:r>
              <a:rPr lang="ru-RU" sz="2800" b="1" i="1" dirty="0"/>
              <a:t>В каких единицах измеряют объем?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/>
              <a:t>Решить № 276(1,2), 277(1,2),285(1,3,4),288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85720" y="1142984"/>
            <a:ext cx="8429684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Домашнее задание</a:t>
            </a:r>
            <a:r>
              <a:rPr kumimoji="0" lang="ru-RU" sz="3200" b="1" i="0" u="none" strike="noStrike" kern="1200" cap="none" spc="0" normalizeH="0" baseline="0" noProof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№ 286(1)</a:t>
            </a:r>
            <a:endParaRPr kumimoji="0" lang="ru-RU" sz="32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Десятичная система счисления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225266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Цель: повторить понятие натурального числа, десятичной системы счисления, таблицу классов и разрядов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Десятичная система счисления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 понятие </a:t>
            </a:r>
            <a:r>
              <a:rPr lang="ru-RU" dirty="0">
                <a:hlinkClick r:id="rId3" action="ppaction://hlinksldjump"/>
              </a:rPr>
              <a:t>десятичной системы счисления</a:t>
            </a:r>
            <a:r>
              <a:rPr lang="ru-RU" dirty="0"/>
              <a:t>, таблицу классов и разрядов</a:t>
            </a:r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№ </a:t>
            </a:r>
            <a:r>
              <a:rPr lang="ru-RU" sz="3200" b="1" dirty="0"/>
              <a:t>№ 880, 882</a:t>
            </a:r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928670"/>
            <a:ext cx="8929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Прочитать текст на </a:t>
            </a:r>
            <a:r>
              <a:rPr lang="ru-RU" sz="3200" b="1" dirty="0"/>
              <a:t>стр.263</a:t>
            </a:r>
            <a:endParaRPr lang="ru-RU" sz="3200" dirty="0"/>
          </a:p>
          <a:p>
            <a:r>
              <a:rPr lang="ru-RU" sz="3200" dirty="0"/>
              <a:t>Даны числа: 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Прочитайте числа, назовите наибольший разряд, разряд в котором стоит цифра </a:t>
            </a:r>
            <a:r>
              <a:rPr lang="ru-RU" sz="3200" b="1" dirty="0"/>
              <a:t>0</a:t>
            </a:r>
          </a:p>
          <a:p>
            <a:r>
              <a:rPr lang="ru-RU" sz="3200" dirty="0"/>
              <a:t>Выполнить упражнения № </a:t>
            </a:r>
            <a:r>
              <a:rPr lang="ru-RU" sz="3200" b="1" dirty="0"/>
              <a:t>872(1), 875(устно), 876 877, 881, 883, 885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 action="ppaction://hlinksldjump"/>
              </a:rPr>
              <a:t>Задания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928802"/>
            <a:ext cx="8286808" cy="25545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/>
            <a:r>
              <a:rPr lang="ru-RU" sz="3200" b="1" dirty="0">
                <a:solidFill>
                  <a:prstClr val="black"/>
                </a:solidFill>
              </a:rPr>
              <a:t>	5670, 			40 612, 		601 572, 			2 045 987, 			40 692 073, </a:t>
            </a:r>
          </a:p>
          <a:p>
            <a:pPr lvl="0"/>
            <a:r>
              <a:rPr lang="ru-RU" sz="3200" b="1" dirty="0">
                <a:solidFill>
                  <a:prstClr val="black"/>
                </a:solidFill>
              </a:rPr>
              <a:t>	561 134 109, 		32 098 006 103, 	999 999 999 999.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Действия с натуральными числами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10715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Цель: повторить действия с натуральными числами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Тема: Действия с натуральными числами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1021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Цели: </a:t>
            </a:r>
            <a:endParaRPr lang="ru-RU" u="sng" dirty="0"/>
          </a:p>
          <a:p>
            <a:pPr marL="355600" indent="-355600">
              <a:lnSpc>
                <a:spcPct val="80000"/>
              </a:lnSpc>
              <a:buFont typeface="+mj-lt"/>
              <a:buAutoNum type="arabicPeriod"/>
            </a:pPr>
            <a:r>
              <a:rPr lang="ru-RU" dirty="0"/>
              <a:t>Повторить</a:t>
            </a:r>
            <a:r>
              <a:rPr lang="en-US" dirty="0"/>
              <a:t> </a:t>
            </a:r>
            <a:r>
              <a:rPr lang="ru-RU" dirty="0">
                <a:hlinkClick r:id="rId3" action="ppaction://hlinksldjump"/>
              </a:rPr>
              <a:t>действия с натуральными числами</a:t>
            </a:r>
            <a:endParaRPr lang="ru-RU" dirty="0"/>
          </a:p>
          <a:p>
            <a:pPr marL="635000" lvl="3" indent="-355600">
              <a:lnSpc>
                <a:spcPct val="80000"/>
              </a:lnSpc>
              <a:buNone/>
            </a:pPr>
            <a:r>
              <a:rPr lang="ru-RU" sz="3200" dirty="0"/>
              <a:t>На дом: </a:t>
            </a:r>
            <a:r>
              <a:rPr lang="ru-RU" sz="3200" b="1" dirty="0"/>
              <a:t>№ 898</a:t>
            </a:r>
          </a:p>
          <a:p>
            <a:pPr marL="635000" lvl="3" indent="-355600">
              <a:lnSpc>
                <a:spcPct val="80000"/>
              </a:lnSpc>
              <a:buNone/>
            </a:pP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1317</Words>
  <Application>Microsoft Office PowerPoint</Application>
  <PresentationFormat>Экран (4:3)</PresentationFormat>
  <Paragraphs>221</Paragraphs>
  <Slides>41</Slides>
  <Notes>12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Тема Office</vt:lpstr>
      <vt:lpstr>Тема3</vt:lpstr>
      <vt:lpstr>Формула</vt:lpstr>
      <vt:lpstr>Тема: Различные системы счисления </vt:lpstr>
      <vt:lpstr>Задания</vt:lpstr>
      <vt:lpstr>Презентация PowerPoint</vt:lpstr>
      <vt:lpstr>Задания</vt:lpstr>
      <vt:lpstr>Десятичная система счисления</vt:lpstr>
      <vt:lpstr>Тема: Десятичная система счисления </vt:lpstr>
      <vt:lpstr>Задания</vt:lpstr>
      <vt:lpstr>Действия с натуральными числами</vt:lpstr>
      <vt:lpstr>Тема: Действия с натуральными числами </vt:lpstr>
      <vt:lpstr>Задания</vt:lpstr>
      <vt:lpstr>Тема: Возведение в степень</vt:lpstr>
      <vt:lpstr>Задания</vt:lpstr>
      <vt:lpstr>Тема: Буквенные выражения</vt:lpstr>
      <vt:lpstr>Задания</vt:lpstr>
      <vt:lpstr>Задания</vt:lpstr>
      <vt:lpstr>Тема: Обыкновенные дроби</vt:lpstr>
      <vt:lpstr>Задания</vt:lpstr>
      <vt:lpstr>Тема: Действия с обыкновенными дробями</vt:lpstr>
      <vt:lpstr>Задания</vt:lpstr>
      <vt:lpstr>Тема: Десятичные  дроби</vt:lpstr>
      <vt:lpstr>Задания</vt:lpstr>
      <vt:lpstr>Тема: Десятичные  дроби</vt:lpstr>
      <vt:lpstr>Задания</vt:lpstr>
      <vt:lpstr>Тема: проценты</vt:lpstr>
      <vt:lpstr>Задания</vt:lpstr>
      <vt:lpstr>Задания</vt:lpstr>
      <vt:lpstr>Тема: Подготовка к контрольной работе</vt:lpstr>
      <vt:lpstr>Задания</vt:lpstr>
      <vt:lpstr>Задания</vt:lpstr>
      <vt:lpstr>Тема: Построение углов</vt:lpstr>
      <vt:lpstr>Задания</vt:lpstr>
      <vt:lpstr>Геометрические построения</vt:lpstr>
      <vt:lpstr>Презентация PowerPoint</vt:lpstr>
      <vt:lpstr>Презентация PowerPoint</vt:lpstr>
      <vt:lpstr>Треугольник </vt:lpstr>
      <vt:lpstr>Презентация PowerPoint</vt:lpstr>
      <vt:lpstr>Презентация PowerPoint</vt:lpstr>
      <vt:lpstr>Параллелепипед </vt:lpstr>
      <vt:lpstr>Самостоятельная работа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Геометрические построения</dc:title>
  <dc:creator>Елена</dc:creator>
  <cp:lastModifiedBy>Денис Пискаев</cp:lastModifiedBy>
  <cp:revision>75</cp:revision>
  <dcterms:modified xsi:type="dcterms:W3CDTF">2024-07-25T16:14:26Z</dcterms:modified>
</cp:coreProperties>
</file>