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7" r:id="rId2"/>
    <p:sldId id="276" r:id="rId3"/>
    <p:sldId id="301" r:id="rId4"/>
    <p:sldId id="295" r:id="rId5"/>
    <p:sldId id="273" r:id="rId6"/>
    <p:sldId id="29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6BBC46"/>
    <a:srgbClr val="7CBF33"/>
    <a:srgbClr val="FAE5F0"/>
    <a:srgbClr val="FFFAFA"/>
    <a:srgbClr val="FAF5F5"/>
    <a:srgbClr val="F0DCE6"/>
    <a:srgbClr val="F0DCDC"/>
    <a:srgbClr val="F0EBEB"/>
    <a:srgbClr val="F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0017-838D-455F-B030-5C0377B70E5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C26B6-C52D-43A4-A5AA-20D3A3747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38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6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84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C26B6-C52D-43A4-A5AA-20D3A3747C2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0" y="6648"/>
            <a:ext cx="9132540" cy="614040"/>
          </a:xfrm>
        </p:spPr>
        <p:txBody>
          <a:bodyPr>
            <a:normAutofit/>
          </a:bodyPr>
          <a:lstStyle>
            <a:lvl1pPr algn="l">
              <a:defRPr sz="28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065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eninvg07.narod.r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gif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61456"/>
            <a:ext cx="9180000" cy="2890543"/>
          </a:xfrm>
          <a:prstGeom prst="rect">
            <a:avLst/>
          </a:prstGeom>
          <a:solidFill>
            <a:schemeClr val="bg2">
              <a:lumMod val="75000"/>
              <a:alpha val="45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932000" y="36000"/>
            <a:ext cx="4232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Сенина Г., Сенин В., МАОУ СОШ №4 г. Корсаков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72" y="2517736"/>
            <a:ext cx="5508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ea typeface="Tahoma" pitchFamily="34" charset="0"/>
                <a:cs typeface="Tahoma" pitchFamily="34" charset="0"/>
              </a:rPr>
              <a:t>Сложение и вычитание смешанных чисел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580000" y="1080000"/>
            <a:ext cx="2952440" cy="3152466"/>
            <a:chOff x="971600" y="108736"/>
            <a:chExt cx="2952440" cy="3152466"/>
          </a:xfrm>
          <a:blipFill>
            <a:blip r:embed="rId2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971600" y="108736"/>
              <a:ext cx="29524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Скругленный прямоугольник 14"/>
            <p:cNvSpPr/>
            <p:nvPr/>
          </p:nvSpPr>
          <p:spPr>
            <a:xfrm>
              <a:off x="972000" y="1800736"/>
              <a:ext cx="2952040" cy="1460466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71600" y="1296736"/>
              <a:ext cx="2952440" cy="1584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Скругленный прямоугольник 2">
            <a:hlinkClick r:id="rId3"/>
          </p:cNvPr>
          <p:cNvSpPr/>
          <p:nvPr/>
        </p:nvSpPr>
        <p:spPr>
          <a:xfrm>
            <a:off x="5580400" y="4941168"/>
            <a:ext cx="2952040" cy="3960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889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http://seninvg07.narod.ru/</a:t>
            </a:r>
            <a:endParaRPr lang="ru-RU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CA78E6-5096-4BF8-B387-9A0343E52FA4}"/>
              </a:ext>
            </a:extLst>
          </p:cNvPr>
          <p:cNvSpPr txBox="1"/>
          <p:nvPr/>
        </p:nvSpPr>
        <p:spPr>
          <a:xfrm>
            <a:off x="1122561" y="4305368"/>
            <a:ext cx="761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b="1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ПОВТОРЕНИЕ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6543F29-B6EA-4276-99E2-88392943A2B2}"/>
              </a:ext>
            </a:extLst>
          </p:cNvPr>
          <p:cNvSpPr/>
          <p:nvPr/>
        </p:nvSpPr>
        <p:spPr>
          <a:xfrm>
            <a:off x="7920000" y="540000"/>
            <a:ext cx="914400" cy="914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461D3C-B05D-4F29-B3F6-93FCC2E7F1A9}"/>
              </a:ext>
            </a:extLst>
          </p:cNvPr>
          <p:cNvSpPr/>
          <p:nvPr/>
        </p:nvSpPr>
        <p:spPr>
          <a:xfrm>
            <a:off x="-4800" y="6552137"/>
            <a:ext cx="9144000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метапредмет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задача</a:t>
            </a:r>
          </a:p>
        </p:txBody>
      </p:sp>
    </p:spTree>
    <p:extLst>
      <p:ext uri="{BB962C8B-B14F-4D97-AF65-F5344CB8AC3E}">
        <p14:creationId xmlns:p14="http://schemas.microsoft.com/office/powerpoint/2010/main" val="207006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496" cy="396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84000" y="72000"/>
            <a:ext cx="1786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Задачи урока</a:t>
            </a:r>
            <a:endParaRPr lang="ru-RU" sz="20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72000" y="72000"/>
            <a:ext cx="523948" cy="419159"/>
            <a:chOff x="360000" y="5688000"/>
            <a:chExt cx="523948" cy="41915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5688000"/>
              <a:ext cx="523948" cy="4191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14000" y="5688000"/>
              <a:ext cx="335348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Ц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126000" y="1124744"/>
            <a:ext cx="5544120" cy="5506841"/>
            <a:chOff x="4716000" y="3022859"/>
            <a:chExt cx="5760144" cy="5506841"/>
          </a:xfrm>
        </p:grpSpPr>
        <p:sp>
          <p:nvSpPr>
            <p:cNvPr id="17" name="Прямоугольник с двумя скругленными соседними углами 16"/>
            <p:cNvSpPr/>
            <p:nvPr/>
          </p:nvSpPr>
          <p:spPr>
            <a:xfrm>
              <a:off x="4716000" y="3022859"/>
              <a:ext cx="5760128" cy="360000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716016" y="3383999"/>
              <a:ext cx="5760128" cy="51457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  <a:p>
              <a:endParaRPr lang="ru-RU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752000" y="3451387"/>
              <a:ext cx="5724128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Вычислять значения выражений, содержащих натуральные, целые, положительные и отрицательные числа, обыкновенные и десятичные дроби, выполнять преобразования чисел и выражений.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Выбирать способ сравнения чисел, вычислений, применять свойства арифметических действий для рационализации вычислений.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из реальной жизни, применять математические знания для решения задач из других предметов.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Решать задачи разными способами, сравнивать, выбирать способы решения задачи.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ru-RU" sz="180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rPr>
                <a:t>Осуществлять самоконтроль выполняемых действий и самопроверку результата вычислений</a:t>
              </a:r>
              <a:endParaRPr lang="ru-RU" sz="2000" dirty="0">
                <a:latin typeface="Arial" panose="020B0604020202020204" pitchFamily="34" charset="0"/>
                <a:cs typeface="Arial" pitchFamily="34" charset="0"/>
              </a:endParaRPr>
            </a:p>
          </p:txBody>
        </p:sp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0" y="516620"/>
            <a:ext cx="2190750" cy="952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C7D11E-C170-46AB-88EB-405059AEF8B3}"/>
              </a:ext>
            </a:extLst>
          </p:cNvPr>
          <p:cNvSpPr txBox="1"/>
          <p:nvPr/>
        </p:nvSpPr>
        <p:spPr>
          <a:xfrm>
            <a:off x="5940152" y="1111837"/>
            <a:ext cx="32038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Приведение дробей к наименьшему общему знаменателю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Сравнение, сложение и вычитание обыкновенных дробей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u="none" strike="noStrike" baseline="0" dirty="0">
                <a:latin typeface="Arial" panose="020B0604020202020204" pitchFamily="34" charset="0"/>
              </a:rPr>
              <a:t>Действия сложения и вычитания смешанных чисел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92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загнутый угол 2">
            <a:extLst>
              <a:ext uri="{FF2B5EF4-FFF2-40B4-BE49-F238E27FC236}">
                <a16:creationId xmlns:a16="http://schemas.microsoft.com/office/drawing/2014/main" id="{6188BAE4-4570-4FB2-912B-E8198F08CDF3}"/>
              </a:ext>
            </a:extLst>
          </p:cNvPr>
          <p:cNvSpPr/>
          <p:nvPr/>
        </p:nvSpPr>
        <p:spPr>
          <a:xfrm>
            <a:off x="72000" y="764704"/>
            <a:ext cx="8996717" cy="4392488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72000"/>
            <a:ext cx="8388000" cy="3960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684000" y="72000"/>
            <a:ext cx="23885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Работаем с книгой</a:t>
            </a:r>
            <a:endParaRPr lang="ru-RU" sz="20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2000" y="72000"/>
            <a:ext cx="504056" cy="504056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6B13E-9DA0-4205-9158-8943E7CB0DDA}"/>
              </a:ext>
            </a:extLst>
          </p:cNvPr>
          <p:cNvSpPr txBox="1"/>
          <p:nvPr/>
        </p:nvSpPr>
        <p:spPr>
          <a:xfrm>
            <a:off x="8419315" y="68168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2B336-4DD2-4932-98DC-C93DF8855ABF}"/>
              </a:ext>
            </a:extLst>
          </p:cNvPr>
          <p:cNvSpPr txBox="1"/>
          <p:nvPr/>
        </p:nvSpPr>
        <p:spPr>
          <a:xfrm>
            <a:off x="147283" y="789744"/>
            <a:ext cx="83851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найти дополнительный множитель?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является наименьшим общим знаменателем дробей? Как его найти?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Любые ли две дроби можно привести к наименьшему общему знаменателю?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сравнить две дроби с разными знаменателями?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сложить (вычесть) дроби с разными знаменателями?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найти сумму смешанных чисел?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На каких свойствах сложения основано правило сложения смешанных чисел?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Как найти разность смешанных чисел?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На каких свойствах основано правило вычитания смешанных чисел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EC9EF2-D971-49B2-B9B8-92291C3D5CA1}"/>
                  </a:ext>
                </a:extLst>
              </p:cNvPr>
              <p:cNvSpPr txBox="1"/>
              <p:nvPr/>
            </p:nvSpPr>
            <p:spPr>
              <a:xfrm>
                <a:off x="1619672" y="5589240"/>
                <a:ext cx="5472608" cy="7042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ru-RU" sz="1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Вычислите: а)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u-RU" sz="28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num>
                      <m:den>
                        <m:r>
                          <a:rPr lang="ru-RU" sz="28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den>
                    </m:f>
                    <m:r>
                      <a:rPr lang="ru-RU" sz="2800" b="0" i="1" u="none" strike="noStrike" baseline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ru-RU" sz="28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u-RU" sz="28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num>
                      <m:den>
                        <m:r>
                          <a:rPr lang="ru-RU" sz="2800" b="0" i="1" u="none" strike="noStrike" baseline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  <m:r>
                      <a:rPr lang="ru-RU" sz="2800" b="0" i="0" u="none" strike="noStrike" baseline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    б)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ru-RU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</m:den>
                    </m:f>
                    <m:r>
                      <a:rPr lang="ru-RU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den>
                    </m:f>
                    <m:r>
                      <a:rPr lang="ru-RU" sz="2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</m:oMath>
                </a14:m>
                <a:endParaRPr lang="ru-RU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EC9EF2-D971-49B2-B9B8-92291C3D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589240"/>
                <a:ext cx="5472608" cy="704295"/>
              </a:xfrm>
              <a:prstGeom prst="rect">
                <a:avLst/>
              </a:prstGeom>
              <a:blipFill>
                <a:blip r:embed="rId5"/>
                <a:stretch>
                  <a:fillRect l="-89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2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648000" y="72000"/>
            <a:ext cx="156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Повторяем </a:t>
            </a:r>
            <a:endParaRPr lang="ru-RU" sz="20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72000" y="72000"/>
            <a:ext cx="523948" cy="419159"/>
            <a:chOff x="360085" y="5148000"/>
            <a:chExt cx="523948" cy="41915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85" y="5148000"/>
              <a:ext cx="523948" cy="41915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4000" y="5148000"/>
              <a:ext cx="332142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П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77E09C-9F30-4B51-97C4-4887A7948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84000"/>
            <a:ext cx="8953500" cy="6096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19999" y="72000"/>
            <a:ext cx="8172679" cy="40011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wrap="squar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Проверь себя</a:t>
            </a:r>
            <a:endParaRPr lang="ru-RU" sz="20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72000" y="72000"/>
            <a:ext cx="523948" cy="419159"/>
            <a:chOff x="349997" y="4608000"/>
            <a:chExt cx="523948" cy="41915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997" y="4608000"/>
              <a:ext cx="523948" cy="41915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4000" y="4608000"/>
              <a:ext cx="309700" cy="338554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9584E5-D716-4F36-BDA9-70EE60CDF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92000"/>
            <a:ext cx="8953500" cy="45910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Рисунок 7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6256" y="4941168"/>
            <a:ext cx="1296343" cy="174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72000"/>
            <a:ext cx="8388000" cy="396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9512" y="5949280"/>
            <a:ext cx="878497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Домашнее задание:   </a:t>
            </a:r>
            <a:r>
              <a:rPr lang="ru-RU" sz="2400" dirty="0"/>
              <a:t>§ 2, п.9-11, № П.</a:t>
            </a:r>
            <a:r>
              <a:rPr lang="en-US" sz="2400" dirty="0"/>
              <a:t>8</a:t>
            </a:r>
            <a:r>
              <a:rPr lang="ru-RU" sz="2400" dirty="0"/>
              <a:t>5-87, (стр. 135)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48000" y="72000"/>
            <a:ext cx="861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Arial" pitchFamily="34" charset="0"/>
                <a:cs typeface="Arial" pitchFamily="34" charset="0"/>
              </a:rPr>
              <a:t>Итоги</a:t>
            </a:r>
            <a:endParaRPr lang="ru-RU" sz="2000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72000" y="72000"/>
            <a:ext cx="523948" cy="419159"/>
            <a:chOff x="360000" y="3491917"/>
            <a:chExt cx="523948" cy="419159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ED1C24"/>
                </a:clrFrom>
                <a:clrTo>
                  <a:srgbClr val="ED1C24">
                    <a:alpha val="0"/>
                  </a:srgbClr>
                </a:clrTo>
              </a:clrChange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3491917"/>
              <a:ext cx="523948" cy="41915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4000" y="3508316"/>
              <a:ext cx="365806" cy="369332"/>
            </a:xfrm>
            <a:prstGeom prst="rect">
              <a:avLst/>
            </a:prstGeom>
            <a:noFill/>
            <a:effectLst>
              <a:glow rad="139700">
                <a:schemeClr val="bg1"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latin typeface="Wingdings" pitchFamily="2" charset="2"/>
                  <a:cs typeface="Arial" pitchFamily="34" charset="0"/>
                </a:rPr>
                <a:t>ь</a:t>
              </a:r>
              <a:endParaRPr lang="ru-RU" b="1" dirty="0"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B7BDA3-80E7-441D-9867-FB8BCE626E7A}"/>
              </a:ext>
            </a:extLst>
          </p:cNvPr>
          <p:cNvSpPr txBox="1"/>
          <p:nvPr/>
        </p:nvSpPr>
        <p:spPr>
          <a:xfrm>
            <a:off x="306040" y="1700808"/>
            <a:ext cx="85689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Раздел математики, изучающий числа, называют </a:t>
            </a:r>
            <a:r>
              <a:rPr lang="ru-RU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теорией чисел.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Большой вклад в становление этого раздела внесли учёные Древней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Греции: Пифагор, Евклид, Эратосфен и другие.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Пифагорейцы рассматривали только натуральные числа. Они полагали,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что число — это собрание единиц. Единицы располагались в виде</a:t>
            </a:r>
          </a:p>
          <a:p>
            <a:pPr algn="l"/>
            <a:r>
              <a:rPr lang="ru-RU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Фигурных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чисел (треугольных, квадратных и других). Им были известны</a:t>
            </a:r>
          </a:p>
          <a:p>
            <a:pPr algn="l"/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чётные и нечётные числа (признак делимости на 2), простые и составные. Они ввели </a:t>
            </a:r>
            <a:r>
              <a:rPr lang="ru-RU" sz="1800" b="0" i="0" u="none" strike="noStrike" baseline="0">
                <a:latin typeface="Arial" panose="020B0604020202020204" pitchFamily="34" charset="0"/>
                <a:cs typeface="Arial" panose="020B0604020202020204" pitchFamily="34" charset="0"/>
              </a:rPr>
              <a:t>понятие дружественные и </a:t>
            </a:r>
            <a:r>
              <a:rPr lang="ru-RU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совершенные числа.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629C82F-3AF6-4E55-AA12-1375FCFDB90D}"/>
              </a:ext>
            </a:extLst>
          </p:cNvPr>
          <p:cNvSpPr/>
          <p:nvPr/>
        </p:nvSpPr>
        <p:spPr>
          <a:xfrm>
            <a:off x="198028" y="692696"/>
            <a:ext cx="648072" cy="648072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01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339</Words>
  <Application>Microsoft Office PowerPoint</Application>
  <PresentationFormat>Экран (4:3)</PresentationFormat>
  <Paragraphs>54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Cambria Math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SVG</dc:creator>
  <cp:lastModifiedBy>Валентин Сенин</cp:lastModifiedBy>
  <cp:revision>334</cp:revision>
  <dcterms:created xsi:type="dcterms:W3CDTF">2021-10-31T04:25:13Z</dcterms:created>
  <dcterms:modified xsi:type="dcterms:W3CDTF">2023-12-19T04:21:45Z</dcterms:modified>
</cp:coreProperties>
</file>