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7" r:id="rId2"/>
    <p:sldId id="276" r:id="rId3"/>
    <p:sldId id="301" r:id="rId4"/>
    <p:sldId id="295" r:id="rId5"/>
    <p:sldId id="273" r:id="rId6"/>
    <p:sldId id="29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F6"/>
    <a:srgbClr val="6BBC46"/>
    <a:srgbClr val="7CBF33"/>
    <a:srgbClr val="FAE5F0"/>
    <a:srgbClr val="FFFAFA"/>
    <a:srgbClr val="FAF5F5"/>
    <a:srgbClr val="F0DCE6"/>
    <a:srgbClr val="F0DCDC"/>
    <a:srgbClr val="F0EBEB"/>
    <a:srgbClr val="FA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50017-838D-455F-B030-5C0377B70E5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C26B6-C52D-43A4-A5AA-20D3A3747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38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6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7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0" y="6648"/>
            <a:ext cx="9132540" cy="614040"/>
          </a:xfrm>
        </p:spPr>
        <p:txBody>
          <a:bodyPr>
            <a:normAutofit/>
          </a:bodyPr>
          <a:lstStyle>
            <a:lvl1pPr algn="l">
              <a:defRPr sz="28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0654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ninvg07.narod.ru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61456"/>
            <a:ext cx="9180000" cy="2890543"/>
          </a:xfrm>
          <a:prstGeom prst="rect">
            <a:avLst/>
          </a:prstGeom>
          <a:solidFill>
            <a:schemeClr val="bg2">
              <a:lumMod val="75000"/>
              <a:alpha val="45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932000" y="36000"/>
            <a:ext cx="4232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Сенина Г., Сенин В., МАОУ СОШ №4 г. Корсаков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772" y="2517736"/>
            <a:ext cx="5508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Масштаб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5580000" y="1080000"/>
            <a:ext cx="2952440" cy="3152466"/>
            <a:chOff x="971600" y="108736"/>
            <a:chExt cx="2952440" cy="3152466"/>
          </a:xfrm>
          <a:blipFill>
            <a:blip r:embed="rId2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971600" y="108736"/>
              <a:ext cx="29524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972000" y="1800736"/>
              <a:ext cx="29520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971600" y="1296736"/>
              <a:ext cx="2952440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Скругленный прямоугольник 2">
            <a:hlinkClick r:id="rId3"/>
          </p:cNvPr>
          <p:cNvSpPr/>
          <p:nvPr/>
        </p:nvSpPr>
        <p:spPr>
          <a:xfrm>
            <a:off x="5580400" y="4941168"/>
            <a:ext cx="2952040" cy="3960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http://seninvg07.narod.ru/</a:t>
            </a:r>
            <a:endParaRPr lang="ru-RU" dirty="0"/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CA78E6-5096-4BF8-B387-9A0343E52FA4}"/>
              </a:ext>
            </a:extLst>
          </p:cNvPr>
          <p:cNvSpPr txBox="1"/>
          <p:nvPr/>
        </p:nvSpPr>
        <p:spPr>
          <a:xfrm>
            <a:off x="1122561" y="4305368"/>
            <a:ext cx="761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ПОВТОРЕНИЕ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6543F29-B6EA-4276-99E2-88392943A2B2}"/>
              </a:ext>
            </a:extLst>
          </p:cNvPr>
          <p:cNvSpPr/>
          <p:nvPr/>
        </p:nvSpPr>
        <p:spPr>
          <a:xfrm>
            <a:off x="7920000" y="540000"/>
            <a:ext cx="914400" cy="9144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8461D3C-B05D-4F29-B3F6-93FCC2E7F1A9}"/>
              </a:ext>
            </a:extLst>
          </p:cNvPr>
          <p:cNvSpPr/>
          <p:nvPr/>
        </p:nvSpPr>
        <p:spPr>
          <a:xfrm>
            <a:off x="-4800" y="6552137"/>
            <a:ext cx="9144000" cy="30777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14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метапредмет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– задача</a:t>
            </a:r>
          </a:p>
        </p:txBody>
      </p:sp>
    </p:spTree>
    <p:extLst>
      <p:ext uri="{BB962C8B-B14F-4D97-AF65-F5344CB8AC3E}">
        <p14:creationId xmlns:p14="http://schemas.microsoft.com/office/powerpoint/2010/main" val="207006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496" cy="3960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84000" y="72000"/>
            <a:ext cx="1786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Задачи урока</a:t>
            </a:r>
            <a:endParaRPr lang="ru-RU" sz="20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2000" y="72000"/>
            <a:ext cx="523948" cy="419159"/>
            <a:chOff x="360000" y="5688000"/>
            <a:chExt cx="523948" cy="419159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5688000"/>
              <a:ext cx="523948" cy="41915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14000" y="5688000"/>
              <a:ext cx="335348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Ц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126000" y="1124744"/>
            <a:ext cx="5544120" cy="5506841"/>
            <a:chOff x="4716000" y="3022859"/>
            <a:chExt cx="5760144" cy="5506841"/>
          </a:xfrm>
        </p:grpSpPr>
        <p:sp>
          <p:nvSpPr>
            <p:cNvPr id="17" name="Прямоугольник с двумя скругленными соседними углами 16"/>
            <p:cNvSpPr/>
            <p:nvPr/>
          </p:nvSpPr>
          <p:spPr>
            <a:xfrm>
              <a:off x="4716000" y="3022859"/>
              <a:ext cx="5760128" cy="360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716016" y="3383999"/>
              <a:ext cx="5760128" cy="51457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752000" y="3451387"/>
              <a:ext cx="5724128" cy="5078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Вычислять значения выражений, содержащих натуральные, целые, положительные и отрицательные числа, обыкновенные и десятичные дроби, выполнять преобразования чисел и выражений.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Выбирать способ сравнения чисел, вычислений, применять свойства арифметических действий для рационализации вычислений.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из реальной жизни, применять математические знания для решения задач из других предметов.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разными способами, сравнивать, выбирать способы решения задачи.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Осуществлять самоконтроль выполняемых действий и самопроверку результата вычислений</a:t>
              </a:r>
              <a:endParaRPr lang="ru-RU" sz="2000" dirty="0"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pic>
        <p:nvPicPr>
          <p:cNvPr id="20" name="Рисунок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" y="516620"/>
            <a:ext cx="2190750" cy="9525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C7D11E-C170-46AB-88EB-405059AEF8B3}"/>
              </a:ext>
            </a:extLst>
          </p:cNvPr>
          <p:cNvSpPr txBox="1"/>
          <p:nvPr/>
        </p:nvSpPr>
        <p:spPr>
          <a:xfrm>
            <a:off x="5940152" y="1111837"/>
            <a:ext cx="32038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latin typeface="Arial" panose="020B0604020202020204" pitchFamily="34" charset="0"/>
              </a:rPr>
              <a:t>Масштаб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Симметрии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latin typeface="Arial" panose="020B0604020202020204" pitchFamily="34" charset="0"/>
              </a:rPr>
              <a:t>Длина окружности и площадь круга. Шар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392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загнутый угол 2">
            <a:extLst>
              <a:ext uri="{FF2B5EF4-FFF2-40B4-BE49-F238E27FC236}">
                <a16:creationId xmlns:a16="http://schemas.microsoft.com/office/drawing/2014/main" id="{6188BAE4-4570-4FB2-912B-E8198F08CDF3}"/>
              </a:ext>
            </a:extLst>
          </p:cNvPr>
          <p:cNvSpPr/>
          <p:nvPr/>
        </p:nvSpPr>
        <p:spPr>
          <a:xfrm>
            <a:off x="72000" y="764704"/>
            <a:ext cx="8996717" cy="4549355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72000"/>
            <a:ext cx="8388000" cy="3960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684000" y="72000"/>
            <a:ext cx="2388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Работаем с книгой</a:t>
            </a:r>
            <a:endParaRPr lang="ru-RU" sz="20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2000" y="72000"/>
            <a:ext cx="504056" cy="50405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6B13E-9DA0-4205-9158-8943E7CB0DDA}"/>
              </a:ext>
            </a:extLst>
          </p:cNvPr>
          <p:cNvSpPr txBox="1"/>
          <p:nvPr/>
        </p:nvSpPr>
        <p:spPr>
          <a:xfrm>
            <a:off x="8419315" y="681688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2B336-4DD2-4932-98DC-C93DF8855ABF}"/>
              </a:ext>
            </a:extLst>
          </p:cNvPr>
          <p:cNvSpPr txBox="1"/>
          <p:nvPr/>
        </p:nvSpPr>
        <p:spPr>
          <a:xfrm>
            <a:off x="147283" y="789744"/>
            <a:ext cx="838515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Что такое масштаб карты?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Чертёж детали выполнен в масштабе 1 : 150. Какова длина детали, если длина детали на чертеже 1 см?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Какие точки называют симметричными относительно прямой? Как называют эту прямую?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Какие точки называют симметричными относительно данной точки?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Какую точку называют центром симметрии фигуры?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Равны ли симметричные фигуры при осевой симметрии; при центральной симметрии?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Приведите примеры изображений из окружающего мира, обладающих осевой, центральной или зеркальной симметриями.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По каким формулам находят длину окружности?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Какой  формуле находят площадь круга?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Что называется радиусом шара; диаметром шара?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Что такое сфера?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CED639-9971-4836-BBC5-FFEAC1191255}"/>
              </a:ext>
            </a:extLst>
          </p:cNvPr>
          <p:cNvSpPr txBox="1"/>
          <p:nvPr/>
        </p:nvSpPr>
        <p:spPr>
          <a:xfrm>
            <a:off x="72000" y="5364000"/>
            <a:ext cx="899671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Имеет ли ось (оси) симметрии:</a:t>
            </a:r>
          </a:p>
          <a:p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а) отрезок;                     г) разносторонний треугольник;       ж ) прямоугольник;</a:t>
            </a:r>
          </a:p>
          <a:p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б) луч;                           д) равносторонний треугольник;         з) окружность;</a:t>
            </a:r>
          </a:p>
          <a:p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в) прямая;                     е) квадрат;                                            и) круг?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Если фигуры имеют оси симметрии, изобразите их в тетради.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648000" y="72000"/>
            <a:ext cx="1567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Повторяем </a:t>
            </a:r>
            <a:endParaRPr lang="ru-RU" sz="20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72000" y="72000"/>
            <a:ext cx="523948" cy="419159"/>
            <a:chOff x="360085" y="5148000"/>
            <a:chExt cx="523948" cy="41915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85" y="5148000"/>
              <a:ext cx="523948" cy="41915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14000" y="5148000"/>
              <a:ext cx="332142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П</a:t>
              </a: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97A66C-28C3-4DDF-9EA0-9888C30D14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792000"/>
            <a:ext cx="8953500" cy="25241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46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19999" y="72000"/>
            <a:ext cx="8172679" cy="40011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Проверь себя</a:t>
            </a:r>
            <a:endParaRPr lang="ru-RU" sz="20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72000" y="72000"/>
            <a:ext cx="523948" cy="419159"/>
            <a:chOff x="349997" y="4608000"/>
            <a:chExt cx="523948" cy="419159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97" y="4608000"/>
              <a:ext cx="523948" cy="41915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4000" y="4608000"/>
              <a:ext cx="309700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</p:grpSp>
      <p:pic>
        <p:nvPicPr>
          <p:cNvPr id="8" name="Рисунок 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4537" y="4581128"/>
            <a:ext cx="1296343" cy="174775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0C60A1-062E-4C92-9D35-8FA360902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792000"/>
            <a:ext cx="8953500" cy="33051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64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9512" y="5949280"/>
            <a:ext cx="87849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Домашнее задание:   </a:t>
            </a:r>
            <a:r>
              <a:rPr lang="ru-RU" sz="2400" dirty="0"/>
              <a:t>§ </a:t>
            </a:r>
            <a:r>
              <a:rPr lang="en-US" sz="2400" dirty="0"/>
              <a:t>3</a:t>
            </a:r>
            <a:r>
              <a:rPr lang="ru-RU" sz="2400" dirty="0"/>
              <a:t>, п.21-</a:t>
            </a:r>
            <a:r>
              <a:rPr lang="en-US" sz="2400" dirty="0"/>
              <a:t>2</a:t>
            </a:r>
            <a:r>
              <a:rPr lang="ru-RU" sz="2400" dirty="0"/>
              <a:t>3, № П.95-97, (стр. </a:t>
            </a:r>
            <a:r>
              <a:rPr lang="ru-RU" sz="2400"/>
              <a:t>135)</a:t>
            </a:r>
            <a:endParaRPr lang="ru-RU" sz="24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48000" y="72000"/>
            <a:ext cx="861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Итоги</a:t>
            </a:r>
            <a:endParaRPr lang="ru-RU" sz="20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72000" y="72000"/>
            <a:ext cx="523948" cy="419159"/>
            <a:chOff x="360000" y="3491917"/>
            <a:chExt cx="523948" cy="419159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3491917"/>
              <a:ext cx="523948" cy="41915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14000" y="3508316"/>
              <a:ext cx="365806" cy="369332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Wingdings" pitchFamily="2" charset="2"/>
                  <a:cs typeface="Arial" pitchFamily="34" charset="0"/>
                </a:rPr>
                <a:t>ь</a:t>
              </a:r>
              <a:endParaRPr lang="ru-RU" b="1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629EEC2-20E6-4BC2-8E16-D3F36211507C}"/>
              </a:ext>
            </a:extLst>
          </p:cNvPr>
          <p:cNvSpPr/>
          <p:nvPr/>
        </p:nvSpPr>
        <p:spPr>
          <a:xfrm>
            <a:off x="198028" y="692696"/>
            <a:ext cx="648072" cy="648072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07BDB6-A355-478C-AE5C-D53EEF7CCD20}"/>
                  </a:ext>
                </a:extLst>
              </p:cNvPr>
              <p:cNvSpPr txBox="1"/>
              <p:nvPr/>
            </p:nvSpPr>
            <p:spPr>
              <a:xfrm>
                <a:off x="185747" y="1410394"/>
                <a:ext cx="8622444" cy="2699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ru-RU" sz="1800" b="0" i="0" u="none" strike="noStrike" baseline="0" dirty="0">
                    <a:latin typeface="Arial" panose="020B0604020202020204" pitchFamily="34" charset="0"/>
                  </a:rPr>
                  <a:t>Из многих пропорций, которыми пользовался человек, существует</a:t>
                </a:r>
              </a:p>
              <a:p>
                <a:pPr algn="l"/>
                <a:r>
                  <a:rPr lang="ru-RU" sz="1800" b="0" i="0" u="none" strike="noStrike" baseline="0" dirty="0">
                    <a:latin typeface="Arial" panose="020B0604020202020204" pitchFamily="34" charset="0"/>
                  </a:rPr>
                  <a:t>одна-единственная и неповторимая. Она была известна древним грекам,</a:t>
                </a:r>
              </a:p>
              <a:p>
                <a:pPr algn="l"/>
                <a:r>
                  <a:rPr lang="ru-RU" sz="1800" b="0" i="0" u="none" strike="noStrike" baseline="0" dirty="0">
                    <a:latin typeface="Arial" panose="020B0604020202020204" pitchFamily="34" charset="0"/>
                  </a:rPr>
                  <a:t>которые называли её </a:t>
                </a:r>
                <a:r>
                  <a:rPr lang="ru-RU" sz="1800" b="0" i="1" u="none" strike="noStrike" baseline="0" dirty="0">
                    <a:latin typeface="Arial" panose="020B0604020202020204" pitchFamily="34" charset="0"/>
                  </a:rPr>
                  <a:t>делением отрезка в крайнем и среднем отношении. </a:t>
                </a:r>
                <a:r>
                  <a:rPr lang="ru-RU" sz="1800" b="0" i="0" u="none" strike="noStrike" baseline="0" dirty="0">
                    <a:latin typeface="Arial" panose="020B0604020202020204" pitchFamily="34" charset="0"/>
                  </a:rPr>
                  <a:t>Эта пропорция определяется как </a:t>
                </a:r>
                <a:r>
                  <a:rPr lang="ru-RU" sz="1800" b="0" i="1" u="none" strike="noStrike" baseline="0" dirty="0">
                    <a:latin typeface="Arial" panose="020B0604020202020204" pitchFamily="34" charset="0"/>
                  </a:rPr>
                  <a:t>деление отрезка на две</a:t>
                </a:r>
              </a:p>
              <a:p>
                <a:pPr algn="l"/>
                <a:r>
                  <a:rPr lang="ru-RU" sz="1800" b="0" i="1" u="none" strike="noStrike" baseline="0" dirty="0">
                    <a:latin typeface="Arial" panose="020B0604020202020204" pitchFamily="34" charset="0"/>
                  </a:rPr>
                  <a:t>неравные части, при котором меньшая часть так относится к большей,</a:t>
                </a:r>
              </a:p>
              <a:p>
                <a:pPr algn="l"/>
                <a:r>
                  <a:rPr lang="ru-RU" sz="1800" b="0" i="1" u="none" strike="noStrike" baseline="0" dirty="0">
                    <a:latin typeface="Arial" panose="020B0604020202020204" pitchFamily="34" charset="0"/>
                  </a:rPr>
                  <a:t>как большая ко всему отрезку. </a:t>
                </a:r>
                <a:r>
                  <a:rPr lang="ru-RU" sz="1800" b="0" i="0" u="none" strike="noStrike" baseline="0" dirty="0">
                    <a:latin typeface="Arial" panose="020B0604020202020204" pitchFamily="34" charset="0"/>
                  </a:rPr>
                  <a:t>Отношение такой пропорции обозначают греческой буквой </a:t>
                </a:r>
                <a14:m>
                  <m:oMath xmlns:m="http://schemas.openxmlformats.org/officeDocument/2006/math">
                    <m:r>
                      <a:rPr lang="ru-RU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ru-RU" sz="1800" b="0" i="0" u="none" strike="noStrike" baseline="0" dirty="0">
                    <a:latin typeface="Arial" panose="020B0604020202020204" pitchFamily="34" charset="0"/>
                  </a:rPr>
                  <a:t>(≪фи≫), и оно приближённо равно 0,618.</a:t>
                </a:r>
              </a:p>
              <a:p>
                <a:pPr algn="l"/>
                <a:r>
                  <a:rPr lang="ru-RU" sz="1800" b="0" i="0" u="none" strike="noStrike" baseline="0" dirty="0">
                    <a:latin typeface="Arial" panose="020B0604020202020204" pitchFamily="34" charset="0"/>
                  </a:rPr>
                  <a:t>Эту пропорцию называли по-разному: золотой, божественной, гармонической,</a:t>
                </a:r>
              </a:p>
              <a:p>
                <a:pPr algn="l"/>
                <a:r>
                  <a:rPr lang="ru-RU" sz="2000" b="1" i="0" u="none" strike="noStrike" baseline="0" dirty="0">
                    <a:latin typeface="Arial" panose="020B0604020202020204" pitchFamily="34" charset="0"/>
                  </a:rPr>
                  <a:t>золотым сечением, </a:t>
                </a:r>
                <a:r>
                  <a:rPr lang="ru-RU" sz="1800" b="0" i="0" u="none" strike="noStrike" baseline="0" dirty="0">
                    <a:latin typeface="Arial" panose="020B0604020202020204" pitchFamily="34" charset="0"/>
                  </a:rPr>
                  <a:t>золотым числом.</a:t>
                </a:r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07BDB6-A355-478C-AE5C-D53EEF7C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47" y="1410394"/>
                <a:ext cx="8622444" cy="2699906"/>
              </a:xfrm>
              <a:prstGeom prst="rect">
                <a:avLst/>
              </a:prstGeom>
              <a:blipFill>
                <a:blip r:embed="rId6"/>
                <a:stretch>
                  <a:fillRect l="-707" t="-1129" r="-71" b="-31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01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</TotalTime>
  <Words>407</Words>
  <Application>Microsoft Office PowerPoint</Application>
  <PresentationFormat>Экран (4:3)</PresentationFormat>
  <Paragraphs>60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Cambria Math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SVG</dc:creator>
  <cp:lastModifiedBy>Валентин Сенин</cp:lastModifiedBy>
  <cp:revision>371</cp:revision>
  <dcterms:created xsi:type="dcterms:W3CDTF">2021-10-31T04:25:13Z</dcterms:created>
  <dcterms:modified xsi:type="dcterms:W3CDTF">2023-12-19T04:26:07Z</dcterms:modified>
</cp:coreProperties>
</file>