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7" r:id="rId2"/>
    <p:sldId id="276" r:id="rId3"/>
    <p:sldId id="301" r:id="rId4"/>
    <p:sldId id="295" r:id="rId5"/>
    <p:sldId id="273" r:id="rId6"/>
    <p:sldId id="29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DF6"/>
    <a:srgbClr val="6BBC46"/>
    <a:srgbClr val="7CBF33"/>
    <a:srgbClr val="FAE5F0"/>
    <a:srgbClr val="FFFAFA"/>
    <a:srgbClr val="FAF5F5"/>
    <a:srgbClr val="F0DCE6"/>
    <a:srgbClr val="F0DCDC"/>
    <a:srgbClr val="F0EBEB"/>
    <a:srgbClr val="FAE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6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50017-838D-455F-B030-5C0377B70E5E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C26B6-C52D-43A4-A5AA-20D3A3747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9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383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62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84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84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17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60" y="6648"/>
            <a:ext cx="9132540" cy="614040"/>
          </a:xfrm>
        </p:spPr>
        <p:txBody>
          <a:bodyPr>
            <a:normAutofit/>
          </a:bodyPr>
          <a:lstStyle>
            <a:lvl1pPr algn="l">
              <a:defRPr sz="28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0654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eninvg07.narod.ru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861456"/>
            <a:ext cx="9180000" cy="2890543"/>
          </a:xfrm>
          <a:prstGeom prst="rect">
            <a:avLst/>
          </a:prstGeom>
          <a:solidFill>
            <a:schemeClr val="bg2">
              <a:lumMod val="75000"/>
              <a:alpha val="45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932000" y="36000"/>
            <a:ext cx="4232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Сенина Г., Сенин В., МАОУ СОШ №4 г. Корсаков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772" y="2517736"/>
            <a:ext cx="5508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Tahoma" pitchFamily="34" charset="0"/>
                <a:cs typeface="Tahoma" pitchFamily="34" charset="0"/>
              </a:rPr>
              <a:t>Действие вычитания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5580000" y="1080000"/>
            <a:ext cx="2952440" cy="3152466"/>
            <a:chOff x="971600" y="108736"/>
            <a:chExt cx="2952440" cy="3152466"/>
          </a:xfrm>
          <a:blipFill>
            <a:blip r:embed="rId2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971600" y="108736"/>
              <a:ext cx="2952440" cy="1460466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972000" y="1800736"/>
              <a:ext cx="2952040" cy="1460466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971600" y="1296736"/>
              <a:ext cx="2952440" cy="15841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Скругленный прямоугольник 2">
            <a:hlinkClick r:id="rId3"/>
          </p:cNvPr>
          <p:cNvSpPr/>
          <p:nvPr/>
        </p:nvSpPr>
        <p:spPr>
          <a:xfrm>
            <a:off x="5580400" y="4941168"/>
            <a:ext cx="2952040" cy="3960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889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http://seninvg07.narod.ru/</a:t>
            </a:r>
            <a:endParaRPr lang="ru-RU" dirty="0"/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B1CA78E6-5096-4BF8-B387-9A0343E52FA4}"/>
              </a:ext>
            </a:extLst>
          </p:cNvPr>
          <p:cNvSpPr txBox="1"/>
          <p:nvPr/>
        </p:nvSpPr>
        <p:spPr>
          <a:xfrm>
            <a:off x="1122561" y="4305368"/>
            <a:ext cx="7618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b="1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ПОВТОРЕНИЕ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6543F29-B6EA-4276-99E2-88392943A2B2}"/>
              </a:ext>
            </a:extLst>
          </p:cNvPr>
          <p:cNvSpPr/>
          <p:nvPr/>
        </p:nvSpPr>
        <p:spPr>
          <a:xfrm>
            <a:off x="7920000" y="540000"/>
            <a:ext cx="914400" cy="9144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8461D3C-B05D-4F29-B3F6-93FCC2E7F1A9}"/>
              </a:ext>
            </a:extLst>
          </p:cNvPr>
          <p:cNvSpPr/>
          <p:nvPr/>
        </p:nvSpPr>
        <p:spPr>
          <a:xfrm>
            <a:off x="-4800" y="6552137"/>
            <a:ext cx="9144000" cy="30777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14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метапредмет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– задача</a:t>
            </a:r>
          </a:p>
        </p:txBody>
      </p:sp>
    </p:spTree>
    <p:extLst>
      <p:ext uri="{BB962C8B-B14F-4D97-AF65-F5344CB8AC3E}">
        <p14:creationId xmlns:p14="http://schemas.microsoft.com/office/powerpoint/2010/main" val="207006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496" cy="3960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84000" y="72000"/>
            <a:ext cx="17863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Задачи урока</a:t>
            </a:r>
            <a:endParaRPr lang="ru-RU" sz="2000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72000" y="72000"/>
            <a:ext cx="523948" cy="419159"/>
            <a:chOff x="360000" y="5688000"/>
            <a:chExt cx="523948" cy="419159"/>
          </a:xfrm>
        </p:grpSpPr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5688000"/>
              <a:ext cx="523948" cy="41915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14000" y="5688000"/>
              <a:ext cx="335348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Ц</a:t>
              </a: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126000" y="1124744"/>
            <a:ext cx="5544120" cy="5506841"/>
            <a:chOff x="4716000" y="3022859"/>
            <a:chExt cx="5760144" cy="5506841"/>
          </a:xfrm>
        </p:grpSpPr>
        <p:sp>
          <p:nvSpPr>
            <p:cNvPr id="17" name="Прямоугольник с двумя скругленными соседними углами 16"/>
            <p:cNvSpPr/>
            <p:nvPr/>
          </p:nvSpPr>
          <p:spPr>
            <a:xfrm>
              <a:off x="4716000" y="3022859"/>
              <a:ext cx="5760128" cy="360000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4716016" y="3383999"/>
              <a:ext cx="5760128" cy="51457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4752000" y="3451387"/>
              <a:ext cx="5724128" cy="50783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Вычислять значения выражений, содержащих натуральные, целые, положительные и отрицательные числа, обыкновенные и десятичные дроби, выполнять преобразования чисел и выражений.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Выбирать способ сравнения чисел, вычислений, применять свойства арифметических действий для рационализации вычислений.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Решать задачи из реальной жизни, применять математические знания для решения задач из других предметов.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Решать задачи разными способами, сравнивать, выбирать способы решения задачи.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Осуществлять самоконтроль выполняемых действий и самопроверку результата вычислений</a:t>
              </a:r>
              <a:endParaRPr lang="ru-RU" sz="2000" dirty="0"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  <p:pic>
        <p:nvPicPr>
          <p:cNvPr id="20" name="Рисунок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" y="516620"/>
            <a:ext cx="2190750" cy="9525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C7D11E-C170-46AB-88EB-405059AEF8B3}"/>
              </a:ext>
            </a:extLst>
          </p:cNvPr>
          <p:cNvSpPr txBox="1"/>
          <p:nvPr/>
        </p:nvSpPr>
        <p:spPr>
          <a:xfrm>
            <a:off x="5940152" y="1111837"/>
            <a:ext cx="32038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i="0" u="none" strike="noStrike" baseline="0" dirty="0">
                <a:latin typeface="Arial" panose="020B0604020202020204" pitchFamily="34" charset="0"/>
              </a:rPr>
              <a:t>Сложение отрицательных чисел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Сложение чисел с разными знаками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i="0" u="none" strike="noStrike" baseline="0" dirty="0">
                <a:latin typeface="Arial" panose="020B0604020202020204" pitchFamily="34" charset="0"/>
              </a:rPr>
              <a:t>Действие вычитания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3925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загнутый угол 2">
            <a:extLst>
              <a:ext uri="{FF2B5EF4-FFF2-40B4-BE49-F238E27FC236}">
                <a16:creationId xmlns:a16="http://schemas.microsoft.com/office/drawing/2014/main" id="{6188BAE4-4570-4FB2-912B-E8198F08CDF3}"/>
              </a:ext>
            </a:extLst>
          </p:cNvPr>
          <p:cNvSpPr/>
          <p:nvPr/>
        </p:nvSpPr>
        <p:spPr>
          <a:xfrm>
            <a:off x="72000" y="764704"/>
            <a:ext cx="8996717" cy="4549355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72000"/>
            <a:ext cx="8388000" cy="396000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684000" y="72000"/>
            <a:ext cx="23885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Работаем с книгой</a:t>
            </a:r>
            <a:endParaRPr lang="ru-RU" sz="20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2000" y="72000"/>
            <a:ext cx="504056" cy="504056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6B13E-9DA0-4205-9158-8943E7CB0DDA}"/>
              </a:ext>
            </a:extLst>
          </p:cNvPr>
          <p:cNvSpPr txBox="1"/>
          <p:nvPr/>
        </p:nvSpPr>
        <p:spPr>
          <a:xfrm>
            <a:off x="8419315" y="681688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2B336-4DD2-4932-98DC-C93DF8855ABF}"/>
              </a:ext>
            </a:extLst>
          </p:cNvPr>
          <p:cNvSpPr txBox="1"/>
          <p:nvPr/>
        </p:nvSpPr>
        <p:spPr>
          <a:xfrm>
            <a:off x="147283" y="789744"/>
            <a:ext cx="838515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Расскажите алгоритм нахождения суммы двух отрицательных чисел.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Может ли сумма отрицательных чисел равняться нулю; отрицательному числу; числу, меньшему каждого из слагаемых; числу, большему каждого из слагаемых?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Какой знак будет у суммы двух чисел с разными знаками, если:</a:t>
            </a:r>
          </a:p>
          <a:p>
            <a:pPr algn="l"/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а) больший модуль у отрицательного числа;</a:t>
            </a:r>
          </a:p>
          <a:p>
            <a:pPr algn="l"/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б) меньший модуль у отрицательного числа?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Расскажите алгоритм сложения двух чисел с разными знаками.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Может ли сумма двух чисел быть меньше каждого из слагаемых; одного из слагаемых?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 разность двух чисел </a:t>
            </a:r>
            <a:r>
              <a:rPr lang="ru-RU" sz="18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18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sz="18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можно заменить суммой? </a:t>
            </a:r>
            <a:endParaRPr lang="en-US" sz="1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Что такое алгебраическая сумма?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 найти длину отрезка, зная координаты его концов?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Какое из чисел m и 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меньше, если их разность положительна;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отрицательна?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8232E6-0C2E-4542-BF08-7F3B88668B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000" y="5220000"/>
            <a:ext cx="5616000" cy="8760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228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000" cy="396000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648000" y="72000"/>
            <a:ext cx="1567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Повторяем </a:t>
            </a:r>
            <a:endParaRPr lang="ru-RU" sz="2000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72000" y="72000"/>
            <a:ext cx="523948" cy="419159"/>
            <a:chOff x="360085" y="5148000"/>
            <a:chExt cx="523948" cy="419159"/>
          </a:xfrm>
        </p:grpSpPr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85" y="5148000"/>
              <a:ext cx="523948" cy="419159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14000" y="5148000"/>
              <a:ext cx="332142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П</a:t>
              </a: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CDEA759-F5D3-4288-BB4A-31483FACE3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000" y="792000"/>
            <a:ext cx="5328000" cy="55639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466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719999" y="72000"/>
            <a:ext cx="8172679" cy="40011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</p:spPr>
        <p:txBody>
          <a:bodyPr wrap="squar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Проверь себя</a:t>
            </a:r>
            <a:endParaRPr lang="ru-RU" sz="2000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72000" y="72000"/>
            <a:ext cx="523948" cy="419159"/>
            <a:chOff x="349997" y="4608000"/>
            <a:chExt cx="523948" cy="419159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997" y="4608000"/>
              <a:ext cx="523948" cy="419159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14000" y="4608000"/>
              <a:ext cx="309700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?</a:t>
              </a:r>
            </a:p>
          </p:txBody>
        </p:sp>
      </p:grpSp>
      <p:pic>
        <p:nvPicPr>
          <p:cNvPr id="8" name="Рисунок 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74537" y="4581128"/>
            <a:ext cx="1296343" cy="174775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A60169-DBF7-4870-927B-576BE5A0AE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792000"/>
            <a:ext cx="8953500" cy="24193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3647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000" cy="396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79512" y="5949280"/>
            <a:ext cx="878497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Домашнее задание:   </a:t>
            </a:r>
            <a:r>
              <a:rPr lang="ru-RU" sz="2400" dirty="0"/>
              <a:t>§ 4, п.30-32, № П.103-104, (стр. 136)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648000" y="72000"/>
            <a:ext cx="861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Итоги</a:t>
            </a:r>
            <a:endParaRPr lang="ru-RU" sz="2000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72000" y="72000"/>
            <a:ext cx="523948" cy="419159"/>
            <a:chOff x="360000" y="3491917"/>
            <a:chExt cx="523948" cy="419159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3491917"/>
              <a:ext cx="523948" cy="419159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14000" y="3508316"/>
              <a:ext cx="365806" cy="369332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Wingdings" pitchFamily="2" charset="2"/>
                  <a:cs typeface="Arial" pitchFamily="34" charset="0"/>
                </a:rPr>
                <a:t>ь</a:t>
              </a:r>
              <a:endParaRPr lang="ru-RU" b="1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629EEC2-20E6-4BC2-8E16-D3F36211507C}"/>
              </a:ext>
            </a:extLst>
          </p:cNvPr>
          <p:cNvSpPr/>
          <p:nvPr/>
        </p:nvSpPr>
        <p:spPr>
          <a:xfrm>
            <a:off x="198028" y="692696"/>
            <a:ext cx="648072" cy="648072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ADD8CC-D0D3-46AB-BA89-37EBDAB017A6}"/>
              </a:ext>
            </a:extLst>
          </p:cNvPr>
          <p:cNvSpPr txBox="1"/>
          <p:nvPr/>
        </p:nvSpPr>
        <p:spPr>
          <a:xfrm>
            <a:off x="179512" y="1571899"/>
            <a:ext cx="885648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Современную жизнь невозможно представить без чисел. Люди сталкиваются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с ними ежедневно, производят десятки, сотни и тысячи действий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с ними в уме, на бумаге и при помощи компьютеров. В математике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нет более важного понятия, чем число.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Понятие натурального числа возникло ещё в доисторические времена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при счёте предметов. Сначала люди использовали только три понятия: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один, два и много, поэтому в древних языках (например, в древнегреческом)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существует три формы существительных: в единственном,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двойственном и множественном числе.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01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2330</TotalTime>
  <Words>371</Words>
  <Application>Microsoft Office PowerPoint</Application>
  <PresentationFormat>Экран (4:3)</PresentationFormat>
  <Paragraphs>51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SVG</dc:creator>
  <cp:lastModifiedBy>Валентин Сенин</cp:lastModifiedBy>
  <cp:revision>396</cp:revision>
  <dcterms:created xsi:type="dcterms:W3CDTF">2021-10-31T04:25:13Z</dcterms:created>
  <dcterms:modified xsi:type="dcterms:W3CDTF">2023-12-19T05:00:10Z</dcterms:modified>
</cp:coreProperties>
</file>