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7" r:id="rId2"/>
    <p:sldId id="276" r:id="rId3"/>
    <p:sldId id="301" r:id="rId4"/>
    <p:sldId id="295" r:id="rId5"/>
    <p:sldId id="273" r:id="rId6"/>
    <p:sldId id="290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DF6"/>
    <a:srgbClr val="6BBC46"/>
    <a:srgbClr val="7CBF33"/>
    <a:srgbClr val="FAE5F0"/>
    <a:srgbClr val="FFFAFA"/>
    <a:srgbClr val="FAF5F5"/>
    <a:srgbClr val="F0DCE6"/>
    <a:srgbClr val="F0DCDC"/>
    <a:srgbClr val="F0EBEB"/>
    <a:srgbClr val="FAE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50017-838D-455F-B030-5C0377B70E5E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C26B6-C52D-43A4-A5AA-20D3A3747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95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383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62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584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584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174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60" y="6648"/>
            <a:ext cx="9132540" cy="614040"/>
          </a:xfrm>
        </p:spPr>
        <p:txBody>
          <a:bodyPr>
            <a:normAutofit/>
          </a:bodyPr>
          <a:lstStyle>
            <a:lvl1pPr algn="l">
              <a:defRPr sz="28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20654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eninvg07.narod.ru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861456"/>
            <a:ext cx="9180000" cy="2890543"/>
          </a:xfrm>
          <a:prstGeom prst="rect">
            <a:avLst/>
          </a:prstGeom>
          <a:solidFill>
            <a:schemeClr val="accent3">
              <a:lumMod val="60000"/>
              <a:lumOff val="40000"/>
              <a:alpha val="45000"/>
            </a:schemeClr>
          </a:soli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4932000" y="36000"/>
            <a:ext cx="4232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4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Сенина Г., Сенин В., МАОУ СОШ №4 г. Корсаков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772" y="2517736"/>
            <a:ext cx="55081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dirty="0">
                <a:solidFill>
                  <a:schemeClr val="accent3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ea typeface="Tahoma" pitchFamily="34" charset="0"/>
                <a:cs typeface="Tahoma" pitchFamily="34" charset="0"/>
              </a:rPr>
              <a:t>Обобщение. «Обыкновенные дроби. Часть 1»</a:t>
            </a:r>
          </a:p>
        </p:txBody>
      </p:sp>
      <p:grpSp>
        <p:nvGrpSpPr>
          <p:cNvPr id="9" name="Группа 8"/>
          <p:cNvGrpSpPr/>
          <p:nvPr/>
        </p:nvGrpSpPr>
        <p:grpSpPr>
          <a:xfrm>
            <a:off x="5580000" y="1080000"/>
            <a:ext cx="2952440" cy="3152466"/>
            <a:chOff x="971600" y="108736"/>
            <a:chExt cx="2952440" cy="3152466"/>
          </a:xfrm>
          <a:blipFill>
            <a:blip r:embed="rId2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971600" y="108736"/>
              <a:ext cx="2952440" cy="1460466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Скругленный прямоугольник 14"/>
            <p:cNvSpPr/>
            <p:nvPr/>
          </p:nvSpPr>
          <p:spPr>
            <a:xfrm>
              <a:off x="972000" y="1800736"/>
              <a:ext cx="2952040" cy="1460466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971600" y="1296736"/>
              <a:ext cx="2952440" cy="15841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Скругленный прямоугольник 2">
            <a:hlinkClick r:id="rId3"/>
          </p:cNvPr>
          <p:cNvSpPr/>
          <p:nvPr/>
        </p:nvSpPr>
        <p:spPr>
          <a:xfrm>
            <a:off x="5580400" y="4941168"/>
            <a:ext cx="2952040" cy="396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889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http://seninvg07.narod.ru/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006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72000"/>
            <a:ext cx="8388496" cy="3960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684000" y="72000"/>
            <a:ext cx="17863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Задачи урока</a:t>
            </a:r>
            <a:endParaRPr lang="ru-RU" sz="2000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72000" y="72000"/>
            <a:ext cx="523948" cy="419159"/>
            <a:chOff x="360000" y="5688000"/>
            <a:chExt cx="523948" cy="419159"/>
          </a:xfrm>
        </p:grpSpPr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0" y="5688000"/>
              <a:ext cx="523948" cy="41915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414000" y="5688000"/>
              <a:ext cx="335348" cy="338554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ru-RU" sz="1600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Ц</a:t>
              </a: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108000" y="1404000"/>
            <a:ext cx="5760144" cy="4959459"/>
            <a:chOff x="4716000" y="3022859"/>
            <a:chExt cx="5760144" cy="4959459"/>
          </a:xfrm>
        </p:grpSpPr>
        <p:sp>
          <p:nvSpPr>
            <p:cNvPr id="17" name="Прямоугольник с двумя скругленными соседними углами 16"/>
            <p:cNvSpPr/>
            <p:nvPr/>
          </p:nvSpPr>
          <p:spPr>
            <a:xfrm>
              <a:off x="4716000" y="3022859"/>
              <a:ext cx="5760128" cy="360000"/>
            </a:xfrm>
            <a:prstGeom prst="round2Same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4716016" y="3383999"/>
              <a:ext cx="5760128" cy="45983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4752000" y="3451387"/>
              <a:ext cx="5724128" cy="4247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ru-RU" sz="1800" b="1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Вычислять </a:t>
              </a:r>
              <a: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значения выражений, содержащих натуральные числа, обыкновенные и десятичные дроби, выполнять преобразования чисел.</a:t>
              </a:r>
              <a:b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endPara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 lang="ru-RU" sz="1800" b="1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Выбирать способ </a:t>
              </a:r>
              <a: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сравнения чисел, вычислений, </a:t>
              </a:r>
              <a:r>
                <a:rPr lang="ru-RU" sz="1800" b="1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применять свойства </a:t>
              </a:r>
              <a: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арифметических действий для рационализации вычислений.</a:t>
              </a:r>
              <a:b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endPara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 lang="ru-RU" sz="1800" b="1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Решать задачи </a:t>
              </a:r>
              <a: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из реальной жизни, </a:t>
              </a:r>
              <a:r>
                <a:rPr lang="ru-RU" sz="1800" b="1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применять математические знания </a:t>
              </a:r>
              <a: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для решения задач из других учебных предметов.</a:t>
              </a:r>
              <a:b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endPara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 lang="ru-RU" sz="1800" b="1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Решать задачи разными способами, сравнивать способы </a:t>
              </a:r>
              <a: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решения задачи</a:t>
              </a:r>
              <a:r>
                <a:rPr lang="ru-RU" sz="1800" b="1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, выбирать рациональный способ</a:t>
              </a:r>
              <a:endParaRPr lang="ru-RU" sz="2000" dirty="0">
                <a:latin typeface="Arial" panose="020B0604020202020204" pitchFamily="34" charset="0"/>
                <a:cs typeface="Arial" pitchFamily="34" charset="0"/>
              </a:endParaRPr>
            </a:p>
          </p:txBody>
        </p:sp>
      </p:grpSp>
      <p:pic>
        <p:nvPicPr>
          <p:cNvPr id="20" name="Рисунок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0" y="516620"/>
            <a:ext cx="21907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5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72000"/>
            <a:ext cx="8388000" cy="396000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684000" y="72000"/>
            <a:ext cx="23885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Работаем с книгой</a:t>
            </a:r>
            <a:endParaRPr lang="ru-RU" sz="2000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72000" y="72000"/>
            <a:ext cx="504056" cy="504056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528403-E874-4CF4-9558-E5707F1BC100}"/>
              </a:ext>
            </a:extLst>
          </p:cNvPr>
          <p:cNvSpPr txBox="1"/>
          <p:nvPr/>
        </p:nvSpPr>
        <p:spPr>
          <a:xfrm>
            <a:off x="75282" y="764704"/>
            <a:ext cx="899671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Как сравнить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обыкновенные дроби с разными знаменателями;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Как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</a:t>
            </a: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азывают долю, полученную при делении целого на 2, 4, 6, 9 равных частей?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Что показывает знаменатель дроби? Где он записывается?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Что показывает числитель дроби? Где он записывается?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Какую дробь называют правильной?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Какую дробь называют неправильной?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Сформулируйте правило сложения дробей с одинаковыми знаменателями.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Как из одной дроби вычесть другую дробь с тем же знаменателем?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С помощью букв запишите правила сложения и вычитания дробей с одинаковыми знаменателями.</a:t>
            </a:r>
          </a:p>
          <a:p>
            <a:pPr algn="l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EF8293A-680A-4ADB-8F55-5D016E3E689C}"/>
              </a:ext>
            </a:extLst>
          </p:cNvPr>
          <p:cNvSpPr/>
          <p:nvPr/>
        </p:nvSpPr>
        <p:spPr>
          <a:xfrm>
            <a:off x="2771800" y="4340989"/>
            <a:ext cx="3312368" cy="20162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ru-RU" sz="18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завтраке в детском саду Маша оставила на тарелке четверть каши, а</a:t>
            </a:r>
          </a:p>
          <a:p>
            <a:pPr algn="l"/>
            <a:r>
              <a:rPr lang="ru-RU" sz="18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Лена — треть. </a:t>
            </a:r>
            <a:r>
              <a:rPr lang="ru-RU" sz="1800" b="0" i="0" u="none" strike="noStrike" baseline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Кто поел лучше?</a:t>
            </a:r>
            <a:endParaRPr lang="ru-RU" sz="200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28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72000"/>
            <a:ext cx="8388000" cy="396000"/>
          </a:xfrm>
          <a:prstGeom prst="rect">
            <a:avLst/>
          </a:prstGeom>
        </p:spPr>
      </p:pic>
      <p:sp>
        <p:nvSpPr>
          <p:cNvPr id="24" name="Прямоугольник 23"/>
          <p:cNvSpPr/>
          <p:nvPr/>
        </p:nvSpPr>
        <p:spPr>
          <a:xfrm>
            <a:off x="648000" y="72000"/>
            <a:ext cx="15678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Повторяем </a:t>
            </a:r>
            <a:endParaRPr lang="ru-RU" sz="2000" dirty="0"/>
          </a:p>
        </p:txBody>
      </p:sp>
      <p:grpSp>
        <p:nvGrpSpPr>
          <p:cNvPr id="25" name="Группа 24"/>
          <p:cNvGrpSpPr/>
          <p:nvPr/>
        </p:nvGrpSpPr>
        <p:grpSpPr>
          <a:xfrm>
            <a:off x="72000" y="72000"/>
            <a:ext cx="523948" cy="419159"/>
            <a:chOff x="360085" y="5148000"/>
            <a:chExt cx="523948" cy="419159"/>
          </a:xfrm>
        </p:grpSpPr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85" y="5148000"/>
              <a:ext cx="523948" cy="419159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414000" y="5148000"/>
              <a:ext cx="332142" cy="338554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ru-RU" sz="1600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П</a:t>
              </a:r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226DC2C-7DC0-4DB0-81EF-699EAFD869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900000"/>
            <a:ext cx="8877300" cy="34575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466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D6101A3-CB81-4C82-87FC-19E3150F4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540000"/>
            <a:ext cx="8877300" cy="62579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0" name="Прямоугольник 9"/>
          <p:cNvSpPr/>
          <p:nvPr/>
        </p:nvSpPr>
        <p:spPr>
          <a:xfrm>
            <a:off x="719999" y="72000"/>
            <a:ext cx="8172679" cy="400110"/>
          </a:xfrm>
          <a:prstGeom prst="rect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</a:gradFill>
        </p:spPr>
        <p:txBody>
          <a:bodyPr wrap="squar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Проверь себя</a:t>
            </a:r>
            <a:endParaRPr lang="ru-RU" sz="2000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72000" y="72000"/>
            <a:ext cx="523948" cy="419159"/>
            <a:chOff x="349997" y="4608000"/>
            <a:chExt cx="523948" cy="419159"/>
          </a:xfrm>
        </p:grpSpPr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997" y="4608000"/>
              <a:ext cx="523948" cy="419159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14000" y="4608000"/>
              <a:ext cx="309700" cy="338554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ru-RU" sz="1600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647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72000"/>
            <a:ext cx="8388000" cy="396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79512" y="5949280"/>
            <a:ext cx="878497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Домашнее задание:   </a:t>
            </a:r>
            <a:r>
              <a:rPr lang="ru-RU" sz="2400" dirty="0"/>
              <a:t>§ 5, стр. 90 № 5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648000" y="72000"/>
            <a:ext cx="8614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Итоги</a:t>
            </a:r>
            <a:endParaRPr lang="ru-RU" sz="2000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72000" y="72000"/>
            <a:ext cx="523948" cy="419159"/>
            <a:chOff x="360000" y="3491917"/>
            <a:chExt cx="523948" cy="419159"/>
          </a:xfrm>
        </p:grpSpPr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0" y="3491917"/>
              <a:ext cx="523948" cy="419159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414000" y="3508316"/>
              <a:ext cx="365806" cy="369332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Wingdings" pitchFamily="2" charset="2"/>
                  <a:cs typeface="Arial" pitchFamily="34" charset="0"/>
                </a:rPr>
                <a:t>ь</a:t>
              </a:r>
              <a:endParaRPr lang="ru-RU" b="1" dirty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778B8EF-2AC2-40F0-8BDB-0D7D9A089B90}"/>
              </a:ext>
            </a:extLst>
          </p:cNvPr>
          <p:cNvSpPr/>
          <p:nvPr/>
        </p:nvSpPr>
        <p:spPr>
          <a:xfrm>
            <a:off x="251520" y="731276"/>
            <a:ext cx="6552728" cy="37444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3B42756-ADCA-4FE9-A495-E3D7D9283661}"/>
              </a:ext>
            </a:extLst>
          </p:cNvPr>
          <p:cNvSpPr/>
          <p:nvPr/>
        </p:nvSpPr>
        <p:spPr>
          <a:xfrm>
            <a:off x="337996" y="811135"/>
            <a:ext cx="646625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Учащиеся музыкальной школы знакомятся с дробями раньше, чем в общеобразовательной школе. С первых дней занятий дети знакомятся с такими понятиями как размер и длительности нот. Древнегреческий философ Пифагор (570 г. до н. э.), один из самых первых установил связь музыки и математики. Он создал учение о звуке. Пифагор связал длительность звучания нот с дробями. </a:t>
            </a:r>
          </a:p>
          <a:p>
            <a:r>
              <a:rPr lang="ru-RU" sz="2000" dirty="0"/>
              <a:t>Счёт длительностей в музыке ведётся от целой ноты, которая считается до четырёх. В целой ноте 2 половинные, 4 четверти, 8 восьмых, 16 шестнадцатых. Так музыка живёт в согласии с математикой</a:t>
            </a:r>
          </a:p>
        </p:txBody>
      </p:sp>
    </p:spTree>
    <p:extLst>
      <p:ext uri="{BB962C8B-B14F-4D97-AF65-F5344CB8AC3E}">
        <p14:creationId xmlns:p14="http://schemas.microsoft.com/office/powerpoint/2010/main" val="113501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1983</TotalTime>
  <Words>333</Words>
  <Application>Microsoft Office PowerPoint</Application>
  <PresentationFormat>Экран (4:3)</PresentationFormat>
  <Paragraphs>42</Paragraphs>
  <Slides>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SVG</dc:creator>
  <cp:lastModifiedBy>Валентин Сенин</cp:lastModifiedBy>
  <cp:revision>315</cp:revision>
  <dcterms:created xsi:type="dcterms:W3CDTF">2021-10-31T04:25:13Z</dcterms:created>
  <dcterms:modified xsi:type="dcterms:W3CDTF">2023-09-28T07:52:48Z</dcterms:modified>
</cp:coreProperties>
</file>