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57" r:id="rId4"/>
    <p:sldId id="259" r:id="rId5"/>
    <p:sldId id="289" r:id="rId6"/>
    <p:sldId id="288" r:id="rId7"/>
    <p:sldId id="292" r:id="rId8"/>
    <p:sldId id="293" r:id="rId9"/>
    <p:sldId id="294" r:id="rId10"/>
    <p:sldId id="284" r:id="rId11"/>
    <p:sldId id="260" r:id="rId12"/>
    <p:sldId id="286" r:id="rId13"/>
    <p:sldId id="296" r:id="rId14"/>
    <p:sldId id="291" r:id="rId15"/>
    <p:sldId id="264" r:id="rId16"/>
    <p:sldId id="263" r:id="rId17"/>
    <p:sldId id="299" r:id="rId18"/>
    <p:sldId id="298" r:id="rId19"/>
    <p:sldId id="265" r:id="rId20"/>
    <p:sldId id="267" r:id="rId21"/>
    <p:sldId id="274" r:id="rId22"/>
    <p:sldId id="301" r:id="rId23"/>
    <p:sldId id="279" r:id="rId24"/>
    <p:sldId id="282" r:id="rId25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>
      <p:cViewPr>
        <p:scale>
          <a:sx n="66" d="100"/>
          <a:sy n="66" d="100"/>
        </p:scale>
        <p:origin x="-918" y="-1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66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70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34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3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9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4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28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4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8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0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4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2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0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4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9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9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1"/>
            <a:ext cx="10361851" cy="1470366"/>
          </a:xfrm>
          <a:prstGeom prst="rect">
            <a:avLst/>
          </a:prstGeom>
        </p:spPr>
        <p:txBody>
          <a:bodyPr lIns="121905" tIns="60953" rIns="121905" bIns="6095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05" tIns="60953" rIns="121905" bIns="6095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05" tIns="60953" rIns="121905" bIns="6095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eaVert" lIns="121905" tIns="60953" rIns="121905" bIns="6095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4"/>
            <a:ext cx="2742843" cy="4388867"/>
          </a:xfrm>
          <a:prstGeom prst="rect">
            <a:avLst/>
          </a:prstGeom>
        </p:spPr>
        <p:txBody>
          <a:bodyPr vert="eaVert" lIns="121905" tIns="60953" rIns="121905" bIns="6095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206424"/>
            <a:ext cx="8025355" cy="4388867"/>
          </a:xfrm>
          <a:prstGeom prst="rect">
            <a:avLst/>
          </a:prstGeom>
        </p:spPr>
        <p:txBody>
          <a:bodyPr vert="eaVert" lIns="121905" tIns="60953" rIns="121905" bIns="6095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05" tIns="60953" rIns="121905" bIns="6095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lIns="121905" tIns="60953" rIns="121905" bIns="6095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  <a:prstGeom prst="rect">
            <a:avLst/>
          </a:prstGeom>
        </p:spPr>
        <p:txBody>
          <a:bodyPr lIns="121905" tIns="60953" rIns="121905" bIns="60953"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  <a:prstGeom prst="rect">
            <a:avLst/>
          </a:prstGeom>
        </p:spPr>
        <p:txBody>
          <a:bodyPr lIns="121905" tIns="60953" rIns="121905" bIns="60953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05" tIns="60953" rIns="121905" bIns="6095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200430"/>
            <a:ext cx="5384099" cy="3394861"/>
          </a:xfrm>
          <a:prstGeom prst="rect">
            <a:avLst/>
          </a:prstGeom>
        </p:spPr>
        <p:txBody>
          <a:bodyPr lIns="121905" tIns="60953" rIns="121905" bIns="60953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0"/>
            <a:ext cx="5384099" cy="3394861"/>
          </a:xfrm>
          <a:prstGeom prst="rect">
            <a:avLst/>
          </a:prstGeom>
        </p:spPr>
        <p:txBody>
          <a:bodyPr lIns="121905" tIns="60953" rIns="121905" bIns="60953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05" tIns="60953" rIns="121905" bIns="60953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  <a:prstGeom prst="rect">
            <a:avLst/>
          </a:prstGeom>
        </p:spPr>
        <p:txBody>
          <a:bodyPr lIns="121905" tIns="60953" rIns="121905" bIns="60953"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</p:spPr>
        <p:txBody>
          <a:bodyPr lIns="121905" tIns="60953" rIns="121905" bIns="60953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  <a:prstGeom prst="rect">
            <a:avLst/>
          </a:prstGeom>
        </p:spPr>
        <p:txBody>
          <a:bodyPr lIns="121905" tIns="60953" rIns="121905" bIns="60953"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  <a:prstGeom prst="rect">
            <a:avLst/>
          </a:prstGeom>
        </p:spPr>
        <p:txBody>
          <a:bodyPr lIns="121905" tIns="60953" rIns="121905" bIns="60953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lIns="121905" tIns="60953" rIns="121905" bIns="6095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2"/>
            <a:ext cx="4010562" cy="1162320"/>
          </a:xfrm>
          <a:prstGeom prst="rect">
            <a:avLst/>
          </a:prstGeom>
        </p:spPr>
        <p:txBody>
          <a:bodyPr lIns="121905" tIns="60953" rIns="121905" bIns="60953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  <a:prstGeom prst="rect">
            <a:avLst/>
          </a:prstGeom>
        </p:spPr>
        <p:txBody>
          <a:bodyPr lIns="121905" tIns="60953" rIns="121905" bIns="60953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  <a:prstGeom prst="rect">
            <a:avLst/>
          </a:prstGeom>
        </p:spPr>
        <p:txBody>
          <a:bodyPr lIns="121905" tIns="60953" rIns="121905" bIns="60953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  <a:prstGeom prst="rect">
            <a:avLst/>
          </a:prstGeom>
        </p:spPr>
        <p:txBody>
          <a:bodyPr lIns="121905" tIns="60953" rIns="121905" bIns="60953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  <a:prstGeom prst="rect">
            <a:avLst/>
          </a:prstGeom>
        </p:spPr>
        <p:txBody>
          <a:bodyPr lIns="121905" tIns="60953" rIns="121905" bIns="60953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  <a:prstGeom prst="rect">
            <a:avLst/>
          </a:prstGeom>
        </p:spPr>
        <p:txBody>
          <a:bodyPr lIns="121905" tIns="60953" rIns="121905" bIns="60953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834AE50F-6745-4818-A88E-B7C116FEC34C}" type="datetimeFigureOut">
              <a:rPr lang="zh-CN" altLang="en-US" smtClean="0"/>
              <a:pPr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lIns="121905" tIns="60953" rIns="121905" bIns="60953"/>
          <a:lstStyle/>
          <a:p>
            <a:fld id="{FE78BB1C-D173-4F26-AA33-1D0023D711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776642" y="2833504"/>
            <a:ext cx="4031923" cy="49959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5" tIns="60953" rIns="121905" bIns="60953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6232126">
            <a:off x="8042012" y="-2415401"/>
            <a:ext cx="4033382" cy="49941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5" tIns="60953" rIns="121905" bIns="60953" spcCol="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3646934" y="810072"/>
            <a:ext cx="4031923" cy="4995986"/>
          </a:xfrm>
          <a:prstGeom prst="rect">
            <a:avLst/>
          </a:prstGeom>
          <a:blipFill dpi="0" rotWithShape="1">
            <a:blip r:embed="rId14" cstate="print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5" tIns="60953" rIns="121905" bIns="60953" spcCol="0"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utoShape 3"/>
          <p:cNvSpPr>
            <a:spLocks noChangeArrowheads="1"/>
          </p:cNvSpPr>
          <p:nvPr/>
        </p:nvSpPr>
        <p:spPr bwMode="auto">
          <a:xfrm flipH="1">
            <a:off x="1702718" y="2018313"/>
            <a:ext cx="9240415" cy="1502047"/>
          </a:xfrm>
          <a:prstGeom prst="roundRect">
            <a:avLst>
              <a:gd name="adj" fmla="val 16667"/>
            </a:avLst>
          </a:prstGeom>
          <a:solidFill>
            <a:schemeClr val="bg1">
              <a:alpha val="25098"/>
            </a:schemeClr>
          </a:solidFill>
          <a:ln w="28575">
            <a:solidFill>
              <a:schemeClr val="bg1"/>
            </a:solidFill>
            <a:prstDash val="dash"/>
            <a:round/>
          </a:ln>
        </p:spPr>
        <p:txBody>
          <a:bodyPr wrap="square" lIns="120212" tIns="62645" rIns="120212" bIns="62645">
            <a:spAutoFit/>
          </a:bodyPr>
          <a:lstStyle/>
          <a:p>
            <a:pPr algn="ctr" latinLnBrk="1"/>
            <a:r>
              <a:rPr lang="zh-CN" altLang="en-US" sz="4000" dirty="0"/>
              <a:t>基于改进随机森林算法的电力系统短期负荷预测模型</a:t>
            </a:r>
            <a:endParaRPr lang="zh-CN" altLang="en-US" sz="4000" dirty="0">
              <a:solidFill>
                <a:srgbClr val="CE5243"/>
              </a:solidFill>
              <a:latin typeface="方正毡笔黑简体" pitchFamily="1" charset="-122"/>
              <a:ea typeface="方正毡笔黑简体" pitchFamily="1" charset="-122"/>
              <a:sym typeface="Kozuka Gothic Pr6N EL" panose="020B0200000000000000" pitchFamily="34" charset="-128"/>
            </a:endParaRPr>
          </a:p>
        </p:txBody>
      </p:sp>
      <p:sp>
        <p:nvSpPr>
          <p:cNvPr id="106" name="TextBox 21313"/>
          <p:cNvSpPr>
            <a:spLocks noChangeArrowheads="1"/>
          </p:cNvSpPr>
          <p:nvPr/>
        </p:nvSpPr>
        <p:spPr bwMode="auto">
          <a:xfrm flipH="1">
            <a:off x="2826605" y="4086776"/>
            <a:ext cx="6628537" cy="49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5" tIns="60953" rIns="121905" bIns="60953">
            <a:spAutoFit/>
          </a:bodyPr>
          <a:lstStyle/>
          <a:p>
            <a:pPr algn="ctr" eaLnBrk="1" latinLnBrk="1" hangingPunct="1"/>
            <a:r>
              <a:rPr lang="zh-CN" altLang="en-US" dirty="0" smtClean="0">
                <a:solidFill>
                  <a:srgbClr val="595959"/>
                </a:solidFill>
                <a:latin typeface="Kozuka Gothic Pr6N EL" panose="020B0200000000000000" pitchFamily="34" charset="-128"/>
                <a:sym typeface="Kozuka Gothic Pr6N EL" panose="020B0200000000000000" pitchFamily="34" charset="-128"/>
              </a:rPr>
              <a:t>汇报人：邢晨</a:t>
            </a:r>
            <a:endParaRPr lang="zh-CN" dirty="0">
              <a:solidFill>
                <a:srgbClr val="595959"/>
              </a:solidFill>
              <a:latin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2598" y="2781722"/>
            <a:ext cx="10971372" cy="1143265"/>
          </a:xfrm>
        </p:spPr>
        <p:txBody>
          <a:bodyPr/>
          <a:lstStyle/>
          <a:p>
            <a:r>
              <a:rPr lang="zh-CN" altLang="en-US" dirty="0" smtClean="0"/>
              <a:t>什么是随机森林算法？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icture_1"/>
          <p:cNvSpPr>
            <a:spLocks noChangeArrowheads="1"/>
          </p:cNvSpPr>
          <p:nvPr/>
        </p:nvSpPr>
        <p:spPr bwMode="auto">
          <a:xfrm>
            <a:off x="2934840" y="1687836"/>
            <a:ext cx="1806575" cy="1804987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12700">
            <a:solidFill>
              <a:srgbClr val="CC3300"/>
            </a:solidFill>
            <a:miter lim="800000"/>
          </a:ln>
        </p:spPr>
        <p:txBody>
          <a:bodyPr lIns="90170" tIns="46990" rIns="90170" bIns="46990"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_1"/>
          <p:cNvSpPr>
            <a:spLocks noChangeArrowheads="1"/>
          </p:cNvSpPr>
          <p:nvPr/>
        </p:nvSpPr>
        <p:spPr bwMode="auto">
          <a:xfrm>
            <a:off x="4063553" y="3045148"/>
            <a:ext cx="677862" cy="676275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altLang="zh-CN">
                <a:solidFill>
                  <a:srgbClr val="FFFFFF"/>
                </a:solidFill>
                <a:ea typeface="微软雅黑" panose="020B0503020204020204" pitchFamily="34" charset="-122"/>
              </a:rPr>
              <a:t>01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MH_Text_1"/>
          <p:cNvSpPr txBox="1">
            <a:spLocks noChangeArrowheads="1"/>
          </p:cNvSpPr>
          <p:nvPr/>
        </p:nvSpPr>
        <p:spPr bwMode="auto">
          <a:xfrm>
            <a:off x="2648147" y="3938911"/>
            <a:ext cx="2379959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随机森林就是通过集成学习的思想将多棵树集成的一种算法</a:t>
            </a:r>
            <a:endParaRPr lang="zh-CN" altLang="en-US" sz="20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5" name="MH_Picture_2"/>
          <p:cNvSpPr>
            <a:spLocks noChangeArrowheads="1"/>
          </p:cNvSpPr>
          <p:nvPr/>
        </p:nvSpPr>
        <p:spPr bwMode="auto">
          <a:xfrm>
            <a:off x="5379590" y="1687836"/>
            <a:ext cx="1806575" cy="1804987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12700">
            <a:solidFill>
              <a:srgbClr val="FFCC00"/>
            </a:solidFill>
            <a:miter lim="800000"/>
          </a:ln>
        </p:spPr>
        <p:txBody>
          <a:bodyPr lIns="90170" tIns="46990" rIns="90170" bIns="46990"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MH_Other_2"/>
          <p:cNvSpPr>
            <a:spLocks noChangeArrowheads="1"/>
          </p:cNvSpPr>
          <p:nvPr/>
        </p:nvSpPr>
        <p:spPr bwMode="auto">
          <a:xfrm>
            <a:off x="6508303" y="3045148"/>
            <a:ext cx="677862" cy="676275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altLang="zh-CN">
                <a:solidFill>
                  <a:srgbClr val="FFFFFF"/>
                </a:solidFill>
                <a:ea typeface="微软雅黑" panose="020B0503020204020204" pitchFamily="34" charset="-122"/>
              </a:rPr>
              <a:t>02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Text_2"/>
          <p:cNvSpPr txBox="1">
            <a:spLocks noChangeArrowheads="1"/>
          </p:cNvSpPr>
          <p:nvPr/>
        </p:nvSpPr>
        <p:spPr bwMode="auto">
          <a:xfrm>
            <a:off x="5246240" y="3938911"/>
            <a:ext cx="20732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它的基本单元是决策树</a:t>
            </a:r>
          </a:p>
        </p:txBody>
      </p:sp>
      <p:sp>
        <p:nvSpPr>
          <p:cNvPr id="8" name="MH_Picture_3"/>
          <p:cNvSpPr>
            <a:spLocks noChangeArrowheads="1"/>
          </p:cNvSpPr>
          <p:nvPr/>
        </p:nvSpPr>
        <p:spPr bwMode="auto">
          <a:xfrm>
            <a:off x="7824340" y="1687836"/>
            <a:ext cx="1806575" cy="1804987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12700">
            <a:solidFill>
              <a:srgbClr val="FF6600"/>
            </a:solidFill>
            <a:miter lim="800000"/>
          </a:ln>
        </p:spPr>
        <p:txBody>
          <a:bodyPr lIns="90170" tIns="46990" rIns="90170" bIns="46990"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3"/>
          <p:cNvSpPr>
            <a:spLocks noChangeArrowheads="1"/>
          </p:cNvSpPr>
          <p:nvPr/>
        </p:nvSpPr>
        <p:spPr bwMode="auto">
          <a:xfrm>
            <a:off x="8953053" y="3045148"/>
            <a:ext cx="677862" cy="676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altLang="zh-CN">
                <a:solidFill>
                  <a:srgbClr val="FFFFFF"/>
                </a:solidFill>
                <a:ea typeface="微软雅黑" panose="020B0503020204020204" pitchFamily="34" charset="-122"/>
              </a:rPr>
              <a:t>03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MH_Text_3"/>
          <p:cNvSpPr txBox="1">
            <a:spLocks noChangeArrowheads="1"/>
          </p:cNvSpPr>
          <p:nvPr/>
        </p:nvSpPr>
        <p:spPr bwMode="auto">
          <a:xfrm>
            <a:off x="7535366" y="3958965"/>
            <a:ext cx="2649339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而它的本质属于机器学习的一大分支</a:t>
            </a:r>
            <a:r>
              <a:rPr lang="en-US" altLang="zh-CN" sz="2000" dirty="0">
                <a:latin typeface="+mn-ea"/>
                <a:ea typeface="+mn-ea"/>
              </a:rPr>
              <a:t>——</a:t>
            </a:r>
            <a:r>
              <a:rPr lang="zh-CN" altLang="en-US" sz="2000" dirty="0">
                <a:latin typeface="+mn-ea"/>
                <a:ea typeface="+mn-ea"/>
              </a:rPr>
              <a:t>集成学习（</a:t>
            </a:r>
            <a:r>
              <a:rPr lang="en-US" altLang="zh-CN" sz="2000" dirty="0">
                <a:latin typeface="+mn-ea"/>
                <a:ea typeface="+mn-ea"/>
              </a:rPr>
              <a:t>Ensemble Learning</a:t>
            </a:r>
            <a:r>
              <a:rPr lang="zh-CN" altLang="en-US" sz="2000" dirty="0">
                <a:latin typeface="+mn-ea"/>
                <a:ea typeface="+mn-ea"/>
              </a:rPr>
              <a:t>）方法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614" y="1701602"/>
            <a:ext cx="10441160" cy="1143265"/>
          </a:xfrm>
        </p:spPr>
        <p:txBody>
          <a:bodyPr/>
          <a:lstStyle/>
          <a:p>
            <a:r>
              <a:rPr lang="zh-CN" altLang="en-US" sz="4000" dirty="0" smtClean="0">
                <a:latin typeface="+mn-ea"/>
                <a:ea typeface="+mn-ea"/>
              </a:rPr>
              <a:t>随机森林算法的基本步骤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702" y="3082813"/>
            <a:ext cx="9806165" cy="2867261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(1)</a:t>
            </a:r>
            <a:r>
              <a:rPr lang="zh-CN" altLang="en-US" sz="2400" dirty="0" smtClean="0">
                <a:latin typeface="+mn-ea"/>
              </a:rPr>
              <a:t>循环</a:t>
            </a:r>
            <a:r>
              <a:rPr lang="en-US" altLang="zh-CN" sz="2400" dirty="0" smtClean="0">
                <a:latin typeface="+mn-ea"/>
              </a:rPr>
              <a:t>t</a:t>
            </a:r>
            <a:r>
              <a:rPr lang="zh-CN" altLang="en-US" sz="2400" dirty="0" smtClean="0">
                <a:latin typeface="+mn-ea"/>
              </a:rPr>
              <a:t>次随机的有放回选取</a:t>
            </a:r>
            <a:r>
              <a:rPr lang="en-US" altLang="zh-CN" sz="2400" dirty="0" smtClean="0">
                <a:latin typeface="+mn-ea"/>
              </a:rPr>
              <a:t>N </a:t>
            </a:r>
            <a:r>
              <a:rPr lang="zh-CN" altLang="en-US" sz="2400" dirty="0" smtClean="0">
                <a:latin typeface="+mn-ea"/>
              </a:rPr>
              <a:t>个样本形成</a:t>
            </a:r>
            <a:r>
              <a:rPr lang="en-US" altLang="zh-CN" sz="2400" dirty="0" smtClean="0">
                <a:latin typeface="+mn-ea"/>
              </a:rPr>
              <a:t>t</a:t>
            </a:r>
            <a:r>
              <a:rPr lang="zh-CN" altLang="en-US" sz="2400" dirty="0" smtClean="0">
                <a:latin typeface="+mn-ea"/>
              </a:rPr>
              <a:t>个训练集；</a:t>
            </a:r>
            <a:endParaRPr lang="en-US" altLang="zh-CN" sz="2400" dirty="0" smtClean="0">
              <a:latin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(2)</a:t>
            </a:r>
            <a:r>
              <a:rPr lang="zh-CN" altLang="en-US" sz="2400" dirty="0" smtClean="0">
                <a:latin typeface="+mn-ea"/>
              </a:rPr>
              <a:t>对这</a:t>
            </a:r>
            <a:r>
              <a:rPr lang="en-US" altLang="zh-CN" sz="2400" dirty="0" smtClean="0">
                <a:latin typeface="+mn-ea"/>
              </a:rPr>
              <a:t>t</a:t>
            </a:r>
            <a:r>
              <a:rPr lang="zh-CN" altLang="en-US" sz="2400" dirty="0" smtClean="0">
                <a:latin typeface="+mn-ea"/>
              </a:rPr>
              <a:t>个训练集选取</a:t>
            </a:r>
            <a:r>
              <a:rPr lang="en-US" altLang="zh-CN" sz="2400" dirty="0" smtClean="0">
                <a:latin typeface="+mn-ea"/>
              </a:rPr>
              <a:t>m</a:t>
            </a:r>
            <a:r>
              <a:rPr lang="zh-CN" altLang="en-US" sz="2400" dirty="0" smtClean="0">
                <a:latin typeface="+mn-ea"/>
              </a:rPr>
              <a:t>个特征建立多个决策树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latin typeface="+mn-ea"/>
              </a:rPr>
              <a:t>不剪枝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(3)</a:t>
            </a:r>
            <a:r>
              <a:rPr lang="zh-CN" altLang="en-US" sz="2400" dirty="0" smtClean="0">
                <a:latin typeface="+mn-ea"/>
              </a:rPr>
              <a:t>选取结果多的类别为最终分类</a:t>
            </a:r>
            <a:r>
              <a:rPr lang="zh-CN" altLang="en-US" sz="2400" dirty="0" smtClean="0">
                <a:latin typeface="+mn-ea"/>
              </a:rPr>
              <a:t>结果。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2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1341562"/>
            <a:ext cx="10971372" cy="114326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</a:t>
            </a:r>
            <a:r>
              <a:rPr lang="zh-CN" altLang="en-US" sz="4000" dirty="0" smtClean="0">
                <a:latin typeface="+mn-ea"/>
                <a:ea typeface="+mn-ea"/>
              </a:rPr>
              <a:t>粒子群算法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6734" y="2565698"/>
            <a:ext cx="9302109" cy="3705901"/>
          </a:xfrm>
        </p:spPr>
        <p:txBody>
          <a:bodyPr/>
          <a:lstStyle/>
          <a:p>
            <a:pPr indent="45720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粒子群算法是通过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模拟鸟群觅食行为</a:t>
            </a:r>
            <a:r>
              <a:rPr lang="zh-CN" altLang="en-US" sz="2400" dirty="0" smtClean="0">
                <a:latin typeface="+mn-ea"/>
              </a:rPr>
              <a:t>而发展起来的一种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基于群体协作的随机搜索算法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实质</a:t>
            </a:r>
            <a:r>
              <a:rPr lang="zh-CN" altLang="en-US" sz="2400" dirty="0" smtClean="0">
                <a:latin typeface="+mn-ea"/>
              </a:rPr>
              <a:t>就是利用群里中的个体对信息的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共享</a:t>
            </a:r>
            <a:r>
              <a:rPr lang="zh-CN" altLang="en-US" sz="2400" dirty="0" smtClean="0">
                <a:latin typeface="+mn-ea"/>
              </a:rPr>
              <a:t>从而使得整个群体的运动问题空间中产生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从无序到有序</a:t>
            </a:r>
            <a:r>
              <a:rPr lang="zh-CN" altLang="en-US" sz="2400" dirty="0" smtClean="0">
                <a:latin typeface="+mn-ea"/>
              </a:rPr>
              <a:t>的演化过程，从而获得最优解。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7"/>
          <p:cNvSpPr>
            <a:spLocks noChangeArrowheads="1"/>
          </p:cNvSpPr>
          <p:nvPr/>
        </p:nvSpPr>
        <p:spPr bwMode="auto">
          <a:xfrm flipH="1">
            <a:off x="1415313" y="3157607"/>
            <a:ext cx="4922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accent5"/>
                </a:solidFill>
              </a:rPr>
              <a:t>论文模型及算例分析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Kozuka Gothic Pr6N EL" panose="020B0200000000000000" pitchFamily="34" charset="-128"/>
            </a:endParaRPr>
          </a:p>
        </p:txBody>
      </p:sp>
      <p:pic>
        <p:nvPicPr>
          <p:cNvPr id="8" name="그림 7" descr="B:\PPT图片处理\【57】老外的精品创意广告图集\1.0602b_l.jpg1.0602b_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12" y="1966913"/>
            <a:ext cx="228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 descr="B:\PPT图片处理\【57】老外的精品创意广告图集\1.0611c_l.jpeg1.0611c_l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712" y="1958975"/>
            <a:ext cx="228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0" descr="B:\PPT图片处理\【57】老外的精品创意广告图集\03.jpg03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12" y="3584575"/>
            <a:ext cx="2286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 descr="B:\PPT图片处理\【57】老外的精品创意广告图集\1_17.jpg1_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187" y="3584575"/>
            <a:ext cx="22860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7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4"/>
          <p:cNvSpPr>
            <a:spLocks noChangeArrowheads="1"/>
          </p:cNvSpPr>
          <p:nvPr/>
        </p:nvSpPr>
        <p:spPr bwMode="auto">
          <a:xfrm>
            <a:off x="3897238" y="2625460"/>
            <a:ext cx="400050" cy="400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eaLnBrk="1" latinLnBrk="1" hangingPunct="1"/>
            <a:endParaRPr lang="zh-CN" altLang="en-US" sz="1400">
              <a:solidFill>
                <a:srgbClr val="FFFFFF"/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6" name="MH_Other_5"/>
          <p:cNvSpPr/>
          <p:nvPr/>
        </p:nvSpPr>
        <p:spPr bwMode="auto">
          <a:xfrm>
            <a:off x="3960738" y="2687372"/>
            <a:ext cx="276225" cy="276225"/>
          </a:xfrm>
          <a:custGeom>
            <a:avLst/>
            <a:gdLst>
              <a:gd name="T0" fmla="*/ 0 w 276225"/>
              <a:gd name="T1" fmla="*/ 138113 h 276225"/>
              <a:gd name="T2" fmla="*/ 138113 w 276225"/>
              <a:gd name="T3" fmla="*/ 0 h 276225"/>
              <a:gd name="T4" fmla="*/ 276226 w 276225"/>
              <a:gd name="T5" fmla="*/ 138113 h 276225"/>
              <a:gd name="T6" fmla="*/ 138113 w 276225"/>
              <a:gd name="T7" fmla="*/ 276226 h 276225"/>
              <a:gd name="T8" fmla="*/ 0 w 276225"/>
              <a:gd name="T9" fmla="*/ 138113 h 276225"/>
              <a:gd name="T10" fmla="*/ 25200 w 276225"/>
              <a:gd name="T11" fmla="*/ 138113 h 276225"/>
              <a:gd name="T12" fmla="*/ 138112 w 276225"/>
              <a:gd name="T13" fmla="*/ 251025 h 276225"/>
              <a:gd name="T14" fmla="*/ 251024 w 276225"/>
              <a:gd name="T15" fmla="*/ 138113 h 276225"/>
              <a:gd name="T16" fmla="*/ 138112 w 276225"/>
              <a:gd name="T17" fmla="*/ 25201 h 276225"/>
              <a:gd name="T18" fmla="*/ 25200 w 276225"/>
              <a:gd name="T19" fmla="*/ 138113 h 2762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6225" h="276225">
                <a:moveTo>
                  <a:pt x="0" y="138113"/>
                </a:moveTo>
                <a:cubicBezTo>
                  <a:pt x="0" y="61835"/>
                  <a:pt x="61835" y="0"/>
                  <a:pt x="138113" y="0"/>
                </a:cubicBezTo>
                <a:cubicBezTo>
                  <a:pt x="214391" y="0"/>
                  <a:pt x="276226" y="61835"/>
                  <a:pt x="276226" y="138113"/>
                </a:cubicBezTo>
                <a:cubicBezTo>
                  <a:pt x="276226" y="214391"/>
                  <a:pt x="214391" y="276226"/>
                  <a:pt x="138113" y="276226"/>
                </a:cubicBezTo>
                <a:cubicBezTo>
                  <a:pt x="61835" y="276226"/>
                  <a:pt x="0" y="214391"/>
                  <a:pt x="0" y="138113"/>
                </a:cubicBezTo>
                <a:close/>
                <a:moveTo>
                  <a:pt x="25200" y="138113"/>
                </a:moveTo>
                <a:cubicBezTo>
                  <a:pt x="25200" y="200473"/>
                  <a:pt x="75752" y="251025"/>
                  <a:pt x="138112" y="251025"/>
                </a:cubicBezTo>
                <a:cubicBezTo>
                  <a:pt x="200472" y="251025"/>
                  <a:pt x="251024" y="200473"/>
                  <a:pt x="251024" y="138113"/>
                </a:cubicBezTo>
                <a:cubicBezTo>
                  <a:pt x="251024" y="75753"/>
                  <a:pt x="200472" y="25201"/>
                  <a:pt x="138112" y="25201"/>
                </a:cubicBezTo>
                <a:cubicBezTo>
                  <a:pt x="75752" y="25201"/>
                  <a:pt x="25200" y="75753"/>
                  <a:pt x="25200" y="138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MH_Other_6"/>
          <p:cNvSpPr>
            <a:spLocks noChangeAspect="1" noChangeArrowheads="1"/>
          </p:cNvSpPr>
          <p:nvPr/>
        </p:nvSpPr>
        <p:spPr bwMode="auto">
          <a:xfrm>
            <a:off x="4033763" y="2773097"/>
            <a:ext cx="130175" cy="10477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latinLnBrk="1" hangingPunct="1"/>
            <a:endParaRPr lang="zh-CN" altLang="en-US" sz="1400">
              <a:solidFill>
                <a:srgbClr val="FFFFFF"/>
              </a:solidFill>
              <a:latin typeface="微软雅黑 Light" charset="-122"/>
              <a:ea typeface="微软雅黑 Light" charset="-122"/>
            </a:endParaRPr>
          </a:p>
        </p:txBody>
      </p:sp>
      <p:pic>
        <p:nvPicPr>
          <p:cNvPr id="9" name="MH_Other_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8922" r="57880" b="30067"/>
          <a:stretch>
            <a:fillRect/>
          </a:stretch>
        </p:blipFill>
        <p:spPr bwMode="auto">
          <a:xfrm>
            <a:off x="2134766" y="2637706"/>
            <a:ext cx="157162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MH_Desc_1"/>
          <p:cNvSpPr txBox="1">
            <a:spLocks noChangeArrowheads="1"/>
          </p:cNvSpPr>
          <p:nvPr/>
        </p:nvSpPr>
        <p:spPr bwMode="auto">
          <a:xfrm>
            <a:off x="4583038" y="2261054"/>
            <a:ext cx="631825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dirty="0"/>
              <a:t>本文提出了基于改进随机森林算法的电力系统短期负荷预测模型，模型中随机森林算法中的</a:t>
            </a:r>
            <a:r>
              <a:rPr lang="zh-CN" altLang="en-US" dirty="0">
                <a:solidFill>
                  <a:srgbClr val="FF0000"/>
                </a:solidFill>
              </a:rPr>
              <a:t>决策树数量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分裂特征数</a:t>
            </a:r>
            <a:r>
              <a:rPr lang="zh-CN" altLang="en-US" dirty="0"/>
              <a:t>采用粒子群优化算法进行获取，使模型预测性能最优。</a:t>
            </a: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 flipH="1">
            <a:off x="4520576" y="1269554"/>
            <a:ext cx="27590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zh-CN" altLang="en-US" sz="4000" dirty="0" smtClean="0">
                <a:solidFill>
                  <a:srgbClr val="595959"/>
                </a:solidFill>
                <a:latin typeface="+mn-ea"/>
                <a:sym typeface="Kozuka Gothic Pr6N EL" panose="020B0200000000000000" pitchFamily="34" charset="-128"/>
              </a:rPr>
              <a:t>基本方法</a:t>
            </a:r>
            <a:endParaRPr lang="zh-CN" sz="4000" dirty="0">
              <a:solidFill>
                <a:srgbClr val="595959"/>
              </a:solidFill>
              <a:latin typeface="+mn-ea"/>
              <a:sym typeface="Kozuka Gothic Pr6N EL" panose="020B02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/>
          <p:cNvSpPr>
            <a:spLocks noChangeArrowheads="1"/>
          </p:cNvSpPr>
          <p:nvPr/>
        </p:nvSpPr>
        <p:spPr bwMode="auto">
          <a:xfrm flipH="1">
            <a:off x="4958955" y="809877"/>
            <a:ext cx="24513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4000" dirty="0" smtClean="0">
                <a:solidFill>
                  <a:srgbClr val="CE5243"/>
                </a:solidFill>
                <a:latin typeface="Kozuka Gothic Pr6N EL" panose="020B0200000000000000" pitchFamily="34" charset="-128"/>
                <a:sym typeface="Kozuka Gothic Pr6N EL" panose="020B0200000000000000" pitchFamily="34" charset="-128"/>
              </a:rPr>
              <a:t>基本流程</a:t>
            </a:r>
            <a:endParaRPr lang="zh-CN" altLang="en-US" sz="4000" dirty="0">
              <a:solidFill>
                <a:srgbClr val="CE5243"/>
              </a:solidFill>
              <a:latin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6" y="1517763"/>
            <a:ext cx="8448675" cy="4533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43" y="1053530"/>
            <a:ext cx="10971372" cy="1143265"/>
          </a:xfrm>
        </p:spPr>
        <p:txBody>
          <a:bodyPr/>
          <a:lstStyle/>
          <a:p>
            <a:r>
              <a:rPr lang="zh-CN" altLang="en-US" sz="4000" dirty="0"/>
              <a:t>模型建立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5373" y="2119749"/>
            <a:ext cx="8798053" cy="3816424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假设种群内存在的粒子数为</a:t>
            </a:r>
            <a:r>
              <a:rPr lang="en-US" altLang="zh-CN" sz="2400" dirty="0" smtClean="0">
                <a:latin typeface="+mn-ea"/>
              </a:rPr>
              <a:t>L</a:t>
            </a:r>
            <a:r>
              <a:rPr lang="zh-CN" altLang="en-US" sz="2400" dirty="0" smtClean="0">
                <a:latin typeface="+mn-ea"/>
              </a:rPr>
              <a:t>，则</a:t>
            </a:r>
            <a:r>
              <a:rPr lang="en-US" altLang="zh-CN" sz="2400" dirty="0" smtClean="0">
                <a:latin typeface="+mn-ea"/>
              </a:rPr>
              <a:t>M</a:t>
            </a:r>
            <a:r>
              <a:rPr lang="zh-CN" altLang="en-US" sz="2400" dirty="0" smtClean="0">
                <a:latin typeface="+mn-ea"/>
              </a:rPr>
              <a:t>维空间中第</a:t>
            </a:r>
            <a:r>
              <a:rPr lang="en-US" altLang="zh-CN" sz="2400" dirty="0" smtClean="0">
                <a:latin typeface="+mn-ea"/>
              </a:rPr>
              <a:t>i</a:t>
            </a:r>
            <a:r>
              <a:rPr lang="zh-CN" altLang="en-US" sz="2400" dirty="0" smtClean="0">
                <a:latin typeface="+mn-ea"/>
              </a:rPr>
              <a:t>个粒子位置矢量可定义为</a:t>
            </a:r>
            <a:endParaRPr lang="en-US" altLang="zh-CN" sz="2400" dirty="0">
              <a:latin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速度为</a:t>
            </a:r>
            <a:endParaRPr lang="en-US" altLang="zh-CN" sz="2400" dirty="0">
              <a:latin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粒子</a:t>
            </a:r>
            <a:r>
              <a:rPr lang="zh-CN" altLang="en-US" sz="2400" dirty="0">
                <a:latin typeface="+mn-ea"/>
              </a:rPr>
              <a:t>的速度和位置矢量更新为：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58" y="2836241"/>
            <a:ext cx="2789862" cy="34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64" y="3426579"/>
            <a:ext cx="3744417" cy="43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39" y="4484046"/>
            <a:ext cx="82089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40" y="5374010"/>
            <a:ext cx="304697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5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1003" y="2061642"/>
            <a:ext cx="8870061" cy="3930788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 smtClean="0"/>
              <a:t>通过</a:t>
            </a:r>
            <a:r>
              <a:rPr lang="zh-CN" altLang="en-US" sz="2400" dirty="0"/>
              <a:t>比较对应于每次参数袋外数据误差大小，检验</a:t>
            </a:r>
            <a:r>
              <a:rPr lang="zh-CN" altLang="en-US" sz="2400" dirty="0">
                <a:solidFill>
                  <a:srgbClr val="FF0000"/>
                </a:solidFill>
              </a:rPr>
              <a:t>预测性能的优劣</a:t>
            </a:r>
            <a:r>
              <a:rPr lang="zh-CN" altLang="en-US" sz="2400" dirty="0" smtClean="0"/>
              <a:t>。袋</a:t>
            </a:r>
            <a:r>
              <a:rPr lang="zh-CN" altLang="en-US" sz="2400" dirty="0"/>
              <a:t>外数据误差</a:t>
            </a:r>
            <a:r>
              <a:rPr lang="zh-CN" altLang="en-US" sz="2400" dirty="0" smtClean="0"/>
              <a:t>为：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22" y="2652036"/>
            <a:ext cx="3050009" cy="9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47243" y="1053530"/>
            <a:ext cx="10971372" cy="1143265"/>
          </a:xfrm>
          <a:prstGeom prst="rect">
            <a:avLst/>
          </a:prstGeom>
        </p:spPr>
        <p:txBody>
          <a:bodyPr lIns="121905" tIns="60953" rIns="121905" bIns="60953"/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smtClean="0"/>
              <a:t>模型建立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762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Text_1"/>
          <p:cNvSpPr txBox="1">
            <a:spLocks noChangeArrowheads="1"/>
          </p:cNvSpPr>
          <p:nvPr/>
        </p:nvSpPr>
        <p:spPr bwMode="auto">
          <a:xfrm>
            <a:off x="2134766" y="1893818"/>
            <a:ext cx="8712968" cy="266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latinLnBrk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本文采用山东省某城市电网的历史负荷数据，输入数据包含每日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点负荷值</a:t>
            </a:r>
            <a:r>
              <a:rPr lang="zh-CN" altLang="en-US" dirty="0">
                <a:latin typeface="+mn-ea"/>
                <a:ea typeface="+mn-ea"/>
              </a:rPr>
              <a:t>及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日最高温度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日最低温度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日平均温度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日降水概率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日类型</a:t>
            </a:r>
            <a:r>
              <a:rPr lang="zh-CN" altLang="en-US" dirty="0">
                <a:latin typeface="+mn-ea"/>
                <a:ea typeface="+mn-ea"/>
              </a:rPr>
              <a:t>等</a:t>
            </a:r>
            <a:r>
              <a:rPr lang="en-US" altLang="zh-CN" dirty="0">
                <a:latin typeface="+mn-ea"/>
                <a:ea typeface="+mn-ea"/>
              </a:rPr>
              <a:t>5</a:t>
            </a:r>
            <a:r>
              <a:rPr lang="zh-CN" altLang="en-US" dirty="0">
                <a:latin typeface="+mn-ea"/>
                <a:ea typeface="+mn-ea"/>
              </a:rPr>
              <a:t>类外因数据。因各类数据量纲存在不同，故需将所有输入数据采用归一化处理，使处理后各类数据的数值在</a:t>
            </a:r>
            <a:r>
              <a:rPr lang="en-US" altLang="zh-CN" dirty="0">
                <a:latin typeface="+mn-ea"/>
                <a:ea typeface="+mn-ea"/>
              </a:rPr>
              <a:t>[0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1]</a:t>
            </a:r>
            <a:r>
              <a:rPr lang="zh-CN" altLang="en-US" dirty="0">
                <a:latin typeface="+mn-ea"/>
                <a:ea typeface="+mn-ea"/>
              </a:rPr>
              <a:t>之间，负荷数据和温度数据归一化可表征</a:t>
            </a:r>
            <a:r>
              <a:rPr lang="zh-CN" altLang="en-US" dirty="0" smtClean="0">
                <a:latin typeface="+mn-ea"/>
                <a:ea typeface="+mn-ea"/>
              </a:rPr>
              <a:t>为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</a:p>
          <a:p>
            <a:pPr latinLnBrk="1">
              <a:lnSpc>
                <a:spcPct val="130000"/>
              </a:lnSpc>
            </a:pPr>
            <a:endParaRPr lang="zh-CN" altLang="en-US" sz="2800" dirty="0">
              <a:solidFill>
                <a:srgbClr val="595959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 flipH="1">
            <a:off x="4627439" y="959755"/>
            <a:ext cx="27590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zh-CN" altLang="en-US" sz="4000" dirty="0" smtClean="0">
                <a:solidFill>
                  <a:srgbClr val="595959"/>
                </a:solidFill>
                <a:latin typeface="+mn-ea"/>
                <a:sym typeface="Kozuka Gothic Pr6N EL" panose="020B0200000000000000" pitchFamily="34" charset="-128"/>
              </a:rPr>
              <a:t>算例分析</a:t>
            </a:r>
            <a:endParaRPr lang="zh-CN" sz="4000" dirty="0">
              <a:solidFill>
                <a:srgbClr val="595959"/>
              </a:solidFill>
              <a:latin typeface="+mn-ea"/>
              <a:sym typeface="Kozuka Gothic Pr6N EL" panose="020B0200000000000000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044" y="4725938"/>
            <a:ext cx="2458051" cy="91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Text_1"/>
          <p:cNvSpPr txBox="1">
            <a:spLocks noChangeArrowheads="1"/>
          </p:cNvSpPr>
          <p:nvPr/>
        </p:nvSpPr>
        <p:spPr bwMode="auto">
          <a:xfrm>
            <a:off x="1938564" y="2476154"/>
            <a:ext cx="3888432" cy="310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latinLnBrk="1"/>
            <a:r>
              <a:rPr lang="zh-CN" altLang="en-US" sz="2000" dirty="0">
                <a:solidFill>
                  <a:srgbClr val="FF0000"/>
                </a:solidFill>
              </a:rPr>
              <a:t>电力系统短期负荷预测</a:t>
            </a:r>
            <a:r>
              <a:rPr lang="zh-CN" altLang="en-US" sz="2000" dirty="0"/>
              <a:t>对电力系统稳定运行具有至关重要的影响。准确的短期负荷预测，不仅是</a:t>
            </a:r>
            <a:r>
              <a:rPr lang="zh-CN" altLang="en-US" sz="2000" dirty="0">
                <a:solidFill>
                  <a:srgbClr val="FF0000"/>
                </a:solidFill>
              </a:rPr>
              <a:t>电力市场发电计划制订的基础</a:t>
            </a:r>
            <a:r>
              <a:rPr lang="zh-CN" altLang="en-US" sz="2000" dirty="0"/>
              <a:t>，而且还可</a:t>
            </a:r>
            <a:r>
              <a:rPr lang="zh-CN" altLang="en-US" sz="2000" dirty="0">
                <a:solidFill>
                  <a:srgbClr val="FF0000"/>
                </a:solidFill>
              </a:rPr>
              <a:t>保障电力系统的安全</a:t>
            </a:r>
            <a:r>
              <a:rPr lang="zh-CN" altLang="en-US" sz="2000" dirty="0" smtClean="0">
                <a:solidFill>
                  <a:srgbClr val="FF0000"/>
                </a:solidFill>
              </a:rPr>
              <a:t>运行</a:t>
            </a:r>
            <a:r>
              <a:rPr lang="zh-CN" altLang="en-US" sz="2000" dirty="0" smtClean="0"/>
              <a:t>，也一直</a:t>
            </a:r>
            <a:r>
              <a:rPr lang="zh-CN" altLang="en-US" sz="2000" dirty="0"/>
              <a:t>是电力系统的重要研究</a:t>
            </a:r>
            <a:r>
              <a:rPr lang="zh-CN" altLang="en-US" sz="2000" dirty="0" smtClean="0"/>
              <a:t>内容。</a:t>
            </a:r>
            <a:endParaRPr lang="en-US" altLang="zh-CN" sz="20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MH_Text_2"/>
          <p:cNvSpPr txBox="1">
            <a:spLocks noChangeArrowheads="1"/>
          </p:cNvSpPr>
          <p:nvPr/>
        </p:nvSpPr>
        <p:spPr bwMode="auto">
          <a:xfrm>
            <a:off x="6455246" y="2476154"/>
            <a:ext cx="4896544" cy="327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/>
            <a:r>
              <a:rPr lang="zh-CN" altLang="en-US" sz="2000" dirty="0"/>
              <a:t>本文提出了</a:t>
            </a:r>
            <a:r>
              <a:rPr lang="zh-CN" altLang="en-US" sz="2000" dirty="0">
                <a:solidFill>
                  <a:srgbClr val="FF0000"/>
                </a:solidFill>
              </a:rPr>
              <a:t>基于改进随机森林算法的电力系统短期负荷预测模型</a:t>
            </a:r>
            <a:r>
              <a:rPr lang="zh-CN" altLang="en-US" sz="2000" dirty="0"/>
              <a:t>，随机森林算法中的</a:t>
            </a:r>
            <a:r>
              <a:rPr lang="zh-CN" altLang="en-US" sz="2000" dirty="0">
                <a:solidFill>
                  <a:srgbClr val="FF0000"/>
                </a:solidFill>
              </a:rPr>
              <a:t>决策树数量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分裂特征数</a:t>
            </a:r>
            <a:r>
              <a:rPr lang="zh-CN" altLang="en-US" sz="2000" dirty="0"/>
              <a:t>等参数</a:t>
            </a:r>
            <a:r>
              <a:rPr lang="zh-CN" altLang="en-US" sz="2000" dirty="0">
                <a:solidFill>
                  <a:srgbClr val="FF0000"/>
                </a:solidFill>
              </a:rPr>
              <a:t>采用粒子群优化算法</a:t>
            </a:r>
            <a:r>
              <a:rPr lang="zh-CN" altLang="en-US" sz="2000" dirty="0"/>
              <a:t>进行优化，获取参数最优值，使随机森林算法的性能得到最优。通过算例仿真表明，与传统预测模型相比，本文所提出的该模型取得了较为满意的预测效果。该研究对电力系统稳定运行具有重要意义。</a:t>
            </a:r>
          </a:p>
        </p:txBody>
      </p:sp>
      <p:cxnSp>
        <p:nvCxnSpPr>
          <p:cNvPr id="10" name="AutoShape 10"/>
          <p:cNvCxnSpPr>
            <a:cxnSpLocks noChangeShapeType="1"/>
          </p:cNvCxnSpPr>
          <p:nvPr/>
        </p:nvCxnSpPr>
        <p:spPr bwMode="auto">
          <a:xfrm>
            <a:off x="6204694" y="1798116"/>
            <a:ext cx="0" cy="3954736"/>
          </a:xfrm>
          <a:prstGeom prst="straightConnector1">
            <a:avLst/>
          </a:prstGeom>
          <a:noFill/>
          <a:ln w="9525">
            <a:solidFill>
              <a:schemeClr val="tx2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774726" y="179811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研究的内容及问题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9262" y="179811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本文的方法及评价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61119" y="855404"/>
            <a:ext cx="2887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j-ea"/>
                <a:ea typeface="+mj-ea"/>
              </a:rPr>
              <a:t>本文摘要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Text_1"/>
          <p:cNvSpPr txBox="1">
            <a:spLocks noChangeArrowheads="1"/>
          </p:cNvSpPr>
          <p:nvPr/>
        </p:nvSpPr>
        <p:spPr bwMode="auto">
          <a:xfrm>
            <a:off x="6111874" y="1917626"/>
            <a:ext cx="487987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将基于传统随机森林算法的短期负荷预测模型（模型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）和本文提出的基于改进随机森林算法的短期负荷预测模型（模型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）的预测效果进行对比。两种预测模型预测值与实际值曲线对比如</a:t>
            </a:r>
            <a:r>
              <a:rPr lang="zh-CN" altLang="en-US" dirty="0" smtClean="0">
                <a:latin typeface="+mn-ea"/>
                <a:ea typeface="+mn-ea"/>
              </a:rPr>
              <a:t>图所</a:t>
            </a:r>
            <a:r>
              <a:rPr lang="zh-CN" altLang="en-US" dirty="0">
                <a:latin typeface="+mn-ea"/>
                <a:ea typeface="+mn-ea"/>
              </a:rPr>
              <a:t>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TextBox 5"/>
          <p:cNvSpPr>
            <a:spLocks noChangeArrowheads="1"/>
          </p:cNvSpPr>
          <p:nvPr/>
        </p:nvSpPr>
        <p:spPr bwMode="auto">
          <a:xfrm flipH="1">
            <a:off x="4150990" y="1008757"/>
            <a:ext cx="33404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4000" dirty="0">
                <a:solidFill>
                  <a:srgbClr val="595959"/>
                </a:solidFill>
                <a:latin typeface="+mn-ea"/>
                <a:sym typeface="Kozuka Gothic Pr6N EL" panose="020B0200000000000000" pitchFamily="34" charset="-128"/>
              </a:rPr>
              <a:t>算</a:t>
            </a:r>
            <a:r>
              <a:rPr lang="zh-CN" altLang="en-US" sz="4000" dirty="0" smtClean="0">
                <a:solidFill>
                  <a:srgbClr val="595959"/>
                </a:solidFill>
                <a:latin typeface="+mn-ea"/>
                <a:sym typeface="Kozuka Gothic Pr6N EL" panose="020B0200000000000000" pitchFamily="34" charset="-128"/>
              </a:rPr>
              <a:t>例结果分析</a:t>
            </a:r>
            <a:endParaRPr lang="zh-CN" sz="4000" dirty="0">
              <a:solidFill>
                <a:srgbClr val="595959"/>
              </a:solidFill>
              <a:latin typeface="+mn-ea"/>
              <a:sym typeface="Kozuka Gothic Pr6N EL" panose="020B0200000000000000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1828639"/>
            <a:ext cx="48672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>
            <a:spLocks noChangeArrowheads="1"/>
          </p:cNvSpPr>
          <p:nvPr/>
        </p:nvSpPr>
        <p:spPr bwMode="auto">
          <a:xfrm>
            <a:off x="2523369" y="2222798"/>
            <a:ext cx="3429272" cy="3359504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70" tIns="46990" rIns="90170" bIns="46990" anchor="ctr"/>
          <a:lstStyle/>
          <a:p>
            <a:pPr algn="ctr" eaLnBrk="1" latinLnBrk="1" hangingPunct="1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Title_1"/>
          <p:cNvSpPr>
            <a:spLocks noChangeArrowheads="1"/>
          </p:cNvSpPr>
          <p:nvPr/>
        </p:nvSpPr>
        <p:spPr bwMode="auto">
          <a:xfrm>
            <a:off x="4662347" y="3240120"/>
            <a:ext cx="1470654" cy="14375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  <a:round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传统随机森林算法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SubTitle_3"/>
          <p:cNvSpPr>
            <a:spLocks noChangeArrowheads="1"/>
          </p:cNvSpPr>
          <p:nvPr/>
        </p:nvSpPr>
        <p:spPr bwMode="auto">
          <a:xfrm>
            <a:off x="3170135" y="4337030"/>
            <a:ext cx="2132564" cy="15424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最大相对误差为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6.63%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2"/>
          <p:cNvSpPr>
            <a:spLocks noChangeArrowheads="1"/>
          </p:cNvSpPr>
          <p:nvPr/>
        </p:nvSpPr>
        <p:spPr bwMode="auto">
          <a:xfrm flipH="1">
            <a:off x="6552108" y="2222798"/>
            <a:ext cx="3431530" cy="3359504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70" tIns="46990" rIns="90170" bIns="46990" anchor="ctr"/>
          <a:lstStyle/>
          <a:p>
            <a:pPr algn="ctr" eaLnBrk="1" latinLnBrk="1" hangingPunct="1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Title_2"/>
          <p:cNvSpPr>
            <a:spLocks noChangeArrowheads="1"/>
          </p:cNvSpPr>
          <p:nvPr/>
        </p:nvSpPr>
        <p:spPr bwMode="auto">
          <a:xfrm flipH="1">
            <a:off x="6374008" y="3240120"/>
            <a:ext cx="1468392" cy="14375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  <a:round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改进传统随机森林算法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Text_1"/>
          <p:cNvSpPr txBox="1">
            <a:spLocks noChangeArrowheads="1"/>
          </p:cNvSpPr>
          <p:nvPr/>
        </p:nvSpPr>
        <p:spPr bwMode="auto">
          <a:xfrm>
            <a:off x="3319234" y="2801912"/>
            <a:ext cx="1834366" cy="2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30000"/>
              </a:lnSpc>
            </a:pPr>
            <a:endParaRPr lang="en-US" altLang="zh-CN" sz="1600" dirty="0">
              <a:solidFill>
                <a:srgbClr val="59595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MH_Other_3"/>
          <p:cNvSpPr/>
          <p:nvPr/>
        </p:nvSpPr>
        <p:spPr bwMode="auto">
          <a:xfrm rot="18955331">
            <a:off x="4683312" y="2621233"/>
            <a:ext cx="3155924" cy="308968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2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MH_Other_4"/>
          <p:cNvSpPr/>
          <p:nvPr/>
        </p:nvSpPr>
        <p:spPr bwMode="auto">
          <a:xfrm rot="18955331" flipH="1" flipV="1">
            <a:off x="4667102" y="2205308"/>
            <a:ext cx="3158180" cy="308968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 flipH="1">
            <a:off x="4496104" y="1045685"/>
            <a:ext cx="3273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4000" dirty="0" smtClean="0">
                <a:solidFill>
                  <a:srgbClr val="595959"/>
                </a:solidFill>
                <a:latin typeface="+mn-ea"/>
                <a:sym typeface="Kozuka Gothic Pr6N EL" panose="020B0200000000000000" pitchFamily="34" charset="-128"/>
              </a:rPr>
              <a:t>算例结果分析</a:t>
            </a:r>
            <a:endParaRPr lang="zh-CN" sz="4000" dirty="0">
              <a:solidFill>
                <a:srgbClr val="595959"/>
              </a:solidFill>
              <a:latin typeface="+mn-ea"/>
              <a:sym typeface="Kozuka Gothic Pr6N EL" panose="020B0200000000000000" pitchFamily="34" charset="-128"/>
            </a:endParaRPr>
          </a:p>
        </p:txBody>
      </p:sp>
      <p:sp>
        <p:nvSpPr>
          <p:cNvPr id="18" name="MH_SubTitle_3"/>
          <p:cNvSpPr>
            <a:spLocks noChangeArrowheads="1"/>
          </p:cNvSpPr>
          <p:nvPr/>
        </p:nvSpPr>
        <p:spPr bwMode="auto">
          <a:xfrm>
            <a:off x="3170135" y="2134244"/>
            <a:ext cx="2132564" cy="15424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负荷平均绝对误差为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66%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SubTitle_3"/>
          <p:cNvSpPr>
            <a:spLocks noChangeArrowheads="1"/>
          </p:cNvSpPr>
          <p:nvPr/>
        </p:nvSpPr>
        <p:spPr bwMode="auto">
          <a:xfrm>
            <a:off x="7201591" y="2118166"/>
            <a:ext cx="2132564" cy="15424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负荷平均绝对误差为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1.85%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SubTitle_3"/>
          <p:cNvSpPr>
            <a:spLocks noChangeArrowheads="1"/>
          </p:cNvSpPr>
          <p:nvPr/>
        </p:nvSpPr>
        <p:spPr bwMode="auto">
          <a:xfrm>
            <a:off x="7225183" y="4341323"/>
            <a:ext cx="2132564" cy="15424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最大相对误差为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4.74%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7"/>
          <p:cNvSpPr>
            <a:spLocks noChangeArrowheads="1"/>
          </p:cNvSpPr>
          <p:nvPr/>
        </p:nvSpPr>
        <p:spPr bwMode="auto">
          <a:xfrm flipH="1">
            <a:off x="2782838" y="3230632"/>
            <a:ext cx="3565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zh-CN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sym typeface="Kozuka Gothic Pr6N EL" panose="020B0200000000000000" pitchFamily="34" charset="-128"/>
              </a:rPr>
              <a:t>结论</a:t>
            </a:r>
            <a:endParaRPr lang="zh-CN" altLang="en-US" sz="40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sym typeface="Kozuka Gothic Pr6N EL" panose="020B0200000000000000" pitchFamily="34" charset="-128"/>
            </a:endParaRPr>
          </a:p>
        </p:txBody>
      </p:sp>
      <p:pic>
        <p:nvPicPr>
          <p:cNvPr id="8" name="그림 7" descr="B:\PPT图片处理\【57】老外的精品创意广告图集\1.0602b_l.jpg1.0602b_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12" y="1966913"/>
            <a:ext cx="228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 descr="B:\PPT图片处理\【57】老外的精品创意广告图集\1.0611c_l.jpeg1.0611c_l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712" y="1958975"/>
            <a:ext cx="228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0" descr="B:\PPT图片处理\【57】老外的精品创意广告图集\03.jpg03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12" y="3584575"/>
            <a:ext cx="2286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 descr="B:\PPT图片处理\【57】老外的精品创意广告图集\1_17.jpg1_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187" y="3584575"/>
            <a:ext cx="22860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7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Desc_1"/>
          <p:cNvSpPr txBox="1">
            <a:spLocks noChangeArrowheads="1"/>
          </p:cNvSpPr>
          <p:nvPr/>
        </p:nvSpPr>
        <p:spPr bwMode="auto">
          <a:xfrm>
            <a:off x="2329987" y="2244640"/>
            <a:ext cx="8605728" cy="34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algn="just" latinLnBrk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本文提出了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基于改进随机森林算法</a:t>
            </a:r>
            <a:r>
              <a:rPr lang="zh-CN" altLang="en-US" dirty="0">
                <a:latin typeface="+mn-ea"/>
                <a:ea typeface="+mn-ea"/>
              </a:rPr>
              <a:t>的电力系统短期负荷预测模型。该模型采用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粒子群优化算法</a:t>
            </a:r>
            <a:r>
              <a:rPr lang="zh-CN" altLang="en-US" dirty="0">
                <a:latin typeface="+mn-ea"/>
                <a:ea typeface="+mn-ea"/>
              </a:rPr>
              <a:t>对随机森林中不同的决策树数量和分裂特征数等相关参数进行优化，弥补了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根据经验选取随机森林相关参数而导致模型性能不佳的不足</a:t>
            </a:r>
            <a:r>
              <a:rPr lang="zh-CN" altLang="en-US" dirty="0">
                <a:latin typeface="+mn-ea"/>
                <a:ea typeface="+mn-ea"/>
              </a:rPr>
              <a:t>，进一步提高了模型的预测性能。通过与基于传统随机森林算法的预测模型对比，验证了本文所提出的模型具有更好的预测精度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MH_Other_1"/>
          <p:cNvSpPr/>
          <p:nvPr/>
        </p:nvSpPr>
        <p:spPr bwMode="auto">
          <a:xfrm>
            <a:off x="780019" y="1033140"/>
            <a:ext cx="7299325" cy="452438"/>
          </a:xfrm>
          <a:custGeom>
            <a:avLst/>
            <a:gdLst>
              <a:gd name="T0" fmla="*/ 7298562 w 7300088"/>
              <a:gd name="T1" fmla="*/ 226480 h 451919"/>
              <a:gd name="T2" fmla="*/ 7061676 w 7300088"/>
              <a:gd name="T3" fmla="*/ 226480 h 451919"/>
              <a:gd name="T4" fmla="*/ 6761588 w 7300088"/>
              <a:gd name="T5" fmla="*/ 0 h 451919"/>
              <a:gd name="T6" fmla="*/ 6524702 w 7300088"/>
              <a:gd name="T7" fmla="*/ 452958 h 451919"/>
              <a:gd name="T8" fmla="*/ 6215536 w 7300088"/>
              <a:gd name="T9" fmla="*/ 0 h 451919"/>
              <a:gd name="T10" fmla="*/ 6452424 w 7300088"/>
              <a:gd name="T11" fmla="*/ 452958 h 451919"/>
              <a:gd name="T12" fmla="*/ 6215536 w 7300088"/>
              <a:gd name="T13" fmla="*/ 0 h 451919"/>
              <a:gd name="T14" fmla="*/ 6367273 w 7300088"/>
              <a:gd name="T15" fmla="*/ 226480 h 451919"/>
              <a:gd name="T16" fmla="*/ 6130388 w 7300088"/>
              <a:gd name="T17" fmla="*/ 226480 h 451919"/>
              <a:gd name="T18" fmla="*/ 5830301 w 7300088"/>
              <a:gd name="T19" fmla="*/ 0 h 451919"/>
              <a:gd name="T20" fmla="*/ 5593413 w 7300088"/>
              <a:gd name="T21" fmla="*/ 452958 h 451919"/>
              <a:gd name="T22" fmla="*/ 4971290 w 7300088"/>
              <a:gd name="T23" fmla="*/ 0 h 451919"/>
              <a:gd name="T24" fmla="*/ 5208179 w 7300088"/>
              <a:gd name="T25" fmla="*/ 452958 h 451919"/>
              <a:gd name="T26" fmla="*/ 4971290 w 7300088"/>
              <a:gd name="T27" fmla="*/ 0 h 451919"/>
              <a:gd name="T28" fmla="*/ 5123029 w 7300088"/>
              <a:gd name="T29" fmla="*/ 226480 h 451919"/>
              <a:gd name="T30" fmla="*/ 4886143 w 7300088"/>
              <a:gd name="T31" fmla="*/ 226480 h 451919"/>
              <a:gd name="T32" fmla="*/ 4587952 w 7300088"/>
              <a:gd name="T33" fmla="*/ 0 h 451919"/>
              <a:gd name="T34" fmla="*/ 4349167 w 7300088"/>
              <a:gd name="T35" fmla="*/ 452958 h 451919"/>
              <a:gd name="T36" fmla="*/ 4040005 w 7300088"/>
              <a:gd name="T37" fmla="*/ 0 h 451919"/>
              <a:gd name="T38" fmla="*/ 4276892 w 7300088"/>
              <a:gd name="T39" fmla="*/ 452958 h 451919"/>
              <a:gd name="T40" fmla="*/ 4040005 w 7300088"/>
              <a:gd name="T41" fmla="*/ 0 h 451919"/>
              <a:gd name="T42" fmla="*/ 4191742 w 7300088"/>
              <a:gd name="T43" fmla="*/ 226480 h 451919"/>
              <a:gd name="T44" fmla="*/ 3954857 w 7300088"/>
              <a:gd name="T45" fmla="*/ 226480 h 451919"/>
              <a:gd name="T46" fmla="*/ 3343705 w 7300088"/>
              <a:gd name="T47" fmla="*/ 0 h 451919"/>
              <a:gd name="T48" fmla="*/ 3106820 w 7300088"/>
              <a:gd name="T49" fmla="*/ 452958 h 451919"/>
              <a:gd name="T50" fmla="*/ 2795758 w 7300088"/>
              <a:gd name="T51" fmla="*/ 0 h 451919"/>
              <a:gd name="T52" fmla="*/ 3032643 w 7300088"/>
              <a:gd name="T53" fmla="*/ 452958 h 451919"/>
              <a:gd name="T54" fmla="*/ 2795758 w 7300088"/>
              <a:gd name="T55" fmla="*/ 0 h 451919"/>
              <a:gd name="T56" fmla="*/ 2949393 w 7300088"/>
              <a:gd name="T57" fmla="*/ 226480 h 451919"/>
              <a:gd name="T58" fmla="*/ 2710611 w 7300088"/>
              <a:gd name="T59" fmla="*/ 226480 h 451919"/>
              <a:gd name="T60" fmla="*/ 2412417 w 7300088"/>
              <a:gd name="T61" fmla="*/ 0 h 451919"/>
              <a:gd name="T62" fmla="*/ 2175532 w 7300088"/>
              <a:gd name="T63" fmla="*/ 452958 h 451919"/>
              <a:gd name="T64" fmla="*/ 1864469 w 7300088"/>
              <a:gd name="T65" fmla="*/ 0 h 451919"/>
              <a:gd name="T66" fmla="*/ 2101355 w 7300088"/>
              <a:gd name="T67" fmla="*/ 452958 h 451919"/>
              <a:gd name="T68" fmla="*/ 1864469 w 7300088"/>
              <a:gd name="T69" fmla="*/ 0 h 451919"/>
              <a:gd name="T70" fmla="*/ 1705146 w 7300088"/>
              <a:gd name="T71" fmla="*/ 226480 h 451919"/>
              <a:gd name="T72" fmla="*/ 1468262 w 7300088"/>
              <a:gd name="T73" fmla="*/ 226480 h 451919"/>
              <a:gd name="T74" fmla="*/ 1168175 w 7300088"/>
              <a:gd name="T75" fmla="*/ 0 h 451919"/>
              <a:gd name="T76" fmla="*/ 931290 w 7300088"/>
              <a:gd name="T77" fmla="*/ 452958 h 451919"/>
              <a:gd name="T78" fmla="*/ 620226 w 7300088"/>
              <a:gd name="T79" fmla="*/ 0 h 451919"/>
              <a:gd name="T80" fmla="*/ 859011 w 7300088"/>
              <a:gd name="T81" fmla="*/ 452958 h 451919"/>
              <a:gd name="T82" fmla="*/ 620226 w 7300088"/>
              <a:gd name="T83" fmla="*/ 0 h 451919"/>
              <a:gd name="T84" fmla="*/ 773863 w 7300088"/>
              <a:gd name="T85" fmla="*/ 226480 h 451919"/>
              <a:gd name="T86" fmla="*/ 536978 w 7300088"/>
              <a:gd name="T87" fmla="*/ 226480 h 451919"/>
              <a:gd name="T88" fmla="*/ 236888 w 7300088"/>
              <a:gd name="T89" fmla="*/ 0 h 451919"/>
              <a:gd name="T90" fmla="*/ 0 w 7300088"/>
              <a:gd name="T91" fmla="*/ 452958 h 4519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7300088" h="451919">
                <a:moveTo>
                  <a:pt x="6837192" y="0"/>
                </a:moveTo>
                <a:lnTo>
                  <a:pt x="7074129" y="0"/>
                </a:lnTo>
                <a:lnTo>
                  <a:pt x="7300088" y="225960"/>
                </a:lnTo>
                <a:lnTo>
                  <a:pt x="7074129" y="451919"/>
                </a:lnTo>
                <a:lnTo>
                  <a:pt x="6837192" y="451919"/>
                </a:lnTo>
                <a:lnTo>
                  <a:pt x="7063152" y="225960"/>
                </a:lnTo>
                <a:lnTo>
                  <a:pt x="6837192" y="0"/>
                </a:lnTo>
                <a:close/>
                <a:moveTo>
                  <a:pt x="6526066" y="0"/>
                </a:moveTo>
                <a:lnTo>
                  <a:pt x="6763002" y="0"/>
                </a:lnTo>
                <a:lnTo>
                  <a:pt x="6988961" y="225960"/>
                </a:lnTo>
                <a:lnTo>
                  <a:pt x="6763002" y="451919"/>
                </a:lnTo>
                <a:lnTo>
                  <a:pt x="6526066" y="451919"/>
                </a:lnTo>
                <a:lnTo>
                  <a:pt x="6752026" y="225960"/>
                </a:lnTo>
                <a:lnTo>
                  <a:pt x="6526066" y="0"/>
                </a:lnTo>
                <a:close/>
                <a:moveTo>
                  <a:pt x="6216836" y="0"/>
                </a:moveTo>
                <a:lnTo>
                  <a:pt x="6453773" y="0"/>
                </a:lnTo>
                <a:lnTo>
                  <a:pt x="6679732" y="225960"/>
                </a:lnTo>
                <a:lnTo>
                  <a:pt x="6453773" y="451919"/>
                </a:lnTo>
                <a:lnTo>
                  <a:pt x="6216836" y="451919"/>
                </a:lnTo>
                <a:lnTo>
                  <a:pt x="6442796" y="225960"/>
                </a:lnTo>
                <a:lnTo>
                  <a:pt x="6216836" y="0"/>
                </a:lnTo>
                <a:close/>
                <a:moveTo>
                  <a:pt x="5905710" y="0"/>
                </a:moveTo>
                <a:lnTo>
                  <a:pt x="6142646" y="0"/>
                </a:lnTo>
                <a:lnTo>
                  <a:pt x="6368605" y="225960"/>
                </a:lnTo>
                <a:lnTo>
                  <a:pt x="6142646" y="451919"/>
                </a:lnTo>
                <a:lnTo>
                  <a:pt x="5905710" y="451919"/>
                </a:lnTo>
                <a:lnTo>
                  <a:pt x="6131670" y="225960"/>
                </a:lnTo>
                <a:lnTo>
                  <a:pt x="5905710" y="0"/>
                </a:lnTo>
                <a:close/>
                <a:moveTo>
                  <a:pt x="5594583" y="0"/>
                </a:moveTo>
                <a:lnTo>
                  <a:pt x="5831520" y="0"/>
                </a:lnTo>
                <a:lnTo>
                  <a:pt x="6057479" y="225960"/>
                </a:lnTo>
                <a:lnTo>
                  <a:pt x="5831520" y="451919"/>
                </a:lnTo>
                <a:lnTo>
                  <a:pt x="5594583" y="451919"/>
                </a:lnTo>
                <a:lnTo>
                  <a:pt x="5820543" y="225960"/>
                </a:lnTo>
                <a:lnTo>
                  <a:pt x="5594583" y="0"/>
                </a:lnTo>
                <a:close/>
                <a:moveTo>
                  <a:pt x="4972330" y="0"/>
                </a:moveTo>
                <a:lnTo>
                  <a:pt x="5209267" y="0"/>
                </a:lnTo>
                <a:lnTo>
                  <a:pt x="5435226" y="225960"/>
                </a:lnTo>
                <a:lnTo>
                  <a:pt x="5209267" y="451919"/>
                </a:lnTo>
                <a:lnTo>
                  <a:pt x="4972330" y="451919"/>
                </a:lnTo>
                <a:lnTo>
                  <a:pt x="5198290" y="225960"/>
                </a:lnTo>
                <a:lnTo>
                  <a:pt x="4972330" y="0"/>
                </a:lnTo>
                <a:close/>
                <a:moveTo>
                  <a:pt x="4661205" y="0"/>
                </a:moveTo>
                <a:lnTo>
                  <a:pt x="4898142" y="0"/>
                </a:lnTo>
                <a:lnTo>
                  <a:pt x="5124101" y="225960"/>
                </a:lnTo>
                <a:lnTo>
                  <a:pt x="4898142" y="451919"/>
                </a:lnTo>
                <a:lnTo>
                  <a:pt x="4661205" y="451919"/>
                </a:lnTo>
                <a:lnTo>
                  <a:pt x="4887165" y="225960"/>
                </a:lnTo>
                <a:lnTo>
                  <a:pt x="4661205" y="0"/>
                </a:lnTo>
                <a:close/>
                <a:moveTo>
                  <a:pt x="4350077" y="0"/>
                </a:moveTo>
                <a:lnTo>
                  <a:pt x="4588912" y="0"/>
                </a:lnTo>
                <a:lnTo>
                  <a:pt x="4814871" y="225960"/>
                </a:lnTo>
                <a:lnTo>
                  <a:pt x="4588912" y="451919"/>
                </a:lnTo>
                <a:lnTo>
                  <a:pt x="4350077" y="451919"/>
                </a:lnTo>
                <a:lnTo>
                  <a:pt x="4576037" y="225960"/>
                </a:lnTo>
                <a:lnTo>
                  <a:pt x="4350077" y="0"/>
                </a:lnTo>
                <a:close/>
                <a:moveTo>
                  <a:pt x="4040849" y="0"/>
                </a:moveTo>
                <a:lnTo>
                  <a:pt x="4277786" y="0"/>
                </a:lnTo>
                <a:lnTo>
                  <a:pt x="4503745" y="225960"/>
                </a:lnTo>
                <a:lnTo>
                  <a:pt x="4277786" y="451919"/>
                </a:lnTo>
                <a:lnTo>
                  <a:pt x="4040849" y="451919"/>
                </a:lnTo>
                <a:lnTo>
                  <a:pt x="4266809" y="225960"/>
                </a:lnTo>
                <a:lnTo>
                  <a:pt x="4040849" y="0"/>
                </a:lnTo>
                <a:close/>
                <a:moveTo>
                  <a:pt x="3729723" y="0"/>
                </a:moveTo>
                <a:lnTo>
                  <a:pt x="3966659" y="0"/>
                </a:lnTo>
                <a:lnTo>
                  <a:pt x="4192618" y="225960"/>
                </a:lnTo>
                <a:lnTo>
                  <a:pt x="3966659" y="451919"/>
                </a:lnTo>
                <a:lnTo>
                  <a:pt x="3729723" y="451919"/>
                </a:lnTo>
                <a:lnTo>
                  <a:pt x="3955683" y="225960"/>
                </a:lnTo>
                <a:lnTo>
                  <a:pt x="3729723" y="0"/>
                </a:lnTo>
                <a:close/>
                <a:moveTo>
                  <a:pt x="3107470" y="0"/>
                </a:moveTo>
                <a:lnTo>
                  <a:pt x="3344405" y="0"/>
                </a:lnTo>
                <a:lnTo>
                  <a:pt x="3570364" y="225960"/>
                </a:lnTo>
                <a:lnTo>
                  <a:pt x="3344405" y="451919"/>
                </a:lnTo>
                <a:lnTo>
                  <a:pt x="3107470" y="451919"/>
                </a:lnTo>
                <a:lnTo>
                  <a:pt x="3333430" y="225960"/>
                </a:lnTo>
                <a:lnTo>
                  <a:pt x="3107470" y="0"/>
                </a:lnTo>
                <a:close/>
                <a:moveTo>
                  <a:pt x="2796342" y="0"/>
                </a:moveTo>
                <a:lnTo>
                  <a:pt x="3033277" y="0"/>
                </a:lnTo>
                <a:lnTo>
                  <a:pt x="3259236" y="225960"/>
                </a:lnTo>
                <a:lnTo>
                  <a:pt x="3033277" y="451919"/>
                </a:lnTo>
                <a:lnTo>
                  <a:pt x="2796342" y="451919"/>
                </a:lnTo>
                <a:lnTo>
                  <a:pt x="3022302" y="225960"/>
                </a:lnTo>
                <a:lnTo>
                  <a:pt x="2796342" y="0"/>
                </a:lnTo>
                <a:close/>
                <a:moveTo>
                  <a:pt x="2485217" y="0"/>
                </a:moveTo>
                <a:lnTo>
                  <a:pt x="2724051" y="0"/>
                </a:lnTo>
                <a:lnTo>
                  <a:pt x="2950009" y="225960"/>
                </a:lnTo>
                <a:lnTo>
                  <a:pt x="2724051" y="451919"/>
                </a:lnTo>
                <a:lnTo>
                  <a:pt x="2485217" y="451919"/>
                </a:lnTo>
                <a:lnTo>
                  <a:pt x="2711177" y="225960"/>
                </a:lnTo>
                <a:lnTo>
                  <a:pt x="2485217" y="0"/>
                </a:lnTo>
                <a:close/>
                <a:moveTo>
                  <a:pt x="2175986" y="0"/>
                </a:moveTo>
                <a:lnTo>
                  <a:pt x="2412921" y="0"/>
                </a:lnTo>
                <a:lnTo>
                  <a:pt x="2638880" y="225960"/>
                </a:lnTo>
                <a:lnTo>
                  <a:pt x="2412921" y="451919"/>
                </a:lnTo>
                <a:lnTo>
                  <a:pt x="2175986" y="451919"/>
                </a:lnTo>
                <a:lnTo>
                  <a:pt x="2401946" y="225960"/>
                </a:lnTo>
                <a:lnTo>
                  <a:pt x="2175986" y="0"/>
                </a:lnTo>
                <a:close/>
                <a:moveTo>
                  <a:pt x="1864859" y="0"/>
                </a:moveTo>
                <a:lnTo>
                  <a:pt x="2101795" y="0"/>
                </a:lnTo>
                <a:lnTo>
                  <a:pt x="2327754" y="225960"/>
                </a:lnTo>
                <a:lnTo>
                  <a:pt x="2101795" y="451919"/>
                </a:lnTo>
                <a:lnTo>
                  <a:pt x="1864859" y="451919"/>
                </a:lnTo>
                <a:lnTo>
                  <a:pt x="2090820" y="225960"/>
                </a:lnTo>
                <a:lnTo>
                  <a:pt x="1864859" y="0"/>
                </a:lnTo>
                <a:close/>
                <a:moveTo>
                  <a:pt x="1242608" y="0"/>
                </a:moveTo>
                <a:lnTo>
                  <a:pt x="1479545" y="0"/>
                </a:lnTo>
                <a:lnTo>
                  <a:pt x="1705502" y="225960"/>
                </a:lnTo>
                <a:lnTo>
                  <a:pt x="1479545" y="451919"/>
                </a:lnTo>
                <a:lnTo>
                  <a:pt x="1242608" y="451919"/>
                </a:lnTo>
                <a:lnTo>
                  <a:pt x="1468568" y="225960"/>
                </a:lnTo>
                <a:lnTo>
                  <a:pt x="1242608" y="0"/>
                </a:lnTo>
                <a:close/>
                <a:moveTo>
                  <a:pt x="931484" y="0"/>
                </a:moveTo>
                <a:lnTo>
                  <a:pt x="1168419" y="0"/>
                </a:lnTo>
                <a:lnTo>
                  <a:pt x="1394378" y="225960"/>
                </a:lnTo>
                <a:lnTo>
                  <a:pt x="1168419" y="451919"/>
                </a:lnTo>
                <a:lnTo>
                  <a:pt x="931484" y="451919"/>
                </a:lnTo>
                <a:lnTo>
                  <a:pt x="1157443" y="225960"/>
                </a:lnTo>
                <a:lnTo>
                  <a:pt x="931484" y="0"/>
                </a:lnTo>
                <a:close/>
                <a:moveTo>
                  <a:pt x="620356" y="0"/>
                </a:moveTo>
                <a:lnTo>
                  <a:pt x="859191" y="0"/>
                </a:lnTo>
                <a:lnTo>
                  <a:pt x="1085150" y="225960"/>
                </a:lnTo>
                <a:lnTo>
                  <a:pt x="859191" y="451919"/>
                </a:lnTo>
                <a:lnTo>
                  <a:pt x="620356" y="451919"/>
                </a:lnTo>
                <a:lnTo>
                  <a:pt x="846316" y="225960"/>
                </a:lnTo>
                <a:lnTo>
                  <a:pt x="620356" y="0"/>
                </a:lnTo>
                <a:close/>
                <a:moveTo>
                  <a:pt x="311129" y="0"/>
                </a:moveTo>
                <a:lnTo>
                  <a:pt x="548066" y="0"/>
                </a:lnTo>
                <a:lnTo>
                  <a:pt x="774025" y="225960"/>
                </a:lnTo>
                <a:lnTo>
                  <a:pt x="548066" y="451919"/>
                </a:lnTo>
                <a:lnTo>
                  <a:pt x="311129" y="451919"/>
                </a:lnTo>
                <a:lnTo>
                  <a:pt x="537090" y="225960"/>
                </a:lnTo>
                <a:lnTo>
                  <a:pt x="311129" y="0"/>
                </a:lnTo>
                <a:close/>
                <a:moveTo>
                  <a:pt x="0" y="0"/>
                </a:moveTo>
                <a:lnTo>
                  <a:pt x="236938" y="0"/>
                </a:lnTo>
                <a:lnTo>
                  <a:pt x="462899" y="225960"/>
                </a:lnTo>
                <a:lnTo>
                  <a:pt x="236938" y="451919"/>
                </a:lnTo>
                <a:lnTo>
                  <a:pt x="0" y="451919"/>
                </a:lnTo>
                <a:lnTo>
                  <a:pt x="225962" y="2259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MH_Other_2"/>
          <p:cNvSpPr/>
          <p:nvPr/>
        </p:nvSpPr>
        <p:spPr bwMode="auto">
          <a:xfrm>
            <a:off x="2184449" y="864957"/>
            <a:ext cx="620713" cy="642938"/>
          </a:xfrm>
          <a:custGeom>
            <a:avLst/>
            <a:gdLst>
              <a:gd name="T0" fmla="*/ 0 w 519968"/>
              <a:gd name="T1" fmla="*/ 20169 h 536314"/>
              <a:gd name="T2" fmla="*/ 248367 w 519968"/>
              <a:gd name="T3" fmla="*/ 0 h 536314"/>
              <a:gd name="T4" fmla="*/ 740978 w 519968"/>
              <a:gd name="T5" fmla="*/ 492606 h 536314"/>
              <a:gd name="T6" fmla="*/ 484045 w 519968"/>
              <a:gd name="T7" fmla="*/ 770760 h 536314"/>
              <a:gd name="T8" fmla="*/ 207909 w 519968"/>
              <a:gd name="T9" fmla="*/ 770760 h 536314"/>
              <a:gd name="T10" fmla="*/ 464840 w 519968"/>
              <a:gd name="T11" fmla="*/ 488745 h 536314"/>
              <a:gd name="T12" fmla="*/ 0 w 519968"/>
              <a:gd name="T13" fmla="*/ 20169 h 5363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9968" h="536314">
                <a:moveTo>
                  <a:pt x="0" y="14034"/>
                </a:moveTo>
                <a:lnTo>
                  <a:pt x="174287" y="0"/>
                </a:lnTo>
                <a:lnTo>
                  <a:pt x="519968" y="342768"/>
                </a:lnTo>
                <a:lnTo>
                  <a:pt x="339670" y="536314"/>
                </a:lnTo>
                <a:lnTo>
                  <a:pt x="145896" y="536314"/>
                </a:lnTo>
                <a:lnTo>
                  <a:pt x="326193" y="340081"/>
                </a:lnTo>
                <a:lnTo>
                  <a:pt x="0" y="1403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MH_Other_3"/>
          <p:cNvSpPr/>
          <p:nvPr/>
        </p:nvSpPr>
        <p:spPr bwMode="auto">
          <a:xfrm>
            <a:off x="4034681" y="833087"/>
            <a:ext cx="620713" cy="642938"/>
          </a:xfrm>
          <a:custGeom>
            <a:avLst/>
            <a:gdLst>
              <a:gd name="T0" fmla="*/ 0 w 519968"/>
              <a:gd name="T1" fmla="*/ 20169 h 536314"/>
              <a:gd name="T2" fmla="*/ 248367 w 519968"/>
              <a:gd name="T3" fmla="*/ 0 h 536314"/>
              <a:gd name="T4" fmla="*/ 740978 w 519968"/>
              <a:gd name="T5" fmla="*/ 492606 h 536314"/>
              <a:gd name="T6" fmla="*/ 484045 w 519968"/>
              <a:gd name="T7" fmla="*/ 770760 h 536314"/>
              <a:gd name="T8" fmla="*/ 207909 w 519968"/>
              <a:gd name="T9" fmla="*/ 770760 h 536314"/>
              <a:gd name="T10" fmla="*/ 464840 w 519968"/>
              <a:gd name="T11" fmla="*/ 488745 h 536314"/>
              <a:gd name="T12" fmla="*/ 0 w 519968"/>
              <a:gd name="T13" fmla="*/ 20169 h 5363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9968" h="536314">
                <a:moveTo>
                  <a:pt x="0" y="14034"/>
                </a:moveTo>
                <a:lnTo>
                  <a:pt x="174287" y="0"/>
                </a:lnTo>
                <a:lnTo>
                  <a:pt x="519968" y="342768"/>
                </a:lnTo>
                <a:lnTo>
                  <a:pt x="339670" y="536314"/>
                </a:lnTo>
                <a:lnTo>
                  <a:pt x="145896" y="536314"/>
                </a:lnTo>
                <a:lnTo>
                  <a:pt x="326193" y="340081"/>
                </a:lnTo>
                <a:lnTo>
                  <a:pt x="0" y="1403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MH_Other_4"/>
          <p:cNvSpPr/>
          <p:nvPr/>
        </p:nvSpPr>
        <p:spPr bwMode="auto">
          <a:xfrm>
            <a:off x="5896025" y="864957"/>
            <a:ext cx="620712" cy="642938"/>
          </a:xfrm>
          <a:custGeom>
            <a:avLst/>
            <a:gdLst>
              <a:gd name="T0" fmla="*/ 0 w 519968"/>
              <a:gd name="T1" fmla="*/ 20169 h 536314"/>
              <a:gd name="T2" fmla="*/ 248366 w 519968"/>
              <a:gd name="T3" fmla="*/ 0 h 536314"/>
              <a:gd name="T4" fmla="*/ 740975 w 519968"/>
              <a:gd name="T5" fmla="*/ 492606 h 536314"/>
              <a:gd name="T6" fmla="*/ 484043 w 519968"/>
              <a:gd name="T7" fmla="*/ 770760 h 536314"/>
              <a:gd name="T8" fmla="*/ 207907 w 519968"/>
              <a:gd name="T9" fmla="*/ 770760 h 536314"/>
              <a:gd name="T10" fmla="*/ 464838 w 519968"/>
              <a:gd name="T11" fmla="*/ 488745 h 536314"/>
              <a:gd name="T12" fmla="*/ 0 w 519968"/>
              <a:gd name="T13" fmla="*/ 20169 h 5363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9968" h="536314">
                <a:moveTo>
                  <a:pt x="0" y="14034"/>
                </a:moveTo>
                <a:lnTo>
                  <a:pt x="174287" y="0"/>
                </a:lnTo>
                <a:lnTo>
                  <a:pt x="519968" y="342768"/>
                </a:lnTo>
                <a:lnTo>
                  <a:pt x="339670" y="536314"/>
                </a:lnTo>
                <a:lnTo>
                  <a:pt x="145896" y="536314"/>
                </a:lnTo>
                <a:lnTo>
                  <a:pt x="326193" y="340081"/>
                </a:lnTo>
                <a:lnTo>
                  <a:pt x="0" y="1403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TextBox 5"/>
          <p:cNvSpPr>
            <a:spLocks noChangeArrowheads="1"/>
          </p:cNvSpPr>
          <p:nvPr/>
        </p:nvSpPr>
        <p:spPr bwMode="auto">
          <a:xfrm flipH="1">
            <a:off x="1488639" y="1536754"/>
            <a:ext cx="13916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4000" dirty="0">
                <a:solidFill>
                  <a:srgbClr val="595959"/>
                </a:solidFill>
                <a:latin typeface="+mn-ea"/>
                <a:sym typeface="Kozuka Gothic Pr6N EL" panose="020B0200000000000000" pitchFamily="34" charset="-128"/>
              </a:rPr>
              <a:t>结论</a:t>
            </a:r>
            <a:endParaRPr lang="zh-CN" sz="4000" dirty="0">
              <a:solidFill>
                <a:srgbClr val="595959"/>
              </a:solidFill>
              <a:latin typeface="+mn-ea"/>
              <a:sym typeface="Kozuka Gothic Pr6N EL" panose="020B02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8"/>
          <p:cNvSpPr>
            <a:spLocks noChangeArrowheads="1"/>
          </p:cNvSpPr>
          <p:nvPr/>
        </p:nvSpPr>
        <p:spPr bwMode="auto">
          <a:xfrm>
            <a:off x="4357688" y="1599059"/>
            <a:ext cx="3519487" cy="3517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latinLnBrk="1"/>
            <a:endParaRPr lang="zh-CN" altLang="en-US" sz="4400">
              <a:solidFill>
                <a:srgbClr val="FFFFFF"/>
              </a:solidFill>
              <a:latin typeface="Broadway BT" pitchFamily="82" charset="0"/>
              <a:ea typeface="汉仪丫丫体简" pitchFamily="2" charset="-122"/>
            </a:endParaRPr>
          </a:p>
        </p:txBody>
      </p:sp>
      <p:sp>
        <p:nvSpPr>
          <p:cNvPr id="3" name="椭圆 6"/>
          <p:cNvSpPr>
            <a:spLocks noChangeArrowheads="1"/>
          </p:cNvSpPr>
          <p:nvPr/>
        </p:nvSpPr>
        <p:spPr bwMode="auto">
          <a:xfrm>
            <a:off x="9390063" y="2629346"/>
            <a:ext cx="506412" cy="506413"/>
          </a:xfrm>
          <a:prstGeom prst="ellipse">
            <a:avLst/>
          </a:prstGeom>
          <a:solidFill>
            <a:schemeClr val="accent2">
              <a:lumMod val="60000"/>
              <a:lumOff val="40000"/>
              <a:alpha val="56862"/>
            </a:schemeClr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椭圆 7"/>
          <p:cNvSpPr>
            <a:spLocks noChangeArrowheads="1"/>
          </p:cNvSpPr>
          <p:nvPr/>
        </p:nvSpPr>
        <p:spPr bwMode="auto">
          <a:xfrm>
            <a:off x="7997825" y="1891159"/>
            <a:ext cx="231775" cy="231775"/>
          </a:xfrm>
          <a:prstGeom prst="ellipse">
            <a:avLst/>
          </a:prstGeom>
          <a:solidFill>
            <a:schemeClr val="accent2">
              <a:lumMod val="40000"/>
              <a:lumOff val="60000"/>
              <a:alpha val="56862"/>
            </a:schemeClr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椭圆 8"/>
          <p:cNvSpPr>
            <a:spLocks noChangeArrowheads="1"/>
          </p:cNvSpPr>
          <p:nvPr/>
        </p:nvSpPr>
        <p:spPr bwMode="auto">
          <a:xfrm>
            <a:off x="3514725" y="4680396"/>
            <a:ext cx="506413" cy="506413"/>
          </a:xfrm>
          <a:prstGeom prst="ellipse">
            <a:avLst/>
          </a:prstGeom>
          <a:solidFill>
            <a:schemeClr val="accent2">
              <a:lumMod val="40000"/>
              <a:lumOff val="60000"/>
              <a:alpha val="56862"/>
            </a:schemeClr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椭圆 9"/>
          <p:cNvSpPr>
            <a:spLocks noChangeArrowheads="1"/>
          </p:cNvSpPr>
          <p:nvPr/>
        </p:nvSpPr>
        <p:spPr bwMode="auto">
          <a:xfrm>
            <a:off x="5303838" y="5356671"/>
            <a:ext cx="233362" cy="233363"/>
          </a:xfrm>
          <a:prstGeom prst="ellipse">
            <a:avLst/>
          </a:prstGeom>
          <a:solidFill>
            <a:schemeClr val="accent2">
              <a:lumMod val="75000"/>
              <a:alpha val="56862"/>
            </a:schemeClr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4975225" y="2737296"/>
            <a:ext cx="2143125" cy="565150"/>
          </a:xfrm>
          <a:custGeom>
            <a:avLst/>
            <a:gdLst>
              <a:gd name="T0" fmla="*/ 97874804 w 22500"/>
              <a:gd name="T1" fmla="*/ 38298839 h 5907"/>
              <a:gd name="T2" fmla="*/ 97874804 w 22500"/>
              <a:gd name="T3" fmla="*/ 45383736 h 5907"/>
              <a:gd name="T4" fmla="*/ 117997796 w 22500"/>
              <a:gd name="T5" fmla="*/ 46674387 h 5907"/>
              <a:gd name="T6" fmla="*/ 101648990 w 22500"/>
              <a:gd name="T7" fmla="*/ 37337691 h 5907"/>
              <a:gd name="T8" fmla="*/ 144734566 w 22500"/>
              <a:gd name="T9" fmla="*/ 15771675 h 5907"/>
              <a:gd name="T10" fmla="*/ 163605496 w 22500"/>
              <a:gd name="T11" fmla="*/ 35726626 h 5907"/>
              <a:gd name="T12" fmla="*/ 156057124 w 22500"/>
              <a:gd name="T13" fmla="*/ 54070513 h 5907"/>
              <a:gd name="T14" fmla="*/ 153226484 w 22500"/>
              <a:gd name="T15" fmla="*/ 25428784 h 5907"/>
              <a:gd name="T16" fmla="*/ 136560211 w 22500"/>
              <a:gd name="T17" fmla="*/ 23176986 h 5907"/>
              <a:gd name="T18" fmla="*/ 129320354 w 22500"/>
              <a:gd name="T19" fmla="*/ 54070513 h 5907"/>
              <a:gd name="T20" fmla="*/ 89691401 w 22500"/>
              <a:gd name="T21" fmla="*/ 15451356 h 5907"/>
              <a:gd name="T22" fmla="*/ 120828435 w 22500"/>
              <a:gd name="T23" fmla="*/ 19954952 h 5907"/>
              <a:gd name="T24" fmla="*/ 125237653 w 22500"/>
              <a:gd name="T25" fmla="*/ 54070513 h 5907"/>
              <a:gd name="T26" fmla="*/ 94091570 w 22500"/>
              <a:gd name="T27" fmla="*/ 51818715 h 5907"/>
              <a:gd name="T28" fmla="*/ 94091570 w 22500"/>
              <a:gd name="T29" fmla="*/ 31863764 h 5907"/>
              <a:gd name="T30" fmla="*/ 117689281 w 22500"/>
              <a:gd name="T31" fmla="*/ 29611966 h 5907"/>
              <a:gd name="T32" fmla="*/ 89691401 w 22500"/>
              <a:gd name="T33" fmla="*/ 23176986 h 5907"/>
              <a:gd name="T34" fmla="*/ 167334343 w 22500"/>
              <a:gd name="T35" fmla="*/ 0 h 5907"/>
              <a:gd name="T36" fmla="*/ 174565151 w 22500"/>
              <a:gd name="T37" fmla="*/ 29291647 h 5907"/>
              <a:gd name="T38" fmla="*/ 203506673 w 22500"/>
              <a:gd name="T39" fmla="*/ 15771675 h 5907"/>
              <a:gd name="T40" fmla="*/ 204132656 w 22500"/>
              <a:gd name="T41" fmla="*/ 54070513 h 5907"/>
              <a:gd name="T42" fmla="*/ 174565151 w 22500"/>
              <a:gd name="T43" fmla="*/ 35085894 h 5907"/>
              <a:gd name="T44" fmla="*/ 167334343 w 22500"/>
              <a:gd name="T45" fmla="*/ 54070513 h 5907"/>
              <a:gd name="T46" fmla="*/ 52502943 w 22500"/>
              <a:gd name="T47" fmla="*/ 0 h 5907"/>
              <a:gd name="T48" fmla="*/ 59742800 w 22500"/>
              <a:gd name="T49" fmla="*/ 15771675 h 5907"/>
              <a:gd name="T50" fmla="*/ 84901088 w 22500"/>
              <a:gd name="T51" fmla="*/ 32184178 h 5907"/>
              <a:gd name="T52" fmla="*/ 77670184 w 22500"/>
              <a:gd name="T53" fmla="*/ 54070513 h 5907"/>
              <a:gd name="T54" fmla="*/ 76100654 w 22500"/>
              <a:gd name="T55" fmla="*/ 25428784 h 5907"/>
              <a:gd name="T56" fmla="*/ 59742800 w 22500"/>
              <a:gd name="T57" fmla="*/ 23176986 h 5907"/>
              <a:gd name="T58" fmla="*/ 52502943 w 22500"/>
              <a:gd name="T59" fmla="*/ 54070513 h 5907"/>
              <a:gd name="T60" fmla="*/ 0 w 22500"/>
              <a:gd name="T61" fmla="*/ 0 h 5907"/>
              <a:gd name="T62" fmla="*/ 48120872 w 22500"/>
              <a:gd name="T63" fmla="*/ 7725630 h 5907"/>
              <a:gd name="T64" fmla="*/ 27680412 w 22500"/>
              <a:gd name="T65" fmla="*/ 54070513 h 5907"/>
              <a:gd name="T66" fmla="*/ 20440460 w 22500"/>
              <a:gd name="T67" fmla="*/ 7725630 h 5907"/>
              <a:gd name="T68" fmla="*/ 0 w 22500"/>
              <a:gd name="T69" fmla="*/ 0 h 590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2500" h="5907">
                <a:moveTo>
                  <a:pt x="11204" y="4079"/>
                </a:moveTo>
                <a:cubicBezTo>
                  <a:pt x="11042" y="4079"/>
                  <a:pt x="10903" y="4114"/>
                  <a:pt x="10788" y="4184"/>
                </a:cubicBezTo>
                <a:cubicBezTo>
                  <a:pt x="10672" y="4278"/>
                  <a:pt x="10614" y="4407"/>
                  <a:pt x="10614" y="4571"/>
                </a:cubicBezTo>
                <a:cubicBezTo>
                  <a:pt x="10614" y="4735"/>
                  <a:pt x="10672" y="4864"/>
                  <a:pt x="10788" y="4958"/>
                </a:cubicBezTo>
                <a:cubicBezTo>
                  <a:pt x="10903" y="5052"/>
                  <a:pt x="11042" y="5099"/>
                  <a:pt x="11204" y="5099"/>
                </a:cubicBezTo>
                <a:cubicBezTo>
                  <a:pt x="11804" y="5099"/>
                  <a:pt x="12405" y="5099"/>
                  <a:pt x="13006" y="5099"/>
                </a:cubicBezTo>
                <a:cubicBezTo>
                  <a:pt x="13006" y="4759"/>
                  <a:pt x="13006" y="4419"/>
                  <a:pt x="13006" y="4079"/>
                </a:cubicBezTo>
                <a:cubicBezTo>
                  <a:pt x="12405" y="4079"/>
                  <a:pt x="11804" y="4079"/>
                  <a:pt x="11204" y="4079"/>
                </a:cubicBezTo>
                <a:close/>
                <a:moveTo>
                  <a:pt x="14254" y="1723"/>
                </a:moveTo>
                <a:cubicBezTo>
                  <a:pt x="14821" y="1723"/>
                  <a:pt x="15387" y="1723"/>
                  <a:pt x="15953" y="1723"/>
                </a:cubicBezTo>
                <a:cubicBezTo>
                  <a:pt x="16624" y="1723"/>
                  <a:pt x="17120" y="1864"/>
                  <a:pt x="17444" y="2145"/>
                </a:cubicBezTo>
                <a:cubicBezTo>
                  <a:pt x="17837" y="2497"/>
                  <a:pt x="18033" y="3083"/>
                  <a:pt x="18033" y="3903"/>
                </a:cubicBezTo>
                <a:cubicBezTo>
                  <a:pt x="18033" y="4571"/>
                  <a:pt x="18033" y="5239"/>
                  <a:pt x="18033" y="5907"/>
                </a:cubicBezTo>
                <a:cubicBezTo>
                  <a:pt x="17756" y="5907"/>
                  <a:pt x="17479" y="5907"/>
                  <a:pt x="17201" y="5907"/>
                </a:cubicBezTo>
                <a:cubicBezTo>
                  <a:pt x="17201" y="5239"/>
                  <a:pt x="17201" y="4571"/>
                  <a:pt x="17201" y="3903"/>
                </a:cubicBezTo>
                <a:cubicBezTo>
                  <a:pt x="17201" y="3341"/>
                  <a:pt x="17097" y="2966"/>
                  <a:pt x="16889" y="2778"/>
                </a:cubicBezTo>
                <a:cubicBezTo>
                  <a:pt x="16728" y="2614"/>
                  <a:pt x="16416" y="2532"/>
                  <a:pt x="15953" y="2532"/>
                </a:cubicBezTo>
                <a:cubicBezTo>
                  <a:pt x="15653" y="2532"/>
                  <a:pt x="15352" y="2532"/>
                  <a:pt x="15052" y="2532"/>
                </a:cubicBezTo>
                <a:cubicBezTo>
                  <a:pt x="15052" y="3657"/>
                  <a:pt x="15052" y="4782"/>
                  <a:pt x="15052" y="5907"/>
                </a:cubicBezTo>
                <a:cubicBezTo>
                  <a:pt x="14786" y="5907"/>
                  <a:pt x="14520" y="5907"/>
                  <a:pt x="14254" y="5907"/>
                </a:cubicBezTo>
                <a:cubicBezTo>
                  <a:pt x="14254" y="4513"/>
                  <a:pt x="14254" y="3118"/>
                  <a:pt x="14254" y="1723"/>
                </a:cubicBezTo>
                <a:close/>
                <a:moveTo>
                  <a:pt x="9886" y="1688"/>
                </a:moveTo>
                <a:cubicBezTo>
                  <a:pt x="10556" y="1688"/>
                  <a:pt x="11227" y="1688"/>
                  <a:pt x="11897" y="1688"/>
                </a:cubicBezTo>
                <a:cubicBezTo>
                  <a:pt x="12521" y="1688"/>
                  <a:pt x="12995" y="1852"/>
                  <a:pt x="13318" y="2180"/>
                </a:cubicBezTo>
                <a:cubicBezTo>
                  <a:pt x="13642" y="2508"/>
                  <a:pt x="13804" y="2954"/>
                  <a:pt x="13804" y="3516"/>
                </a:cubicBezTo>
                <a:cubicBezTo>
                  <a:pt x="13804" y="4313"/>
                  <a:pt x="13804" y="5110"/>
                  <a:pt x="13804" y="5907"/>
                </a:cubicBezTo>
                <a:cubicBezTo>
                  <a:pt x="12937" y="5907"/>
                  <a:pt x="12070" y="5907"/>
                  <a:pt x="11204" y="5907"/>
                </a:cubicBezTo>
                <a:cubicBezTo>
                  <a:pt x="10903" y="5907"/>
                  <a:pt x="10626" y="5825"/>
                  <a:pt x="10371" y="5661"/>
                </a:cubicBezTo>
                <a:cubicBezTo>
                  <a:pt x="10002" y="5427"/>
                  <a:pt x="9817" y="5063"/>
                  <a:pt x="9817" y="4571"/>
                </a:cubicBezTo>
                <a:cubicBezTo>
                  <a:pt x="9817" y="4102"/>
                  <a:pt x="10002" y="3739"/>
                  <a:pt x="10371" y="3481"/>
                </a:cubicBezTo>
                <a:cubicBezTo>
                  <a:pt x="10626" y="3317"/>
                  <a:pt x="10903" y="3235"/>
                  <a:pt x="11204" y="3235"/>
                </a:cubicBezTo>
                <a:cubicBezTo>
                  <a:pt x="11793" y="3235"/>
                  <a:pt x="12382" y="3235"/>
                  <a:pt x="12972" y="3235"/>
                </a:cubicBezTo>
                <a:cubicBezTo>
                  <a:pt x="12902" y="2766"/>
                  <a:pt x="12544" y="2532"/>
                  <a:pt x="11897" y="2532"/>
                </a:cubicBezTo>
                <a:cubicBezTo>
                  <a:pt x="11227" y="2532"/>
                  <a:pt x="10556" y="2532"/>
                  <a:pt x="9886" y="2532"/>
                </a:cubicBezTo>
                <a:cubicBezTo>
                  <a:pt x="9886" y="2251"/>
                  <a:pt x="9886" y="1969"/>
                  <a:pt x="9886" y="1688"/>
                </a:cubicBezTo>
                <a:close/>
                <a:moveTo>
                  <a:pt x="18444" y="0"/>
                </a:moveTo>
                <a:cubicBezTo>
                  <a:pt x="18709" y="0"/>
                  <a:pt x="18975" y="0"/>
                  <a:pt x="19241" y="0"/>
                </a:cubicBezTo>
                <a:cubicBezTo>
                  <a:pt x="19241" y="1067"/>
                  <a:pt x="19241" y="2133"/>
                  <a:pt x="19241" y="3200"/>
                </a:cubicBezTo>
                <a:cubicBezTo>
                  <a:pt x="19865" y="2708"/>
                  <a:pt x="20489" y="2215"/>
                  <a:pt x="21113" y="1723"/>
                </a:cubicBezTo>
                <a:cubicBezTo>
                  <a:pt x="21552" y="1723"/>
                  <a:pt x="21991" y="1723"/>
                  <a:pt x="22431" y="1723"/>
                </a:cubicBezTo>
                <a:cubicBezTo>
                  <a:pt x="21656" y="2333"/>
                  <a:pt x="20882" y="2942"/>
                  <a:pt x="20108" y="3552"/>
                </a:cubicBezTo>
                <a:cubicBezTo>
                  <a:pt x="20905" y="4337"/>
                  <a:pt x="21703" y="5122"/>
                  <a:pt x="22500" y="5907"/>
                </a:cubicBezTo>
                <a:cubicBezTo>
                  <a:pt x="22107" y="5907"/>
                  <a:pt x="21714" y="5907"/>
                  <a:pt x="21321" y="5907"/>
                </a:cubicBezTo>
                <a:cubicBezTo>
                  <a:pt x="20628" y="5216"/>
                  <a:pt x="19934" y="4524"/>
                  <a:pt x="19241" y="3833"/>
                </a:cubicBezTo>
                <a:cubicBezTo>
                  <a:pt x="19241" y="4524"/>
                  <a:pt x="19241" y="5216"/>
                  <a:pt x="19241" y="5907"/>
                </a:cubicBezTo>
                <a:cubicBezTo>
                  <a:pt x="18975" y="5907"/>
                  <a:pt x="18709" y="5907"/>
                  <a:pt x="18444" y="5907"/>
                </a:cubicBezTo>
                <a:cubicBezTo>
                  <a:pt x="18444" y="3938"/>
                  <a:pt x="18444" y="1969"/>
                  <a:pt x="18444" y="0"/>
                </a:cubicBezTo>
                <a:close/>
                <a:moveTo>
                  <a:pt x="5787" y="0"/>
                </a:moveTo>
                <a:cubicBezTo>
                  <a:pt x="6053" y="0"/>
                  <a:pt x="6319" y="0"/>
                  <a:pt x="6585" y="0"/>
                </a:cubicBezTo>
                <a:cubicBezTo>
                  <a:pt x="6585" y="575"/>
                  <a:pt x="6585" y="1149"/>
                  <a:pt x="6585" y="1723"/>
                </a:cubicBezTo>
                <a:cubicBezTo>
                  <a:pt x="6908" y="1723"/>
                  <a:pt x="7232" y="1723"/>
                  <a:pt x="7556" y="1723"/>
                </a:cubicBezTo>
                <a:cubicBezTo>
                  <a:pt x="8757" y="1723"/>
                  <a:pt x="9358" y="2321"/>
                  <a:pt x="9358" y="3516"/>
                </a:cubicBezTo>
                <a:cubicBezTo>
                  <a:pt x="9358" y="4313"/>
                  <a:pt x="9358" y="5110"/>
                  <a:pt x="9358" y="5907"/>
                </a:cubicBezTo>
                <a:cubicBezTo>
                  <a:pt x="9093" y="5907"/>
                  <a:pt x="8827" y="5907"/>
                  <a:pt x="8561" y="5907"/>
                </a:cubicBezTo>
                <a:cubicBezTo>
                  <a:pt x="8561" y="5110"/>
                  <a:pt x="8561" y="4313"/>
                  <a:pt x="8561" y="3516"/>
                </a:cubicBezTo>
                <a:cubicBezTo>
                  <a:pt x="8561" y="3165"/>
                  <a:pt x="8503" y="2919"/>
                  <a:pt x="8388" y="2778"/>
                </a:cubicBezTo>
                <a:cubicBezTo>
                  <a:pt x="8226" y="2614"/>
                  <a:pt x="7948" y="2532"/>
                  <a:pt x="7556" y="2532"/>
                </a:cubicBezTo>
                <a:cubicBezTo>
                  <a:pt x="7232" y="2532"/>
                  <a:pt x="6908" y="2532"/>
                  <a:pt x="6585" y="2532"/>
                </a:cubicBezTo>
                <a:cubicBezTo>
                  <a:pt x="6585" y="3657"/>
                  <a:pt x="6585" y="4782"/>
                  <a:pt x="6585" y="5907"/>
                </a:cubicBezTo>
                <a:cubicBezTo>
                  <a:pt x="6319" y="5907"/>
                  <a:pt x="6053" y="5907"/>
                  <a:pt x="5787" y="5907"/>
                </a:cubicBezTo>
                <a:cubicBezTo>
                  <a:pt x="5787" y="3938"/>
                  <a:pt x="5787" y="1969"/>
                  <a:pt x="5787" y="0"/>
                </a:cubicBezTo>
                <a:close/>
                <a:moveTo>
                  <a:pt x="0" y="0"/>
                </a:moveTo>
                <a:cubicBezTo>
                  <a:pt x="1768" y="0"/>
                  <a:pt x="3536" y="0"/>
                  <a:pt x="5304" y="0"/>
                </a:cubicBezTo>
                <a:cubicBezTo>
                  <a:pt x="5304" y="282"/>
                  <a:pt x="5304" y="563"/>
                  <a:pt x="5304" y="844"/>
                </a:cubicBezTo>
                <a:cubicBezTo>
                  <a:pt x="4553" y="844"/>
                  <a:pt x="3802" y="844"/>
                  <a:pt x="3051" y="844"/>
                </a:cubicBezTo>
                <a:cubicBezTo>
                  <a:pt x="3051" y="2532"/>
                  <a:pt x="3051" y="4220"/>
                  <a:pt x="3051" y="5907"/>
                </a:cubicBezTo>
                <a:cubicBezTo>
                  <a:pt x="2785" y="5907"/>
                  <a:pt x="2519" y="5907"/>
                  <a:pt x="2253" y="5907"/>
                </a:cubicBezTo>
                <a:cubicBezTo>
                  <a:pt x="2253" y="4220"/>
                  <a:pt x="2253" y="2532"/>
                  <a:pt x="2253" y="844"/>
                </a:cubicBezTo>
                <a:cubicBezTo>
                  <a:pt x="1502" y="844"/>
                  <a:pt x="751" y="844"/>
                  <a:pt x="0" y="844"/>
                </a:cubicBezTo>
                <a:cubicBezTo>
                  <a:pt x="0" y="563"/>
                  <a:pt x="0" y="28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5367338" y="3508821"/>
            <a:ext cx="1430337" cy="581025"/>
          </a:xfrm>
          <a:custGeom>
            <a:avLst/>
            <a:gdLst>
              <a:gd name="T0" fmla="*/ 153707402 w 7507"/>
              <a:gd name="T1" fmla="*/ 42975031 h 3042"/>
              <a:gd name="T2" fmla="*/ 135446836 w 7507"/>
              <a:gd name="T3" fmla="*/ 50672562 h 3042"/>
              <a:gd name="T4" fmla="*/ 127895792 w 7507"/>
              <a:gd name="T5" fmla="*/ 69278159 h 3042"/>
              <a:gd name="T6" fmla="*/ 135446836 w 7507"/>
              <a:gd name="T7" fmla="*/ 87883565 h 3042"/>
              <a:gd name="T8" fmla="*/ 153707402 w 7507"/>
              <a:gd name="T9" fmla="*/ 95581287 h 3042"/>
              <a:gd name="T10" fmla="*/ 171931576 w 7507"/>
              <a:gd name="T11" fmla="*/ 87883565 h 3042"/>
              <a:gd name="T12" fmla="*/ 180136150 w 7507"/>
              <a:gd name="T13" fmla="*/ 69278159 h 3042"/>
              <a:gd name="T14" fmla="*/ 171931576 w 7507"/>
              <a:gd name="T15" fmla="*/ 50672562 h 3042"/>
              <a:gd name="T16" fmla="*/ 153707402 w 7507"/>
              <a:gd name="T17" fmla="*/ 42975031 h 3042"/>
              <a:gd name="T18" fmla="*/ 202680296 w 7507"/>
              <a:gd name="T19" fmla="*/ 31446975 h 3042"/>
              <a:gd name="T20" fmla="*/ 217128853 w 7507"/>
              <a:gd name="T21" fmla="*/ 31446975 h 3042"/>
              <a:gd name="T22" fmla="*/ 217128853 w 7507"/>
              <a:gd name="T23" fmla="*/ 70555000 h 3042"/>
              <a:gd name="T24" fmla="*/ 224062758 w 7507"/>
              <a:gd name="T25" fmla="*/ 89160406 h 3042"/>
              <a:gd name="T26" fmla="*/ 239782175 w 7507"/>
              <a:gd name="T27" fmla="*/ 92370751 h 3042"/>
              <a:gd name="T28" fmla="*/ 258042550 w 7507"/>
              <a:gd name="T29" fmla="*/ 92370751 h 3042"/>
              <a:gd name="T30" fmla="*/ 258042550 w 7507"/>
              <a:gd name="T31" fmla="*/ 31446975 h 3042"/>
              <a:gd name="T32" fmla="*/ 272527499 w 7507"/>
              <a:gd name="T33" fmla="*/ 31446975 h 3042"/>
              <a:gd name="T34" fmla="*/ 272527499 w 7507"/>
              <a:gd name="T35" fmla="*/ 107766003 h 3042"/>
              <a:gd name="T36" fmla="*/ 239782175 w 7507"/>
              <a:gd name="T37" fmla="*/ 107766003 h 3042"/>
              <a:gd name="T38" fmla="*/ 202680296 w 7507"/>
              <a:gd name="T39" fmla="*/ 70555000 h 3042"/>
              <a:gd name="T40" fmla="*/ 202680296 w 7507"/>
              <a:gd name="T41" fmla="*/ 31446975 h 3042"/>
              <a:gd name="T42" fmla="*/ 153707402 w 7507"/>
              <a:gd name="T43" fmla="*/ 27579969 h 3042"/>
              <a:gd name="T44" fmla="*/ 182640907 w 7507"/>
              <a:gd name="T45" fmla="*/ 39764686 h 3042"/>
              <a:gd name="T46" fmla="*/ 194584707 w 7507"/>
              <a:gd name="T47" fmla="*/ 69278159 h 3042"/>
              <a:gd name="T48" fmla="*/ 182640907 w 7507"/>
              <a:gd name="T49" fmla="*/ 98791631 h 3042"/>
              <a:gd name="T50" fmla="*/ 153707402 w 7507"/>
              <a:gd name="T51" fmla="*/ 110976348 h 3042"/>
              <a:gd name="T52" fmla="*/ 124737504 w 7507"/>
              <a:gd name="T53" fmla="*/ 98791631 h 3042"/>
              <a:gd name="T54" fmla="*/ 113410843 w 7507"/>
              <a:gd name="T55" fmla="*/ 69278159 h 3042"/>
              <a:gd name="T56" fmla="*/ 124737504 w 7507"/>
              <a:gd name="T57" fmla="*/ 39764686 h 3042"/>
              <a:gd name="T58" fmla="*/ 153707402 w 7507"/>
              <a:gd name="T59" fmla="*/ 27579969 h 3042"/>
              <a:gd name="T60" fmla="*/ 0 w 7507"/>
              <a:gd name="T61" fmla="*/ 0 h 3042"/>
              <a:gd name="T62" fmla="*/ 18224174 w 7507"/>
              <a:gd name="T63" fmla="*/ 0 h 3042"/>
              <a:gd name="T64" fmla="*/ 52203966 w 7507"/>
              <a:gd name="T65" fmla="*/ 49395720 h 3042"/>
              <a:gd name="T66" fmla="*/ 86183568 w 7507"/>
              <a:gd name="T67" fmla="*/ 0 h 3042"/>
              <a:gd name="T68" fmla="*/ 104444134 w 7507"/>
              <a:gd name="T69" fmla="*/ 0 h 3042"/>
              <a:gd name="T70" fmla="*/ 59755010 w 7507"/>
              <a:gd name="T71" fmla="*/ 64790973 h 3042"/>
              <a:gd name="T72" fmla="*/ 59755010 w 7507"/>
              <a:gd name="T73" fmla="*/ 107766003 h 3042"/>
              <a:gd name="T74" fmla="*/ 44652922 w 7507"/>
              <a:gd name="T75" fmla="*/ 107766003 h 3042"/>
              <a:gd name="T76" fmla="*/ 44652922 w 7507"/>
              <a:gd name="T77" fmla="*/ 64790973 h 3042"/>
              <a:gd name="T78" fmla="*/ 0 w 7507"/>
              <a:gd name="T79" fmla="*/ 0 h 304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507" h="3042">
                <a:moveTo>
                  <a:pt x="4234" y="1178"/>
                </a:moveTo>
                <a:cubicBezTo>
                  <a:pt x="4037" y="1178"/>
                  <a:pt x="3870" y="1249"/>
                  <a:pt x="3731" y="1389"/>
                </a:cubicBezTo>
                <a:cubicBezTo>
                  <a:pt x="3592" y="1530"/>
                  <a:pt x="3523" y="1700"/>
                  <a:pt x="3523" y="1899"/>
                </a:cubicBezTo>
                <a:cubicBezTo>
                  <a:pt x="3523" y="2098"/>
                  <a:pt x="3592" y="2268"/>
                  <a:pt x="3731" y="2409"/>
                </a:cubicBezTo>
                <a:cubicBezTo>
                  <a:pt x="3870" y="2549"/>
                  <a:pt x="4037" y="2620"/>
                  <a:pt x="4234" y="2620"/>
                </a:cubicBezTo>
                <a:cubicBezTo>
                  <a:pt x="4430" y="2620"/>
                  <a:pt x="4598" y="2549"/>
                  <a:pt x="4736" y="2409"/>
                </a:cubicBezTo>
                <a:cubicBezTo>
                  <a:pt x="4887" y="2268"/>
                  <a:pt x="4962" y="2098"/>
                  <a:pt x="4962" y="1899"/>
                </a:cubicBezTo>
                <a:cubicBezTo>
                  <a:pt x="4962" y="1700"/>
                  <a:pt x="4887" y="1530"/>
                  <a:pt x="4736" y="1389"/>
                </a:cubicBezTo>
                <a:cubicBezTo>
                  <a:pt x="4598" y="1249"/>
                  <a:pt x="4430" y="1178"/>
                  <a:pt x="4234" y="1178"/>
                </a:cubicBezTo>
                <a:close/>
                <a:moveTo>
                  <a:pt x="5583" y="862"/>
                </a:moveTo>
                <a:cubicBezTo>
                  <a:pt x="5716" y="862"/>
                  <a:pt x="5848" y="862"/>
                  <a:pt x="5981" y="862"/>
                </a:cubicBezTo>
                <a:cubicBezTo>
                  <a:pt x="5981" y="1219"/>
                  <a:pt x="5981" y="1577"/>
                  <a:pt x="5981" y="1934"/>
                </a:cubicBezTo>
                <a:cubicBezTo>
                  <a:pt x="5981" y="2180"/>
                  <a:pt x="6045" y="2350"/>
                  <a:pt x="6172" y="2444"/>
                </a:cubicBezTo>
                <a:cubicBezTo>
                  <a:pt x="6264" y="2503"/>
                  <a:pt x="6409" y="2532"/>
                  <a:pt x="6605" y="2532"/>
                </a:cubicBezTo>
                <a:cubicBezTo>
                  <a:pt x="6773" y="2532"/>
                  <a:pt x="6941" y="2532"/>
                  <a:pt x="7108" y="2532"/>
                </a:cubicBezTo>
                <a:cubicBezTo>
                  <a:pt x="7108" y="1975"/>
                  <a:pt x="7108" y="1419"/>
                  <a:pt x="7108" y="862"/>
                </a:cubicBezTo>
                <a:cubicBezTo>
                  <a:pt x="7241" y="862"/>
                  <a:pt x="7374" y="862"/>
                  <a:pt x="7507" y="862"/>
                </a:cubicBezTo>
                <a:cubicBezTo>
                  <a:pt x="7507" y="1559"/>
                  <a:pt x="7507" y="2257"/>
                  <a:pt x="7507" y="2954"/>
                </a:cubicBezTo>
                <a:cubicBezTo>
                  <a:pt x="7206" y="2954"/>
                  <a:pt x="6906" y="2954"/>
                  <a:pt x="6605" y="2954"/>
                </a:cubicBezTo>
                <a:cubicBezTo>
                  <a:pt x="5924" y="2954"/>
                  <a:pt x="5583" y="2614"/>
                  <a:pt x="5583" y="1934"/>
                </a:cubicBezTo>
                <a:cubicBezTo>
                  <a:pt x="5583" y="1577"/>
                  <a:pt x="5583" y="1219"/>
                  <a:pt x="5583" y="862"/>
                </a:cubicBezTo>
                <a:close/>
                <a:moveTo>
                  <a:pt x="4234" y="756"/>
                </a:moveTo>
                <a:cubicBezTo>
                  <a:pt x="4546" y="756"/>
                  <a:pt x="4811" y="868"/>
                  <a:pt x="5031" y="1090"/>
                </a:cubicBezTo>
                <a:cubicBezTo>
                  <a:pt x="5251" y="1313"/>
                  <a:pt x="5360" y="1583"/>
                  <a:pt x="5360" y="1899"/>
                </a:cubicBezTo>
                <a:cubicBezTo>
                  <a:pt x="5360" y="2215"/>
                  <a:pt x="5251" y="2485"/>
                  <a:pt x="5031" y="2708"/>
                </a:cubicBezTo>
                <a:cubicBezTo>
                  <a:pt x="4811" y="2930"/>
                  <a:pt x="4546" y="3042"/>
                  <a:pt x="4234" y="3042"/>
                </a:cubicBezTo>
                <a:cubicBezTo>
                  <a:pt x="3922" y="3042"/>
                  <a:pt x="3656" y="2930"/>
                  <a:pt x="3436" y="2708"/>
                </a:cubicBezTo>
                <a:cubicBezTo>
                  <a:pt x="3228" y="2485"/>
                  <a:pt x="3124" y="2215"/>
                  <a:pt x="3124" y="1899"/>
                </a:cubicBezTo>
                <a:cubicBezTo>
                  <a:pt x="3124" y="1583"/>
                  <a:pt x="3228" y="1313"/>
                  <a:pt x="3436" y="1090"/>
                </a:cubicBezTo>
                <a:cubicBezTo>
                  <a:pt x="3656" y="868"/>
                  <a:pt x="3922" y="756"/>
                  <a:pt x="4234" y="756"/>
                </a:cubicBezTo>
                <a:close/>
                <a:moveTo>
                  <a:pt x="0" y="0"/>
                </a:moveTo>
                <a:cubicBezTo>
                  <a:pt x="167" y="0"/>
                  <a:pt x="335" y="0"/>
                  <a:pt x="502" y="0"/>
                </a:cubicBezTo>
                <a:cubicBezTo>
                  <a:pt x="814" y="452"/>
                  <a:pt x="1126" y="903"/>
                  <a:pt x="1438" y="1354"/>
                </a:cubicBezTo>
                <a:cubicBezTo>
                  <a:pt x="1750" y="903"/>
                  <a:pt x="2062" y="452"/>
                  <a:pt x="2374" y="0"/>
                </a:cubicBezTo>
                <a:cubicBezTo>
                  <a:pt x="2542" y="0"/>
                  <a:pt x="2710" y="0"/>
                  <a:pt x="2877" y="0"/>
                </a:cubicBezTo>
                <a:cubicBezTo>
                  <a:pt x="2467" y="592"/>
                  <a:pt x="2057" y="1184"/>
                  <a:pt x="1646" y="1776"/>
                </a:cubicBezTo>
                <a:cubicBezTo>
                  <a:pt x="1646" y="2169"/>
                  <a:pt x="1646" y="2561"/>
                  <a:pt x="1646" y="2954"/>
                </a:cubicBezTo>
                <a:cubicBezTo>
                  <a:pt x="1508" y="2954"/>
                  <a:pt x="1369" y="2954"/>
                  <a:pt x="1230" y="2954"/>
                </a:cubicBezTo>
                <a:cubicBezTo>
                  <a:pt x="1230" y="2561"/>
                  <a:pt x="1230" y="2169"/>
                  <a:pt x="1230" y="1776"/>
                </a:cubicBezTo>
                <a:cubicBezTo>
                  <a:pt x="820" y="1184"/>
                  <a:pt x="410" y="59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MH_Other_1"/>
          <p:cNvCxnSpPr>
            <a:cxnSpLocks noChangeShapeType="1"/>
          </p:cNvCxnSpPr>
          <p:nvPr/>
        </p:nvCxnSpPr>
        <p:spPr bwMode="auto">
          <a:xfrm flipV="1">
            <a:off x="5511800" y="2419350"/>
            <a:ext cx="609600" cy="5334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E95D0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MH_Other_2"/>
          <p:cNvCxnSpPr>
            <a:cxnSpLocks noChangeShapeType="1"/>
          </p:cNvCxnSpPr>
          <p:nvPr/>
        </p:nvCxnSpPr>
        <p:spPr bwMode="auto">
          <a:xfrm>
            <a:off x="6121400" y="2411413"/>
            <a:ext cx="742950" cy="0"/>
          </a:xfrm>
          <a:prstGeom prst="line">
            <a:avLst/>
          </a:prstGeom>
          <a:noFill/>
          <a:ln w="12700">
            <a:solidFill>
              <a:srgbClr val="E95D0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MH_Other_3"/>
          <p:cNvCxnSpPr>
            <a:cxnSpLocks noChangeShapeType="1"/>
          </p:cNvCxnSpPr>
          <p:nvPr/>
        </p:nvCxnSpPr>
        <p:spPr bwMode="auto">
          <a:xfrm>
            <a:off x="3397250" y="2952750"/>
            <a:ext cx="2114550" cy="0"/>
          </a:xfrm>
          <a:prstGeom prst="line">
            <a:avLst/>
          </a:prstGeom>
          <a:noFill/>
          <a:ln w="12700">
            <a:solidFill>
              <a:srgbClr val="E95D0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MH_Other_4"/>
          <p:cNvSpPr txBox="1">
            <a:spLocks noChangeArrowheads="1"/>
          </p:cNvSpPr>
          <p:nvPr/>
        </p:nvSpPr>
        <p:spPr bwMode="auto">
          <a:xfrm>
            <a:off x="5703888" y="1781175"/>
            <a:ext cx="16938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3600">
                <a:solidFill>
                  <a:schemeClr val="tx2"/>
                </a:solidFill>
                <a:ea typeface="幼圆" pitchFamily="49" charset="-122"/>
              </a:rPr>
              <a:t>01</a:t>
            </a:r>
          </a:p>
        </p:txBody>
      </p:sp>
      <p:sp>
        <p:nvSpPr>
          <p:cNvPr id="32" name="MH_SubTitle_1"/>
          <p:cNvSpPr txBox="1">
            <a:spLocks noChangeArrowheads="1"/>
          </p:cNvSpPr>
          <p:nvPr/>
        </p:nvSpPr>
        <p:spPr bwMode="auto">
          <a:xfrm>
            <a:off x="3332163" y="2160587"/>
            <a:ext cx="23717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E95D0E"/>
                </a:solidFill>
                <a:latin typeface="+mn-ea"/>
                <a:ea typeface="+mn-ea"/>
              </a:rPr>
              <a:t>论文课题背景</a:t>
            </a:r>
            <a:endParaRPr lang="zh-CN" altLang="en-US" dirty="0">
              <a:solidFill>
                <a:srgbClr val="E95D0E"/>
              </a:solidFill>
              <a:latin typeface="+mn-ea"/>
              <a:ea typeface="+mn-ea"/>
            </a:endParaRPr>
          </a:p>
        </p:txBody>
      </p:sp>
      <p:cxnSp>
        <p:nvCxnSpPr>
          <p:cNvPr id="33" name="MH_Other_5"/>
          <p:cNvCxnSpPr>
            <a:cxnSpLocks noChangeShapeType="1"/>
          </p:cNvCxnSpPr>
          <p:nvPr/>
        </p:nvCxnSpPr>
        <p:spPr bwMode="auto">
          <a:xfrm flipV="1">
            <a:off x="8250238" y="3571195"/>
            <a:ext cx="609600" cy="5334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MH_Other_6"/>
          <p:cNvCxnSpPr>
            <a:cxnSpLocks noChangeShapeType="1"/>
          </p:cNvCxnSpPr>
          <p:nvPr/>
        </p:nvCxnSpPr>
        <p:spPr bwMode="auto">
          <a:xfrm>
            <a:off x="8859838" y="3563258"/>
            <a:ext cx="742950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MH_Other_7"/>
          <p:cNvCxnSpPr>
            <a:cxnSpLocks noChangeShapeType="1"/>
          </p:cNvCxnSpPr>
          <p:nvPr/>
        </p:nvCxnSpPr>
        <p:spPr bwMode="auto">
          <a:xfrm>
            <a:off x="6135688" y="4096658"/>
            <a:ext cx="2114550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MH_Other_8"/>
          <p:cNvSpPr txBox="1">
            <a:spLocks noChangeArrowheads="1"/>
          </p:cNvSpPr>
          <p:nvPr/>
        </p:nvSpPr>
        <p:spPr bwMode="auto">
          <a:xfrm>
            <a:off x="8859838" y="2933020"/>
            <a:ext cx="7429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3600" dirty="0">
                <a:solidFill>
                  <a:schemeClr val="tx2"/>
                </a:solidFill>
                <a:ea typeface="幼圆" pitchFamily="49" charset="-122"/>
                <a:sym typeface="Arial" panose="020B0604020202020204" pitchFamily="34" charset="0"/>
              </a:rPr>
              <a:t>02</a:t>
            </a:r>
            <a:endParaRPr lang="zh-CN" altLang="en-US" sz="3600" dirty="0">
              <a:solidFill>
                <a:schemeClr val="tx2"/>
              </a:solidFill>
              <a:ea typeface="幼圆" pitchFamily="49" charset="-122"/>
              <a:sym typeface="Arial" panose="020B0604020202020204" pitchFamily="34" charset="0"/>
            </a:endParaRPr>
          </a:p>
        </p:txBody>
      </p:sp>
      <p:cxnSp>
        <p:nvCxnSpPr>
          <p:cNvPr id="38" name="MH_Other_9"/>
          <p:cNvCxnSpPr>
            <a:cxnSpLocks noChangeShapeType="1"/>
          </p:cNvCxnSpPr>
          <p:nvPr/>
        </p:nvCxnSpPr>
        <p:spPr bwMode="auto">
          <a:xfrm flipV="1">
            <a:off x="5484019" y="5164817"/>
            <a:ext cx="609600" cy="5334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MH_Other_10"/>
          <p:cNvCxnSpPr>
            <a:cxnSpLocks noChangeShapeType="1"/>
          </p:cNvCxnSpPr>
          <p:nvPr/>
        </p:nvCxnSpPr>
        <p:spPr bwMode="auto">
          <a:xfrm>
            <a:off x="6093619" y="5164817"/>
            <a:ext cx="742950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MH_Other_11"/>
          <p:cNvCxnSpPr>
            <a:cxnSpLocks noChangeShapeType="1"/>
          </p:cNvCxnSpPr>
          <p:nvPr/>
        </p:nvCxnSpPr>
        <p:spPr bwMode="auto">
          <a:xfrm>
            <a:off x="3369469" y="5698217"/>
            <a:ext cx="2114550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MH_Other_12"/>
          <p:cNvSpPr txBox="1">
            <a:spLocks noChangeArrowheads="1"/>
          </p:cNvSpPr>
          <p:nvPr/>
        </p:nvSpPr>
        <p:spPr bwMode="auto">
          <a:xfrm>
            <a:off x="6093619" y="4518705"/>
            <a:ext cx="7429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sz="3600">
                <a:solidFill>
                  <a:schemeClr val="tx2"/>
                </a:solidFill>
                <a:ea typeface="幼圆" pitchFamily="49" charset="-122"/>
                <a:sym typeface="Arial" panose="020B0604020202020204" pitchFamily="34" charset="0"/>
              </a:rPr>
              <a:t>03</a:t>
            </a:r>
            <a:endParaRPr lang="zh-CN" altLang="en-US" sz="3600">
              <a:solidFill>
                <a:schemeClr val="tx2"/>
              </a:solidFill>
              <a:ea typeface="幼圆" pitchFamily="49" charset="-122"/>
              <a:sym typeface="Arial" panose="020B0604020202020204" pitchFamily="34" charset="0"/>
            </a:endParaRPr>
          </a:p>
        </p:txBody>
      </p:sp>
      <p:sp>
        <p:nvSpPr>
          <p:cNvPr id="42" name="MH_SubTitle_3"/>
          <p:cNvSpPr txBox="1">
            <a:spLocks noChangeArrowheads="1"/>
          </p:cNvSpPr>
          <p:nvPr/>
        </p:nvSpPr>
        <p:spPr bwMode="auto">
          <a:xfrm>
            <a:off x="5249975" y="3252901"/>
            <a:ext cx="31731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>
              <a:lnSpc>
                <a:spcPct val="130000"/>
              </a:lnSpc>
            </a:pPr>
            <a:r>
              <a:rPr lang="zh-CN" altLang="en-US" dirty="0">
                <a:solidFill>
                  <a:srgbClr val="E95D0E"/>
                </a:solidFill>
                <a:latin typeface="+mn-ea"/>
                <a:ea typeface="+mn-ea"/>
                <a:sym typeface="Arial" panose="020B0604020202020204" pitchFamily="34" charset="0"/>
              </a:rPr>
              <a:t>论文模型及算例分析</a:t>
            </a:r>
            <a:endParaRPr lang="en-US" altLang="zh-CN" dirty="0">
              <a:solidFill>
                <a:srgbClr val="E95D0E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47" name="MH_SubTitle_4"/>
          <p:cNvSpPr txBox="1">
            <a:spLocks noChangeArrowheads="1"/>
          </p:cNvSpPr>
          <p:nvPr/>
        </p:nvSpPr>
        <p:spPr bwMode="auto">
          <a:xfrm>
            <a:off x="3240881" y="4838586"/>
            <a:ext cx="23717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E95D0E"/>
                </a:solidFill>
                <a:latin typeface="+mn-ea"/>
                <a:ea typeface="+mn-ea"/>
                <a:sym typeface="Arial" panose="020B0604020202020204" pitchFamily="34" charset="0"/>
              </a:rPr>
              <a:t>结论</a:t>
            </a:r>
            <a:endParaRPr lang="zh-CN" altLang="en-US" dirty="0">
              <a:solidFill>
                <a:srgbClr val="E95D0E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4552950" y="-4763"/>
            <a:ext cx="2959100" cy="1158876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106988" y="277813"/>
            <a:ext cx="1995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200" dirty="0">
                <a:solidFill>
                  <a:schemeClr val="bg1"/>
                </a:solidFill>
                <a:ea typeface="方正毡笔黑简体" pitchFamily="1" charset="-122"/>
              </a:rPr>
              <a:t>内容大纲</a:t>
            </a: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213350" y="844550"/>
            <a:ext cx="1641475" cy="1588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/>
          <p:cNvSpPr>
            <a:spLocks noChangeShapeType="1"/>
          </p:cNvSpPr>
          <p:nvPr/>
        </p:nvSpPr>
        <p:spPr bwMode="auto">
          <a:xfrm>
            <a:off x="5213350" y="892175"/>
            <a:ext cx="1641475" cy="1588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7"/>
          <p:cNvSpPr>
            <a:spLocks noChangeArrowheads="1"/>
          </p:cNvSpPr>
          <p:nvPr/>
        </p:nvSpPr>
        <p:spPr bwMode="auto">
          <a:xfrm flipH="1">
            <a:off x="2278782" y="3230632"/>
            <a:ext cx="36268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4000" dirty="0" smtClean="0">
                <a:solidFill>
                  <a:schemeClr val="accent1"/>
                </a:solidFill>
                <a:latin typeface="+mn-ea"/>
                <a:sym typeface="Kozuka Gothic Pr6N EL" panose="020B0200000000000000" pitchFamily="34" charset="-128"/>
              </a:rPr>
              <a:t>论文课题背景</a:t>
            </a:r>
            <a:endParaRPr lang="zh-CN" altLang="en-US" sz="4000" dirty="0">
              <a:solidFill>
                <a:srgbClr val="595959"/>
              </a:solidFill>
              <a:latin typeface="+mn-ea"/>
              <a:sym typeface="Kozuka Gothic Pr6N EL" panose="020B0200000000000000" pitchFamily="34" charset="-128"/>
            </a:endParaRPr>
          </a:p>
        </p:txBody>
      </p:sp>
      <p:pic>
        <p:nvPicPr>
          <p:cNvPr id="8" name="그림 7" descr="B:\PPT图片处理\【57】老外的精品创意广告图集\1.0602b_l.jpg1.0602b_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12" y="1966913"/>
            <a:ext cx="228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 descr="B:\PPT图片处理\【57】老外的精品创意广告图集\1.0611c_l.jpeg1.0611c_l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712" y="1958975"/>
            <a:ext cx="228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0" descr="B:\PPT图片处理\【57】老外的精品创意广告图集\03.jpg03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12" y="3584575"/>
            <a:ext cx="2286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 descr="B:\PPT图片处理\【57】老外的精品创意广告图集\1_17.jpg1_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187" y="3584575"/>
            <a:ext cx="22860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662" y="1773610"/>
            <a:ext cx="10225136" cy="1143265"/>
          </a:xfrm>
        </p:spPr>
        <p:txBody>
          <a:bodyPr/>
          <a:lstStyle/>
          <a:p>
            <a:r>
              <a:rPr lang="zh-CN" altLang="en-US" sz="4000" dirty="0" smtClean="0"/>
              <a:t>电力负荷预测的必要性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8782" y="2997746"/>
            <a:ext cx="9145016" cy="2808312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狭义的负荷预测（正常运行情况下的负荷）是制定发电计划的</a:t>
            </a:r>
            <a:r>
              <a:rPr lang="zh-CN" altLang="en-US" sz="2400" dirty="0" smtClean="0">
                <a:latin typeface="+mn-ea"/>
              </a:rPr>
              <a:t>前提。</a:t>
            </a:r>
            <a:endParaRPr lang="en-US" altLang="zh-CN" sz="2400" dirty="0" smtClean="0">
              <a:latin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广义的负荷预测（极端气象灾害影响下的负荷）是电网安全预警必不可少的</a:t>
            </a:r>
            <a:r>
              <a:rPr lang="zh-CN" altLang="en-US" sz="2400" dirty="0" smtClean="0">
                <a:latin typeface="+mn-ea"/>
              </a:rPr>
              <a:t>环节。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18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2"/>
          <p:cNvSpPr/>
          <p:nvPr/>
        </p:nvSpPr>
        <p:spPr bwMode="auto">
          <a:xfrm>
            <a:off x="2977033" y="1944886"/>
            <a:ext cx="3263900" cy="1778000"/>
          </a:xfrm>
          <a:custGeom>
            <a:avLst/>
            <a:gdLst>
              <a:gd name="T0" fmla="*/ 0 w 3263900"/>
              <a:gd name="T1" fmla="*/ 1778000 h 1778000"/>
              <a:gd name="T2" fmla="*/ 2070100 w 3263900"/>
              <a:gd name="T3" fmla="*/ 1016000 h 1778000"/>
              <a:gd name="T4" fmla="*/ 3263900 w 3263900"/>
              <a:gd name="T5" fmla="*/ 0 h 1778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63900" h="1778000">
                <a:moveTo>
                  <a:pt x="0" y="1778000"/>
                </a:moveTo>
                <a:cubicBezTo>
                  <a:pt x="594783" y="1656291"/>
                  <a:pt x="1526117" y="1312333"/>
                  <a:pt x="2070100" y="1016000"/>
                </a:cubicBezTo>
                <a:cubicBezTo>
                  <a:pt x="2614083" y="719667"/>
                  <a:pt x="2897716" y="483658"/>
                  <a:pt x="3263900" y="0"/>
                </a:cubicBezTo>
              </a:path>
            </a:pathLst>
          </a:custGeom>
          <a:noFill/>
          <a:ln w="12700" cap="flat" cmpd="sng">
            <a:solidFill>
              <a:srgbClr val="C5C5C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MH_Other_3"/>
          <p:cNvSpPr/>
          <p:nvPr/>
        </p:nvSpPr>
        <p:spPr bwMode="auto">
          <a:xfrm>
            <a:off x="2977033" y="2783086"/>
            <a:ext cx="4203700" cy="939800"/>
          </a:xfrm>
          <a:custGeom>
            <a:avLst/>
            <a:gdLst>
              <a:gd name="T0" fmla="*/ 0 w 4203700"/>
              <a:gd name="T1" fmla="*/ 939800 h 939800"/>
              <a:gd name="T2" fmla="*/ 2387600 w 4203700"/>
              <a:gd name="T3" fmla="*/ 622300 h 939800"/>
              <a:gd name="T4" fmla="*/ 4203700 w 4203700"/>
              <a:gd name="T5" fmla="*/ 0 h 9398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03700" h="939800">
                <a:moveTo>
                  <a:pt x="0" y="939800"/>
                </a:moveTo>
                <a:cubicBezTo>
                  <a:pt x="919691" y="827616"/>
                  <a:pt x="1686983" y="778933"/>
                  <a:pt x="2387600" y="622300"/>
                </a:cubicBezTo>
                <a:cubicBezTo>
                  <a:pt x="3088217" y="465667"/>
                  <a:pt x="3722158" y="201083"/>
                  <a:pt x="4203700" y="0"/>
                </a:cubicBezTo>
              </a:path>
            </a:pathLst>
          </a:custGeom>
          <a:noFill/>
          <a:ln w="12700" cap="flat" cmpd="sng">
            <a:solidFill>
              <a:srgbClr val="C5C5C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MH_Other_4"/>
          <p:cNvSpPr/>
          <p:nvPr/>
        </p:nvSpPr>
        <p:spPr bwMode="auto">
          <a:xfrm>
            <a:off x="3040533" y="3710186"/>
            <a:ext cx="4152900" cy="685800"/>
          </a:xfrm>
          <a:custGeom>
            <a:avLst/>
            <a:gdLst>
              <a:gd name="T0" fmla="*/ 0 w 4152900"/>
              <a:gd name="T1" fmla="*/ 0 h 685800"/>
              <a:gd name="T2" fmla="*/ 2959100 w 4152900"/>
              <a:gd name="T3" fmla="*/ 368300 h 685800"/>
              <a:gd name="T4" fmla="*/ 4152900 w 4152900"/>
              <a:gd name="T5" fmla="*/ 685800 h 6858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52900" h="685800">
                <a:moveTo>
                  <a:pt x="0" y="0"/>
                </a:moveTo>
                <a:cubicBezTo>
                  <a:pt x="1133475" y="127000"/>
                  <a:pt x="2266950" y="254000"/>
                  <a:pt x="2959100" y="368300"/>
                </a:cubicBezTo>
                <a:cubicBezTo>
                  <a:pt x="3651250" y="482600"/>
                  <a:pt x="3902075" y="584200"/>
                  <a:pt x="4152900" y="685800"/>
                </a:cubicBezTo>
              </a:path>
            </a:pathLst>
          </a:custGeom>
          <a:noFill/>
          <a:ln w="12700" cap="flat" cmpd="sng">
            <a:solidFill>
              <a:srgbClr val="C5C5C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MH_SubTitle_1"/>
          <p:cNvSpPr txBox="1">
            <a:spLocks noChangeArrowheads="1"/>
          </p:cNvSpPr>
          <p:nvPr/>
        </p:nvSpPr>
        <p:spPr bwMode="auto">
          <a:xfrm>
            <a:off x="7553316" y="2506067"/>
            <a:ext cx="367188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3000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Bagging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取样与随机森林</a:t>
            </a:r>
          </a:p>
          <a:p>
            <a:pPr eaLnBrk="1" latinLnBrk="1" hangingPunct="1">
              <a:lnSpc>
                <a:spcPct val="130000"/>
              </a:lnSpc>
            </a:pP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SubTitle_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85790" y="1582908"/>
            <a:ext cx="367188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6"/>
          <p:cNvSpPr>
            <a:spLocks noChangeArrowheads="1"/>
          </p:cNvSpPr>
          <p:nvPr/>
        </p:nvSpPr>
        <p:spPr bwMode="auto">
          <a:xfrm>
            <a:off x="5945658" y="1586111"/>
            <a:ext cx="668338" cy="6683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01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11" name="MH_Other_7"/>
          <p:cNvSpPr>
            <a:spLocks noChangeArrowheads="1"/>
          </p:cNvSpPr>
          <p:nvPr/>
        </p:nvSpPr>
        <p:spPr bwMode="auto">
          <a:xfrm>
            <a:off x="6874346" y="2390974"/>
            <a:ext cx="668337" cy="66833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en-US" altLang="zh-CN" sz="2400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02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13" name="MH_Other_9"/>
          <p:cNvSpPr>
            <a:spLocks noChangeArrowheads="1"/>
          </p:cNvSpPr>
          <p:nvPr/>
        </p:nvSpPr>
        <p:spPr bwMode="auto">
          <a:xfrm>
            <a:off x="6871171" y="4000699"/>
            <a:ext cx="668337" cy="6699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algn="ctr" eaLnBrk="1" latinLnBrk="1" hangingPunct="1"/>
            <a:r>
              <a:rPr lang="en-US" altLang="zh-CN" sz="2400" dirty="0" smtClean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03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 flipH="1">
            <a:off x="3325390" y="894656"/>
            <a:ext cx="3074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endParaRPr lang="zh-CN" dirty="0">
              <a:solidFill>
                <a:srgbClr val="595959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62758" y="2725142"/>
            <a:ext cx="1800200" cy="1800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zh-CN" altLang="en-US" dirty="0">
                <a:solidFill>
                  <a:srgbClr val="595959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  <a:sym typeface="Kozuka Gothic Pr6N EL" panose="020B0200000000000000" pitchFamily="34" charset="-128"/>
              </a:rPr>
              <a:t>本文主要采用的方法</a:t>
            </a:r>
            <a:endParaRPr lang="zh-CN" altLang="zh-CN" dirty="0">
              <a:solidFill>
                <a:srgbClr val="595959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  <p:sp>
        <p:nvSpPr>
          <p:cNvPr id="19" name="MH_SubTitle_5"/>
          <p:cNvSpPr txBox="1">
            <a:spLocks noChangeArrowheads="1"/>
          </p:cNvSpPr>
          <p:nvPr/>
        </p:nvSpPr>
        <p:spPr bwMode="auto">
          <a:xfrm>
            <a:off x="7077110" y="3297423"/>
            <a:ext cx="44434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SubTitle_5"/>
          <p:cNvSpPr txBox="1">
            <a:spLocks noChangeArrowheads="1"/>
          </p:cNvSpPr>
          <p:nvPr/>
        </p:nvSpPr>
        <p:spPr bwMode="auto">
          <a:xfrm>
            <a:off x="7539508" y="4053086"/>
            <a:ext cx="44434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粒子群算法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5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798" y="765498"/>
            <a:ext cx="10971372" cy="1143265"/>
          </a:xfrm>
        </p:spPr>
        <p:txBody>
          <a:bodyPr/>
          <a:lstStyle/>
          <a:p>
            <a:r>
              <a:rPr lang="en-US" altLang="zh-CN" sz="4000" dirty="0"/>
              <a:t>1</a:t>
            </a:r>
            <a:r>
              <a:rPr lang="en-US" altLang="zh-CN" sz="4000" dirty="0" smtClean="0"/>
              <a:t>.CART</a:t>
            </a:r>
            <a:r>
              <a:rPr lang="zh-CN" altLang="en-US" sz="4000" dirty="0" smtClean="0"/>
              <a:t>决策树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689435"/>
            <a:ext cx="4039164" cy="427732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/>
        </p:blipFill>
        <p:spPr>
          <a:xfrm>
            <a:off x="5231109" y="1524000"/>
            <a:ext cx="6119061" cy="4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598" y="909514"/>
            <a:ext cx="10971372" cy="1143265"/>
          </a:xfrm>
        </p:spPr>
        <p:txBody>
          <a:bodyPr/>
          <a:lstStyle/>
          <a:p>
            <a:r>
              <a:rPr lang="en-US" altLang="zh-CN" sz="4000" dirty="0"/>
              <a:t>1</a:t>
            </a:r>
            <a:r>
              <a:rPr lang="en-US" altLang="zh-CN" sz="4000" dirty="0" smtClean="0"/>
              <a:t>.CART</a:t>
            </a:r>
            <a:r>
              <a:rPr lang="zh-CN" altLang="en-US" sz="4000" dirty="0" smtClean="0"/>
              <a:t>决策树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686" y="1989634"/>
            <a:ext cx="9937104" cy="4166971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/>
              <a:t>在节点分裂的时候，分裂规则按照</a:t>
            </a:r>
            <a:r>
              <a:rPr lang="en-US" altLang="zh-CN" sz="2400" dirty="0" err="1">
                <a:solidFill>
                  <a:srgbClr val="FF0000"/>
                </a:solidFill>
              </a:rPr>
              <a:t>Gini</a:t>
            </a:r>
            <a:r>
              <a:rPr lang="zh-CN" altLang="en-US" sz="2400" dirty="0">
                <a:solidFill>
                  <a:srgbClr val="FF0000"/>
                </a:solidFill>
              </a:rPr>
              <a:t>指标最小原则</a:t>
            </a:r>
            <a:r>
              <a:rPr lang="zh-CN" altLang="en-US" sz="2400" dirty="0"/>
              <a:t>，概率分布的</a:t>
            </a:r>
            <a:r>
              <a:rPr lang="en-US" altLang="zh-CN" sz="2400" dirty="0" err="1"/>
              <a:t>Gini</a:t>
            </a:r>
            <a:r>
              <a:rPr lang="zh-CN" altLang="en-US" sz="2400" dirty="0"/>
              <a:t>指数可计算</a:t>
            </a:r>
            <a:r>
              <a:rPr lang="zh-CN" altLang="en-US" sz="2400" dirty="0" smtClean="0"/>
              <a:t>为：</a:t>
            </a:r>
            <a:endParaRPr lang="zh-CN" altLang="en-US" sz="2400" dirty="0"/>
          </a:p>
          <a:p>
            <a:endParaRPr lang="en-US" altLang="zh-CN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/>
              <a:t>样本集合</a:t>
            </a:r>
            <a:r>
              <a:rPr lang="en-US" altLang="zh-CN" sz="2400" dirty="0"/>
              <a:t>D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Gini</a:t>
            </a:r>
            <a:r>
              <a:rPr lang="zh-CN" altLang="en-US" sz="2400" dirty="0"/>
              <a:t>指数</a:t>
            </a:r>
            <a:r>
              <a:rPr lang="zh-CN" altLang="en-US" sz="2400" dirty="0" smtClean="0"/>
              <a:t>可计算为：</a:t>
            </a:r>
            <a:endParaRPr lang="en-US" altLang="zh-CN" sz="2400" dirty="0" smtClean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08" y="2706207"/>
            <a:ext cx="42862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06" y="4849267"/>
            <a:ext cx="31432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4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614" y="981522"/>
            <a:ext cx="10441160" cy="1143265"/>
          </a:xfrm>
        </p:spPr>
        <p:txBody>
          <a:bodyPr/>
          <a:lstStyle/>
          <a:p>
            <a:r>
              <a:rPr lang="en-US" altLang="zh-CN" sz="4000" smtClean="0"/>
              <a:t>2.Bagging</a:t>
            </a:r>
            <a:r>
              <a:rPr lang="zh-CN" altLang="en-US" sz="4000" smtClean="0"/>
              <a:t>与</a:t>
            </a:r>
            <a:r>
              <a:rPr lang="zh-CN" altLang="en-US" sz="4000" dirty="0" smtClean="0"/>
              <a:t>随机森林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2758" y="2349674"/>
            <a:ext cx="9145016" cy="3705901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sz="2400" dirty="0" smtClean="0"/>
              <a:t>Bagging</a:t>
            </a:r>
            <a:r>
              <a:rPr lang="zh-CN" altLang="en-US" sz="2400" dirty="0" smtClean="0"/>
              <a:t>是并行式集成学习方法最著名的代表。它基于</a:t>
            </a:r>
            <a:r>
              <a:rPr lang="zh-CN" altLang="en-US" sz="2400" dirty="0" smtClean="0">
                <a:solidFill>
                  <a:srgbClr val="FF0000"/>
                </a:solidFill>
              </a:rPr>
              <a:t>自助采样法</a:t>
            </a:r>
            <a:r>
              <a:rPr lang="zh-CN" altLang="en-US" sz="2400" dirty="0" smtClean="0"/>
              <a:t>，给定包含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个样本的数据集，先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取出一个样本放入采样集中，再把该样本</a:t>
            </a:r>
            <a:r>
              <a:rPr lang="zh-CN" altLang="en-US" sz="2400" dirty="0" smtClean="0">
                <a:solidFill>
                  <a:srgbClr val="FF0000"/>
                </a:solidFill>
              </a:rPr>
              <a:t>放回初始集</a:t>
            </a:r>
            <a:r>
              <a:rPr lang="zh-CN" altLang="en-US" sz="2400" dirty="0" smtClean="0"/>
              <a:t>，使得下次采样时该样本仍能被取到。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665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909</Words>
  <Application>Microsoft Office PowerPoint</Application>
  <PresentationFormat>自定义</PresentationFormat>
  <Paragraphs>85</Paragraphs>
  <Slides>24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电力负荷预测的必要性</vt:lpstr>
      <vt:lpstr>PowerPoint 演示文稿</vt:lpstr>
      <vt:lpstr>1.CART决策树</vt:lpstr>
      <vt:lpstr>1.CART决策树</vt:lpstr>
      <vt:lpstr>2.Bagging与随机森林</vt:lpstr>
      <vt:lpstr>什么是随机森林算法？</vt:lpstr>
      <vt:lpstr>PowerPoint 演示文稿</vt:lpstr>
      <vt:lpstr>随机森林算法的基本步骤</vt:lpstr>
      <vt:lpstr>3.粒子群算法</vt:lpstr>
      <vt:lpstr>PowerPoint 演示文稿</vt:lpstr>
      <vt:lpstr>PowerPoint 演示文稿</vt:lpstr>
      <vt:lpstr>PowerPoint 演示文稿</vt:lpstr>
      <vt:lpstr>模型建立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xc</cp:lastModifiedBy>
  <cp:revision>58</cp:revision>
  <dcterms:created xsi:type="dcterms:W3CDTF">2016-04-18T00:24:00Z</dcterms:created>
  <dcterms:modified xsi:type="dcterms:W3CDTF">2019-10-24T07:36:11Z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