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84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61" r:id="rId16"/>
    <p:sldId id="293" r:id="rId17"/>
    <p:sldId id="294" r:id="rId18"/>
    <p:sldId id="296" r:id="rId19"/>
    <p:sldId id="295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</p:sldIdLst>
  <p:sldSz cx="9144000" cy="5143500"/>
  <p:notesSz cx="6858000" cy="9144000"/>
  <p:embeddedFontLst>
    <p:embeddedFont>
      <p:font typeface="Oswald" panose="02000503000000000000"/>
      <p:regular r:id="rId46"/>
    </p:embeddedFont>
    <p:embeddedFont>
      <p:font typeface="Tinos" panose="02020603050405020304"/>
      <p:regular r:id="rId47"/>
    </p:embeddedFont>
    <p:embeddedFont>
      <p:font typeface="华文中宋" panose="02010600040101010101" charset="-122"/>
      <p:regular r:id="rId48"/>
    </p:embeddedFont>
    <p:embeddedFont>
      <p:font typeface="仿宋" panose="02010609060101010101" charset="-122"/>
      <p:regular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143B053-732F-4905-9CBA-5369C0D9D2A6}" styleName="Table_0">
    <a:wholeTbl>
      <a:tcTxStyle>
        <a:srgbClr val="000000"/>
        <a:latin typeface="Arial"/>
        <a:ea typeface="Arial"/>
        <a:cs typeface="Arial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9" Type="http://schemas.openxmlformats.org/officeDocument/2006/relationships/font" Target="fonts/font4.fntdata"/><Relationship Id="rId48" Type="http://schemas.openxmlformats.org/officeDocument/2006/relationships/font" Target="fonts/font3.fntdata"/><Relationship Id="rId47" Type="http://schemas.openxmlformats.org/officeDocument/2006/relationships/font" Target="fonts/font2.fntdata"/><Relationship Id="rId46" Type="http://schemas.openxmlformats.org/officeDocument/2006/relationships/font" Target="fonts/font1.fntdata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f391192_0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f391192_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ed75ccf_01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ed75ccf_0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17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4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57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6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6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73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7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8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8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ed75ccf_0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ed75ccf_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ed75ccf_028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ed75ccf_0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ed75ccf_033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ed75ccf_0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ed75ccf_04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ed75ccf_0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ed75ccf_057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ed75ccf_0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5ed75ccf_073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5ed75ccf_07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ed75ccf_087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ed75ccf_08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ed75ccf_09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ed75ccf_09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ed75ccf_0106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ed75ccf_010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13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ed75ccf_022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ed75ccf_0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13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1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ed75ccf_0141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ed75ccf_014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694cd56_0197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694cd56_019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34fb1cf8c_0_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34fb1cf8c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2195400" y="1915625"/>
            <a:ext cx="5307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1912025" y="2116750"/>
            <a:ext cx="580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3"/>
          <p:cNvSpPr txBox="1"/>
          <p:nvPr>
            <p:ph type="subTitle" idx="1"/>
          </p:nvPr>
        </p:nvSpPr>
        <p:spPr>
          <a:xfrm>
            <a:off x="1912025" y="3144851"/>
            <a:ext cx="580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 i="1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 i="1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 i="1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body" idx="1"/>
          </p:nvPr>
        </p:nvSpPr>
        <p:spPr>
          <a:xfrm>
            <a:off x="1809500" y="1476000"/>
            <a:ext cx="61281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◈"/>
              <a:defRPr b="1" i="1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◆"/>
              <a:defRPr b="1" i="1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◇"/>
              <a:defRPr b="1" i="1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b="1" i="1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9pPr>
          </a:lstStyle>
          <a:p/>
        </p:txBody>
      </p:sp>
      <p:sp>
        <p:nvSpPr>
          <p:cNvPr id="18" name="Google Shape;18;p4"/>
          <p:cNvSpPr txBox="1"/>
          <p:nvPr/>
        </p:nvSpPr>
        <p:spPr>
          <a:xfrm>
            <a:off x="1705475" y="9753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 b="1">
                <a:solidFill>
                  <a:srgbClr val="25212A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rPr>
              <a:t>“</a:t>
            </a:r>
            <a:endParaRPr sz="9600" b="1">
              <a:solidFill>
                <a:srgbClr val="25212A"/>
              </a:solidFill>
              <a:latin typeface="Oswald" panose="02000503000000000000"/>
              <a:ea typeface="Oswald" panose="02000503000000000000"/>
              <a:cs typeface="Oswald" panose="02000503000000000000"/>
              <a:sym typeface="Oswald" panose="02000503000000000000"/>
            </a:endParaRPr>
          </a:p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◈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◆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◇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⬥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9pPr>
          </a:lstStyle>
          <a:p/>
        </p:txBody>
      </p:sp>
      <p:sp>
        <p:nvSpPr>
          <p:cNvPr id="23" name="Google Shape;23;p5"/>
          <p:cNvSpPr txBox="1"/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24" name="Google Shape;24;p5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body" idx="1"/>
          </p:nvPr>
        </p:nvSpPr>
        <p:spPr>
          <a:xfrm>
            <a:off x="1556175" y="1479375"/>
            <a:ext cx="3211800" cy="3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◈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◆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◇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⬥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9pPr>
          </a:lstStyle>
          <a:p/>
        </p:txBody>
      </p:sp>
      <p:sp>
        <p:nvSpPr>
          <p:cNvPr id="28" name="Google Shape;28;p6"/>
          <p:cNvSpPr txBox="1"/>
          <p:nvPr>
            <p:ph type="body" idx="2"/>
          </p:nvPr>
        </p:nvSpPr>
        <p:spPr>
          <a:xfrm>
            <a:off x="4961272" y="1479375"/>
            <a:ext cx="3211800" cy="3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◈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◆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◇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⬥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9pPr>
          </a:lstStyle>
          <a:p/>
        </p:txBody>
      </p:sp>
      <p:sp>
        <p:nvSpPr>
          <p:cNvPr id="29" name="Google Shape;29;p6"/>
          <p:cNvSpPr txBox="1"/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30" name="Google Shape;30;p6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type="body" idx="1"/>
          </p:nvPr>
        </p:nvSpPr>
        <p:spPr>
          <a:xfrm>
            <a:off x="1556175" y="1419658"/>
            <a:ext cx="2132700" cy="3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◈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◆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⬥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9pPr>
          </a:lstStyle>
          <a:p/>
        </p:txBody>
      </p:sp>
      <p:sp>
        <p:nvSpPr>
          <p:cNvPr id="34" name="Google Shape;34;p7"/>
          <p:cNvSpPr txBox="1"/>
          <p:nvPr>
            <p:ph type="body" idx="2"/>
          </p:nvPr>
        </p:nvSpPr>
        <p:spPr>
          <a:xfrm>
            <a:off x="3798226" y="1419658"/>
            <a:ext cx="2132700" cy="3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◈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◆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⬥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9pPr>
          </a:lstStyle>
          <a:p/>
        </p:txBody>
      </p:sp>
      <p:sp>
        <p:nvSpPr>
          <p:cNvPr id="35" name="Google Shape;35;p7"/>
          <p:cNvSpPr txBox="1"/>
          <p:nvPr>
            <p:ph type="body" idx="3"/>
          </p:nvPr>
        </p:nvSpPr>
        <p:spPr>
          <a:xfrm>
            <a:off x="6040277" y="1419658"/>
            <a:ext cx="2132700" cy="3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◈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◆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⬥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9pPr>
          </a:lstStyle>
          <a:p/>
        </p:txBody>
      </p:sp>
      <p:sp>
        <p:nvSpPr>
          <p:cNvPr id="36" name="Google Shape;36;p7"/>
          <p:cNvSpPr txBox="1"/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37" name="Google Shape;37;p7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41" name="Google Shape;41;p8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body" idx="1"/>
          </p:nvPr>
        </p:nvSpPr>
        <p:spPr>
          <a:xfrm>
            <a:off x="1592350" y="3640275"/>
            <a:ext cx="65625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 i="1">
                <a:solidFill>
                  <a:srgbClr val="666666"/>
                </a:solidFill>
              </a:defRPr>
            </a:lvl1pPr>
          </a:lstStyle>
          <a:p/>
        </p:txBody>
      </p:sp>
      <p:sp>
        <p:nvSpPr>
          <p:cNvPr id="44" name="Google Shape;44;p9"/>
          <p:cNvSpPr txBox="1"/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45" name="Google Shape;45;p9"/>
          <p:cNvCxnSpPr/>
          <p:nvPr/>
        </p:nvCxnSpPr>
        <p:spPr>
          <a:xfrm>
            <a:off x="1706950" y="3643125"/>
            <a:ext cx="6321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right">
  <p:cSld name="CAPTION_ONLY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body" idx="1"/>
          </p:nvPr>
        </p:nvSpPr>
        <p:spPr>
          <a:xfrm>
            <a:off x="6657400" y="838500"/>
            <a:ext cx="1497600" cy="3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rtl="0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 i="1">
                <a:solidFill>
                  <a:srgbClr val="666666"/>
                </a:solidFill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49" name="Google Shape;49;p10"/>
          <p:cNvCxnSpPr/>
          <p:nvPr/>
        </p:nvCxnSpPr>
        <p:spPr>
          <a:xfrm>
            <a:off x="6428800" y="990300"/>
            <a:ext cx="0" cy="31227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/>
          <a:stretch>
            <a:fillRect/>
          </a:stretch>
        </a:blip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libro.png"/>
          <p:cNvPicPr preferRelativeResize="0"/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 panose="02000503000000000000"/>
              <a:buNone/>
              <a:defRPr sz="2400" b="1">
                <a:solidFill>
                  <a:srgbClr val="25212A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 panose="02000503000000000000"/>
              <a:buNone/>
              <a:defRPr sz="2400" b="1">
                <a:solidFill>
                  <a:srgbClr val="25212A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 panose="02000503000000000000"/>
              <a:buNone/>
              <a:defRPr sz="2400" b="1">
                <a:solidFill>
                  <a:srgbClr val="25212A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 panose="02000503000000000000"/>
              <a:buNone/>
              <a:defRPr sz="2400" b="1">
                <a:solidFill>
                  <a:srgbClr val="25212A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 panose="02000503000000000000"/>
              <a:buNone/>
              <a:defRPr sz="2400" b="1">
                <a:solidFill>
                  <a:srgbClr val="25212A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 panose="02000503000000000000"/>
              <a:buNone/>
              <a:defRPr sz="2400" b="1">
                <a:solidFill>
                  <a:srgbClr val="25212A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 panose="02000503000000000000"/>
              <a:buNone/>
              <a:defRPr sz="2400" b="1">
                <a:solidFill>
                  <a:srgbClr val="25212A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 panose="02000503000000000000"/>
              <a:buNone/>
              <a:defRPr sz="2400" b="1">
                <a:solidFill>
                  <a:srgbClr val="25212A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 panose="02000503000000000000"/>
              <a:buNone/>
              <a:defRPr sz="2400" b="1">
                <a:solidFill>
                  <a:srgbClr val="25212A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body" idx="1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Tinos" panose="02020603050405020304"/>
              <a:buChar char="◈"/>
              <a:defRPr sz="3000">
                <a:solidFill>
                  <a:srgbClr val="25212A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Tinos" panose="02020603050405020304"/>
              <a:buChar char="◆"/>
              <a:defRPr sz="2400">
                <a:solidFill>
                  <a:srgbClr val="25212A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Tinos" panose="02020603050405020304"/>
              <a:buChar char="◇"/>
              <a:defRPr sz="2400">
                <a:solidFill>
                  <a:srgbClr val="25212A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 panose="02020603050405020304"/>
              <a:buChar char="⬥"/>
              <a:defRPr sz="1800">
                <a:solidFill>
                  <a:srgbClr val="25212A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 panose="02020603050405020304"/>
              <a:buChar char="⬦"/>
              <a:defRPr sz="1800">
                <a:solidFill>
                  <a:srgbClr val="25212A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 panose="02020603050405020304"/>
              <a:buChar char="⬦"/>
              <a:defRPr sz="1800">
                <a:solidFill>
                  <a:srgbClr val="25212A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 panose="02020603050405020304"/>
              <a:buChar char="⬦"/>
              <a:defRPr sz="1800">
                <a:solidFill>
                  <a:srgbClr val="25212A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 panose="02020603050405020304"/>
              <a:buChar char="⬦"/>
              <a:defRPr sz="1800">
                <a:solidFill>
                  <a:srgbClr val="25212A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 panose="02020603050405020304"/>
              <a:buChar char="⬦"/>
              <a:defRPr sz="1800">
                <a:solidFill>
                  <a:srgbClr val="25212A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rgbClr val="666666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defRPr>
            </a:lvl1pPr>
            <a:lvl2pPr lvl="1" algn="r">
              <a:buNone/>
              <a:defRPr sz="1200">
                <a:solidFill>
                  <a:srgbClr val="666666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defRPr>
            </a:lvl2pPr>
            <a:lvl3pPr lvl="2" algn="r">
              <a:buNone/>
              <a:defRPr sz="1200">
                <a:solidFill>
                  <a:srgbClr val="666666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defRPr>
            </a:lvl3pPr>
            <a:lvl4pPr lvl="3" algn="r">
              <a:buNone/>
              <a:defRPr sz="1200">
                <a:solidFill>
                  <a:srgbClr val="666666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defRPr>
            </a:lvl4pPr>
            <a:lvl5pPr lvl="4" algn="r">
              <a:buNone/>
              <a:defRPr sz="1200">
                <a:solidFill>
                  <a:srgbClr val="666666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defRPr>
            </a:lvl5pPr>
            <a:lvl6pPr lvl="5" algn="r">
              <a:buNone/>
              <a:defRPr sz="1200">
                <a:solidFill>
                  <a:srgbClr val="666666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defRPr>
            </a:lvl6pPr>
            <a:lvl7pPr lvl="6" algn="r">
              <a:buNone/>
              <a:defRPr sz="1200">
                <a:solidFill>
                  <a:srgbClr val="666666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defRPr>
            </a:lvl7pPr>
            <a:lvl8pPr lvl="7" algn="r">
              <a:buNone/>
              <a:defRPr sz="1200">
                <a:solidFill>
                  <a:srgbClr val="666666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defRPr>
            </a:lvl8pPr>
            <a:lvl9pPr lvl="8" algn="r">
              <a:buNone/>
              <a:defRPr sz="1200">
                <a:solidFill>
                  <a:srgbClr val="666666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7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8.png"/><Relationship Id="rId1" Type="http://schemas.openxmlformats.org/officeDocument/2006/relationships/hyperlink" Target="http://www.google.com/sheets/about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9.jpe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4.xml"/><Relationship Id="rId2" Type="http://schemas.openxmlformats.org/officeDocument/2006/relationships/hyperlink" Target="http://unsplash.com/" TargetMode="External"/><Relationship Id="rId1" Type="http://schemas.openxmlformats.org/officeDocument/2006/relationships/hyperlink" Target="http://www.slidescarnival.com/" TargetMode="Externa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4.xml"/><Relationship Id="rId2" Type="http://schemas.openxmlformats.org/officeDocument/2006/relationships/hyperlink" Target="https://www.fontsquirrel.com/fonts/tinos" TargetMode="External"/><Relationship Id="rId1" Type="http://schemas.openxmlformats.org/officeDocument/2006/relationships/hyperlink" Target="https://www.fontsquirrel.com/fonts/oswald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0.xml"/><Relationship Id="rId1" Type="http://schemas.openxmlformats.org/officeDocument/2006/relationships/hyperlink" Target="https://twitter.com/googledocs/status/730087240156643328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标题 0"/>
          <p:cNvSpPr/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7650" y="659130"/>
            <a:ext cx="6798310" cy="26587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06190" y="3692525"/>
            <a:ext cx="34817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汇报人：张浩田 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" name="文本框 0"/>
          <p:cNvSpPr txBox="1"/>
          <p:nvPr/>
        </p:nvSpPr>
        <p:spPr>
          <a:xfrm>
            <a:off x="1805940" y="512445"/>
            <a:ext cx="463296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</a:rPr>
              <a:t>算法改进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  <a:p>
            <a:endParaRPr lang="en-US" altLang="zh-CN" sz="120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82165" y="1096010"/>
            <a:ext cx="521017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第二步：提出了一种基于反对变换（OT）学习的局部优化算法。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362200" y="2479675"/>
            <a:ext cx="433578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05635" y="3030855"/>
            <a:ext cx="52495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635" y="1402715"/>
            <a:ext cx="2091055" cy="3302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402715"/>
            <a:ext cx="1022350" cy="3295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140" y="1402715"/>
            <a:ext cx="1989455" cy="36893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2445" y="1973580"/>
            <a:ext cx="2956560" cy="70866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" name="文本框 0"/>
          <p:cNvSpPr txBox="1"/>
          <p:nvPr/>
        </p:nvSpPr>
        <p:spPr>
          <a:xfrm>
            <a:off x="1805940" y="512445"/>
            <a:ext cx="463296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</a:rPr>
              <a:t>算法改进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  <a:p>
            <a:endParaRPr lang="en-US" altLang="zh-CN" sz="120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82165" y="1096010"/>
            <a:ext cx="521017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第二步：提出了一种基于反对变换（OT）学习的局部优化算法。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362200" y="2479675"/>
            <a:ext cx="433578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05635" y="3030855"/>
            <a:ext cx="52495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635" y="1402715"/>
            <a:ext cx="2091055" cy="3302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402715"/>
            <a:ext cx="1022350" cy="3295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140" y="1402715"/>
            <a:ext cx="1989455" cy="36893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2445" y="1973580"/>
            <a:ext cx="2956560" cy="70866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1604010" y="537210"/>
            <a:ext cx="1967865" cy="4006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 sz="2000">
                <a:latin typeface="华文中宋" panose="02010600040101010101" charset="-122"/>
                <a:ea typeface="华文中宋" panose="02010600040101010101" charset="-122"/>
              </a:rPr>
              <a:t>实验及结果</a:t>
            </a:r>
            <a:endParaRPr lang="zh-CN" altLang="en-GB" sz="200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93" name="Google Shape;93;p17"/>
          <p:cNvSpPr txBox="1"/>
          <p:nvPr>
            <p:ph type="body" idx="1"/>
          </p:nvPr>
        </p:nvSpPr>
        <p:spPr>
          <a:xfrm>
            <a:off x="1556385" y="1189355"/>
            <a:ext cx="6616700" cy="32315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◈"/>
            </a:pPr>
            <a:r>
              <a:rPr lang="en-GB" sz="1400">
                <a:latin typeface="华文中宋" panose="02010600040101010101" charset="-122"/>
                <a:ea typeface="华文中宋" panose="02010600040101010101" charset="-122"/>
              </a:rPr>
              <a:t>选取了中国新疆</a:t>
            </a:r>
            <a:r>
              <a:rPr lang="zh-CN" altLang="en-GB" sz="1400">
                <a:latin typeface="华文中宋" panose="02010600040101010101" charset="-122"/>
                <a:ea typeface="华文中宋" panose="02010600040101010101" charset="-122"/>
              </a:rPr>
              <a:t>某</a:t>
            </a:r>
            <a:r>
              <a:rPr lang="en-GB" sz="1400">
                <a:latin typeface="华文中宋" panose="02010600040101010101" charset="-122"/>
                <a:ea typeface="华文中宋" panose="02010600040101010101" charset="-122"/>
              </a:rPr>
              <a:t>风电场</a:t>
            </a:r>
            <a:r>
              <a:rPr lang="zh-CN" altLang="en-GB" sz="1400">
                <a:latin typeface="华文中宋" panose="02010600040101010101" charset="-122"/>
                <a:ea typeface="华文中宋" panose="02010600040101010101" charset="-122"/>
              </a:rPr>
              <a:t>的</a:t>
            </a:r>
            <a:r>
              <a:rPr lang="zh-CN" altLang="en-GB" sz="1400">
                <a:latin typeface="华文中宋" panose="02010600040101010101" charset="-122"/>
                <a:ea typeface="华文中宋" panose="02010600040101010101" charset="-122"/>
                <a:sym typeface="+mn-ea"/>
              </a:rPr>
              <a:t>两个</a:t>
            </a:r>
            <a:r>
              <a:rPr lang="en-GB" sz="1400">
                <a:latin typeface="华文中宋" panose="02010600040101010101" charset="-122"/>
                <a:ea typeface="华文中宋" panose="02010600040101010101" charset="-122"/>
              </a:rPr>
              <a:t>数据</a:t>
            </a:r>
            <a:r>
              <a:rPr lang="zh-CN" altLang="en-GB" sz="1400">
                <a:latin typeface="华文中宋" panose="02010600040101010101" charset="-122"/>
                <a:ea typeface="华文中宋" panose="02010600040101010101" charset="-122"/>
              </a:rPr>
              <a:t>集</a:t>
            </a:r>
            <a:r>
              <a:rPr lang="zh-CN" altLang="en-GB" sz="1400">
                <a:latin typeface="华文中宋" panose="02010600040101010101" charset="-122"/>
                <a:ea typeface="华文中宋" panose="02010600040101010101" charset="-122"/>
              </a:rPr>
              <a:t>，实验一收集了2014年全年的风电数据。考虑季节等因素，选取每月5、15、25日为样本。采用10分钟风电输出数据集的小时平均值进行分析。实验二，收集了2016年全年的风电数据。考虑到各种因素，如季节，数据集涵盖1月1日至10日、4月、7月和10月。训练集涵盖了四个月的第一天到第八天，其余的作为测试集。</a:t>
            </a:r>
            <a:endParaRPr lang="zh-CN" altLang="en-GB" sz="140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94" name="Google Shape;94;p17"/>
          <p:cNvSpPr txBox="1"/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" name="图片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0025" y="2497455"/>
            <a:ext cx="6539865" cy="235013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1604010" y="537210"/>
            <a:ext cx="1967865" cy="4006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 sz="2000">
                <a:latin typeface="华文中宋" panose="02010600040101010101" charset="-122"/>
                <a:ea typeface="华文中宋" panose="02010600040101010101" charset="-122"/>
              </a:rPr>
              <a:t>多步预测</a:t>
            </a:r>
            <a:endParaRPr lang="zh-CN" altLang="en-GB" sz="200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94" name="Google Shape;94;p17"/>
          <p:cNvSpPr txBox="1"/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3315" y="1263650"/>
            <a:ext cx="4236720" cy="283464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1604010" y="537210"/>
            <a:ext cx="1967865" cy="4006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 sz="2000">
                <a:latin typeface="华文中宋" panose="02010600040101010101" charset="-122"/>
                <a:ea typeface="华文中宋" panose="02010600040101010101" charset="-122"/>
              </a:rPr>
              <a:t>多步预测</a:t>
            </a:r>
            <a:endParaRPr lang="zh-CN" altLang="en-GB" sz="200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93" name="Google Shape;93;p17"/>
          <p:cNvSpPr txBox="1"/>
          <p:nvPr>
            <p:ph type="body" idx="1"/>
          </p:nvPr>
        </p:nvSpPr>
        <p:spPr>
          <a:xfrm>
            <a:off x="1556385" y="1189355"/>
            <a:ext cx="6616700" cy="32315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◈"/>
            </a:pPr>
            <a:r>
              <a:rPr lang="zh-CN" altLang="en-GB" sz="1200">
                <a:latin typeface="华文中宋" panose="02010600040101010101" charset="-122"/>
                <a:ea typeface="华文中宋" panose="02010600040101010101" charset="-122"/>
              </a:rPr>
              <a:t>输入长度为i＝3、6、9和12的预测策略也被应用于评估所提议模式的性能，采用多步预测机制</a:t>
            </a:r>
            <a:endParaRPr lang="zh-CN" altLang="en-GB" sz="120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94" name="Google Shape;94;p17"/>
          <p:cNvSpPr txBox="1"/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5765" y="1682115"/>
            <a:ext cx="6103620" cy="260604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1604010" y="537210"/>
            <a:ext cx="1967865" cy="4006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 sz="2000">
                <a:latin typeface="华文中宋" panose="02010600040101010101" charset="-122"/>
                <a:ea typeface="华文中宋" panose="02010600040101010101" charset="-122"/>
              </a:rPr>
              <a:t>多步预测</a:t>
            </a:r>
            <a:endParaRPr lang="zh-CN" altLang="en-GB" sz="200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93" name="Google Shape;93;p17"/>
          <p:cNvSpPr txBox="1"/>
          <p:nvPr>
            <p:ph type="body" idx="1"/>
          </p:nvPr>
        </p:nvSpPr>
        <p:spPr>
          <a:xfrm>
            <a:off x="1556385" y="1189355"/>
            <a:ext cx="6616700" cy="32315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◈"/>
            </a:pPr>
            <a:endParaRPr lang="zh-CN" altLang="en-GB" sz="120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94" name="Google Shape;94;p17"/>
          <p:cNvSpPr txBox="1"/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9315" y="125730"/>
            <a:ext cx="8122920" cy="470154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1604010" y="537210"/>
            <a:ext cx="1967865" cy="4006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 sz="2000">
                <a:latin typeface="华文中宋" panose="02010600040101010101" charset="-122"/>
                <a:ea typeface="华文中宋" panose="02010600040101010101" charset="-122"/>
              </a:rPr>
              <a:t>多步预测</a:t>
            </a:r>
            <a:endParaRPr lang="zh-CN" altLang="en-GB" sz="200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93" name="Google Shape;93;p17"/>
          <p:cNvSpPr txBox="1"/>
          <p:nvPr>
            <p:ph type="body" idx="1"/>
          </p:nvPr>
        </p:nvSpPr>
        <p:spPr>
          <a:xfrm>
            <a:off x="1556385" y="1189355"/>
            <a:ext cx="6616700" cy="32315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◈"/>
            </a:pPr>
            <a:endParaRPr lang="zh-CN" altLang="en-GB" sz="120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94" name="Google Shape;94;p17"/>
          <p:cNvSpPr txBox="1"/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" name="图片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680" y="236220"/>
            <a:ext cx="8168640" cy="467106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1604010" y="537210"/>
            <a:ext cx="1967865" cy="4006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 sz="2000">
                <a:latin typeface="华文中宋" panose="02010600040101010101" charset="-122"/>
                <a:ea typeface="华文中宋" panose="02010600040101010101" charset="-122"/>
              </a:rPr>
              <a:t>多步预测</a:t>
            </a:r>
            <a:endParaRPr lang="zh-CN" altLang="en-GB" sz="200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93" name="Google Shape;93;p17"/>
          <p:cNvSpPr txBox="1"/>
          <p:nvPr>
            <p:ph type="body" idx="1"/>
          </p:nvPr>
        </p:nvSpPr>
        <p:spPr>
          <a:xfrm>
            <a:off x="1556385" y="1189355"/>
            <a:ext cx="6616700" cy="32315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◈"/>
            </a:pPr>
            <a:endParaRPr lang="zh-CN" altLang="en-GB" sz="120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94" name="Google Shape;94;p17"/>
          <p:cNvSpPr txBox="1"/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" name="Google Shape;93;p17"/>
          <p:cNvSpPr txBox="1"/>
          <p:nvPr/>
        </p:nvSpPr>
        <p:spPr>
          <a:xfrm>
            <a:off x="1604010" y="1128395"/>
            <a:ext cx="6616700" cy="323151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 panose="02020603050405020304"/>
              <a:buChar char="◈"/>
              <a:defRPr sz="2600" b="0" i="0" u="none" strike="noStrike" cap="none">
                <a:solidFill>
                  <a:srgbClr val="25212A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 panose="02020603050405020304"/>
              <a:buChar char="◆"/>
              <a:defRPr sz="2600" b="0" i="0" u="none" strike="noStrike" cap="none">
                <a:solidFill>
                  <a:srgbClr val="25212A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 panose="02020603050405020304"/>
              <a:buChar char="◇"/>
              <a:defRPr sz="2600" b="0" i="0" u="none" strike="noStrike" cap="none">
                <a:solidFill>
                  <a:srgbClr val="25212A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 panose="02020603050405020304"/>
              <a:buChar char="⬥"/>
              <a:defRPr sz="2600" b="0" i="0" u="none" strike="noStrike" cap="none">
                <a:solidFill>
                  <a:srgbClr val="25212A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 panose="02020603050405020304"/>
              <a:buChar char="⬦"/>
              <a:defRPr sz="2600" b="0" i="0" u="none" strike="noStrike" cap="none">
                <a:solidFill>
                  <a:srgbClr val="25212A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 panose="02020603050405020304"/>
              <a:buChar char="⬦"/>
              <a:defRPr sz="2600" b="0" i="0" u="none" strike="noStrike" cap="none">
                <a:solidFill>
                  <a:srgbClr val="25212A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 panose="02020603050405020304"/>
              <a:buChar char="⬦"/>
              <a:defRPr sz="2600" b="0" i="0" u="none" strike="noStrike" cap="none">
                <a:solidFill>
                  <a:srgbClr val="25212A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 panose="02020603050405020304"/>
              <a:buChar char="⬦"/>
              <a:defRPr sz="2600" b="0" i="0" u="none" strike="noStrike" cap="none">
                <a:solidFill>
                  <a:srgbClr val="25212A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 panose="02020603050405020304"/>
              <a:buChar char="⬦"/>
              <a:defRPr sz="2600" b="0" i="0" u="none" strike="noStrike" cap="none">
                <a:solidFill>
                  <a:srgbClr val="25212A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defRPr>
            </a:lvl9pPr>
          </a:lstStyle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◈"/>
            </a:pPr>
            <a:endParaRPr lang="zh-CN" altLang="en-GB" sz="1200"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030" y="209550"/>
            <a:ext cx="7901940" cy="47244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ctrTitle" idx="4294967295"/>
          </p:nvPr>
        </p:nvSpPr>
        <p:spPr>
          <a:xfrm>
            <a:off x="1753075" y="2421550"/>
            <a:ext cx="5637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Thank you</a:t>
            </a:r>
            <a:endParaRPr lang="zh-CN" sz="600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3006036" y="993135"/>
            <a:ext cx="1145591" cy="1160843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2" name="Google Shape;102;p18"/>
          <p:cNvSpPr/>
          <p:nvPr/>
        </p:nvSpPr>
        <p:spPr>
          <a:xfrm rot="1473024">
            <a:off x="1964430" y="1572741"/>
            <a:ext cx="669785" cy="652437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2599316" y="1049975"/>
            <a:ext cx="293240" cy="28495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4" name="Google Shape;104;p18"/>
          <p:cNvSpPr/>
          <p:nvPr/>
        </p:nvSpPr>
        <p:spPr>
          <a:xfrm rot="2487194">
            <a:off x="2595886" y="2175152"/>
            <a:ext cx="208629" cy="20273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5" name="Google Shape;105;p18"/>
          <p:cNvSpPr txBox="1"/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body" idx="1"/>
          </p:nvPr>
        </p:nvSpPr>
        <p:spPr>
          <a:xfrm>
            <a:off x="1556175" y="1479375"/>
            <a:ext cx="3211800" cy="3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Is the color of milk and fresh snow, the color produced by the combination of all the colors of the visible spectrum.</a:t>
            </a:r>
            <a:endParaRPr lang="en-GB"/>
          </a:p>
        </p:txBody>
      </p:sp>
      <p:sp>
        <p:nvSpPr>
          <p:cNvPr id="111" name="Google Shape;111;p19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CAN ALSO SPLIT YOUR CONTENT</a:t>
            </a:r>
            <a:endParaRPr lang="en-GB"/>
          </a:p>
        </p:txBody>
      </p:sp>
      <p:sp>
        <p:nvSpPr>
          <p:cNvPr id="112" name="Google Shape;112;p19"/>
          <p:cNvSpPr txBox="1"/>
          <p:nvPr>
            <p:ph type="body" idx="2"/>
          </p:nvPr>
        </p:nvSpPr>
        <p:spPr>
          <a:xfrm>
            <a:off x="4961272" y="1479375"/>
            <a:ext cx="3211800" cy="3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Is the color of coal, ebony, and of outer space. It is the darkest color, the result of the absence of or complete absorption of light.</a:t>
            </a:r>
            <a:endParaRPr lang="en-GB"/>
          </a:p>
        </p:txBody>
      </p:sp>
      <p:sp>
        <p:nvSpPr>
          <p:cNvPr id="113" name="Google Shape;113;p19"/>
          <p:cNvSpPr txBox="1"/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5110" y="830580"/>
            <a:ext cx="4875530" cy="284734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2 OR 3 COLUMNS</a:t>
            </a:r>
            <a:endParaRPr lang="en-GB"/>
          </a:p>
        </p:txBody>
      </p:sp>
      <p:sp>
        <p:nvSpPr>
          <p:cNvPr id="119" name="Google Shape;119;p20"/>
          <p:cNvSpPr txBox="1"/>
          <p:nvPr>
            <p:ph type="body" idx="1"/>
          </p:nvPr>
        </p:nvSpPr>
        <p:spPr>
          <a:xfrm>
            <a:off x="1556175" y="1419658"/>
            <a:ext cx="2132700" cy="3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Is the color of gold, butter and ripe lemons. In the spectrum of visible light, yellow is found between green and orange.</a:t>
            </a:r>
            <a:endParaRPr lang="en-GB"/>
          </a:p>
        </p:txBody>
      </p:sp>
      <p:sp>
        <p:nvSpPr>
          <p:cNvPr id="120" name="Google Shape;120;p20"/>
          <p:cNvSpPr txBox="1"/>
          <p:nvPr>
            <p:ph type="body" idx="2"/>
          </p:nvPr>
        </p:nvSpPr>
        <p:spPr>
          <a:xfrm>
            <a:off x="3798226" y="1419658"/>
            <a:ext cx="2132700" cy="3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Is the colour of the clear sky and the deep sea. It is located between violet and green on the optical spectrum.</a:t>
            </a:r>
            <a:endParaRPr lang="en-GB"/>
          </a:p>
        </p:txBody>
      </p:sp>
      <p:sp>
        <p:nvSpPr>
          <p:cNvPr id="121" name="Google Shape;121;p20"/>
          <p:cNvSpPr txBox="1"/>
          <p:nvPr>
            <p:ph type="body" idx="3"/>
          </p:nvPr>
        </p:nvSpPr>
        <p:spPr>
          <a:xfrm>
            <a:off x="6040277" y="1419658"/>
            <a:ext cx="2132700" cy="3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Is the color of blood, and because of this it has historically been associated with sacrifice, danger and courage. 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</p:txBody>
      </p:sp>
      <p:sp>
        <p:nvSpPr>
          <p:cNvPr id="122" name="Google Shape;122;p20"/>
          <p:cNvSpPr txBox="1"/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/>
          <p:nvPr/>
        </p:nvSpPr>
        <p:spPr>
          <a:xfrm>
            <a:off x="5190796" y="1811897"/>
            <a:ext cx="2625600" cy="2492700"/>
          </a:xfrm>
          <a:prstGeom prst="rect">
            <a:avLst/>
          </a:prstGeom>
          <a:solidFill>
            <a:srgbClr val="000000">
              <a:alpha val="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" name="Google Shape;128;p21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PICTURE IS WORTH A THOUSAND WORDS</a:t>
            </a:r>
            <a:endParaRPr lang="en-GB"/>
          </a:p>
        </p:txBody>
      </p:sp>
      <p:sp>
        <p:nvSpPr>
          <p:cNvPr id="129" name="Google Shape;129;p21"/>
          <p:cNvSpPr txBox="1"/>
          <p:nvPr>
            <p:ph type="body" idx="1"/>
          </p:nvPr>
        </p:nvSpPr>
        <p:spPr>
          <a:xfrm>
            <a:off x="1556175" y="1596850"/>
            <a:ext cx="3199800" cy="2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sp>
        <p:nvSpPr>
          <p:cNvPr id="130" name="Google Shape;130;p21"/>
          <p:cNvSpPr txBox="1"/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31" name="Google Shape;131;p21" descr="Vintage Mockingbird by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294650" y="1915600"/>
            <a:ext cx="2388775" cy="2257375"/>
          </a:xfrm>
          <a:prstGeom prst="rect">
            <a:avLst/>
          </a:prstGeom>
          <a:noFill/>
          <a:ln w="1143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/>
          <p:nvPr/>
        </p:nvSpPr>
        <p:spPr>
          <a:xfrm>
            <a:off x="2658965" y="849036"/>
            <a:ext cx="5504100" cy="3338400"/>
          </a:xfrm>
          <a:prstGeom prst="rect">
            <a:avLst/>
          </a:prstGeom>
          <a:solidFill>
            <a:srgbClr val="000000">
              <a:alpha val="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" name="Google Shape;137;p22"/>
          <p:cNvSpPr txBox="1"/>
          <p:nvPr>
            <p:ph type="title" idx="4294967295"/>
          </p:nvPr>
        </p:nvSpPr>
        <p:spPr>
          <a:xfrm>
            <a:off x="1484575" y="689450"/>
            <a:ext cx="1344600" cy="13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1"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rPr>
              <a:t>Want big impact?</a:t>
            </a:r>
            <a:endParaRPr sz="1800" b="0" i="1">
              <a:latin typeface="Tinos" panose="02020603050405020304"/>
              <a:ea typeface="Tinos" panose="02020603050405020304"/>
              <a:cs typeface="Tinos" panose="02020603050405020304"/>
              <a:sym typeface="Tinos" panose="02020603050405020304"/>
            </a:endParaRPr>
          </a:p>
        </p:txBody>
      </p:sp>
      <p:sp>
        <p:nvSpPr>
          <p:cNvPr id="138" name="Google Shape;138;p22"/>
          <p:cNvSpPr txBox="1"/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39" name="Google Shape;139;p22" descr="birds.jpg"/>
          <p:cNvPicPr preferRelativeResize="0"/>
          <p:nvPr/>
        </p:nvPicPr>
        <p:blipFill rotWithShape="1">
          <a:blip r:embed="rId1"/>
          <a:srcRect t="17942" b="3292"/>
          <a:stretch>
            <a:fillRect/>
          </a:stretch>
        </p:blipFill>
        <p:spPr>
          <a:xfrm>
            <a:off x="2755275" y="939686"/>
            <a:ext cx="5272100" cy="3114524"/>
          </a:xfrm>
          <a:prstGeom prst="rect">
            <a:avLst/>
          </a:prstGeom>
          <a:noFill/>
          <a:ln w="1143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140" name="Google Shape;140;p22"/>
          <p:cNvSpPr txBox="1"/>
          <p:nvPr>
            <p:ph type="title" idx="4294967295"/>
          </p:nvPr>
        </p:nvSpPr>
        <p:spPr>
          <a:xfrm>
            <a:off x="1484575" y="2922398"/>
            <a:ext cx="1344600" cy="13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USE BIG IMAGE</a:t>
            </a:r>
            <a:endParaRPr sz="1800" b="0" i="1">
              <a:latin typeface="Tinos" panose="02020603050405020304"/>
              <a:ea typeface="Tinos" panose="02020603050405020304"/>
              <a:cs typeface="Tinos" panose="02020603050405020304"/>
              <a:sym typeface="Tinos" panose="02020603050405020304"/>
            </a:endParaRPr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CHARTS TO EXPLAIN YOUR IDEAS</a:t>
            </a:r>
            <a:endParaRPr lang="en-GB"/>
          </a:p>
        </p:txBody>
      </p:sp>
      <p:sp>
        <p:nvSpPr>
          <p:cNvPr id="146" name="Google Shape;146;p23"/>
          <p:cNvSpPr/>
          <p:nvPr/>
        </p:nvSpPr>
        <p:spPr>
          <a:xfrm>
            <a:off x="3516725" y="1732325"/>
            <a:ext cx="2133000" cy="2133000"/>
          </a:xfrm>
          <a:prstGeom prst="ellipse">
            <a:avLst/>
          </a:prstGeom>
          <a:solidFill>
            <a:srgbClr val="000000">
              <a:alpha val="9620"/>
            </a:srgbClr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rPr>
              <a:t>Gray</a:t>
            </a:r>
            <a:endParaRPr sz="1800" i="1">
              <a:latin typeface="Tinos" panose="02020603050405020304"/>
              <a:ea typeface="Tinos" panose="02020603050405020304"/>
              <a:cs typeface="Tinos" panose="02020603050405020304"/>
              <a:sym typeface="Tinos" panose="02020603050405020304"/>
            </a:endParaRPr>
          </a:p>
        </p:txBody>
      </p:sp>
      <p:sp>
        <p:nvSpPr>
          <p:cNvPr id="147" name="Google Shape;147;p23"/>
          <p:cNvSpPr/>
          <p:nvPr/>
        </p:nvSpPr>
        <p:spPr>
          <a:xfrm>
            <a:off x="1694600" y="1732325"/>
            <a:ext cx="2133000" cy="2133000"/>
          </a:xfrm>
          <a:prstGeom prst="ellipse">
            <a:avLst/>
          </a:prstGeom>
          <a:solidFill>
            <a:srgbClr val="000000">
              <a:alpha val="9620"/>
            </a:srgbClr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rPr>
              <a:t>White</a:t>
            </a:r>
            <a:endParaRPr sz="1800" i="1">
              <a:latin typeface="Tinos" panose="02020603050405020304"/>
              <a:ea typeface="Tinos" panose="02020603050405020304"/>
              <a:cs typeface="Tinos" panose="02020603050405020304"/>
              <a:sym typeface="Tinos" panose="02020603050405020304"/>
            </a:endParaRPr>
          </a:p>
        </p:txBody>
      </p:sp>
      <p:sp>
        <p:nvSpPr>
          <p:cNvPr id="148" name="Google Shape;148;p23"/>
          <p:cNvSpPr/>
          <p:nvPr/>
        </p:nvSpPr>
        <p:spPr>
          <a:xfrm>
            <a:off x="5338850" y="1732325"/>
            <a:ext cx="2133000" cy="2133000"/>
          </a:xfrm>
          <a:prstGeom prst="ellipse">
            <a:avLst/>
          </a:prstGeom>
          <a:solidFill>
            <a:srgbClr val="000000">
              <a:alpha val="9620"/>
            </a:srgbClr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rPr>
              <a:t>Black</a:t>
            </a:r>
            <a:endParaRPr sz="1800" i="1">
              <a:latin typeface="Tinos" panose="02020603050405020304"/>
              <a:ea typeface="Tinos" panose="02020603050405020304"/>
              <a:cs typeface="Tinos" panose="02020603050405020304"/>
              <a:sym typeface="Tinos" panose="02020603050405020304"/>
            </a:endParaRPr>
          </a:p>
        </p:txBody>
      </p:sp>
      <p:sp>
        <p:nvSpPr>
          <p:cNvPr id="149" name="Google Shape;149;p23"/>
          <p:cNvSpPr txBox="1"/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TABLES TO COMPARE DATA</a:t>
            </a:r>
            <a:endParaRPr lang="en-GB"/>
          </a:p>
        </p:txBody>
      </p:sp>
      <p:graphicFrame>
        <p:nvGraphicFramePr>
          <p:cNvPr id="155" name="Google Shape;155;p24"/>
          <p:cNvGraphicFramePr/>
          <p:nvPr/>
        </p:nvGraphicFramePr>
        <p:xfrm>
          <a:off x="1677175" y="1798306"/>
          <a:ext cx="6495800" cy="3000000"/>
        </p:xfrm>
        <a:graphic>
          <a:graphicData uri="http://schemas.openxmlformats.org/drawingml/2006/table">
            <a:tbl>
              <a:tblPr>
                <a:noFill/>
                <a:tableStyleId>{8143B053-732F-4905-9CBA-5369C0D9D2A6}</a:tableStyleId>
              </a:tblPr>
              <a:tblGrid>
                <a:gridCol w="1623950"/>
                <a:gridCol w="1623950"/>
                <a:gridCol w="1623950"/>
                <a:gridCol w="1623950"/>
              </a:tblGrid>
              <a:tr h="266475">
                <a:tc>
                  <a:txBody>
                    <a:bodyPr>
                      <a:sp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nos" panose="02020603050405020304"/>
                        <a:ea typeface="Tinos" panose="02020603050405020304"/>
                        <a:cs typeface="Tinos" panose="02020603050405020304"/>
                        <a:sym typeface="Tinos" panose="020206030504050203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nos" panose="02020603050405020304"/>
                          <a:ea typeface="Tinos" panose="02020603050405020304"/>
                          <a:cs typeface="Tinos" panose="02020603050405020304"/>
                          <a:sym typeface="Tinos" panose="02020603050405020304"/>
                        </a:rPr>
                        <a:t>A</a:t>
                      </a:r>
                      <a:endParaRPr sz="1100">
                        <a:latin typeface="Tinos" panose="02020603050405020304"/>
                        <a:ea typeface="Tinos" panose="02020603050405020304"/>
                        <a:cs typeface="Tinos" panose="02020603050405020304"/>
                        <a:sym typeface="Tinos" panose="020206030504050203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nos" panose="02020603050405020304"/>
                          <a:ea typeface="Tinos" panose="02020603050405020304"/>
                          <a:cs typeface="Tinos" panose="02020603050405020304"/>
                          <a:sym typeface="Tinos" panose="02020603050405020304"/>
                        </a:rPr>
                        <a:t>B</a:t>
                      </a:r>
                      <a:endParaRPr sz="1100">
                        <a:latin typeface="Tinos" panose="02020603050405020304"/>
                        <a:ea typeface="Tinos" panose="02020603050405020304"/>
                        <a:cs typeface="Tinos" panose="02020603050405020304"/>
                        <a:sym typeface="Tinos" panose="020206030504050203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nos" panose="02020603050405020304"/>
                          <a:ea typeface="Tinos" panose="02020603050405020304"/>
                          <a:cs typeface="Tinos" panose="02020603050405020304"/>
                          <a:sym typeface="Tinos" panose="02020603050405020304"/>
                        </a:rPr>
                        <a:t>C</a:t>
                      </a:r>
                      <a:endParaRPr sz="1100">
                        <a:latin typeface="Tinos" panose="02020603050405020304"/>
                        <a:ea typeface="Tinos" panose="02020603050405020304"/>
                        <a:cs typeface="Tinos" panose="02020603050405020304"/>
                        <a:sym typeface="Tinos" panose="020206030504050203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10075">
                <a:tc>
                  <a:txBody>
                    <a:bodyPr>
                      <a:spAutoFit/>
                    </a:bodyPr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nos" panose="02020603050405020304"/>
                          <a:ea typeface="Tinos" panose="02020603050405020304"/>
                          <a:cs typeface="Tinos" panose="02020603050405020304"/>
                          <a:sym typeface="Tinos" panose="02020603050405020304"/>
                        </a:rPr>
                        <a:t>Yellow</a:t>
                      </a:r>
                      <a:endParaRPr sz="1100">
                        <a:latin typeface="Tinos" panose="02020603050405020304"/>
                        <a:ea typeface="Tinos" panose="02020603050405020304"/>
                        <a:cs typeface="Tinos" panose="02020603050405020304"/>
                        <a:sym typeface="Tinos" panose="020206030504050203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latin typeface="Tinos" panose="02020603050405020304"/>
                          <a:ea typeface="Tinos" panose="02020603050405020304"/>
                          <a:cs typeface="Tinos" panose="02020603050405020304"/>
                          <a:sym typeface="Tinos" panose="02020603050405020304"/>
                        </a:rPr>
                        <a:t>10</a:t>
                      </a:r>
                      <a:endParaRPr sz="1800" b="1">
                        <a:latin typeface="Tinos" panose="02020603050405020304"/>
                        <a:ea typeface="Tinos" panose="02020603050405020304"/>
                        <a:cs typeface="Tinos" panose="02020603050405020304"/>
                        <a:sym typeface="Tinos" panose="020206030504050203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latin typeface="Tinos" panose="02020603050405020304"/>
                          <a:ea typeface="Tinos" panose="02020603050405020304"/>
                          <a:cs typeface="Tinos" panose="02020603050405020304"/>
                          <a:sym typeface="Tinos" panose="02020603050405020304"/>
                        </a:rPr>
                        <a:t>20</a:t>
                      </a:r>
                      <a:endParaRPr sz="1800" b="1">
                        <a:latin typeface="Tinos" panose="02020603050405020304"/>
                        <a:ea typeface="Tinos" panose="02020603050405020304"/>
                        <a:cs typeface="Tinos" panose="02020603050405020304"/>
                        <a:sym typeface="Tinos" panose="020206030504050203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latin typeface="Tinos" panose="02020603050405020304"/>
                          <a:ea typeface="Tinos" panose="02020603050405020304"/>
                          <a:cs typeface="Tinos" panose="02020603050405020304"/>
                          <a:sym typeface="Tinos" panose="02020603050405020304"/>
                        </a:rPr>
                        <a:t>7</a:t>
                      </a:r>
                      <a:endParaRPr sz="1800" b="1">
                        <a:latin typeface="Tinos" panose="02020603050405020304"/>
                        <a:ea typeface="Tinos" panose="02020603050405020304"/>
                        <a:cs typeface="Tinos" panose="02020603050405020304"/>
                        <a:sym typeface="Tinos" panose="020206030504050203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10075">
                <a:tc>
                  <a:txBody>
                    <a:bodyPr>
                      <a:spAutoFit/>
                    </a:bodyPr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nos" panose="02020603050405020304"/>
                          <a:ea typeface="Tinos" panose="02020603050405020304"/>
                          <a:cs typeface="Tinos" panose="02020603050405020304"/>
                          <a:sym typeface="Tinos" panose="02020603050405020304"/>
                        </a:rPr>
                        <a:t>Blue</a:t>
                      </a:r>
                      <a:endParaRPr sz="1100">
                        <a:latin typeface="Tinos" panose="02020603050405020304"/>
                        <a:ea typeface="Tinos" panose="02020603050405020304"/>
                        <a:cs typeface="Tinos" panose="02020603050405020304"/>
                        <a:sym typeface="Tinos" panose="020206030504050203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latin typeface="Tinos" panose="02020603050405020304"/>
                          <a:ea typeface="Tinos" panose="02020603050405020304"/>
                          <a:cs typeface="Tinos" panose="02020603050405020304"/>
                          <a:sym typeface="Tinos" panose="02020603050405020304"/>
                        </a:rPr>
                        <a:t>30</a:t>
                      </a:r>
                      <a:endParaRPr sz="1800" b="1">
                        <a:latin typeface="Tinos" panose="02020603050405020304"/>
                        <a:ea typeface="Tinos" panose="02020603050405020304"/>
                        <a:cs typeface="Tinos" panose="02020603050405020304"/>
                        <a:sym typeface="Tinos" panose="020206030504050203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latin typeface="Tinos" panose="02020603050405020304"/>
                          <a:ea typeface="Tinos" panose="02020603050405020304"/>
                          <a:cs typeface="Tinos" panose="02020603050405020304"/>
                          <a:sym typeface="Tinos" panose="02020603050405020304"/>
                        </a:rPr>
                        <a:t>15</a:t>
                      </a:r>
                      <a:endParaRPr sz="1800" b="1">
                        <a:latin typeface="Tinos" panose="02020603050405020304"/>
                        <a:ea typeface="Tinos" panose="02020603050405020304"/>
                        <a:cs typeface="Tinos" panose="02020603050405020304"/>
                        <a:sym typeface="Tinos" panose="020206030504050203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latin typeface="Tinos" panose="02020603050405020304"/>
                          <a:ea typeface="Tinos" panose="02020603050405020304"/>
                          <a:cs typeface="Tinos" panose="02020603050405020304"/>
                          <a:sym typeface="Tinos" panose="02020603050405020304"/>
                        </a:rPr>
                        <a:t>10</a:t>
                      </a:r>
                      <a:endParaRPr sz="1800" b="1">
                        <a:latin typeface="Tinos" panose="02020603050405020304"/>
                        <a:ea typeface="Tinos" panose="02020603050405020304"/>
                        <a:cs typeface="Tinos" panose="02020603050405020304"/>
                        <a:sym typeface="Tinos" panose="020206030504050203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10075">
                <a:tc>
                  <a:txBody>
                    <a:bodyPr>
                      <a:spAutoFit/>
                    </a:bodyPr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nos" panose="02020603050405020304"/>
                          <a:ea typeface="Tinos" panose="02020603050405020304"/>
                          <a:cs typeface="Tinos" panose="02020603050405020304"/>
                          <a:sym typeface="Tinos" panose="02020603050405020304"/>
                        </a:rPr>
                        <a:t>Orange</a:t>
                      </a:r>
                      <a:endParaRPr sz="1100">
                        <a:latin typeface="Tinos" panose="02020603050405020304"/>
                        <a:ea typeface="Tinos" panose="02020603050405020304"/>
                        <a:cs typeface="Tinos" panose="02020603050405020304"/>
                        <a:sym typeface="Tinos" panose="020206030504050203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latin typeface="Tinos" panose="02020603050405020304"/>
                          <a:ea typeface="Tinos" panose="02020603050405020304"/>
                          <a:cs typeface="Tinos" panose="02020603050405020304"/>
                          <a:sym typeface="Tinos" panose="02020603050405020304"/>
                        </a:rPr>
                        <a:t>5</a:t>
                      </a:r>
                      <a:endParaRPr sz="1800" b="1">
                        <a:latin typeface="Tinos" panose="02020603050405020304"/>
                        <a:ea typeface="Tinos" panose="02020603050405020304"/>
                        <a:cs typeface="Tinos" panose="02020603050405020304"/>
                        <a:sym typeface="Tinos" panose="020206030504050203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latin typeface="Tinos" panose="02020603050405020304"/>
                          <a:ea typeface="Tinos" panose="02020603050405020304"/>
                          <a:cs typeface="Tinos" panose="02020603050405020304"/>
                          <a:sym typeface="Tinos" panose="02020603050405020304"/>
                        </a:rPr>
                        <a:t>24</a:t>
                      </a:r>
                      <a:endParaRPr sz="1800" b="1">
                        <a:latin typeface="Tinos" panose="02020603050405020304"/>
                        <a:ea typeface="Tinos" panose="02020603050405020304"/>
                        <a:cs typeface="Tinos" panose="02020603050405020304"/>
                        <a:sym typeface="Tinos" panose="020206030504050203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latin typeface="Tinos" panose="02020603050405020304"/>
                          <a:ea typeface="Tinos" panose="02020603050405020304"/>
                          <a:cs typeface="Tinos" panose="02020603050405020304"/>
                          <a:sym typeface="Tinos" panose="02020603050405020304"/>
                        </a:rPr>
                        <a:t>16</a:t>
                      </a:r>
                      <a:endParaRPr sz="1800" b="1">
                        <a:latin typeface="Tinos" panose="02020603050405020304"/>
                        <a:ea typeface="Tinos" panose="02020603050405020304"/>
                        <a:cs typeface="Tinos" panose="02020603050405020304"/>
                        <a:sym typeface="Tinos" panose="020206030504050203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56" name="Google Shape;156;p24"/>
          <p:cNvSpPr txBox="1"/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/>
          <p:nvPr/>
        </p:nvSpPr>
        <p:spPr>
          <a:xfrm>
            <a:off x="1871775" y="1561523"/>
            <a:ext cx="5895737" cy="2808599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>
              <a:alpha val="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2" name="Google Shape;162;p25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MAPS</a:t>
            </a:r>
            <a:endParaRPr lang="en-GB"/>
          </a:p>
        </p:txBody>
      </p:sp>
      <p:sp>
        <p:nvSpPr>
          <p:cNvPr id="163" name="Google Shape;163;p25"/>
          <p:cNvSpPr/>
          <p:nvPr/>
        </p:nvSpPr>
        <p:spPr>
          <a:xfrm>
            <a:off x="2940800" y="2094750"/>
            <a:ext cx="6897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i="1"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rPr>
              <a:t>our office</a:t>
            </a:r>
            <a:endParaRPr sz="1000" i="1">
              <a:latin typeface="Tinos" panose="02020603050405020304"/>
              <a:ea typeface="Tinos" panose="02020603050405020304"/>
              <a:cs typeface="Tinos" panose="02020603050405020304"/>
              <a:sym typeface="Tinos" panose="02020603050405020304"/>
            </a:endParaRPr>
          </a:p>
        </p:txBody>
      </p:sp>
      <p:sp>
        <p:nvSpPr>
          <p:cNvPr id="164" name="Google Shape;164;p25"/>
          <p:cNvSpPr txBox="1"/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65" name="Google Shape;165;p25"/>
          <p:cNvSpPr/>
          <p:nvPr/>
        </p:nvSpPr>
        <p:spPr>
          <a:xfrm>
            <a:off x="2371050" y="2300473"/>
            <a:ext cx="194449" cy="264377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6" name="Google Shape;166;p25"/>
          <p:cNvSpPr/>
          <p:nvPr/>
        </p:nvSpPr>
        <p:spPr>
          <a:xfrm>
            <a:off x="3660800" y="3247723"/>
            <a:ext cx="194449" cy="264377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7" name="Google Shape;167;p25"/>
          <p:cNvSpPr/>
          <p:nvPr/>
        </p:nvSpPr>
        <p:spPr>
          <a:xfrm>
            <a:off x="4343100" y="2094748"/>
            <a:ext cx="194449" cy="264377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8" name="Google Shape;168;p25"/>
          <p:cNvSpPr/>
          <p:nvPr/>
        </p:nvSpPr>
        <p:spPr>
          <a:xfrm>
            <a:off x="4825075" y="3630048"/>
            <a:ext cx="194449" cy="264377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9" name="Google Shape;169;p25"/>
          <p:cNvSpPr/>
          <p:nvPr/>
        </p:nvSpPr>
        <p:spPr>
          <a:xfrm>
            <a:off x="6386225" y="2470648"/>
            <a:ext cx="194449" cy="264377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0" name="Google Shape;170;p25"/>
          <p:cNvSpPr/>
          <p:nvPr/>
        </p:nvSpPr>
        <p:spPr>
          <a:xfrm>
            <a:off x="6900525" y="3702223"/>
            <a:ext cx="194449" cy="264377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ctrTitle" idx="4294967295"/>
          </p:nvPr>
        </p:nvSpPr>
        <p:spPr>
          <a:xfrm>
            <a:off x="1783575" y="1583350"/>
            <a:ext cx="6115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/>
              <a:t>89,526,124</a:t>
            </a:r>
            <a:endParaRPr sz="7200"/>
          </a:p>
        </p:txBody>
      </p:sp>
      <p:sp>
        <p:nvSpPr>
          <p:cNvPr id="176" name="Google Shape;176;p26"/>
          <p:cNvSpPr txBox="1"/>
          <p:nvPr>
            <p:ph type="subTitle" idx="4294967295"/>
          </p:nvPr>
        </p:nvSpPr>
        <p:spPr>
          <a:xfrm>
            <a:off x="1783575" y="2840051"/>
            <a:ext cx="6115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 i="1">
                <a:solidFill>
                  <a:srgbClr val="666666"/>
                </a:solidFill>
              </a:rPr>
              <a:t>Whoa! That’s a big number, aren’t you proud?</a:t>
            </a:r>
            <a:endParaRPr sz="1800" i="1">
              <a:solidFill>
                <a:srgbClr val="666666"/>
              </a:solidFill>
            </a:endParaRPr>
          </a:p>
        </p:txBody>
      </p:sp>
      <p:sp>
        <p:nvSpPr>
          <p:cNvPr id="177" name="Google Shape;177;p26"/>
          <p:cNvSpPr txBox="1"/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178" name="Google Shape;178;p26"/>
          <p:cNvCxnSpPr/>
          <p:nvPr/>
        </p:nvCxnSpPr>
        <p:spPr>
          <a:xfrm>
            <a:off x="1578375" y="2799963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ctrTitle" idx="4294967295"/>
          </p:nvPr>
        </p:nvSpPr>
        <p:spPr>
          <a:xfrm>
            <a:off x="1848175" y="884162"/>
            <a:ext cx="5997000" cy="8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89,526,124$</a:t>
            </a:r>
            <a:endParaRPr sz="3000"/>
          </a:p>
        </p:txBody>
      </p:sp>
      <p:sp>
        <p:nvSpPr>
          <p:cNvPr id="184" name="Google Shape;184;p27"/>
          <p:cNvSpPr txBox="1"/>
          <p:nvPr>
            <p:ph type="subTitle" idx="4294967295"/>
          </p:nvPr>
        </p:nvSpPr>
        <p:spPr>
          <a:xfrm>
            <a:off x="6733600" y="1078862"/>
            <a:ext cx="13377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/>
              <a:t>That’s a lot of money</a:t>
            </a:r>
            <a:endParaRPr sz="1800"/>
          </a:p>
        </p:txBody>
      </p:sp>
      <p:sp>
        <p:nvSpPr>
          <p:cNvPr id="185" name="Google Shape;185;p27"/>
          <p:cNvSpPr txBox="1"/>
          <p:nvPr>
            <p:ph type="ctrTitle" idx="4294967295"/>
          </p:nvPr>
        </p:nvSpPr>
        <p:spPr>
          <a:xfrm>
            <a:off x="1848175" y="3319112"/>
            <a:ext cx="5997000" cy="8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100%</a:t>
            </a:r>
            <a:endParaRPr sz="3000"/>
          </a:p>
        </p:txBody>
      </p:sp>
      <p:sp>
        <p:nvSpPr>
          <p:cNvPr id="186" name="Google Shape;186;p27"/>
          <p:cNvSpPr txBox="1"/>
          <p:nvPr>
            <p:ph type="subTitle" idx="4294967295"/>
          </p:nvPr>
        </p:nvSpPr>
        <p:spPr>
          <a:xfrm>
            <a:off x="6733600" y="3513812"/>
            <a:ext cx="13377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/>
              <a:t>Total success!</a:t>
            </a:r>
            <a:endParaRPr sz="1800"/>
          </a:p>
        </p:txBody>
      </p:sp>
      <p:sp>
        <p:nvSpPr>
          <p:cNvPr id="187" name="Google Shape;187;p27"/>
          <p:cNvSpPr txBox="1"/>
          <p:nvPr>
            <p:ph type="ctrTitle" idx="4294967295"/>
          </p:nvPr>
        </p:nvSpPr>
        <p:spPr>
          <a:xfrm>
            <a:off x="1848175" y="2123482"/>
            <a:ext cx="5997000" cy="8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185,244 users</a:t>
            </a:r>
            <a:endParaRPr sz="3000"/>
          </a:p>
        </p:txBody>
      </p:sp>
      <p:sp>
        <p:nvSpPr>
          <p:cNvPr id="188" name="Google Shape;188;p27"/>
          <p:cNvSpPr txBox="1"/>
          <p:nvPr>
            <p:ph type="subTitle" idx="4294967295"/>
          </p:nvPr>
        </p:nvSpPr>
        <p:spPr>
          <a:xfrm>
            <a:off x="6733600" y="2274293"/>
            <a:ext cx="13377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/>
              <a:t>And a lot of users</a:t>
            </a:r>
            <a:endParaRPr sz="1800"/>
          </a:p>
        </p:txBody>
      </p:sp>
      <p:sp>
        <p:nvSpPr>
          <p:cNvPr id="189" name="Google Shape;189;p27"/>
          <p:cNvSpPr txBox="1"/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190" name="Google Shape;190;p27"/>
          <p:cNvCxnSpPr/>
          <p:nvPr/>
        </p:nvCxnSpPr>
        <p:spPr>
          <a:xfrm>
            <a:off x="1983900" y="1888799"/>
            <a:ext cx="61206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27"/>
          <p:cNvCxnSpPr/>
          <p:nvPr/>
        </p:nvCxnSpPr>
        <p:spPr>
          <a:xfrm>
            <a:off x="1983900" y="3177737"/>
            <a:ext cx="61206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PROCESS IS EASY</a:t>
            </a:r>
            <a:endParaRPr lang="en-GB"/>
          </a:p>
        </p:txBody>
      </p:sp>
      <p:sp>
        <p:nvSpPr>
          <p:cNvPr id="197" name="Google Shape;197;p28"/>
          <p:cNvSpPr/>
          <p:nvPr/>
        </p:nvSpPr>
        <p:spPr>
          <a:xfrm>
            <a:off x="1673700" y="1909250"/>
            <a:ext cx="2343900" cy="1838700"/>
          </a:xfrm>
          <a:prstGeom prst="homePlate">
            <a:avLst>
              <a:gd name="adj" fmla="val 30129"/>
            </a:avLst>
          </a:prstGeom>
          <a:solidFill>
            <a:srgbClr val="000000">
              <a:alpha val="9620"/>
            </a:srgbClr>
          </a:solidFill>
          <a:ln w="9525" cap="flat" cmpd="sng">
            <a:solidFill>
              <a:srgbClr val="B7B7B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rPr>
              <a:t>first</a:t>
            </a:r>
            <a:endParaRPr sz="1800">
              <a:latin typeface="Tinos" panose="02020603050405020304"/>
              <a:ea typeface="Tinos" panose="02020603050405020304"/>
              <a:cs typeface="Tinos" panose="02020603050405020304"/>
              <a:sym typeface="Tinos" panose="02020603050405020304"/>
            </a:endParaRPr>
          </a:p>
        </p:txBody>
      </p:sp>
      <p:sp>
        <p:nvSpPr>
          <p:cNvPr id="198" name="Google Shape;198;p28"/>
          <p:cNvSpPr/>
          <p:nvPr/>
        </p:nvSpPr>
        <p:spPr>
          <a:xfrm>
            <a:off x="3706340" y="1909250"/>
            <a:ext cx="2389200" cy="1838700"/>
          </a:xfrm>
          <a:prstGeom prst="chevron">
            <a:avLst>
              <a:gd name="adj" fmla="val 29853"/>
            </a:avLst>
          </a:prstGeom>
          <a:solidFill>
            <a:srgbClr val="000000">
              <a:alpha val="9620"/>
            </a:srgbClr>
          </a:solidFill>
          <a:ln w="9525" cap="flat" cmpd="sng">
            <a:solidFill>
              <a:srgbClr val="B7B7B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rPr>
              <a:t>second</a:t>
            </a:r>
            <a:endParaRPr sz="1800">
              <a:latin typeface="Tinos" panose="02020603050405020304"/>
              <a:ea typeface="Tinos" panose="02020603050405020304"/>
              <a:cs typeface="Tinos" panose="02020603050405020304"/>
              <a:sym typeface="Tinos" panose="02020603050405020304"/>
            </a:endParaRPr>
          </a:p>
        </p:txBody>
      </p:sp>
      <p:sp>
        <p:nvSpPr>
          <p:cNvPr id="199" name="Google Shape;199;p28"/>
          <p:cNvSpPr/>
          <p:nvPr/>
        </p:nvSpPr>
        <p:spPr>
          <a:xfrm>
            <a:off x="5784054" y="1909250"/>
            <a:ext cx="2389200" cy="1838700"/>
          </a:xfrm>
          <a:prstGeom prst="chevron">
            <a:avLst>
              <a:gd name="adj" fmla="val 29853"/>
            </a:avLst>
          </a:prstGeom>
          <a:solidFill>
            <a:srgbClr val="000000">
              <a:alpha val="9620"/>
            </a:srgbClr>
          </a:solidFill>
          <a:ln w="9525" cap="flat" cmpd="sng">
            <a:solidFill>
              <a:srgbClr val="B7B7B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rPr>
              <a:t>last</a:t>
            </a:r>
            <a:endParaRPr sz="1800">
              <a:latin typeface="Tinos" panose="02020603050405020304"/>
              <a:ea typeface="Tinos" panose="02020603050405020304"/>
              <a:cs typeface="Tinos" panose="02020603050405020304"/>
              <a:sym typeface="Tinos" panose="02020603050405020304"/>
            </a:endParaRPr>
          </a:p>
        </p:txBody>
      </p:sp>
      <p:sp>
        <p:nvSpPr>
          <p:cNvPr id="200" name="Google Shape;200;p28"/>
          <p:cNvSpPr txBox="1"/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REVIEW SOME CONCEPTS</a:t>
            </a:r>
            <a:endParaRPr lang="en-GB"/>
          </a:p>
        </p:txBody>
      </p:sp>
      <p:sp>
        <p:nvSpPr>
          <p:cNvPr id="206" name="Google Shape;206;p29"/>
          <p:cNvSpPr txBox="1"/>
          <p:nvPr>
            <p:ph type="body" idx="1"/>
          </p:nvPr>
        </p:nvSpPr>
        <p:spPr>
          <a:xfrm>
            <a:off x="1556175" y="1419655"/>
            <a:ext cx="2132700" cy="14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07" name="Google Shape;207;p29"/>
          <p:cNvSpPr txBox="1"/>
          <p:nvPr>
            <p:ph type="body" idx="2"/>
          </p:nvPr>
        </p:nvSpPr>
        <p:spPr>
          <a:xfrm>
            <a:off x="3798225" y="1419655"/>
            <a:ext cx="2132700" cy="14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08" name="Google Shape;208;p29"/>
          <p:cNvSpPr txBox="1"/>
          <p:nvPr>
            <p:ph type="body" idx="3"/>
          </p:nvPr>
        </p:nvSpPr>
        <p:spPr>
          <a:xfrm>
            <a:off x="6040276" y="1419655"/>
            <a:ext cx="2132700" cy="14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09" name="Google Shape;209;p29"/>
          <p:cNvSpPr txBox="1"/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10" name="Google Shape;210;p29"/>
          <p:cNvSpPr txBox="1"/>
          <p:nvPr>
            <p:ph type="body" idx="1"/>
          </p:nvPr>
        </p:nvSpPr>
        <p:spPr>
          <a:xfrm>
            <a:off x="1556175" y="2791255"/>
            <a:ext cx="2132700" cy="14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11" name="Google Shape;211;p29"/>
          <p:cNvSpPr txBox="1"/>
          <p:nvPr>
            <p:ph type="body" idx="2"/>
          </p:nvPr>
        </p:nvSpPr>
        <p:spPr>
          <a:xfrm>
            <a:off x="3798225" y="2791255"/>
            <a:ext cx="2132700" cy="14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12" name="Google Shape;212;p29"/>
          <p:cNvSpPr txBox="1"/>
          <p:nvPr>
            <p:ph type="body" idx="3"/>
          </p:nvPr>
        </p:nvSpPr>
        <p:spPr>
          <a:xfrm>
            <a:off x="6040276" y="2791255"/>
            <a:ext cx="2132700" cy="14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5920" y="788670"/>
            <a:ext cx="5852160" cy="356616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type="body" idx="1"/>
          </p:nvPr>
        </p:nvSpPr>
        <p:spPr>
          <a:xfrm>
            <a:off x="6657400" y="838500"/>
            <a:ext cx="1497600" cy="3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You can insert graphs from </a:t>
            </a:r>
            <a:r>
              <a:rPr lang="en-GB" u="sng">
                <a:hlinkClick r:id="rId1"/>
              </a:rPr>
              <a:t>Google Sheets</a:t>
            </a:r>
            <a:endParaRPr lang="en-GB" u="sng">
              <a:hlinkClick r:id="rId1"/>
            </a:endParaRPr>
          </a:p>
        </p:txBody>
      </p:sp>
      <p:sp>
        <p:nvSpPr>
          <p:cNvPr id="218" name="Google Shape;218;p30"/>
          <p:cNvSpPr txBox="1"/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19" name="Google Shape;219;p30" title="Chart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744800" y="759615"/>
            <a:ext cx="4320600" cy="358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/>
          <p:nvPr/>
        </p:nvSpPr>
        <p:spPr>
          <a:xfrm>
            <a:off x="5107399" y="865099"/>
            <a:ext cx="1701055" cy="3413314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>
              <a:alpha val="96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5" name="Google Shape;225;p31"/>
          <p:cNvSpPr txBox="1"/>
          <p:nvPr>
            <p:ph type="body" idx="4294967295"/>
          </p:nvPr>
        </p:nvSpPr>
        <p:spPr>
          <a:xfrm>
            <a:off x="1761225" y="823550"/>
            <a:ext cx="2172900" cy="22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 b="1"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rPr>
              <a:t>ANDROID PROJECT</a:t>
            </a:r>
            <a:endParaRPr sz="1800" b="1">
              <a:latin typeface="Oswald" panose="02000503000000000000"/>
              <a:ea typeface="Oswald" panose="02000503000000000000"/>
              <a:cs typeface="Oswald" panose="02000503000000000000"/>
              <a:sym typeface="Oswald" panose="0200050300000000000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26" name="Google Shape;226;p31"/>
          <p:cNvSpPr/>
          <p:nvPr/>
        </p:nvSpPr>
        <p:spPr>
          <a:xfrm>
            <a:off x="5183893" y="1151352"/>
            <a:ext cx="1548000" cy="27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9999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rPr>
              <a:t>Place your screenshot here</a:t>
            </a:r>
            <a:endParaRPr sz="1000">
              <a:solidFill>
                <a:srgbClr val="999999"/>
              </a:solidFill>
              <a:latin typeface="Tinos" panose="02020603050405020304"/>
              <a:ea typeface="Tinos" panose="02020603050405020304"/>
              <a:cs typeface="Tinos" panose="02020603050405020304"/>
              <a:sym typeface="Tinos" panose="02020603050405020304"/>
            </a:endParaRPr>
          </a:p>
        </p:txBody>
      </p:sp>
      <p:sp>
        <p:nvSpPr>
          <p:cNvPr id="227" name="Google Shape;227;p31"/>
          <p:cNvSpPr txBox="1"/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/>
          <p:nvPr/>
        </p:nvSpPr>
        <p:spPr>
          <a:xfrm>
            <a:off x="5073625" y="937025"/>
            <a:ext cx="1565205" cy="3293859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0000">
              <a:alpha val="96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3" name="Google Shape;233;p32"/>
          <p:cNvSpPr/>
          <p:nvPr/>
        </p:nvSpPr>
        <p:spPr>
          <a:xfrm>
            <a:off x="5184261" y="1412238"/>
            <a:ext cx="1335300" cy="23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9999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rPr>
              <a:t>Place your screenshot here</a:t>
            </a:r>
            <a:endParaRPr sz="1000">
              <a:solidFill>
                <a:srgbClr val="999999"/>
              </a:solidFill>
              <a:latin typeface="Tinos" panose="02020603050405020304"/>
              <a:ea typeface="Tinos" panose="02020603050405020304"/>
              <a:cs typeface="Tinos" panose="02020603050405020304"/>
              <a:sym typeface="Tinos" panose="02020603050405020304"/>
            </a:endParaRPr>
          </a:p>
        </p:txBody>
      </p:sp>
      <p:sp>
        <p:nvSpPr>
          <p:cNvPr id="234" name="Google Shape;234;p32"/>
          <p:cNvSpPr txBox="1"/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35" name="Google Shape;235;p32"/>
          <p:cNvSpPr txBox="1"/>
          <p:nvPr>
            <p:ph type="body" idx="4294967295"/>
          </p:nvPr>
        </p:nvSpPr>
        <p:spPr>
          <a:xfrm>
            <a:off x="1761225" y="823550"/>
            <a:ext cx="2172900" cy="22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 b="1"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rPr>
              <a:t>iPHONE PROJECT</a:t>
            </a:r>
            <a:endParaRPr sz="1800" b="1">
              <a:latin typeface="Oswald" panose="02000503000000000000"/>
              <a:ea typeface="Oswald" panose="02000503000000000000"/>
              <a:cs typeface="Oswald" panose="02000503000000000000"/>
              <a:sym typeface="Oswald" panose="0200050300000000000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/>
          <p:nvPr/>
        </p:nvSpPr>
        <p:spPr>
          <a:xfrm>
            <a:off x="4743075" y="751911"/>
            <a:ext cx="2511622" cy="3552068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0000">
              <a:alpha val="96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1" name="Google Shape;241;p33"/>
          <p:cNvSpPr/>
          <p:nvPr/>
        </p:nvSpPr>
        <p:spPr>
          <a:xfrm>
            <a:off x="4916383" y="1078742"/>
            <a:ext cx="2174700" cy="29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9999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rPr>
              <a:t>Place your screenshot here</a:t>
            </a:r>
            <a:endParaRPr sz="1000">
              <a:solidFill>
                <a:srgbClr val="999999"/>
              </a:solidFill>
              <a:latin typeface="Tinos" panose="02020603050405020304"/>
              <a:ea typeface="Tinos" panose="02020603050405020304"/>
              <a:cs typeface="Tinos" panose="02020603050405020304"/>
              <a:sym typeface="Tinos" panose="02020603050405020304"/>
            </a:endParaRPr>
          </a:p>
        </p:txBody>
      </p:sp>
      <p:sp>
        <p:nvSpPr>
          <p:cNvPr id="242" name="Google Shape;242;p33"/>
          <p:cNvSpPr txBox="1"/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43" name="Google Shape;243;p33"/>
          <p:cNvSpPr txBox="1"/>
          <p:nvPr>
            <p:ph type="body" idx="4294967295"/>
          </p:nvPr>
        </p:nvSpPr>
        <p:spPr>
          <a:xfrm>
            <a:off x="1761225" y="823550"/>
            <a:ext cx="2172900" cy="22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 b="1"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rPr>
              <a:t>TABLET PROJECT</a:t>
            </a:r>
            <a:endParaRPr sz="1800" b="1">
              <a:latin typeface="Oswald" panose="02000503000000000000"/>
              <a:ea typeface="Oswald" panose="02000503000000000000"/>
              <a:cs typeface="Oswald" panose="02000503000000000000"/>
              <a:sym typeface="Oswald" panose="0200050300000000000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/>
          <p:nvPr/>
        </p:nvSpPr>
        <p:spPr>
          <a:xfrm>
            <a:off x="3995025" y="996062"/>
            <a:ext cx="3993203" cy="310875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>
              <a:alpha val="96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9" name="Google Shape;249;p34"/>
          <p:cNvSpPr/>
          <p:nvPr/>
        </p:nvSpPr>
        <p:spPr>
          <a:xfrm>
            <a:off x="4162131" y="1161154"/>
            <a:ext cx="3659100" cy="23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9999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rPr>
              <a:t>Place your screenshot here</a:t>
            </a:r>
            <a:endParaRPr sz="1000">
              <a:solidFill>
                <a:srgbClr val="999999"/>
              </a:solidFill>
              <a:latin typeface="Tinos" panose="02020603050405020304"/>
              <a:ea typeface="Tinos" panose="02020603050405020304"/>
              <a:cs typeface="Tinos" panose="02020603050405020304"/>
              <a:sym typeface="Tinos" panose="02020603050405020304"/>
            </a:endParaRPr>
          </a:p>
        </p:txBody>
      </p:sp>
      <p:sp>
        <p:nvSpPr>
          <p:cNvPr id="250" name="Google Shape;250;p34"/>
          <p:cNvSpPr txBox="1"/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51" name="Google Shape;251;p34"/>
          <p:cNvSpPr txBox="1"/>
          <p:nvPr>
            <p:ph type="body" idx="4294967295"/>
          </p:nvPr>
        </p:nvSpPr>
        <p:spPr>
          <a:xfrm>
            <a:off x="1761225" y="823550"/>
            <a:ext cx="2172900" cy="22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 b="1"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rPr>
              <a:t>DESKTOP PROJECT</a:t>
            </a:r>
            <a:endParaRPr sz="1800" b="1">
              <a:latin typeface="Oswald" panose="02000503000000000000"/>
              <a:ea typeface="Oswald" panose="02000503000000000000"/>
              <a:cs typeface="Oswald" panose="02000503000000000000"/>
              <a:sym typeface="Oswald" panose="0200050300000000000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57" name="Google Shape;257;p35"/>
          <p:cNvSpPr/>
          <p:nvPr/>
        </p:nvSpPr>
        <p:spPr>
          <a:xfrm>
            <a:off x="5051925" y="1082904"/>
            <a:ext cx="2956500" cy="2956500"/>
          </a:xfrm>
          <a:prstGeom prst="rect">
            <a:avLst/>
          </a:prstGeom>
          <a:solidFill>
            <a:srgbClr val="000000">
              <a:alpha val="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58" name="Google Shape;258;p35" descr="photo-1434030216411-0b793f4b4173.jp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127700" y="1158825"/>
            <a:ext cx="2746650" cy="2746650"/>
          </a:xfrm>
          <a:prstGeom prst="rect">
            <a:avLst/>
          </a:prstGeom>
          <a:noFill/>
          <a:ln w="1143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59" name="Google Shape;259;p35"/>
          <p:cNvSpPr txBox="1"/>
          <p:nvPr>
            <p:ph type="ctrTitle" idx="4294967295"/>
          </p:nvPr>
        </p:nvSpPr>
        <p:spPr>
          <a:xfrm>
            <a:off x="1544775" y="1049950"/>
            <a:ext cx="3234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THANKS!</a:t>
            </a:r>
            <a:endParaRPr sz="6000"/>
          </a:p>
        </p:txBody>
      </p:sp>
      <p:sp>
        <p:nvSpPr>
          <p:cNvPr id="260" name="Google Shape;260;p35"/>
          <p:cNvSpPr txBox="1"/>
          <p:nvPr>
            <p:ph type="subTitle" idx="4294967295"/>
          </p:nvPr>
        </p:nvSpPr>
        <p:spPr>
          <a:xfrm>
            <a:off x="1544700" y="2249575"/>
            <a:ext cx="32343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 b="1"/>
              <a:t>Any questions?</a:t>
            </a: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800"/>
              <a:t>You can find me at @username &amp; user@mail.me</a:t>
            </a:r>
            <a:endParaRPr sz="1800" b="1"/>
          </a:p>
        </p:txBody>
      </p:sp>
    </p:spTree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CREDITS</a:t>
            </a:r>
            <a:endParaRPr lang="en-GB"/>
          </a:p>
        </p:txBody>
      </p:sp>
      <p:sp>
        <p:nvSpPr>
          <p:cNvPr id="266" name="Google Shape;266;p36"/>
          <p:cNvSpPr txBox="1"/>
          <p:nvPr>
            <p:ph type="body" idx="1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25212A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25212A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2400"/>
              <a:buChar char="◈"/>
            </a:pPr>
            <a:r>
              <a:rPr lang="en-GB" sz="2400">
                <a:solidFill>
                  <a:srgbClr val="25212A"/>
                </a:solidFill>
              </a:rPr>
              <a:t>Presentation template by </a:t>
            </a:r>
            <a:r>
              <a:rPr lang="en-GB" sz="2400" u="sng">
                <a:solidFill>
                  <a:srgbClr val="25212A"/>
                </a:solidFill>
                <a:hlinkClick r:id="rId1"/>
              </a:rPr>
              <a:t>SlidesCarnival</a:t>
            </a:r>
            <a:endParaRPr sz="2400">
              <a:solidFill>
                <a:srgbClr val="25212A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Char char="◈"/>
            </a:pPr>
            <a:r>
              <a:rPr lang="en-GB" sz="2400">
                <a:solidFill>
                  <a:srgbClr val="25212A"/>
                </a:solidFill>
              </a:rPr>
              <a:t>Photographs by </a:t>
            </a:r>
            <a:r>
              <a:rPr lang="en-GB" sz="2400" u="sng">
                <a:solidFill>
                  <a:srgbClr val="25212A"/>
                </a:solidFill>
                <a:hlinkClick r:id="rId2"/>
              </a:rPr>
              <a:t>Unsplash</a:t>
            </a:r>
            <a:endParaRPr sz="2400">
              <a:solidFill>
                <a:srgbClr val="25212A"/>
              </a:solidFill>
            </a:endParaRPr>
          </a:p>
        </p:txBody>
      </p:sp>
      <p:sp>
        <p:nvSpPr>
          <p:cNvPr id="267" name="Google Shape;267;p36"/>
          <p:cNvSpPr txBox="1"/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PRESENTATION DESIGN</a:t>
            </a:r>
            <a:endParaRPr lang="en-GB"/>
          </a:p>
        </p:txBody>
      </p:sp>
      <p:sp>
        <p:nvSpPr>
          <p:cNvPr id="273" name="Google Shape;273;p37"/>
          <p:cNvSpPr txBox="1"/>
          <p:nvPr>
            <p:ph type="body" idx="1"/>
          </p:nvPr>
        </p:nvSpPr>
        <p:spPr>
          <a:xfrm>
            <a:off x="1556175" y="1486300"/>
            <a:ext cx="7130700" cy="23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25212A"/>
                </a:solidFill>
              </a:rPr>
              <a:t>This presentation uses the following typographies and colors:</a:t>
            </a:r>
            <a:endParaRPr sz="1400">
              <a:solidFill>
                <a:srgbClr val="25212A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1400"/>
              <a:buChar char="◈"/>
            </a:pPr>
            <a:r>
              <a:rPr lang="en-GB" sz="1400">
                <a:solidFill>
                  <a:srgbClr val="25212A"/>
                </a:solidFill>
              </a:rPr>
              <a:t>Titles: </a:t>
            </a:r>
            <a:r>
              <a:rPr lang="en-GB" sz="1400" b="1">
                <a:solidFill>
                  <a:srgbClr val="25212A"/>
                </a:solidFill>
              </a:rPr>
              <a:t>Oswald</a:t>
            </a:r>
            <a:endParaRPr sz="1400" b="1">
              <a:solidFill>
                <a:srgbClr val="25212A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400"/>
              <a:buChar char="◈"/>
            </a:pPr>
            <a:r>
              <a:rPr lang="en-GB" sz="1400">
                <a:solidFill>
                  <a:srgbClr val="25212A"/>
                </a:solidFill>
              </a:rPr>
              <a:t>Body copy: </a:t>
            </a:r>
            <a:r>
              <a:rPr lang="en-GB" sz="1400" b="1">
                <a:solidFill>
                  <a:srgbClr val="25212A"/>
                </a:solidFill>
              </a:rPr>
              <a:t>Tinos</a:t>
            </a:r>
            <a:endParaRPr sz="1400" b="1">
              <a:solidFill>
                <a:srgbClr val="25212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25212A"/>
                </a:solidFill>
              </a:rPr>
              <a:t>You can download the fonts on th</a:t>
            </a:r>
            <a:r>
              <a:rPr lang="en-GB" sz="1400"/>
              <a:t>e</a:t>
            </a:r>
            <a:r>
              <a:rPr lang="en-GB" sz="1400">
                <a:solidFill>
                  <a:srgbClr val="25212A"/>
                </a:solidFill>
              </a:rPr>
              <a:t>se pages:</a:t>
            </a:r>
            <a:endParaRPr sz="1400">
              <a:solidFill>
                <a:srgbClr val="25212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400" u="sng">
                <a:solidFill>
                  <a:srgbClr val="25212A"/>
                </a:solidFill>
                <a:hlinkClick r:id="rId1"/>
              </a:rPr>
              <a:t>https://www.fontsquirrel.com/fonts/oswald</a:t>
            </a:r>
            <a:r>
              <a:rPr lang="en-GB" sz="1400">
                <a:solidFill>
                  <a:srgbClr val="25212A"/>
                </a:solidFill>
              </a:rPr>
              <a:t> · </a:t>
            </a:r>
            <a:r>
              <a:rPr lang="en-GB" sz="1400" u="sng">
                <a:solidFill>
                  <a:srgbClr val="25212A"/>
                </a:solidFill>
                <a:hlinkClick r:id="rId2"/>
              </a:rPr>
              <a:t>https://www.fontsquirrel.com/fonts/tinos</a:t>
            </a:r>
            <a:endParaRPr sz="1400" b="1">
              <a:solidFill>
                <a:srgbClr val="25212A"/>
              </a:solidFill>
            </a:endParaRPr>
          </a:p>
        </p:txBody>
      </p:sp>
      <p:sp>
        <p:nvSpPr>
          <p:cNvPr id="274" name="Google Shape;274;p37"/>
          <p:cNvSpPr txBox="1"/>
          <p:nvPr/>
        </p:nvSpPr>
        <p:spPr>
          <a:xfrm>
            <a:off x="1556175" y="3638250"/>
            <a:ext cx="6424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i="1">
                <a:solidFill>
                  <a:srgbClr val="25212A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25212A"/>
              </a:solidFill>
              <a:latin typeface="Tinos" panose="02020603050405020304"/>
              <a:ea typeface="Tinos" panose="02020603050405020304"/>
              <a:cs typeface="Tinos" panose="02020603050405020304"/>
              <a:sym typeface="Tinos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200" i="1">
              <a:solidFill>
                <a:srgbClr val="25212A"/>
              </a:solidFill>
              <a:latin typeface="Tinos" panose="02020603050405020304"/>
              <a:ea typeface="Tinos" panose="02020603050405020304"/>
              <a:cs typeface="Tinos" panose="02020603050405020304"/>
              <a:sym typeface="Tinos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25212A"/>
              </a:solidFill>
              <a:latin typeface="Tinos" panose="02020603050405020304"/>
              <a:ea typeface="Tinos" panose="02020603050405020304"/>
              <a:cs typeface="Tinos" panose="02020603050405020304"/>
              <a:sym typeface="Tinos" panose="02020603050405020304"/>
            </a:endParaRPr>
          </a:p>
        </p:txBody>
      </p:sp>
      <p:sp>
        <p:nvSpPr>
          <p:cNvPr id="275" name="Google Shape;275;p37"/>
          <p:cNvSpPr txBox="1"/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A7D6"/>
        </a:solidFill>
        <a:effectLst/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8"/>
          <p:cNvSpPr txBox="1"/>
          <p:nvPr/>
        </p:nvSpPr>
        <p:spPr>
          <a:xfrm>
            <a:off x="6248575" y="616875"/>
            <a:ext cx="20772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900" b="1">
                <a:solidFill>
                  <a:srgbClr val="25212A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rPr>
              <a:t>SlidesCarnival icons are editable shapes</a:t>
            </a:r>
            <a:r>
              <a:rPr lang="en-GB" sz="900">
                <a:solidFill>
                  <a:srgbClr val="25212A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rPr>
              <a:t>. </a:t>
            </a:r>
            <a:endParaRPr sz="900">
              <a:solidFill>
                <a:srgbClr val="25212A"/>
              </a:solidFill>
              <a:latin typeface="Tinos" panose="02020603050405020304"/>
              <a:ea typeface="Tinos" panose="02020603050405020304"/>
              <a:cs typeface="Tinos" panose="02020603050405020304"/>
              <a:sym typeface="Tinos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900">
              <a:solidFill>
                <a:srgbClr val="25212A"/>
              </a:solidFill>
              <a:latin typeface="Tinos" panose="02020603050405020304"/>
              <a:ea typeface="Tinos" panose="02020603050405020304"/>
              <a:cs typeface="Tinos" panose="02020603050405020304"/>
              <a:sym typeface="Tinos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900">
                <a:solidFill>
                  <a:srgbClr val="25212A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rPr>
              <a:t>This means that you can:</a:t>
            </a:r>
            <a:endParaRPr sz="900">
              <a:solidFill>
                <a:srgbClr val="25212A"/>
              </a:solidFill>
              <a:latin typeface="Tinos" panose="02020603050405020304"/>
              <a:ea typeface="Tinos" panose="02020603050405020304"/>
              <a:cs typeface="Tinos" panose="02020603050405020304"/>
              <a:sym typeface="Tinos" panose="02020603050405020304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900"/>
              <a:buFont typeface="Tinos" panose="02020603050405020304"/>
              <a:buChar char="●"/>
            </a:pPr>
            <a:r>
              <a:rPr lang="en-GB" sz="900">
                <a:solidFill>
                  <a:srgbClr val="25212A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rPr>
              <a:t>Resize them without losing quality.</a:t>
            </a:r>
            <a:endParaRPr sz="900">
              <a:solidFill>
                <a:srgbClr val="25212A"/>
              </a:solidFill>
              <a:latin typeface="Tinos" panose="02020603050405020304"/>
              <a:ea typeface="Tinos" panose="02020603050405020304"/>
              <a:cs typeface="Tinos" panose="02020603050405020304"/>
              <a:sym typeface="Tinos" panose="02020603050405020304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900"/>
              <a:buFont typeface="Tinos" panose="02020603050405020304"/>
              <a:buChar char="●"/>
            </a:pPr>
            <a:r>
              <a:rPr lang="en-GB" sz="900">
                <a:solidFill>
                  <a:srgbClr val="25212A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rPr>
              <a:t>Change fill color and opacity.</a:t>
            </a:r>
            <a:endParaRPr sz="900">
              <a:solidFill>
                <a:srgbClr val="25212A"/>
              </a:solidFill>
              <a:latin typeface="Tinos" panose="02020603050405020304"/>
              <a:ea typeface="Tinos" panose="02020603050405020304"/>
              <a:cs typeface="Tinos" panose="02020603050405020304"/>
              <a:sym typeface="Tinos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5212A"/>
              </a:solidFill>
              <a:latin typeface="Tinos" panose="02020603050405020304"/>
              <a:ea typeface="Tinos" panose="02020603050405020304"/>
              <a:cs typeface="Tinos" panose="02020603050405020304"/>
              <a:sym typeface="Tinos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25212A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rPr>
              <a:t>Isn’t that nice? :)</a:t>
            </a:r>
            <a:endParaRPr sz="900">
              <a:solidFill>
                <a:srgbClr val="25212A"/>
              </a:solidFill>
              <a:latin typeface="Tinos" panose="02020603050405020304"/>
              <a:ea typeface="Tinos" panose="02020603050405020304"/>
              <a:cs typeface="Tinos" panose="02020603050405020304"/>
              <a:sym typeface="Tinos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5212A"/>
              </a:solidFill>
              <a:latin typeface="Tinos" panose="02020603050405020304"/>
              <a:ea typeface="Tinos" panose="02020603050405020304"/>
              <a:cs typeface="Tinos" panose="02020603050405020304"/>
              <a:sym typeface="Tinos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25212A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rPr>
              <a:t>Examples:</a:t>
            </a:r>
            <a:endParaRPr sz="900">
              <a:solidFill>
                <a:srgbClr val="25212A"/>
              </a:solidFill>
              <a:latin typeface="Tinos" panose="02020603050405020304"/>
              <a:ea typeface="Tinos" panose="02020603050405020304"/>
              <a:cs typeface="Tinos" panose="02020603050405020304"/>
              <a:sym typeface="Tinos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900">
              <a:solidFill>
                <a:srgbClr val="25212A"/>
              </a:solidFill>
              <a:latin typeface="Tinos" panose="02020603050405020304"/>
              <a:ea typeface="Tinos" panose="02020603050405020304"/>
              <a:cs typeface="Tinos" panose="02020603050405020304"/>
              <a:sym typeface="Tinos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5212A"/>
              </a:solidFill>
              <a:latin typeface="Tinos" panose="02020603050405020304"/>
              <a:ea typeface="Tinos" panose="02020603050405020304"/>
              <a:cs typeface="Tinos" panose="02020603050405020304"/>
              <a:sym typeface="Tinos" panose="02020603050405020304"/>
            </a:endParaRPr>
          </a:p>
        </p:txBody>
      </p:sp>
      <p:sp>
        <p:nvSpPr>
          <p:cNvPr id="281" name="Google Shape;281;p38"/>
          <p:cNvSpPr/>
          <p:nvPr/>
        </p:nvSpPr>
        <p:spPr>
          <a:xfrm>
            <a:off x="1631118" y="675950"/>
            <a:ext cx="295481" cy="379114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2" name="Google Shape;282;p38"/>
          <p:cNvSpPr/>
          <p:nvPr/>
        </p:nvSpPr>
        <p:spPr>
          <a:xfrm>
            <a:off x="2085393" y="728902"/>
            <a:ext cx="315240" cy="266895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3" name="Google Shape;283;p38"/>
          <p:cNvSpPr/>
          <p:nvPr/>
        </p:nvSpPr>
        <p:spPr>
          <a:xfrm>
            <a:off x="2553554" y="729731"/>
            <a:ext cx="305965" cy="270263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4" name="Google Shape;284;p38"/>
          <p:cNvSpPr/>
          <p:nvPr/>
        </p:nvSpPr>
        <p:spPr>
          <a:xfrm>
            <a:off x="3048174" y="722599"/>
            <a:ext cx="249242" cy="279918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5" name="Google Shape;285;p38"/>
          <p:cNvSpPr/>
          <p:nvPr/>
        </p:nvSpPr>
        <p:spPr>
          <a:xfrm>
            <a:off x="3528079" y="720077"/>
            <a:ext cx="212262" cy="282440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6" name="Google Shape;286;p38"/>
          <p:cNvSpPr/>
          <p:nvPr/>
        </p:nvSpPr>
        <p:spPr>
          <a:xfrm>
            <a:off x="3933185" y="716709"/>
            <a:ext cx="327849" cy="28959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7" name="Google Shape;287;p38"/>
          <p:cNvSpPr/>
          <p:nvPr/>
        </p:nvSpPr>
        <p:spPr>
          <a:xfrm>
            <a:off x="4421518" y="699473"/>
            <a:ext cx="281179" cy="324896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8" name="Google Shape;288;p38"/>
          <p:cNvSpPr/>
          <p:nvPr/>
        </p:nvSpPr>
        <p:spPr>
          <a:xfrm>
            <a:off x="4863186" y="720492"/>
            <a:ext cx="327418" cy="286223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9" name="Google Shape;289;p38"/>
          <p:cNvSpPr/>
          <p:nvPr/>
        </p:nvSpPr>
        <p:spPr>
          <a:xfrm>
            <a:off x="5345198" y="725535"/>
            <a:ext cx="289591" cy="276135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0" name="Google Shape;290;p38"/>
          <p:cNvSpPr/>
          <p:nvPr/>
        </p:nvSpPr>
        <p:spPr>
          <a:xfrm>
            <a:off x="5814188" y="718816"/>
            <a:ext cx="281179" cy="287069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1" name="Google Shape;291;p38"/>
          <p:cNvSpPr/>
          <p:nvPr/>
        </p:nvSpPr>
        <p:spPr>
          <a:xfrm>
            <a:off x="1634485" y="1144940"/>
            <a:ext cx="291266" cy="360615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2" name="Google Shape;292;p38"/>
          <p:cNvSpPr/>
          <p:nvPr/>
        </p:nvSpPr>
        <p:spPr>
          <a:xfrm>
            <a:off x="2098847" y="1144940"/>
            <a:ext cx="291266" cy="360615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3" name="Google Shape;293;p38"/>
          <p:cNvSpPr/>
          <p:nvPr/>
        </p:nvSpPr>
        <p:spPr>
          <a:xfrm>
            <a:off x="2555229" y="1199153"/>
            <a:ext cx="300507" cy="258483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4" name="Google Shape;294;p38"/>
          <p:cNvSpPr/>
          <p:nvPr/>
        </p:nvSpPr>
        <p:spPr>
          <a:xfrm>
            <a:off x="3019176" y="1173091"/>
            <a:ext cx="300092" cy="30387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5" name="Google Shape;295;p38"/>
          <p:cNvSpPr/>
          <p:nvPr/>
        </p:nvSpPr>
        <p:spPr>
          <a:xfrm>
            <a:off x="3485645" y="1192849"/>
            <a:ext cx="297571" cy="263112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6" name="Google Shape;296;p38"/>
          <p:cNvSpPr/>
          <p:nvPr/>
        </p:nvSpPr>
        <p:spPr>
          <a:xfrm>
            <a:off x="3955050" y="1192849"/>
            <a:ext cx="288744" cy="266048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7" name="Google Shape;297;p38"/>
          <p:cNvSpPr/>
          <p:nvPr/>
        </p:nvSpPr>
        <p:spPr>
          <a:xfrm>
            <a:off x="4426976" y="1195785"/>
            <a:ext cx="267741" cy="260176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8" name="Google Shape;298;p38"/>
          <p:cNvSpPr/>
          <p:nvPr/>
        </p:nvSpPr>
        <p:spPr>
          <a:xfrm>
            <a:off x="4876640" y="1181070"/>
            <a:ext cx="296724" cy="290852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9" name="Google Shape;299;p38"/>
          <p:cNvSpPr/>
          <p:nvPr/>
        </p:nvSpPr>
        <p:spPr>
          <a:xfrm>
            <a:off x="5310743" y="1149136"/>
            <a:ext cx="362291" cy="356833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0" name="Google Shape;300;p38"/>
          <p:cNvSpPr/>
          <p:nvPr/>
        </p:nvSpPr>
        <p:spPr>
          <a:xfrm>
            <a:off x="5783929" y="1161744"/>
            <a:ext cx="339595" cy="324481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1" name="Google Shape;301;p38"/>
          <p:cNvSpPr/>
          <p:nvPr/>
        </p:nvSpPr>
        <p:spPr>
          <a:xfrm>
            <a:off x="1611360" y="1676536"/>
            <a:ext cx="332893" cy="236219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2" name="Google Shape;302;p38"/>
          <p:cNvSpPr/>
          <p:nvPr/>
        </p:nvSpPr>
        <p:spPr>
          <a:xfrm>
            <a:off x="2077414" y="1631995"/>
            <a:ext cx="330354" cy="319852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3" name="Google Shape;303;p38"/>
          <p:cNvSpPr/>
          <p:nvPr/>
        </p:nvSpPr>
        <p:spPr>
          <a:xfrm>
            <a:off x="2553969" y="1646278"/>
            <a:ext cx="297571" cy="300524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4" name="Google Shape;304;p38"/>
          <p:cNvSpPr/>
          <p:nvPr/>
        </p:nvSpPr>
        <p:spPr>
          <a:xfrm>
            <a:off x="3015394" y="1637038"/>
            <a:ext cx="310180" cy="309333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5" name="Google Shape;305;p38"/>
          <p:cNvSpPr/>
          <p:nvPr/>
        </p:nvSpPr>
        <p:spPr>
          <a:xfrm>
            <a:off x="3489842" y="1646709"/>
            <a:ext cx="288744" cy="29000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6" name="Google Shape;306;p38"/>
          <p:cNvSpPr/>
          <p:nvPr/>
        </p:nvSpPr>
        <p:spPr>
          <a:xfrm>
            <a:off x="3967225" y="1612669"/>
            <a:ext cx="263112" cy="357662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7" name="Google Shape;307;p38"/>
          <p:cNvSpPr/>
          <p:nvPr/>
        </p:nvSpPr>
        <p:spPr>
          <a:xfrm>
            <a:off x="4396717" y="1683686"/>
            <a:ext cx="330354" cy="213091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8" name="Google Shape;308;p38"/>
          <p:cNvSpPr/>
          <p:nvPr/>
        </p:nvSpPr>
        <p:spPr>
          <a:xfrm>
            <a:off x="4874947" y="1638298"/>
            <a:ext cx="304307" cy="307658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9" name="Google Shape;309;p38"/>
          <p:cNvSpPr/>
          <p:nvPr/>
        </p:nvSpPr>
        <p:spPr>
          <a:xfrm>
            <a:off x="5338479" y="1626537"/>
            <a:ext cx="305982" cy="318159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0" name="Google Shape;310;p38"/>
          <p:cNvSpPr/>
          <p:nvPr/>
        </p:nvSpPr>
        <p:spPr>
          <a:xfrm>
            <a:off x="5788558" y="1635777"/>
            <a:ext cx="327418" cy="306811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1" name="Google Shape;311;p38"/>
          <p:cNvSpPr/>
          <p:nvPr/>
        </p:nvSpPr>
        <p:spPr>
          <a:xfrm>
            <a:off x="1650029" y="2114421"/>
            <a:ext cx="256393" cy="279935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2" name="Google Shape;312;p38"/>
          <p:cNvSpPr/>
          <p:nvPr/>
        </p:nvSpPr>
        <p:spPr>
          <a:xfrm>
            <a:off x="2103044" y="2114853"/>
            <a:ext cx="273631" cy="275289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3" name="Google Shape;313;p38"/>
          <p:cNvSpPr/>
          <p:nvPr/>
        </p:nvSpPr>
        <p:spPr>
          <a:xfrm>
            <a:off x="2572880" y="2114853"/>
            <a:ext cx="273614" cy="275289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4" name="Google Shape;314;p38"/>
          <p:cNvSpPr/>
          <p:nvPr/>
        </p:nvSpPr>
        <p:spPr>
          <a:xfrm>
            <a:off x="3033459" y="2114853"/>
            <a:ext cx="273199" cy="275289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5" name="Google Shape;315;p38"/>
          <p:cNvSpPr/>
          <p:nvPr/>
        </p:nvSpPr>
        <p:spPr>
          <a:xfrm>
            <a:off x="3561274" y="2071986"/>
            <a:ext cx="147542" cy="363983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6" name="Google Shape;316;p38"/>
          <p:cNvSpPr/>
          <p:nvPr/>
        </p:nvSpPr>
        <p:spPr>
          <a:xfrm>
            <a:off x="4034478" y="2074508"/>
            <a:ext cx="127782" cy="359769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7" name="Google Shape;317;p38"/>
          <p:cNvSpPr/>
          <p:nvPr/>
        </p:nvSpPr>
        <p:spPr>
          <a:xfrm>
            <a:off x="4503037" y="2114421"/>
            <a:ext cx="116434" cy="275721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8" name="Google Shape;318;p38"/>
          <p:cNvSpPr/>
          <p:nvPr/>
        </p:nvSpPr>
        <p:spPr>
          <a:xfrm>
            <a:off x="4890508" y="2110639"/>
            <a:ext cx="271092" cy="287069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9" name="Google Shape;319;p38"/>
          <p:cNvSpPr/>
          <p:nvPr/>
        </p:nvSpPr>
        <p:spPr>
          <a:xfrm>
            <a:off x="5343523" y="2118203"/>
            <a:ext cx="297156" cy="274460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0" name="Google Shape;320;p38"/>
          <p:cNvSpPr/>
          <p:nvPr/>
        </p:nvSpPr>
        <p:spPr>
          <a:xfrm>
            <a:off x="5813342" y="2071555"/>
            <a:ext cx="273199" cy="327849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1" name="Google Shape;321;p38"/>
          <p:cNvSpPr/>
          <p:nvPr/>
        </p:nvSpPr>
        <p:spPr>
          <a:xfrm>
            <a:off x="1727783" y="2548955"/>
            <a:ext cx="100457" cy="339612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2" name="Google Shape;322;p38"/>
          <p:cNvSpPr/>
          <p:nvPr/>
        </p:nvSpPr>
        <p:spPr>
          <a:xfrm>
            <a:off x="2133302" y="2536347"/>
            <a:ext cx="217305" cy="363983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3" name="Google Shape;323;p38"/>
          <p:cNvSpPr/>
          <p:nvPr/>
        </p:nvSpPr>
        <p:spPr>
          <a:xfrm>
            <a:off x="2566145" y="2536347"/>
            <a:ext cx="284547" cy="363983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4" name="Google Shape;324;p38"/>
          <p:cNvSpPr/>
          <p:nvPr/>
        </p:nvSpPr>
        <p:spPr>
          <a:xfrm>
            <a:off x="3459998" y="2598125"/>
            <a:ext cx="343395" cy="191656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5" name="Google Shape;325;p38"/>
          <p:cNvSpPr/>
          <p:nvPr/>
        </p:nvSpPr>
        <p:spPr>
          <a:xfrm>
            <a:off x="3002355" y="2558195"/>
            <a:ext cx="333307" cy="315240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6" name="Google Shape;326;p38"/>
          <p:cNvSpPr/>
          <p:nvPr/>
        </p:nvSpPr>
        <p:spPr>
          <a:xfrm>
            <a:off x="3948746" y="2566192"/>
            <a:ext cx="295049" cy="297571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7" name="Google Shape;327;p38"/>
          <p:cNvSpPr/>
          <p:nvPr/>
        </p:nvSpPr>
        <p:spPr>
          <a:xfrm>
            <a:off x="4411847" y="2568713"/>
            <a:ext cx="298832" cy="297571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8" name="Google Shape;328;p38"/>
          <p:cNvSpPr/>
          <p:nvPr/>
        </p:nvSpPr>
        <p:spPr>
          <a:xfrm>
            <a:off x="4835034" y="2568713"/>
            <a:ext cx="389184" cy="31480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9" name="Google Shape;329;p38"/>
          <p:cNvSpPr/>
          <p:nvPr/>
        </p:nvSpPr>
        <p:spPr>
          <a:xfrm>
            <a:off x="5372520" y="2556105"/>
            <a:ext cx="234111" cy="325725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0" name="Google Shape;330;p38"/>
          <p:cNvSpPr/>
          <p:nvPr/>
        </p:nvSpPr>
        <p:spPr>
          <a:xfrm>
            <a:off x="5838989" y="2572495"/>
            <a:ext cx="228636" cy="313116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1" name="Google Shape;331;p38"/>
          <p:cNvSpPr/>
          <p:nvPr/>
        </p:nvSpPr>
        <p:spPr>
          <a:xfrm>
            <a:off x="1620617" y="3053246"/>
            <a:ext cx="330354" cy="261437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2" name="Google Shape;332;p38"/>
          <p:cNvSpPr/>
          <p:nvPr/>
        </p:nvSpPr>
        <p:spPr>
          <a:xfrm>
            <a:off x="2081611" y="3072573"/>
            <a:ext cx="321959" cy="218566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3" name="Google Shape;333;p38"/>
          <p:cNvSpPr/>
          <p:nvPr/>
        </p:nvSpPr>
        <p:spPr>
          <a:xfrm>
            <a:off x="2555229" y="3063333"/>
            <a:ext cx="305551" cy="238740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4" name="Google Shape;334;p38"/>
          <p:cNvSpPr/>
          <p:nvPr/>
        </p:nvSpPr>
        <p:spPr>
          <a:xfrm>
            <a:off x="3017484" y="3057029"/>
            <a:ext cx="307675" cy="250089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5" name="Google Shape;335;p38"/>
          <p:cNvSpPr/>
          <p:nvPr/>
        </p:nvSpPr>
        <p:spPr>
          <a:xfrm>
            <a:off x="3498253" y="3036856"/>
            <a:ext cx="277811" cy="280333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6" name="Google Shape;336;p38"/>
          <p:cNvSpPr/>
          <p:nvPr/>
        </p:nvSpPr>
        <p:spPr>
          <a:xfrm>
            <a:off x="3937399" y="3072158"/>
            <a:ext cx="313962" cy="231175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7" name="Google Shape;337;p38"/>
          <p:cNvSpPr/>
          <p:nvPr/>
        </p:nvSpPr>
        <p:spPr>
          <a:xfrm>
            <a:off x="4402607" y="3072158"/>
            <a:ext cx="313548" cy="231175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8" name="Google Shape;338;p38"/>
          <p:cNvSpPr/>
          <p:nvPr/>
        </p:nvSpPr>
        <p:spPr>
          <a:xfrm>
            <a:off x="4875379" y="3049464"/>
            <a:ext cx="302182" cy="264787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9" name="Google Shape;339;p38"/>
          <p:cNvSpPr/>
          <p:nvPr/>
        </p:nvSpPr>
        <p:spPr>
          <a:xfrm>
            <a:off x="5324179" y="3017530"/>
            <a:ext cx="331632" cy="334137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0" name="Google Shape;340;p38"/>
          <p:cNvSpPr/>
          <p:nvPr/>
        </p:nvSpPr>
        <p:spPr>
          <a:xfrm>
            <a:off x="5812513" y="3036442"/>
            <a:ext cx="284115" cy="287898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1" name="Google Shape;341;p38"/>
          <p:cNvSpPr/>
          <p:nvPr/>
        </p:nvSpPr>
        <p:spPr>
          <a:xfrm>
            <a:off x="1615988" y="3488610"/>
            <a:ext cx="323635" cy="315223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2" name="Google Shape;342;p38"/>
          <p:cNvSpPr/>
          <p:nvPr/>
        </p:nvSpPr>
        <p:spPr>
          <a:xfrm>
            <a:off x="2066067" y="3539455"/>
            <a:ext cx="345070" cy="21100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3" name="Google Shape;343;p38"/>
          <p:cNvSpPr/>
          <p:nvPr/>
        </p:nvSpPr>
        <p:spPr>
          <a:xfrm>
            <a:off x="2611532" y="3467177"/>
            <a:ext cx="202606" cy="345485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4" name="Google Shape;344;p38"/>
          <p:cNvSpPr/>
          <p:nvPr/>
        </p:nvSpPr>
        <p:spPr>
          <a:xfrm>
            <a:off x="3046913" y="3500371"/>
            <a:ext cx="254286" cy="319023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5" name="Google Shape;345;p38"/>
          <p:cNvSpPr/>
          <p:nvPr/>
        </p:nvSpPr>
        <p:spPr>
          <a:xfrm>
            <a:off x="3491949" y="3524758"/>
            <a:ext cx="286223" cy="248810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6" name="Google Shape;346;p38"/>
          <p:cNvSpPr/>
          <p:nvPr/>
        </p:nvSpPr>
        <p:spPr>
          <a:xfrm>
            <a:off x="3954618" y="3502478"/>
            <a:ext cx="287069" cy="287483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7" name="Google Shape;347;p38"/>
          <p:cNvSpPr/>
          <p:nvPr/>
        </p:nvSpPr>
        <p:spPr>
          <a:xfrm>
            <a:off x="4417736" y="3498696"/>
            <a:ext cx="289159" cy="295895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8" name="Google Shape;348;p38"/>
          <p:cNvSpPr/>
          <p:nvPr/>
        </p:nvSpPr>
        <p:spPr>
          <a:xfrm>
            <a:off x="4859818" y="3501632"/>
            <a:ext cx="333722" cy="282025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9" name="Google Shape;349;p38"/>
          <p:cNvSpPr/>
          <p:nvPr/>
        </p:nvSpPr>
        <p:spPr>
          <a:xfrm>
            <a:off x="5338479" y="3495760"/>
            <a:ext cx="303875" cy="300092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0" name="Google Shape;350;p38"/>
          <p:cNvSpPr/>
          <p:nvPr/>
        </p:nvSpPr>
        <p:spPr>
          <a:xfrm>
            <a:off x="5810406" y="3481460"/>
            <a:ext cx="291266" cy="325742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1" name="Google Shape;351;p38"/>
          <p:cNvSpPr/>
          <p:nvPr/>
        </p:nvSpPr>
        <p:spPr>
          <a:xfrm>
            <a:off x="1593726" y="4006355"/>
            <a:ext cx="374900" cy="211415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2" name="Google Shape;352;p38"/>
          <p:cNvSpPr/>
          <p:nvPr/>
        </p:nvSpPr>
        <p:spPr>
          <a:xfrm>
            <a:off x="2089607" y="3950449"/>
            <a:ext cx="302200" cy="318177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3" name="Google Shape;353;p38"/>
          <p:cNvSpPr/>
          <p:nvPr/>
        </p:nvSpPr>
        <p:spPr>
          <a:xfrm>
            <a:off x="2542207" y="3932384"/>
            <a:ext cx="332444" cy="342963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4" name="Google Shape;354;p38"/>
          <p:cNvSpPr/>
          <p:nvPr/>
        </p:nvSpPr>
        <p:spPr>
          <a:xfrm>
            <a:off x="3023373" y="3961382"/>
            <a:ext cx="293373" cy="297156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5" name="Google Shape;355;p38"/>
          <p:cNvSpPr/>
          <p:nvPr/>
        </p:nvSpPr>
        <p:spPr>
          <a:xfrm>
            <a:off x="3458322" y="3962228"/>
            <a:ext cx="352635" cy="294202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6" name="Google Shape;356;p38"/>
          <p:cNvSpPr/>
          <p:nvPr/>
        </p:nvSpPr>
        <p:spPr>
          <a:xfrm>
            <a:off x="3962182" y="3937013"/>
            <a:ext cx="271938" cy="32909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7" name="Google Shape;357;p38"/>
          <p:cNvSpPr/>
          <p:nvPr/>
        </p:nvSpPr>
        <p:spPr>
          <a:xfrm>
            <a:off x="4368980" y="3933230"/>
            <a:ext cx="390462" cy="354311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8" name="Google Shape;358;p38"/>
          <p:cNvSpPr/>
          <p:nvPr/>
        </p:nvSpPr>
        <p:spPr>
          <a:xfrm>
            <a:off x="4838385" y="3927755"/>
            <a:ext cx="383311" cy="366920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9" name="Google Shape;359;p38"/>
          <p:cNvSpPr/>
          <p:nvPr/>
        </p:nvSpPr>
        <p:spPr>
          <a:xfrm>
            <a:off x="5320397" y="4015595"/>
            <a:ext cx="340873" cy="197546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0" name="Google Shape;360;p38"/>
          <p:cNvSpPr/>
          <p:nvPr/>
        </p:nvSpPr>
        <p:spPr>
          <a:xfrm>
            <a:off x="5830578" y="3979447"/>
            <a:ext cx="254286" cy="279089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1" name="Google Shape;361;p38"/>
          <p:cNvSpPr/>
          <p:nvPr/>
        </p:nvSpPr>
        <p:spPr>
          <a:xfrm>
            <a:off x="6350992" y="2258604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2" name="Google Shape;362;p38"/>
          <p:cNvSpPr/>
          <p:nvPr/>
        </p:nvSpPr>
        <p:spPr>
          <a:xfrm>
            <a:off x="6401712" y="2987019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3" name="Google Shape;363;p38"/>
          <p:cNvSpPr/>
          <p:nvPr/>
        </p:nvSpPr>
        <p:spPr>
          <a:xfrm>
            <a:off x="6535708" y="2469458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4" name="Google Shape;364;p38"/>
          <p:cNvSpPr/>
          <p:nvPr/>
        </p:nvSpPr>
        <p:spPr>
          <a:xfrm>
            <a:off x="6846947" y="3495280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351C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5" name="Google Shape;365;p38"/>
          <p:cNvSpPr txBox="1"/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A7D6"/>
        </a:solidFill>
        <a:effectLst/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9"/>
          <p:cNvSpPr txBox="1"/>
          <p:nvPr/>
        </p:nvSpPr>
        <p:spPr>
          <a:xfrm>
            <a:off x="2943600" y="805175"/>
            <a:ext cx="5074500" cy="12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>
                <a:solidFill>
                  <a:srgbClr val="25212A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rPr>
              <a:t>Now you can use any emoji as an icon!</a:t>
            </a:r>
            <a:endParaRPr>
              <a:solidFill>
                <a:srgbClr val="25212A"/>
              </a:solidFill>
              <a:latin typeface="Tinos" panose="02020603050405020304"/>
              <a:ea typeface="Tinos" panose="02020603050405020304"/>
              <a:cs typeface="Tinos" panose="02020603050405020304"/>
              <a:sym typeface="Tinos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25212A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rPr>
              <a:t>And of course it resizes without losing quality and you can change the color.</a:t>
            </a:r>
            <a:endParaRPr>
              <a:solidFill>
                <a:srgbClr val="25212A"/>
              </a:solidFill>
              <a:latin typeface="Tinos" panose="02020603050405020304"/>
              <a:ea typeface="Tinos" panose="02020603050405020304"/>
              <a:cs typeface="Tinos" panose="02020603050405020304"/>
              <a:sym typeface="Tinos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5212A"/>
              </a:solidFill>
              <a:latin typeface="Tinos" panose="02020603050405020304"/>
              <a:ea typeface="Tinos" panose="02020603050405020304"/>
              <a:cs typeface="Tinos" panose="02020603050405020304"/>
              <a:sym typeface="Tinos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5212A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rPr>
              <a:t>How? Follow Google instructions </a:t>
            </a:r>
            <a:r>
              <a:rPr lang="en-GB" u="sng">
                <a:solidFill>
                  <a:srgbClr val="25212A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  <a:hlinkClick r:id="rId1"/>
              </a:rPr>
              <a:t>https://twitter.com/googledocs/status/730087240156643328</a:t>
            </a:r>
            <a:endParaRPr>
              <a:solidFill>
                <a:srgbClr val="25212A"/>
              </a:solidFill>
              <a:latin typeface="Tinos" panose="02020603050405020304"/>
              <a:ea typeface="Tinos" panose="02020603050405020304"/>
              <a:cs typeface="Tinos" panose="02020603050405020304"/>
              <a:sym typeface="Tinos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5212A"/>
              </a:solidFill>
              <a:latin typeface="Tinos" panose="02020603050405020304"/>
              <a:ea typeface="Tinos" panose="02020603050405020304"/>
              <a:cs typeface="Tinos" panose="02020603050405020304"/>
              <a:sym typeface="Tinos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5212A"/>
              </a:solidFill>
              <a:latin typeface="Tinos" panose="02020603050405020304"/>
              <a:ea typeface="Tinos" panose="02020603050405020304"/>
              <a:cs typeface="Tinos" panose="02020603050405020304"/>
              <a:sym typeface="Tinos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>
              <a:solidFill>
                <a:srgbClr val="25212A"/>
              </a:solidFill>
              <a:latin typeface="Tinos" panose="02020603050405020304"/>
              <a:ea typeface="Tinos" panose="02020603050405020304"/>
              <a:cs typeface="Tinos" panose="02020603050405020304"/>
              <a:sym typeface="Tinos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5212A"/>
              </a:solidFill>
              <a:latin typeface="Tinos" panose="02020603050405020304"/>
              <a:ea typeface="Tinos" panose="02020603050405020304"/>
              <a:cs typeface="Tinos" panose="02020603050405020304"/>
              <a:sym typeface="Tinos" panose="02020603050405020304"/>
            </a:endParaRPr>
          </a:p>
        </p:txBody>
      </p:sp>
      <p:sp>
        <p:nvSpPr>
          <p:cNvPr id="371" name="Google Shape;371;p39"/>
          <p:cNvSpPr txBox="1"/>
          <p:nvPr/>
        </p:nvSpPr>
        <p:spPr>
          <a:xfrm>
            <a:off x="1654508" y="2291452"/>
            <a:ext cx="6555600" cy="23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25212A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rPr>
              <a:t>✋👆👉👍👤👦👧👨👩👪💃🏃💑❤😂😉😋😒😭👶😸🐟🍒🍔💣📌📖🔨🎃🎈🎨🏈🏰🌏🔌🔑</a:t>
            </a:r>
            <a:r>
              <a:rPr lang="en-GB" sz="2400" i="1">
                <a:solidFill>
                  <a:srgbClr val="FFFFFF"/>
                </a:solidFill>
                <a:highlight>
                  <a:srgbClr val="25212A"/>
                </a:highlight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rPr>
              <a:t> and many more...</a:t>
            </a:r>
            <a:endParaRPr sz="2400" i="1">
              <a:solidFill>
                <a:srgbClr val="FFFFFF"/>
              </a:solidFill>
              <a:highlight>
                <a:srgbClr val="25212A"/>
              </a:highlight>
              <a:latin typeface="Tinos" panose="02020603050405020304"/>
              <a:ea typeface="Tinos" panose="02020603050405020304"/>
              <a:cs typeface="Tinos" panose="02020603050405020304"/>
              <a:sym typeface="Tinos" panose="02020603050405020304"/>
            </a:endParaRPr>
          </a:p>
        </p:txBody>
      </p:sp>
      <p:sp>
        <p:nvSpPr>
          <p:cNvPr id="372" name="Google Shape;372;p39"/>
          <p:cNvSpPr txBox="1"/>
          <p:nvPr/>
        </p:nvSpPr>
        <p:spPr>
          <a:xfrm>
            <a:off x="1512150" y="904700"/>
            <a:ext cx="1431600" cy="13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9600">
                <a:solidFill>
                  <a:srgbClr val="A64D79"/>
                </a:solidFill>
              </a:rPr>
              <a:t>😉</a:t>
            </a:r>
            <a:endParaRPr sz="9600">
              <a:solidFill>
                <a:srgbClr val="A64D79"/>
              </a:solidFill>
            </a:endParaRPr>
          </a:p>
        </p:txBody>
      </p:sp>
      <p:sp>
        <p:nvSpPr>
          <p:cNvPr id="373" name="Google Shape;373;p39"/>
          <p:cNvSpPr txBox="1"/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" name="副标题 1"/>
          <p:cNvSpPr/>
          <p:nvPr>
            <p:ph type="subTitle" idx="1"/>
          </p:nvPr>
        </p:nvSpPr>
        <p:spPr>
          <a:xfrm>
            <a:off x="1070610" y="814070"/>
            <a:ext cx="4197350" cy="487045"/>
          </a:xfrm>
        </p:spPr>
        <p:txBody>
          <a:bodyPr/>
          <a:p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Laguerre polynomial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7640" y="1401445"/>
            <a:ext cx="2446020" cy="4419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70" y="1990090"/>
            <a:ext cx="3731895" cy="7924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70" y="2983865"/>
            <a:ext cx="3688080" cy="762000"/>
          </a:xfrm>
          <a:prstGeom prst="rect">
            <a:avLst/>
          </a:prstGeom>
        </p:spPr>
      </p:pic>
      <p:sp>
        <p:nvSpPr>
          <p:cNvPr id="6" name="副标题 1"/>
          <p:cNvSpPr/>
          <p:nvPr/>
        </p:nvSpPr>
        <p:spPr>
          <a:xfrm>
            <a:off x="4980305" y="752475"/>
            <a:ext cx="3519170" cy="5549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inos" panose="02020603050405020304"/>
              <a:buNone/>
              <a:defRPr sz="1800" b="0" i="1" u="none" strike="noStrike" cap="none">
                <a:solidFill>
                  <a:srgbClr val="666666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inos" panose="02020603050405020304"/>
              <a:buNone/>
              <a:defRPr sz="1800" b="0" i="1" u="none" strike="noStrike" cap="none">
                <a:solidFill>
                  <a:srgbClr val="666666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inos" panose="02020603050405020304"/>
              <a:buNone/>
              <a:defRPr sz="1800" b="0" i="1" u="none" strike="noStrike" cap="none">
                <a:solidFill>
                  <a:srgbClr val="666666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inos" panose="02020603050405020304"/>
              <a:buNone/>
              <a:defRPr sz="1800" b="0" i="1" u="none" strike="noStrike" cap="none">
                <a:solidFill>
                  <a:srgbClr val="666666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inos" panose="02020603050405020304"/>
              <a:buNone/>
              <a:defRPr sz="1800" b="0" i="1" u="none" strike="noStrike" cap="none">
                <a:solidFill>
                  <a:srgbClr val="666666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inos" panose="02020603050405020304"/>
              <a:buNone/>
              <a:defRPr sz="1800" b="0" i="1" u="none" strike="noStrike" cap="none">
                <a:solidFill>
                  <a:srgbClr val="666666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inos" panose="02020603050405020304"/>
              <a:buNone/>
              <a:defRPr sz="1800" b="0" i="1" u="none" strike="noStrike" cap="none">
                <a:solidFill>
                  <a:srgbClr val="666666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inos" panose="02020603050405020304"/>
              <a:buNone/>
              <a:defRPr sz="1800" b="0" i="1" u="none" strike="noStrike" cap="none">
                <a:solidFill>
                  <a:srgbClr val="666666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inos" panose="02020603050405020304"/>
              <a:buNone/>
              <a:defRPr sz="1800" b="0" i="1" u="none" strike="noStrike" cap="none">
                <a:solidFill>
                  <a:srgbClr val="666666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defRPr>
            </a:lvl9pPr>
          </a:lstStyle>
          <a:p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new Laguerre polynomial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185" y="1401445"/>
            <a:ext cx="2240280" cy="4343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3505" y="1990090"/>
            <a:ext cx="2804160" cy="609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8195" y="2991485"/>
            <a:ext cx="3749040" cy="75438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1270" y="712470"/>
            <a:ext cx="4061460" cy="371856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" name="文本框 0"/>
          <p:cNvSpPr txBox="1"/>
          <p:nvPr/>
        </p:nvSpPr>
        <p:spPr>
          <a:xfrm>
            <a:off x="1772285" y="586105"/>
            <a:ext cx="463296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结合两种正交基神经网络的优点，构造了一种混合神经网络。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首先，通过数据转换将风电机组调整到非正轴和正轴。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其次，采用正交基神经网络对风电序列进行预测。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第三，通过逆转换得到两个模型的结果。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最后，将预测模型的结果进行组合和平均，并输出最终的预测结果。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9495" y="1601470"/>
            <a:ext cx="7155815" cy="34925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" name="文本框 0"/>
          <p:cNvSpPr txBox="1"/>
          <p:nvPr/>
        </p:nvSpPr>
        <p:spPr>
          <a:xfrm>
            <a:off x="1772285" y="586105"/>
            <a:ext cx="463296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结合两种正交基神经网络的优点，构造了一种混合神经网络。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首先，通过数据转换将风电机组调整到非正轴和正轴。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其次，采用正交基神经网络对风电序列进行预测。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第三，通过逆转换得到两个模型的结果。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最后，将预测模型的结果进行组合和平均，并输出最终的预测结果。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9495" y="1601470"/>
            <a:ext cx="7155815" cy="34925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" name="文本框 0"/>
          <p:cNvSpPr txBox="1"/>
          <p:nvPr/>
        </p:nvSpPr>
        <p:spPr>
          <a:xfrm>
            <a:off x="1866900" y="586740"/>
            <a:ext cx="463296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</a:rPr>
              <a:t>状态转移算法（</a:t>
            </a:r>
            <a:r>
              <a:rPr lang="en-US" altLang="zh-CN" sz="2000">
                <a:latin typeface="华文中宋" panose="02010600040101010101" charset="-122"/>
                <a:ea typeface="华文中宋" panose="02010600040101010101" charset="-122"/>
                <a:sym typeface="+mn-ea"/>
              </a:rPr>
              <a:t>2011</a:t>
            </a:r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</a:rPr>
              <a:t>）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  <a:p>
            <a:endParaRPr lang="en-US" altLang="zh-CN" sz="1200"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3025" y="1120140"/>
            <a:ext cx="1409700" cy="5181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24990" y="1987550"/>
            <a:ext cx="53371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该算法有四个算子[28]，即旋转变换（RT）、平移运算（TT）、展开变换（ET）、axesion变换（AT）和原对偶（PD）方法。</a:t>
            </a:r>
            <a:endParaRPr lang="zh-CN" altLang="en-US"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" name="文本框 0"/>
          <p:cNvSpPr txBox="1"/>
          <p:nvPr/>
        </p:nvSpPr>
        <p:spPr>
          <a:xfrm>
            <a:off x="1805940" y="512445"/>
            <a:ext cx="463296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</a:rPr>
              <a:t>算法改进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  <a:p>
            <a:endParaRPr lang="en-US" altLang="zh-CN" sz="120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82165" y="1096010"/>
            <a:ext cx="52101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步骤1：使用局部最优判别机制判断结果是否接近局部最优。设STA的适应度方差为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3100" y="1715135"/>
            <a:ext cx="2514600" cy="6019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332355" y="2486660"/>
            <a:ext cx="433578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方差越小，算法的收敛程度越高。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05635" y="3030855"/>
            <a:ext cx="524954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如果适应度方差小于</a:t>
            </a:r>
            <a:r>
              <a:rPr lang="zh-CN" altLang="en-US">
                <a:sym typeface="+mn-ea"/>
              </a:rPr>
              <a:t>α，</a:t>
            </a:r>
            <a:r>
              <a:rPr lang="zh-CN" altLang="en-US"/>
              <a:t>理论最优值优于当前适应度最优值，算法处于局部最优。α是一个正值，它是根据优化问题设置的。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Quint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4365</Words>
  <Application>WPS 演示</Application>
  <PresentationFormat/>
  <Paragraphs>329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1" baseType="lpstr">
      <vt:lpstr>Arial</vt:lpstr>
      <vt:lpstr>宋体</vt:lpstr>
      <vt:lpstr>Wingdings</vt:lpstr>
      <vt:lpstr>Arial</vt:lpstr>
      <vt:lpstr>Oswald</vt:lpstr>
      <vt:lpstr>Tinos</vt:lpstr>
      <vt:lpstr>微软雅黑</vt:lpstr>
      <vt:lpstr>Arial Unicode MS</vt:lpstr>
      <vt:lpstr>华文中宋</vt:lpstr>
      <vt:lpstr>仿宋</vt:lpstr>
      <vt:lpstr>Oswald</vt:lpstr>
      <vt:lpstr>Quintus template</vt:lpstr>
      <vt:lpstr>THIS IS YOUR PRESENTATION TITLE</vt:lpstr>
      <vt:lpstr>INSTRUCTIONS FOR USE</vt:lpstr>
      <vt:lpstr>HELLO!</vt:lpstr>
      <vt:lpstr>TRANSITION HEADLINE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实验及结果</vt:lpstr>
      <vt:lpstr>THIS IS A SLIDE TITLE</vt:lpstr>
      <vt:lpstr>多步预测</vt:lpstr>
      <vt:lpstr>多步预测</vt:lpstr>
      <vt:lpstr>多步预测</vt:lpstr>
      <vt:lpstr>多步预测</vt:lpstr>
      <vt:lpstr>BIG CONCEPT</vt:lpstr>
      <vt:lpstr>YOU CAN ALSO SPLIT YOUR CONTENT</vt:lpstr>
      <vt:lpstr>IN 2 OR 3 COLUMNS</vt:lpstr>
      <vt:lpstr>A PICTURE IS WORTH A THOUSAND WORDS</vt:lpstr>
      <vt:lpstr>USE BIG IMAGE</vt:lpstr>
      <vt:lpstr>USE CHARTS TO EXPLAIN YOUR IDEAS</vt:lpstr>
      <vt:lpstr>AND TABLES TO COMPARE DATA</vt:lpstr>
      <vt:lpstr>MAPS</vt:lpstr>
      <vt:lpstr>89,526,124</vt:lpstr>
      <vt:lpstr>185,244 users</vt:lpstr>
      <vt:lpstr>OUR PROCESS IS EASY</vt:lpstr>
      <vt:lpstr>LET’S REVIEW SOME CONCEPTS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</vt:lpstr>
      <vt:lpstr>CREDITS</vt:lpstr>
      <vt:lpstr>PRESENTATION DESIGN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✨~z</cp:lastModifiedBy>
  <cp:revision>2</cp:revision>
  <dcterms:created xsi:type="dcterms:W3CDTF">2020-03-23T14:39:51Z</dcterms:created>
  <dcterms:modified xsi:type="dcterms:W3CDTF">2020-03-24T06:26:30Z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2052-11.3.0.8775</vt:lpwstr>
  </property>
</Properties>
</file>