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6E656-1583-4C41-8F56-25D148AB7547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6C2FB-DC2C-4B04-9AD0-9A431B981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1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设计</a:t>
            </a:r>
            <a:r>
              <a:rPr lang="en-US" altLang="zh-CN" dirty="0"/>
              <a:t>】:https://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A888-EB91-4978-A5FF-A627E2013D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0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A888-EB91-4978-A5FF-A627E2013DC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0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A888-EB91-4978-A5FF-A627E2013DC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A888-EB91-4978-A5FF-A627E2013DC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A888-EB91-4978-A5FF-A627E2013DC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7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474E-5A53-4F0F-8A51-D5822683170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1370-9CBF-4DC1-99E9-ADE8967C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5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474E-5A53-4F0F-8A51-D5822683170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1370-9CBF-4DC1-99E9-ADE8967C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5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474E-5A53-4F0F-8A51-D5822683170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1370-9CBF-4DC1-99E9-ADE8967C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474E-5A53-4F0F-8A51-D5822683170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1370-9CBF-4DC1-99E9-ADE8967C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6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474E-5A53-4F0F-8A51-D5822683170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1370-9CBF-4DC1-99E9-ADE8967C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2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474E-5A53-4F0F-8A51-D5822683170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1370-9CBF-4DC1-99E9-ADE8967C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474E-5A53-4F0F-8A51-D5822683170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1370-9CBF-4DC1-99E9-ADE8967C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8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474E-5A53-4F0F-8A51-D5822683170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1370-9CBF-4DC1-99E9-ADE8967C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8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474E-5A53-4F0F-8A51-D5822683170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1370-9CBF-4DC1-99E9-ADE8967C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0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474E-5A53-4F0F-8A51-D5822683170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1370-9CBF-4DC1-99E9-ADE8967C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0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474E-5A53-4F0F-8A51-D5822683170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1370-9CBF-4DC1-99E9-ADE8967C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5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D474E-5A53-4F0F-8A51-D5822683170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41370-9CBF-4DC1-99E9-ADE8967C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46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1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9100" y="1028700"/>
            <a:ext cx="12134850" cy="5013290"/>
            <a:chOff x="1099085" y="2000889"/>
            <a:chExt cx="10680700" cy="3745646"/>
          </a:xfrm>
        </p:grpSpPr>
        <p:sp>
          <p:nvSpPr>
            <p:cNvPr id="13" name="矩形 12"/>
            <p:cNvSpPr/>
            <p:nvPr/>
          </p:nvSpPr>
          <p:spPr>
            <a:xfrm>
              <a:off x="1638303" y="2000889"/>
              <a:ext cx="9296401" cy="3214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1" t="7750" r="8124" b="15939"/>
            <a:stretch/>
          </p:blipFill>
          <p:spPr>
            <a:xfrm>
              <a:off x="1099085" y="2159424"/>
              <a:ext cx="10680700" cy="3587111"/>
            </a:xfrm>
            <a:prstGeom prst="rect">
              <a:avLst/>
            </a:prstGeom>
          </p:spPr>
        </p:pic>
      </p:grpSp>
      <p:sp>
        <p:nvSpPr>
          <p:cNvPr id="28" name="文本框 27"/>
          <p:cNvSpPr txBox="1"/>
          <p:nvPr/>
        </p:nvSpPr>
        <p:spPr>
          <a:xfrm>
            <a:off x="1219200" y="1657350"/>
            <a:ext cx="1017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rgbClr val="1B70B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基于</a:t>
            </a:r>
            <a:r>
              <a:rPr lang="zh-CN" altLang="en-US" sz="5400" b="1" dirty="0">
                <a:solidFill>
                  <a:srgbClr val="1B70B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物联网的智能电网</a:t>
            </a:r>
            <a:r>
              <a:rPr lang="zh-CN" altLang="en-US" sz="5400" b="1" dirty="0" smtClean="0">
                <a:solidFill>
                  <a:srgbClr val="1B70B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中</a:t>
            </a:r>
            <a:endParaRPr lang="en-US" altLang="zh-CN" sz="5400" b="1" dirty="0" smtClean="0">
              <a:solidFill>
                <a:srgbClr val="1B70B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dist"/>
            <a:r>
              <a:rPr lang="zh-CN" altLang="en-US" sz="5400" b="1" dirty="0" smtClean="0">
                <a:solidFill>
                  <a:srgbClr val="1B70B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基于</a:t>
            </a:r>
            <a:r>
              <a:rPr lang="zh-CN" altLang="en-US" sz="5400" b="1" dirty="0">
                <a:solidFill>
                  <a:srgbClr val="1B70B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随机响应的隐私保护</a:t>
            </a:r>
            <a:r>
              <a:rPr lang="zh-CN" altLang="en-US" sz="5400" b="1" dirty="0" smtClean="0">
                <a:solidFill>
                  <a:srgbClr val="1B70B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算法</a:t>
            </a:r>
            <a:endParaRPr lang="zh-CN" altLang="en-US" sz="5400" b="1" dirty="0">
              <a:solidFill>
                <a:srgbClr val="1B70B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01840" y="3599395"/>
            <a:ext cx="9807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 IEEE 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SmartWorld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Ubiquitous Intelligence &amp; Computing, Advanced &amp; Trusted Computing, Scalable</a:t>
            </a:r>
          </a:p>
          <a:p>
            <a:pPr algn="dist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Computing &amp; Communications, Cloud &amp; Big Data Computing, Internet of People and Smart City 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Innovations</a:t>
            </a:r>
          </a:p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Hui Cao &amp;  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Shubo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Liu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629851" y="5534159"/>
            <a:ext cx="548401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汇报人：谢荣</a:t>
            </a:r>
            <a:r>
              <a:rPr lang="en-US" altLang="zh-CN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导师：温蜜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7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85533" y="1835372"/>
            <a:ext cx="233606" cy="4162758"/>
            <a:chOff x="5094638" y="1860772"/>
            <a:chExt cx="233606" cy="416275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211441" y="1860772"/>
              <a:ext cx="0" cy="4162758"/>
            </a:xfrm>
            <a:prstGeom prst="line">
              <a:avLst/>
            </a:prstGeom>
            <a:ln w="22225"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5094638" y="2409477"/>
              <a:ext cx="233606" cy="233606"/>
            </a:xfrm>
            <a:prstGeom prst="ellipse">
              <a:avLst/>
            </a:prstGeom>
            <a:solidFill>
              <a:srgbClr val="6AB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94638" y="3756503"/>
              <a:ext cx="233606" cy="233606"/>
            </a:xfrm>
            <a:prstGeom prst="ellipse">
              <a:avLst/>
            </a:prstGeom>
            <a:solidFill>
              <a:srgbClr val="6AB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94638" y="5098978"/>
              <a:ext cx="233606" cy="233606"/>
            </a:xfrm>
            <a:prstGeom prst="ellipse">
              <a:avLst/>
            </a:prstGeom>
            <a:solidFill>
              <a:srgbClr val="6AB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9485198" y="2439739"/>
            <a:ext cx="279824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提供训练数据、测试数据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9510580" y="3961740"/>
            <a:ext cx="277286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训练字典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9553585" y="5307184"/>
            <a:ext cx="269066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501333" y="2089358"/>
            <a:ext cx="22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电能电表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01333" y="3644200"/>
            <a:ext cx="22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信任雾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01333" y="4937852"/>
            <a:ext cx="22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数据收集方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1209" y="1026029"/>
            <a:ext cx="6097209" cy="0"/>
            <a:chOff x="-1209" y="1026029"/>
            <a:chExt cx="6097209" cy="0"/>
          </a:xfrm>
        </p:grpSpPr>
        <p:cxnSp>
          <p:nvCxnSpPr>
            <p:cNvPr id="26" name="直接连接符 25"/>
            <p:cNvCxnSpPr>
              <a:cxnSpLocks/>
            </p:cNvCxnSpPr>
            <p:nvPr/>
          </p:nvCxnSpPr>
          <p:spPr>
            <a:xfrm>
              <a:off x="-1209" y="1026029"/>
              <a:ext cx="6097209" cy="0"/>
            </a:xfrm>
            <a:prstGeom prst="line">
              <a:avLst/>
            </a:prstGeom>
            <a:ln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</p:cNvCxnSpPr>
            <p:nvPr/>
          </p:nvCxnSpPr>
          <p:spPr>
            <a:xfrm>
              <a:off x="3572967" y="1026029"/>
              <a:ext cx="2338091" cy="0"/>
            </a:xfrm>
            <a:prstGeom prst="line">
              <a:avLst/>
            </a:prstGeom>
            <a:ln w="50800"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1718325" y="497693"/>
            <a:ext cx="42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 </a:t>
            </a:r>
            <a:endParaRPr lang="zh-CN" altLang="en-US" sz="24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173"/>
            <a:ext cx="8689368" cy="463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171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8"/>
              <p:cNvSpPr txBox="1"/>
              <p:nvPr/>
            </p:nvSpPr>
            <p:spPr>
              <a:xfrm>
                <a:off x="6096000" y="1798178"/>
                <a:ext cx="55245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能量消耗数据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zh-CN" altLang="en-US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可以</m:t>
                    </m:r>
                  </m:oMath>
                </a14:m>
                <a:r>
                  <a:rPr lang="zh-CN" altLang="en-US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通过稀疏编码如下分类：</a:t>
                </a:r>
                <a:endParaRPr lang="en-US" altLang="zh-CN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8178"/>
                <a:ext cx="5524500" cy="923330"/>
              </a:xfrm>
              <a:prstGeom prst="rect">
                <a:avLst/>
              </a:prstGeom>
              <a:blipFill>
                <a:blip r:embed="rId2"/>
                <a:stretch>
                  <a:fillRect l="-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8"/>
              <p:cNvSpPr txBox="1"/>
              <p:nvPr/>
            </p:nvSpPr>
            <p:spPr>
              <a:xfrm>
                <a:off x="6096000" y="2881450"/>
                <a:ext cx="5524500" cy="3777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字典是稀疏编码的关键因素。在物联网中，高效字典应该与能耗数据、设备的开关状态和行为特征相关联。隐私保护的要求是：应用程序消费模式不应反映特定消费者在家中的行为。</a:t>
                </a:r>
                <a:endParaRPr lang="en-US" altLang="zh-CN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要使稀疏编码实现所需目标，必须满足两个重要条件：</a:t>
                </a:r>
                <a:endParaRPr lang="en-US" altLang="zh-CN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(1)</a:t>
                </a:r>
                <a:r>
                  <a:rPr lang="zh-CN" altLang="en-US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误差很小</a:t>
                </a:r>
                <a:endParaRPr lang="en-US" altLang="zh-CN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altLang="zh-CN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altLang="zh-CN" i="1" smtClean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(2)</a:t>
                </a:r>
                <a:r>
                  <a:rPr lang="zh-CN" altLang="en-US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激活矩阵是稀疏的</a:t>
                </a:r>
                <a:endParaRPr lang="en-US" altLang="zh-CN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altLang="zh-CN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81450"/>
                <a:ext cx="5524500" cy="3777060"/>
              </a:xfrm>
              <a:prstGeom prst="rect">
                <a:avLst/>
              </a:prstGeom>
              <a:blipFill>
                <a:blip r:embed="rId3"/>
                <a:stretch>
                  <a:fillRect l="-883" r="-3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-1209" y="1026029"/>
            <a:ext cx="6097209" cy="0"/>
            <a:chOff x="-1209" y="1026029"/>
            <a:chExt cx="6097209" cy="0"/>
          </a:xfrm>
        </p:grpSpPr>
        <p:cxnSp>
          <p:nvCxnSpPr>
            <p:cNvPr id="45" name="直接连接符 44"/>
            <p:cNvCxnSpPr>
              <a:cxnSpLocks/>
            </p:cNvCxnSpPr>
            <p:nvPr/>
          </p:nvCxnSpPr>
          <p:spPr>
            <a:xfrm>
              <a:off x="-1209" y="1026029"/>
              <a:ext cx="6097209" cy="0"/>
            </a:xfrm>
            <a:prstGeom prst="line">
              <a:avLst/>
            </a:prstGeom>
            <a:ln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cxnSpLocks/>
            </p:cNvCxnSpPr>
            <p:nvPr/>
          </p:nvCxnSpPr>
          <p:spPr>
            <a:xfrm>
              <a:off x="3572967" y="1026029"/>
              <a:ext cx="2338091" cy="0"/>
            </a:xfrm>
            <a:prstGeom prst="line">
              <a:avLst/>
            </a:prstGeom>
            <a:ln w="50800"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1718325" y="497693"/>
            <a:ext cx="42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稀疏编码 </a:t>
            </a:r>
            <a:endParaRPr lang="zh-CN" altLang="en-US" sz="24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" y="1792628"/>
            <a:ext cx="6049890" cy="40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5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7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209" y="1026029"/>
            <a:ext cx="6097209" cy="0"/>
            <a:chOff x="-1209" y="1026029"/>
            <a:chExt cx="6097209" cy="0"/>
          </a:xfrm>
        </p:grpSpPr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-1209" y="1026029"/>
              <a:ext cx="6097209" cy="0"/>
            </a:xfrm>
            <a:prstGeom prst="line">
              <a:avLst/>
            </a:prstGeom>
            <a:ln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3572967" y="1026029"/>
              <a:ext cx="2338091" cy="0"/>
            </a:xfrm>
            <a:prstGeom prst="line">
              <a:avLst/>
            </a:prstGeom>
            <a:ln w="50800"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718325" y="497693"/>
            <a:ext cx="42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训练字典 </a:t>
            </a:r>
            <a:endParaRPr lang="zh-CN" altLang="en-US" sz="24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87" y="1681286"/>
            <a:ext cx="6410325" cy="5019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36872" y="1922462"/>
                <a:ext cx="4156587" cy="824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</a:rPr>
                        <m:t>λ</m:t>
                      </m:r>
                      <m:nary>
                        <m:naryPr>
                          <m:chr m:val="∑"/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l-GR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l-GR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72" y="1922462"/>
                <a:ext cx="4156587" cy="824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30334" y="144100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目标函数定义如下：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5000" y="12864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字典训练算法如下：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7980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209" y="1026029"/>
            <a:ext cx="6097209" cy="0"/>
            <a:chOff x="-1209" y="1026029"/>
            <a:chExt cx="6097209" cy="0"/>
          </a:xfrm>
        </p:grpSpPr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-1209" y="1026029"/>
              <a:ext cx="6097209" cy="0"/>
            </a:xfrm>
            <a:prstGeom prst="line">
              <a:avLst/>
            </a:prstGeom>
            <a:ln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3572967" y="1026029"/>
              <a:ext cx="2338091" cy="0"/>
            </a:xfrm>
            <a:prstGeom prst="line">
              <a:avLst/>
            </a:prstGeom>
            <a:ln w="50800"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718325" y="497693"/>
            <a:ext cx="42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随机反应 </a:t>
            </a:r>
            <a:endParaRPr lang="zh-CN" altLang="en-US" sz="24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334" y="144100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对于每一批数据，通过稀疏编码对字典进行优化。激活函数如下：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260026" y="1946678"/>
                <a:ext cx="3512115" cy="1916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 …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，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𝑤𝑖𝑡h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𝑝𝑟𝑜𝑏𝑎𝑏𝑖𝑙𝑖𝑡𝑦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mr>
                                  </m:m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𝑤𝑖𝑡h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𝑝𝑟𝑜𝑏𝑎𝑏𝑖𝑙𝑖𝑡𝑦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26" y="1946678"/>
                <a:ext cx="3512115" cy="1916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5093" y="4304056"/>
                <a:ext cx="3318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是用户可调参数，用来控制</a:t>
                </a:r>
                <a:r>
                  <a:rPr lang="el-GR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ε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93" y="4304056"/>
                <a:ext cx="3318857" cy="369332"/>
              </a:xfrm>
              <a:prstGeom prst="rect">
                <a:avLst/>
              </a:prstGeom>
              <a:blipFill>
                <a:blip r:embed="rId4"/>
                <a:stretch>
                  <a:fillRect l="-550" t="-11475" r="-1101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717281" y="5504661"/>
                <a:ext cx="3893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>
                                      <a:lumMod val="50000"/>
                                      <a:lumOff val="50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prstClr val="black">
                                          <a:lumMod val="50000"/>
                                          <a:lumOff val="50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prstClr val="black">
                                          <a:lumMod val="50000"/>
                                          <a:lumOff val="50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>
                                          <a:lumMod val="50000"/>
                                          <a:lumOff val="50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altLang="zh-CN" i="1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>
                                      <a:lumMod val="50000"/>
                                      <a:lumOff val="50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prstClr val="black">
                                          <a:lumMod val="50000"/>
                                          <a:lumOff val="50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prstClr val="black">
                                          <a:lumMod val="50000"/>
                                          <a:lumOff val="50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>
                                          <a:lumMod val="50000"/>
                                          <a:lumOff val="50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prstClr val="black">
                                  <a:lumMod val="50000"/>
                                  <a:lumOff val="50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81" y="5504661"/>
                <a:ext cx="3893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下箭头 16"/>
          <p:cNvSpPr/>
          <p:nvPr/>
        </p:nvSpPr>
        <p:spPr>
          <a:xfrm>
            <a:off x="3464459" y="4673388"/>
            <a:ext cx="429491" cy="785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350" y="4488722"/>
            <a:ext cx="6660650" cy="215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03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209" y="1026029"/>
            <a:ext cx="6097209" cy="0"/>
            <a:chOff x="-1209" y="1026029"/>
            <a:chExt cx="6097209" cy="0"/>
          </a:xfrm>
        </p:grpSpPr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-1209" y="1026029"/>
              <a:ext cx="6097209" cy="0"/>
            </a:xfrm>
            <a:prstGeom prst="line">
              <a:avLst/>
            </a:prstGeom>
            <a:ln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3572967" y="1026029"/>
              <a:ext cx="2338091" cy="0"/>
            </a:xfrm>
            <a:prstGeom prst="line">
              <a:avLst/>
            </a:prstGeom>
            <a:ln w="50800"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718325" y="497693"/>
            <a:ext cx="42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数据聚合 </a:t>
            </a:r>
            <a:endParaRPr lang="zh-CN" altLang="en-US" sz="24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429184" y="3815340"/>
                <a:ext cx="680615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基于模糊激活矩阵和字典，可以生产模糊能耗数据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𝑌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𝐵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由于稀疏编码是线性映射，最终的模糊数据满足差分隐私。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但是，最终的模糊结果可能会对数据实用性产生不良影响。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184" y="3815340"/>
                <a:ext cx="6806159" cy="1477328"/>
              </a:xfrm>
              <a:prstGeom prst="rect">
                <a:avLst/>
              </a:prstGeom>
              <a:blipFill>
                <a:blip r:embed="rId3"/>
                <a:stretch>
                  <a:fillRect l="-806" t="-3306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" y="1238250"/>
            <a:ext cx="8715375" cy="236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863436" y="2907784"/>
                <a:ext cx="465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36" y="2907784"/>
                <a:ext cx="4651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74222" y="1053584"/>
                <a:ext cx="459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222" y="1053584"/>
                <a:ext cx="4596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2032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38303" y="2000889"/>
            <a:ext cx="9296401" cy="3214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7750" r="8124" b="15939"/>
          <a:stretch/>
        </p:blipFill>
        <p:spPr>
          <a:xfrm>
            <a:off x="1079500" y="2000889"/>
            <a:ext cx="10680700" cy="358711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865161" y="3864384"/>
            <a:ext cx="314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6ABB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zh-CN" altLang="en-US" sz="28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19783" y="2407118"/>
            <a:ext cx="1274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肆</a:t>
            </a:r>
            <a:endParaRPr lang="zh-CN" altLang="en-US" sz="9600" b="1" dirty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63566" y="3105385"/>
            <a:ext cx="3591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第          部分</a:t>
            </a:r>
          </a:p>
        </p:txBody>
      </p:sp>
    </p:spTree>
    <p:extLst>
      <p:ext uri="{BB962C8B-B14F-4D97-AF65-F5344CB8AC3E}">
        <p14:creationId xmlns:p14="http://schemas.microsoft.com/office/powerpoint/2010/main" val="205139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686973" y="2451797"/>
            <a:ext cx="3592110" cy="1888834"/>
            <a:chOff x="8804540" y="2773912"/>
            <a:chExt cx="3592110" cy="1888834"/>
          </a:xfrm>
        </p:grpSpPr>
        <p:cxnSp>
          <p:nvCxnSpPr>
            <p:cNvPr id="33" name="Gerader Verbinder 98"/>
            <p:cNvCxnSpPr>
              <a:cxnSpLocks/>
            </p:cNvCxnSpPr>
            <p:nvPr/>
          </p:nvCxnSpPr>
          <p:spPr>
            <a:xfrm>
              <a:off x="8857174" y="2824620"/>
              <a:ext cx="0" cy="854043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89"/>
            <p:cNvSpPr txBox="1"/>
            <p:nvPr/>
          </p:nvSpPr>
          <p:spPr>
            <a:xfrm>
              <a:off x="8922110" y="2773912"/>
              <a:ext cx="317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altLang="zh-CN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PART02</a:t>
              </a:r>
              <a:endParaRPr lang="de-DE" sz="1500" dirty="0">
                <a:solidFill>
                  <a:srgbClr val="0065FA"/>
                </a:solidFill>
                <a:latin typeface="Calibri Light" panose="020F03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feld 90"/>
                <p:cNvSpPr txBox="1"/>
                <p:nvPr/>
              </p:nvSpPr>
              <p:spPr>
                <a:xfrm>
                  <a:off x="8804540" y="3124312"/>
                  <a:ext cx="3592110" cy="1538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228600">
                    <a:lnSpc>
                      <a:spcPct val="150000"/>
                    </a:lnSpc>
                  </a:pPr>
                  <a:r>
                    <a:rPr lang="en-US" altLang="zh-CN" sz="1600" b="1" u="sng" dirty="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F1</a:t>
                  </a:r>
                  <a:r>
                    <a:rPr lang="zh-CN" altLang="en-US" sz="1600" b="1" u="sng" dirty="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得分</a:t>
                  </a:r>
                  <a:r>
                    <a:rPr lang="zh-CN" altLang="en-US" sz="1600" dirty="0" smtClean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是衡量隐私保护水平的有效指标。</a:t>
                  </a:r>
                  <a:endParaRPr lang="en-US" altLang="zh-CN" sz="16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defTabSz="228600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9F9F9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600" i="1">
                            <a:solidFill>
                              <a:srgbClr val="F9F9F9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 smtClean="0">
                            <a:solidFill>
                              <a:srgbClr val="F9F9F9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F9F9F9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600" b="0" i="1" smtClean="0">
                            <a:solidFill>
                              <a:srgbClr val="F9F9F9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solidFill>
                                  <a:srgbClr val="F9F9F9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solidFill>
                                  <a:srgbClr val="F9F9F9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rgbClr val="F9F9F9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600" b="0" i="1" smtClean="0">
                                <a:solidFill>
                                  <a:srgbClr val="F9F9F9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en-US" altLang="zh-CN" sz="1600" b="0" i="1" smtClean="0">
                                <a:solidFill>
                                  <a:srgbClr val="F9F9F9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600" b="0" i="1" smtClean="0">
                                <a:solidFill>
                                  <a:srgbClr val="F9F9F9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𝑅𝑒𝑐𝑎𝑙𝑙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solidFill>
                                  <a:srgbClr val="F9F9F9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en-US" altLang="zh-CN" sz="1600" b="0" i="1" smtClean="0">
                                <a:solidFill>
                                  <a:srgbClr val="F9F9F9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rgbClr val="F9F9F9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</m:oMath>
                    </m:oMathPara>
                  </a14:m>
                  <a:endParaRPr lang="de-DE" sz="1600" dirty="0">
                    <a:solidFill>
                      <a:srgbClr val="F9F9F9">
                        <a:lumMod val="50000"/>
                      </a:srgbClr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5" name="Textfeld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540" y="3124312"/>
                  <a:ext cx="3592110" cy="1538434"/>
                </a:xfrm>
                <a:prstGeom prst="rect">
                  <a:avLst/>
                </a:prstGeom>
                <a:blipFill>
                  <a:blip r:embed="rId2"/>
                  <a:stretch>
                    <a:fillRect l="-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8739607" y="997856"/>
            <a:ext cx="3334826" cy="1550729"/>
            <a:chOff x="8857174" y="1759856"/>
            <a:chExt cx="3334826" cy="1550729"/>
          </a:xfrm>
        </p:grpSpPr>
        <p:cxnSp>
          <p:nvCxnSpPr>
            <p:cNvPr id="32" name="Gerader Verbinder 97"/>
            <p:cNvCxnSpPr>
              <a:cxnSpLocks/>
            </p:cNvCxnSpPr>
            <p:nvPr/>
          </p:nvCxnSpPr>
          <p:spPr>
            <a:xfrm>
              <a:off x="8857174" y="1817009"/>
              <a:ext cx="0" cy="825986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91"/>
            <p:cNvSpPr txBox="1"/>
            <p:nvPr/>
          </p:nvSpPr>
          <p:spPr>
            <a:xfrm>
              <a:off x="8922110" y="1759856"/>
              <a:ext cx="317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altLang="zh-CN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PART01</a:t>
              </a:r>
              <a:endParaRPr lang="de-DE" sz="1500" dirty="0">
                <a:solidFill>
                  <a:srgbClr val="0065FA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" name="Textfeld 92"/>
            <p:cNvSpPr txBox="1"/>
            <p:nvPr/>
          </p:nvSpPr>
          <p:spPr>
            <a:xfrm>
              <a:off x="8922108" y="2110256"/>
              <a:ext cx="3269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600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本文适用</a:t>
              </a:r>
              <a:r>
                <a:rPr lang="en-US" altLang="zh-CN" sz="1600" b="1" u="sng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REDD</a:t>
              </a:r>
              <a:r>
                <a:rPr lang="zh-CN" altLang="en-US" sz="1600" b="1" u="sng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数据集</a:t>
              </a:r>
              <a:r>
                <a:rPr lang="zh-CN" altLang="en-US" sz="16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en-US" altLang="zh-CN" sz="16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NILMTK</a:t>
              </a:r>
              <a:r>
                <a:rPr lang="zh-CN" altLang="en-US" sz="16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工具包，从隐私保护的级别来衡量我们的方案性能。</a:t>
              </a:r>
              <a:endParaRPr lang="de-DE" sz="1600" dirty="0">
                <a:solidFill>
                  <a:srgbClr val="F9F9F9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-1209" y="0"/>
            <a:ext cx="6097209" cy="1026029"/>
            <a:chOff x="-1209" y="0"/>
            <a:chExt cx="6097209" cy="1026029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1881" y="-313090"/>
              <a:ext cx="1026029" cy="1652209"/>
            </a:xfrm>
            <a:prstGeom prst="rect">
              <a:avLst/>
            </a:prstGeom>
          </p:spPr>
        </p:pic>
        <p:cxnSp>
          <p:nvCxnSpPr>
            <p:cNvPr id="40" name="直接连接符 39"/>
            <p:cNvCxnSpPr>
              <a:cxnSpLocks/>
            </p:cNvCxnSpPr>
            <p:nvPr/>
          </p:nvCxnSpPr>
          <p:spPr>
            <a:xfrm>
              <a:off x="-1209" y="1026029"/>
              <a:ext cx="6097209" cy="0"/>
            </a:xfrm>
            <a:prstGeom prst="line">
              <a:avLst/>
            </a:prstGeom>
            <a:ln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cxnSpLocks/>
            </p:cNvCxnSpPr>
            <p:nvPr/>
          </p:nvCxnSpPr>
          <p:spPr>
            <a:xfrm>
              <a:off x="3572967" y="1026029"/>
              <a:ext cx="2338091" cy="0"/>
            </a:xfrm>
            <a:prstGeom prst="line">
              <a:avLst/>
            </a:prstGeom>
            <a:ln w="50800"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1718325" y="497693"/>
            <a:ext cx="42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 </a:t>
            </a:r>
            <a:endParaRPr lang="zh-CN" altLang="en-US" sz="24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739607" y="4263949"/>
            <a:ext cx="3392332" cy="2658724"/>
            <a:chOff x="8857174" y="2773912"/>
            <a:chExt cx="3392332" cy="2658724"/>
          </a:xfrm>
        </p:grpSpPr>
        <p:cxnSp>
          <p:nvCxnSpPr>
            <p:cNvPr id="44" name="Gerader Verbinder 98"/>
            <p:cNvCxnSpPr>
              <a:cxnSpLocks/>
            </p:cNvCxnSpPr>
            <p:nvPr/>
          </p:nvCxnSpPr>
          <p:spPr>
            <a:xfrm>
              <a:off x="8857174" y="2824620"/>
              <a:ext cx="0" cy="854043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89"/>
            <p:cNvSpPr txBox="1"/>
            <p:nvPr/>
          </p:nvSpPr>
          <p:spPr>
            <a:xfrm>
              <a:off x="8922110" y="2773912"/>
              <a:ext cx="317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600"/>
              <a:r>
                <a:rPr lang="en-US" altLang="zh-CN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PART03</a:t>
              </a:r>
              <a:endParaRPr lang="de-DE" sz="1500" dirty="0">
                <a:solidFill>
                  <a:srgbClr val="0065FA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6" name="Textfeld 90"/>
            <p:cNvSpPr txBox="1"/>
            <p:nvPr/>
          </p:nvSpPr>
          <p:spPr>
            <a:xfrm>
              <a:off x="8922107" y="3124312"/>
              <a:ext cx="332739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600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当</a:t>
              </a:r>
              <a:r>
                <a:rPr lang="en-US" altLang="zh-CN" sz="16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F1</a:t>
              </a:r>
              <a:r>
                <a:rPr lang="zh-CN" altLang="en-US" sz="16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得分高时，可以更准确地跟踪应用程序使用情况。</a:t>
              </a:r>
              <a:endPara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defTabSz="228600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9F9F9">
                      <a:lumMod val="50000"/>
                    </a:srgb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实验结果表明，我们的方案的</a:t>
              </a:r>
              <a:r>
                <a:rPr lang="en-US" altLang="zh-CN" sz="1600" dirty="0">
                  <a:solidFill>
                    <a:srgbClr val="F9F9F9">
                      <a:lumMod val="50000"/>
                    </a:srgb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F1</a:t>
              </a:r>
              <a:r>
                <a:rPr lang="zh-CN" altLang="en-US" sz="1600" dirty="0">
                  <a:solidFill>
                    <a:srgbClr val="F9F9F9">
                      <a:lumMod val="50000"/>
                    </a:srgb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得分低于其他方案，这意味着在我们的方案中，从噪声能量消耗数据中提取用户的行为隐私更加困难</a:t>
              </a:r>
              <a:r>
                <a:rPr lang="zh-CN" altLang="en-US" sz="1600" dirty="0">
                  <a:solidFill>
                    <a:srgbClr val="F9F9F9">
                      <a:lumMod val="50000"/>
                    </a:srgbClr>
                  </a:solidFill>
                  <a:latin typeface="Century Gothic" panose="020B0502020202020204" pitchFamily="34" charset="0"/>
                </a:rPr>
                <a:t>。</a:t>
              </a:r>
              <a:endParaRPr lang="de-DE" sz="1600" dirty="0">
                <a:solidFill>
                  <a:srgbClr val="F9F9F9">
                    <a:lumMod val="50000"/>
                  </a:srgb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9389"/>
            <a:ext cx="8284363" cy="363393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6" y="4605083"/>
            <a:ext cx="8574074" cy="1059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09" y="5616492"/>
            <a:ext cx="8637210" cy="126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38303" y="2000889"/>
            <a:ext cx="9296401" cy="3214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7750" r="8124" b="15939"/>
          <a:stretch/>
        </p:blipFill>
        <p:spPr>
          <a:xfrm>
            <a:off x="1079500" y="2000889"/>
            <a:ext cx="10680700" cy="358711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865161" y="3864384"/>
            <a:ext cx="314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6ABB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28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19783" y="2407118"/>
            <a:ext cx="1274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伍</a:t>
            </a:r>
            <a:endParaRPr lang="zh-CN" altLang="en-US" sz="9600" b="1" dirty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63566" y="3105385"/>
            <a:ext cx="3591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第          部分</a:t>
            </a:r>
          </a:p>
        </p:txBody>
      </p:sp>
    </p:spTree>
    <p:extLst>
      <p:ext uri="{BB962C8B-B14F-4D97-AF65-F5344CB8AC3E}">
        <p14:creationId xmlns:p14="http://schemas.microsoft.com/office/powerpoint/2010/main" val="251775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209" y="1026029"/>
            <a:ext cx="6097209" cy="0"/>
            <a:chOff x="-1209" y="1026029"/>
            <a:chExt cx="6097209" cy="0"/>
          </a:xfrm>
        </p:grpSpPr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-1209" y="1026029"/>
              <a:ext cx="6097209" cy="0"/>
            </a:xfrm>
            <a:prstGeom prst="line">
              <a:avLst/>
            </a:prstGeom>
            <a:ln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3572967" y="1026029"/>
              <a:ext cx="2338091" cy="0"/>
            </a:xfrm>
            <a:prstGeom prst="line">
              <a:avLst/>
            </a:prstGeom>
            <a:ln w="50800"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718325" y="497693"/>
            <a:ext cx="42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 </a:t>
            </a:r>
            <a:endParaRPr lang="zh-CN" altLang="en-US" sz="24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1" y="3934471"/>
            <a:ext cx="7571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总结：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本文提出了一种</a:t>
            </a:r>
            <a:r>
              <a:rPr lang="zh-CN" altLang="en-US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稀疏编码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代替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Bloom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滤波器的随机响应算法。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该算法能够实现</a:t>
            </a:r>
            <a:r>
              <a:rPr lang="zh-CN" altLang="en-US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批量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数据的差分隐私。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该算法能够较好地实现</a:t>
            </a:r>
            <a:r>
              <a:rPr lang="zh-CN" altLang="en-US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雾环境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下隐私与实用之间的权衡。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即使对手获得了接近实时的负荷曲线家电消费模式也能被掩盖。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最后分析了该方案的可行性，并与其他传统的物联网算法进行比较，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该算法可以应用到其他领域。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展望：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未来，我们将致力于</a:t>
            </a:r>
            <a:r>
              <a:rPr lang="zh-CN" altLang="en-US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扩展稀疏编码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以进一步保护用户的</a:t>
            </a:r>
            <a:r>
              <a:rPr lang="zh-CN" altLang="en-US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隐私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，而不损害数据的</a:t>
            </a:r>
            <a:r>
              <a:rPr lang="zh-CN" altLang="en-US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实用性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21" y="137802"/>
            <a:ext cx="4736279" cy="323185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25" y="1255151"/>
            <a:ext cx="3915660" cy="26126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946" y="3293066"/>
            <a:ext cx="4140927" cy="35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57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15597" y="-12699"/>
            <a:ext cx="5219281" cy="14530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326792"/>
            <a:ext cx="4049486" cy="25439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93" y="0"/>
            <a:ext cx="5920521" cy="15039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512"/>
            <a:ext cx="1810722" cy="3429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58286" y="0"/>
            <a:ext cx="3633714" cy="26601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1200" y="2879494"/>
            <a:ext cx="1603759" cy="64040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910">
            <a:off x="10599209" y="1786629"/>
            <a:ext cx="1742763" cy="14585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986" y="3773212"/>
            <a:ext cx="1915667" cy="30847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22864">
            <a:off x="-2096184" y="2531793"/>
            <a:ext cx="3686232" cy="287388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44221" y="1788513"/>
            <a:ext cx="10680700" cy="3745646"/>
            <a:chOff x="1044221" y="1788513"/>
            <a:chExt cx="10680700" cy="3745646"/>
          </a:xfrm>
        </p:grpSpPr>
        <p:grpSp>
          <p:nvGrpSpPr>
            <p:cNvPr id="4" name="组合 3"/>
            <p:cNvGrpSpPr/>
            <p:nvPr/>
          </p:nvGrpSpPr>
          <p:grpSpPr>
            <a:xfrm>
              <a:off x="1044221" y="1788513"/>
              <a:ext cx="10680700" cy="3745646"/>
              <a:chOff x="1099085" y="2000889"/>
              <a:chExt cx="10680700" cy="374564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638303" y="2000889"/>
                <a:ext cx="9296401" cy="32149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41" t="7750" r="8124" b="15939"/>
              <a:stretch/>
            </p:blipFill>
            <p:spPr>
              <a:xfrm>
                <a:off x="1099085" y="2159424"/>
                <a:ext cx="10680700" cy="3587111"/>
              </a:xfrm>
              <a:prstGeom prst="rect">
                <a:avLst/>
              </a:prstGeom>
            </p:spPr>
          </p:pic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499" y="1863664"/>
              <a:ext cx="1031949" cy="1954222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7986110" y="3060798"/>
              <a:ext cx="2840907" cy="2079759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/>
        </p:nvSpPr>
        <p:spPr>
          <a:xfrm>
            <a:off x="3443212" y="2698394"/>
            <a:ext cx="5882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1B70B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谢谢您的观看</a:t>
            </a:r>
          </a:p>
        </p:txBody>
      </p:sp>
    </p:spTree>
    <p:extLst>
      <p:ext uri="{BB962C8B-B14F-4D97-AF65-F5344CB8AC3E}">
        <p14:creationId xmlns:p14="http://schemas.microsoft.com/office/powerpoint/2010/main" val="40162494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38303" y="2000889"/>
            <a:ext cx="9296401" cy="3214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7750" r="8124" b="15939"/>
          <a:stretch/>
        </p:blipFill>
        <p:spPr>
          <a:xfrm>
            <a:off x="1079500" y="2000889"/>
            <a:ext cx="10680700" cy="358711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865161" y="3864384"/>
            <a:ext cx="314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6ABB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28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19783" y="2407118"/>
            <a:ext cx="1274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763566" y="3105385"/>
            <a:ext cx="3591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第          部分</a:t>
            </a:r>
          </a:p>
        </p:txBody>
      </p:sp>
    </p:spTree>
    <p:extLst>
      <p:ext uri="{BB962C8B-B14F-4D97-AF65-F5344CB8AC3E}">
        <p14:creationId xmlns:p14="http://schemas.microsoft.com/office/powerpoint/2010/main" val="21793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-622300" y="1848921"/>
            <a:ext cx="13982700" cy="4337220"/>
          </a:xfrm>
          <a:custGeom>
            <a:avLst/>
            <a:gdLst>
              <a:gd name="connsiteX0" fmla="*/ 0 w 13982700"/>
              <a:gd name="connsiteY0" fmla="*/ 2095679 h 4337220"/>
              <a:gd name="connsiteX1" fmla="*/ 2362200 w 13982700"/>
              <a:gd name="connsiteY1" fmla="*/ 2463979 h 4337220"/>
              <a:gd name="connsiteX2" fmla="*/ 3924300 w 13982700"/>
              <a:gd name="connsiteY2" fmla="*/ 927279 h 4337220"/>
              <a:gd name="connsiteX3" fmla="*/ 5321300 w 13982700"/>
              <a:gd name="connsiteY3" fmla="*/ 939979 h 4337220"/>
              <a:gd name="connsiteX4" fmla="*/ 7505700 w 13982700"/>
              <a:gd name="connsiteY4" fmla="*/ 127179 h 4337220"/>
              <a:gd name="connsiteX5" fmla="*/ 10820400 w 13982700"/>
              <a:gd name="connsiteY5" fmla="*/ 4013379 h 4337220"/>
              <a:gd name="connsiteX6" fmla="*/ 13982700 w 13982700"/>
              <a:gd name="connsiteY6" fmla="*/ 3848279 h 433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82700" h="4337220">
                <a:moveTo>
                  <a:pt x="0" y="2095679"/>
                </a:moveTo>
                <a:cubicBezTo>
                  <a:pt x="854075" y="2377195"/>
                  <a:pt x="1708150" y="2658712"/>
                  <a:pt x="2362200" y="2463979"/>
                </a:cubicBezTo>
                <a:cubicBezTo>
                  <a:pt x="3016250" y="2269246"/>
                  <a:pt x="3431117" y="1181279"/>
                  <a:pt x="3924300" y="927279"/>
                </a:cubicBezTo>
                <a:cubicBezTo>
                  <a:pt x="4417483" y="673279"/>
                  <a:pt x="4724400" y="1073329"/>
                  <a:pt x="5321300" y="939979"/>
                </a:cubicBezTo>
                <a:cubicBezTo>
                  <a:pt x="5918200" y="806629"/>
                  <a:pt x="6589183" y="-385054"/>
                  <a:pt x="7505700" y="127179"/>
                </a:cubicBezTo>
                <a:cubicBezTo>
                  <a:pt x="8422217" y="639412"/>
                  <a:pt x="9740900" y="3393196"/>
                  <a:pt x="10820400" y="4013379"/>
                </a:cubicBezTo>
                <a:cubicBezTo>
                  <a:pt x="11899900" y="4633562"/>
                  <a:pt x="12941300" y="4240920"/>
                  <a:pt x="13982700" y="38482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99722" y="4343084"/>
            <a:ext cx="306178" cy="306178"/>
          </a:xfrm>
          <a:prstGeom prst="ellipse">
            <a:avLst/>
          </a:prstGeom>
          <a:solidFill>
            <a:srgbClr val="6ABBD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88444" y="1848921"/>
            <a:ext cx="306178" cy="306178"/>
          </a:xfrm>
          <a:prstGeom prst="ellipse">
            <a:avLst/>
          </a:prstGeom>
          <a:solidFill>
            <a:srgbClr val="6ABBD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46744" y="3513010"/>
            <a:ext cx="306178" cy="306178"/>
          </a:xfrm>
          <a:prstGeom prst="ellipse">
            <a:avLst/>
          </a:prstGeom>
          <a:solidFill>
            <a:srgbClr val="6ABBD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8"/>
          <p:cNvSpPr txBox="1"/>
          <p:nvPr/>
        </p:nvSpPr>
        <p:spPr>
          <a:xfrm>
            <a:off x="1154630" y="4755843"/>
            <a:ext cx="3294525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差分隐私是统计数据库隐私保护的一个强有力的标准。广泛用于精确的数据分析和数据统计。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8473389" y="2745462"/>
            <a:ext cx="329452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年，提出了一种新的隐私保护众包机制，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即随机可聚合隐私保护顺序响应（</a:t>
            </a:r>
            <a:r>
              <a:rPr lang="en-US" altLang="zh-CN" sz="14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RAPPOR</a:t>
            </a: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7305548" y="6025825"/>
            <a:ext cx="32945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RAPPOR</a:t>
            </a: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可以用来解决智能电网中与众包环境有一定相似性的</a:t>
            </a:r>
            <a:r>
              <a:rPr lang="zh-CN" altLang="en-US" sz="14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隐私保护</a:t>
            </a: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-136797" y="1037302"/>
            <a:ext cx="371024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现有的智能电网中的差分隐私方案主要集中在个别能耗数据上，将噪声加入到能耗数据中是提供差分隐私的常用解决方案。然而模糊的数据可能会影响数据的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，并对智能电网中的电费等服务产生不良影响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4832" y="4052362"/>
            <a:ext cx="665585" cy="596900"/>
            <a:chOff x="1184832" y="4052362"/>
            <a:chExt cx="665585" cy="596900"/>
          </a:xfrm>
        </p:grpSpPr>
        <p:sp>
          <p:nvSpPr>
            <p:cNvPr id="6" name="椭圆 5"/>
            <p:cNvSpPr/>
            <p:nvPr/>
          </p:nvSpPr>
          <p:spPr>
            <a:xfrm>
              <a:off x="1184832" y="4052362"/>
              <a:ext cx="596900" cy="596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09676" y="4130306"/>
              <a:ext cx="640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86100" y="2661535"/>
            <a:ext cx="650295" cy="596900"/>
            <a:chOff x="3086100" y="2557031"/>
            <a:chExt cx="650295" cy="596900"/>
          </a:xfrm>
        </p:grpSpPr>
        <p:sp>
          <p:nvSpPr>
            <p:cNvPr id="7" name="椭圆 6"/>
            <p:cNvSpPr/>
            <p:nvPr/>
          </p:nvSpPr>
          <p:spPr>
            <a:xfrm>
              <a:off x="3086100" y="2557031"/>
              <a:ext cx="596900" cy="596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95654" y="2624648"/>
              <a:ext cx="640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94822" y="2934762"/>
            <a:ext cx="665020" cy="596900"/>
            <a:chOff x="7694822" y="2934762"/>
            <a:chExt cx="665020" cy="596900"/>
          </a:xfrm>
        </p:grpSpPr>
        <p:sp>
          <p:nvSpPr>
            <p:cNvPr id="8" name="椭圆 7"/>
            <p:cNvSpPr/>
            <p:nvPr/>
          </p:nvSpPr>
          <p:spPr>
            <a:xfrm>
              <a:off x="7694822" y="2934762"/>
              <a:ext cx="596900" cy="596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719101" y="3002379"/>
              <a:ext cx="640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828422" y="5411262"/>
            <a:ext cx="660736" cy="596900"/>
            <a:chOff x="9828422" y="5411262"/>
            <a:chExt cx="660736" cy="596900"/>
          </a:xfrm>
        </p:grpSpPr>
        <p:sp>
          <p:nvSpPr>
            <p:cNvPr id="9" name="椭圆 8"/>
            <p:cNvSpPr/>
            <p:nvPr/>
          </p:nvSpPr>
          <p:spPr>
            <a:xfrm>
              <a:off x="9828422" y="5411262"/>
              <a:ext cx="596900" cy="596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848417" y="5478879"/>
              <a:ext cx="640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-1209" y="1026029"/>
            <a:ext cx="6097209" cy="0"/>
            <a:chOff x="-1209" y="1026029"/>
            <a:chExt cx="6097209" cy="0"/>
          </a:xfrm>
        </p:grpSpPr>
        <p:cxnSp>
          <p:nvCxnSpPr>
            <p:cNvPr id="30" name="直接连接符 29"/>
            <p:cNvCxnSpPr>
              <a:cxnSpLocks/>
            </p:cNvCxnSpPr>
            <p:nvPr/>
          </p:nvCxnSpPr>
          <p:spPr>
            <a:xfrm>
              <a:off x="-1209" y="1026029"/>
              <a:ext cx="6097209" cy="0"/>
            </a:xfrm>
            <a:prstGeom prst="line">
              <a:avLst/>
            </a:prstGeom>
            <a:ln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cxnSpLocks/>
            </p:cNvCxnSpPr>
            <p:nvPr/>
          </p:nvCxnSpPr>
          <p:spPr>
            <a:xfrm>
              <a:off x="3572967" y="1026029"/>
              <a:ext cx="2338091" cy="0"/>
            </a:xfrm>
            <a:prstGeom prst="line">
              <a:avLst/>
            </a:prstGeom>
            <a:ln w="50800"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1718325" y="497693"/>
            <a:ext cx="42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 </a:t>
            </a:r>
            <a:endParaRPr lang="zh-CN" altLang="en-US" sz="24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4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6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1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6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1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6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8" grpId="0"/>
      <p:bldP spid="20" grpId="0"/>
      <p:bldP spid="22" grpId="0"/>
      <p:bldP spid="23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18325" y="1252552"/>
            <a:ext cx="9398000" cy="1754974"/>
            <a:chOff x="1930400" y="1585126"/>
            <a:chExt cx="8559800" cy="175497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72" b="16848"/>
            <a:stretch/>
          </p:blipFill>
          <p:spPr>
            <a:xfrm>
              <a:off x="1930400" y="1585126"/>
              <a:ext cx="8559800" cy="1754974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930400" y="1765300"/>
              <a:ext cx="7950200" cy="14097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39900" y="3007526"/>
            <a:ext cx="9398000" cy="1754974"/>
            <a:chOff x="1930400" y="1585126"/>
            <a:chExt cx="8559800" cy="175497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72" b="16848"/>
            <a:stretch/>
          </p:blipFill>
          <p:spPr>
            <a:xfrm>
              <a:off x="1930400" y="1585126"/>
              <a:ext cx="8559800" cy="175497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930400" y="1765300"/>
              <a:ext cx="7950200" cy="14097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39900" y="4760126"/>
            <a:ext cx="9398000" cy="1754974"/>
            <a:chOff x="1930400" y="1585126"/>
            <a:chExt cx="8559800" cy="17549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72" b="16848"/>
            <a:stretch/>
          </p:blipFill>
          <p:spPr>
            <a:xfrm>
              <a:off x="1930400" y="1585126"/>
              <a:ext cx="8559800" cy="17549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930400" y="1765300"/>
              <a:ext cx="7950200" cy="14097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13894" y="1346396"/>
            <a:ext cx="1274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13894" y="3215866"/>
            <a:ext cx="1274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3894" y="4865483"/>
            <a:ext cx="1274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叁</a:t>
            </a:r>
          </a:p>
        </p:txBody>
      </p:sp>
      <p:sp>
        <p:nvSpPr>
          <p:cNvPr id="22" name="TextBox 8"/>
          <p:cNvSpPr txBox="1"/>
          <p:nvPr/>
        </p:nvSpPr>
        <p:spPr>
          <a:xfrm>
            <a:off x="2288105" y="1679500"/>
            <a:ext cx="8158925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该算法适用于物联网的隐私保护。与传统的差分私有办法不同，我们在行为特征矩阵中加入随机响应噪声，以实现可接受的效用隐私权衡。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2288106" y="3566327"/>
            <a:ext cx="8158924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提出了一种基于稀疏编码代替</a:t>
            </a:r>
            <a:r>
              <a:rPr lang="en-US" altLang="zh-CN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</a:t>
            </a: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滤波器的行为特征建模方法。在使用能量消耗数据进行一些轻量级训练之后，字典将与电器的行为特征相关联。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2288106" y="5273959"/>
            <a:ext cx="8158924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本方案的性能与现有技术进行了比较。实验结果表明，该算法在数据实用性和隐私性之间达到了很好的平衡，适用于物联网应用。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-1209" y="1026029"/>
            <a:ext cx="6097209" cy="0"/>
            <a:chOff x="-1209" y="1026029"/>
            <a:chExt cx="6097209" cy="0"/>
          </a:xfrm>
        </p:grpSpPr>
        <p:cxnSp>
          <p:nvCxnSpPr>
            <p:cNvPr id="27" name="直接连接符 26"/>
            <p:cNvCxnSpPr>
              <a:cxnSpLocks/>
            </p:cNvCxnSpPr>
            <p:nvPr/>
          </p:nvCxnSpPr>
          <p:spPr>
            <a:xfrm>
              <a:off x="-1209" y="1026029"/>
              <a:ext cx="6097209" cy="0"/>
            </a:xfrm>
            <a:prstGeom prst="line">
              <a:avLst/>
            </a:prstGeom>
            <a:ln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cxnSpLocks/>
            </p:cNvCxnSpPr>
            <p:nvPr/>
          </p:nvCxnSpPr>
          <p:spPr>
            <a:xfrm>
              <a:off x="3572967" y="1026029"/>
              <a:ext cx="2338091" cy="0"/>
            </a:xfrm>
            <a:prstGeom prst="line">
              <a:avLst/>
            </a:prstGeom>
            <a:ln w="50800"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718325" y="497693"/>
            <a:ext cx="42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主要贡献 </a:t>
            </a:r>
            <a:endParaRPr lang="zh-CN" altLang="en-US" sz="24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3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00"/>
                            </p:stCondLst>
                            <p:childTnLst>
                              <p:par>
                                <p:cTn id="4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38303" y="2000889"/>
            <a:ext cx="9296401" cy="3214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7750" r="8124" b="15939"/>
          <a:stretch/>
        </p:blipFill>
        <p:spPr>
          <a:xfrm>
            <a:off x="1079500" y="2000889"/>
            <a:ext cx="10680700" cy="358711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865161" y="3864384"/>
            <a:ext cx="314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6ABB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zh-CN" altLang="en-US" sz="28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19783" y="2407118"/>
            <a:ext cx="1274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贰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763566" y="3105385"/>
            <a:ext cx="3591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第          部分</a:t>
            </a:r>
          </a:p>
        </p:txBody>
      </p:sp>
    </p:spTree>
    <p:extLst>
      <p:ext uri="{BB962C8B-B14F-4D97-AF65-F5344CB8AC3E}">
        <p14:creationId xmlns:p14="http://schemas.microsoft.com/office/powerpoint/2010/main" val="2505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81304" y="2019300"/>
            <a:ext cx="3293481" cy="4396014"/>
            <a:chOff x="4407114" y="1651000"/>
            <a:chExt cx="3098586" cy="4927599"/>
          </a:xfrm>
        </p:grpSpPr>
        <p:sp>
          <p:nvSpPr>
            <p:cNvPr id="4" name="矩形 3"/>
            <p:cNvSpPr/>
            <p:nvPr/>
          </p:nvSpPr>
          <p:spPr>
            <a:xfrm>
              <a:off x="4577558" y="1651000"/>
              <a:ext cx="2667000" cy="441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6A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1" t="7750" r="8124" b="15939"/>
            <a:stretch/>
          </p:blipFill>
          <p:spPr>
            <a:xfrm>
              <a:off x="4407114" y="1803400"/>
              <a:ext cx="3098586" cy="4775199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4635600" y="2019300"/>
            <a:ext cx="3444723" cy="4396014"/>
            <a:chOff x="4407114" y="1651000"/>
            <a:chExt cx="3098586" cy="4927599"/>
          </a:xfrm>
        </p:grpSpPr>
        <p:sp>
          <p:nvSpPr>
            <p:cNvPr id="7" name="矩形 6"/>
            <p:cNvSpPr/>
            <p:nvPr/>
          </p:nvSpPr>
          <p:spPr>
            <a:xfrm>
              <a:off x="4577558" y="1651000"/>
              <a:ext cx="2667000" cy="441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6A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1" t="7750" r="8124" b="15939"/>
            <a:stretch/>
          </p:blipFill>
          <p:spPr>
            <a:xfrm>
              <a:off x="4407114" y="1803400"/>
              <a:ext cx="3098586" cy="4775199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183011" y="2019300"/>
            <a:ext cx="3274698" cy="4396014"/>
            <a:chOff x="4407114" y="1651000"/>
            <a:chExt cx="3098586" cy="4927599"/>
          </a:xfrm>
        </p:grpSpPr>
        <p:sp>
          <p:nvSpPr>
            <p:cNvPr id="10" name="矩形 9"/>
            <p:cNvSpPr/>
            <p:nvPr/>
          </p:nvSpPr>
          <p:spPr>
            <a:xfrm>
              <a:off x="4577558" y="1651000"/>
              <a:ext cx="2667000" cy="441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6A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1" t="7750" r="8124" b="15939"/>
            <a:stretch/>
          </p:blipFill>
          <p:spPr>
            <a:xfrm>
              <a:off x="4407114" y="1803400"/>
              <a:ext cx="3098586" cy="4775199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929959" y="2527476"/>
            <a:ext cx="3693834" cy="2104505"/>
            <a:chOff x="929959" y="2527476"/>
            <a:chExt cx="3693834" cy="2104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8"/>
                <p:cNvSpPr txBox="1"/>
                <p:nvPr/>
              </p:nvSpPr>
              <p:spPr>
                <a:xfrm>
                  <a:off x="929959" y="2993071"/>
                  <a:ext cx="3693834" cy="16389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sz="140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140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140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lang="en-US" altLang="zh-CN" sz="140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4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oMath>
                    </m:oMathPara>
                  </a14:m>
                  <a:endParaRPr lang="en-US" altLang="zh-CN" sz="14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en-US" altLang="zh-CN" sz="140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400" dirty="0" smtClean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a typeface="微软雅黑" panose="020B0503020204020204" pitchFamily="34" charset="-122"/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zh-CN" altLang="en-US" sz="1400" i="1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𝜀</m:t>
                      </m:r>
                    </m:oMath>
                  </a14:m>
                  <a:r>
                    <a:rPr lang="zh-CN" altLang="en-US" sz="1400" dirty="0" smtClean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的值越小，隐私保护的程度就越高</a:t>
                  </a:r>
                  <a:r>
                    <a:rPr lang="en-US" altLang="zh-CN" sz="1100" dirty="0" smtClean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</a:t>
                  </a:r>
                </a:p>
                <a:p>
                  <a:pPr lvl="0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140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)⊕</m:t>
                            </m:r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140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4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4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1400" i="1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⊕</m:t>
                            </m:r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altLang="zh-CN" sz="14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en-US" altLang="zh-CN" sz="140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400" dirty="0" smtClean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  M*T</a:t>
                  </a:r>
                  <a:r>
                    <a:rPr lang="zh-CN" altLang="en-US" sz="1400" dirty="0" smtClean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的组合提供了</a:t>
                  </a:r>
                  <a:r>
                    <a:rPr lang="el-GR" altLang="zh-CN" sz="1400" dirty="0" smtClean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ε</a:t>
                  </a:r>
                  <a:r>
                    <a:rPr lang="zh-CN" altLang="en-US" sz="1400" dirty="0" smtClean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*</a:t>
                  </a:r>
                  <a:r>
                    <a:rPr lang="en-US" altLang="zh-CN" sz="1400" dirty="0" smtClean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  <a:r>
                    <a:rPr lang="zh-CN" altLang="en-US" sz="1400" dirty="0" smtClean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差分隐私</a:t>
                  </a:r>
                  <a:endPara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959" y="2993071"/>
                  <a:ext cx="3693834" cy="1638910"/>
                </a:xfrm>
                <a:prstGeom prst="rect">
                  <a:avLst/>
                </a:prstGeom>
                <a:blipFill>
                  <a:blip r:embed="rId3"/>
                  <a:stretch>
                    <a:fillRect b="-3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1793898" y="2527476"/>
              <a:ext cx="1688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差分隐私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52785" y="2433924"/>
            <a:ext cx="2730182" cy="2083647"/>
            <a:chOff x="4852785" y="2433924"/>
            <a:chExt cx="2730182" cy="20836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8"/>
                <p:cNvSpPr txBox="1"/>
                <p:nvPr/>
              </p:nvSpPr>
              <p:spPr>
                <a:xfrm>
                  <a:off x="4852785" y="2433924"/>
                  <a:ext cx="2730182" cy="20836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4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  <m:r>
                                  <a:rPr lang="zh-CN" altLang="en-US" sz="1400" i="1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，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𝑤𝑖𝑡h𝑝𝑟𝑜𝑏𝑎𝑏𝑖𝑙𝑖𝑡𝑦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  <m:r>
                                  <a:rPr lang="zh-CN" altLang="en-US" sz="1400" i="1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，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𝑤𝑖𝑡h𝑝𝑟𝑜𝑏𝑎𝑏𝑖𝑙𝑖𝑡𝑦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1400" i="1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，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𝑤𝑖𝑡h𝑝𝑟𝑜𝑏𝑎𝑏𝑖𝑙𝑖𝑡𝑦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7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785" y="2433924"/>
                  <a:ext cx="2730182" cy="20836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本框 27"/>
            <p:cNvSpPr txBox="1"/>
            <p:nvPr/>
          </p:nvSpPr>
          <p:spPr>
            <a:xfrm>
              <a:off x="5060492" y="2527476"/>
              <a:ext cx="1502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随机反应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72017" y="2527476"/>
            <a:ext cx="2879045" cy="1989448"/>
            <a:chOff x="8272017" y="2527476"/>
            <a:chExt cx="2879045" cy="19894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8"/>
                <p:cNvSpPr txBox="1"/>
                <p:nvPr/>
              </p:nvSpPr>
              <p:spPr>
                <a:xfrm>
                  <a:off x="8272017" y="3281649"/>
                  <a:ext cx="2879045" cy="12352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140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40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 i="0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altLang="zh-CN" sz="140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140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solidFill>
                                              <a:prstClr val="black">
                                                <a:lumMod val="50000"/>
                                                <a:lumOff val="50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prstClr val="black">
                                                <a:lumMod val="50000"/>
                                                <a:lumOff val="50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solidFill>
                                              <a:prstClr val="black">
                                                <a:lumMod val="50000"/>
                                                <a:lumOff val="50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solidFill>
                                              <a:prstClr val="black">
                                                <a:lumMod val="50000"/>
                                                <a:lumOff val="50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prstClr val="black">
                                                <a:lumMod val="50000"/>
                                                <a:lumOff val="50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solidFill>
                                              <a:prstClr val="black">
                                                <a:lumMod val="50000"/>
                                                <a:lumOff val="50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CN" sz="1400" b="0" i="1" smtClean="0"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λ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l-GR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𝑞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l-GR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solidFill>
                                              <a:prstClr val="black">
                                                <a:lumMod val="50000"/>
                                                <a:lumOff val="50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prstClr val="black">
                                                <a:lumMod val="50000"/>
                                                <a:lumOff val="50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solidFill>
                                              <a:prstClr val="black">
                                                <a:lumMod val="50000"/>
                                                <a:lumOff val="50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prstClr val="black">
                                            <a:lumMod val="50000"/>
                                            <a:lumOff val="50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CN" alt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2017" y="3281649"/>
                  <a:ext cx="2879045" cy="1235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/>
            <p:cNvSpPr txBox="1"/>
            <p:nvPr/>
          </p:nvSpPr>
          <p:spPr>
            <a:xfrm>
              <a:off x="8374949" y="2527476"/>
              <a:ext cx="1359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稀疏编码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1209" y="1026029"/>
            <a:ext cx="6097209" cy="0"/>
            <a:chOff x="-1209" y="1026029"/>
            <a:chExt cx="6097209" cy="0"/>
          </a:xfrm>
        </p:grpSpPr>
        <p:cxnSp>
          <p:nvCxnSpPr>
            <p:cNvPr id="33" name="直接连接符 32"/>
            <p:cNvCxnSpPr>
              <a:cxnSpLocks/>
            </p:cNvCxnSpPr>
            <p:nvPr/>
          </p:nvCxnSpPr>
          <p:spPr>
            <a:xfrm>
              <a:off x="-1209" y="1026029"/>
              <a:ext cx="6097209" cy="0"/>
            </a:xfrm>
            <a:prstGeom prst="line">
              <a:avLst/>
            </a:prstGeom>
            <a:ln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cxnSpLocks/>
            </p:cNvCxnSpPr>
            <p:nvPr/>
          </p:nvCxnSpPr>
          <p:spPr>
            <a:xfrm>
              <a:off x="3572967" y="1026029"/>
              <a:ext cx="2338091" cy="0"/>
            </a:xfrm>
            <a:prstGeom prst="line">
              <a:avLst/>
            </a:prstGeom>
            <a:ln w="50800"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1718325" y="497693"/>
            <a:ext cx="42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 </a:t>
            </a:r>
            <a:endParaRPr lang="zh-CN" altLang="en-US" sz="24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6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38303" y="2000889"/>
            <a:ext cx="9296401" cy="3214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7750" r="8124" b="15939"/>
          <a:stretch/>
        </p:blipFill>
        <p:spPr>
          <a:xfrm>
            <a:off x="1079500" y="2000889"/>
            <a:ext cx="10680700" cy="358711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865161" y="3864384"/>
            <a:ext cx="314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6ABB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框架与算法</a:t>
            </a:r>
            <a:endParaRPr lang="zh-CN" altLang="en-US" sz="28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19783" y="2407118"/>
            <a:ext cx="1274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叁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763566" y="3105385"/>
            <a:ext cx="3591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第          部分</a:t>
            </a:r>
          </a:p>
        </p:txBody>
      </p:sp>
    </p:spTree>
    <p:extLst>
      <p:ext uri="{BB962C8B-B14F-4D97-AF65-F5344CB8AC3E}">
        <p14:creationId xmlns:p14="http://schemas.microsoft.com/office/powerpoint/2010/main" val="38733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1209" y="1026029"/>
            <a:ext cx="6097209" cy="0"/>
            <a:chOff x="-1209" y="1026029"/>
            <a:chExt cx="6097209" cy="0"/>
          </a:xfrm>
        </p:grpSpPr>
        <p:cxnSp>
          <p:nvCxnSpPr>
            <p:cNvPr id="39" name="直接连接符 38"/>
            <p:cNvCxnSpPr>
              <a:cxnSpLocks/>
            </p:cNvCxnSpPr>
            <p:nvPr/>
          </p:nvCxnSpPr>
          <p:spPr>
            <a:xfrm>
              <a:off x="-1209" y="1026029"/>
              <a:ext cx="6097209" cy="0"/>
            </a:xfrm>
            <a:prstGeom prst="line">
              <a:avLst/>
            </a:prstGeom>
            <a:ln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cxnSpLocks/>
            </p:cNvCxnSpPr>
            <p:nvPr/>
          </p:nvCxnSpPr>
          <p:spPr>
            <a:xfrm>
              <a:off x="3572967" y="1026029"/>
              <a:ext cx="2338091" cy="0"/>
            </a:xfrm>
            <a:prstGeom prst="line">
              <a:avLst/>
            </a:prstGeom>
            <a:ln w="50800"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718325" y="497693"/>
            <a:ext cx="42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攻击模型 </a:t>
            </a:r>
            <a:endParaRPr lang="zh-CN" altLang="en-US" sz="24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4156075"/>
            <a:ext cx="8532813" cy="2600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1" y="1092701"/>
            <a:ext cx="9142413" cy="29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168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r Verbinder 129"/>
          <p:cNvCxnSpPr/>
          <p:nvPr/>
        </p:nvCxnSpPr>
        <p:spPr>
          <a:xfrm flipH="1" flipV="1">
            <a:off x="-8383" y="3790335"/>
            <a:ext cx="7900360" cy="7834"/>
          </a:xfrm>
          <a:prstGeom prst="line">
            <a:avLst/>
          </a:prstGeom>
          <a:noFill/>
          <a:ln w="6350" cap="flat" cmpd="sng" algn="ctr">
            <a:solidFill>
              <a:srgbClr val="6ABBDF"/>
            </a:solidFill>
            <a:prstDash val="solid"/>
            <a:miter lim="800000"/>
          </a:ln>
          <a:effectLst/>
        </p:spPr>
      </p:cxnSp>
      <p:cxnSp>
        <p:nvCxnSpPr>
          <p:cNvPr id="33" name="Gerader Verbinder 131"/>
          <p:cNvCxnSpPr/>
          <p:nvPr/>
        </p:nvCxnSpPr>
        <p:spPr>
          <a:xfrm flipH="1">
            <a:off x="7891977" y="3790335"/>
            <a:ext cx="4298438" cy="0"/>
          </a:xfrm>
          <a:prstGeom prst="line">
            <a:avLst/>
          </a:prstGeom>
          <a:noFill/>
          <a:ln w="6350" cap="flat" cmpd="sng" algn="ctr">
            <a:solidFill>
              <a:srgbClr val="6ABBDF"/>
            </a:solidFill>
            <a:prstDash val="solid"/>
            <a:miter lim="800000"/>
          </a:ln>
          <a:effectLst/>
        </p:spPr>
      </p:cxnSp>
      <p:sp>
        <p:nvSpPr>
          <p:cNvPr id="36" name="Ellipse 139"/>
          <p:cNvSpPr/>
          <p:nvPr/>
        </p:nvSpPr>
        <p:spPr>
          <a:xfrm rot="10800000" flipV="1">
            <a:off x="9768728" y="3584767"/>
            <a:ext cx="426805" cy="426805"/>
          </a:xfrm>
          <a:prstGeom prst="ellipse">
            <a:avLst/>
          </a:prstGeom>
          <a:solidFill>
            <a:srgbClr val="6ABBDF"/>
          </a:solidFill>
          <a:ln w="190500" cap="flat" cmpd="sng" algn="ctr">
            <a:solidFill>
              <a:srgbClr val="FFFF00"/>
            </a:solidFill>
            <a:prstDash val="solid"/>
            <a:miter lim="800000"/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Ellipse 141"/>
          <p:cNvSpPr/>
          <p:nvPr/>
        </p:nvSpPr>
        <p:spPr>
          <a:xfrm rot="10800000" flipV="1">
            <a:off x="924400" y="3649569"/>
            <a:ext cx="426805" cy="426805"/>
          </a:xfrm>
          <a:prstGeom prst="ellipse">
            <a:avLst/>
          </a:prstGeom>
          <a:solidFill>
            <a:srgbClr val="6ABBDF"/>
          </a:solidFill>
          <a:ln w="190500" cap="flat" cmpd="sng" algn="ctr">
            <a:solidFill>
              <a:srgbClr val="F9F9F9"/>
            </a:solidFill>
            <a:prstDash val="solid"/>
            <a:miter lim="800000"/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182805" y="4362412"/>
            <a:ext cx="2143772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能够计算一段时间内某个消费者的总消费量（如每月账单）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8910245" y="4362412"/>
            <a:ext cx="2143772" cy="2104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模糊处理后的数据不应远离原始数据，以防对方为了获取真实数据而去除噪声</a:t>
            </a:r>
          </a:p>
        </p:txBody>
      </p:sp>
      <p:sp>
        <p:nvSpPr>
          <p:cNvPr id="49" name="TextBox 8"/>
          <p:cNvSpPr txBox="1"/>
          <p:nvPr/>
        </p:nvSpPr>
        <p:spPr>
          <a:xfrm>
            <a:off x="6728650" y="1823078"/>
            <a:ext cx="2143772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对数据进行差分隐私，但不会对数据的实用性有严重的影响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1209" y="1026029"/>
            <a:ext cx="6097209" cy="0"/>
            <a:chOff x="-1209" y="1026029"/>
            <a:chExt cx="6097209" cy="0"/>
          </a:xfrm>
        </p:grpSpPr>
        <p:cxnSp>
          <p:nvCxnSpPr>
            <p:cNvPr id="39" name="直接连接符 38"/>
            <p:cNvCxnSpPr>
              <a:cxnSpLocks/>
            </p:cNvCxnSpPr>
            <p:nvPr/>
          </p:nvCxnSpPr>
          <p:spPr>
            <a:xfrm>
              <a:off x="-1209" y="1026029"/>
              <a:ext cx="6097209" cy="0"/>
            </a:xfrm>
            <a:prstGeom prst="line">
              <a:avLst/>
            </a:prstGeom>
            <a:ln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cxnSpLocks/>
            </p:cNvCxnSpPr>
            <p:nvPr/>
          </p:nvCxnSpPr>
          <p:spPr>
            <a:xfrm>
              <a:off x="3572967" y="1026029"/>
              <a:ext cx="2338091" cy="0"/>
            </a:xfrm>
            <a:prstGeom prst="line">
              <a:avLst/>
            </a:prstGeom>
            <a:ln w="50800">
              <a:solidFill>
                <a:srgbClr val="6ABB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718325" y="497693"/>
            <a:ext cx="42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 </a:t>
            </a:r>
            <a:endParaRPr lang="zh-CN" altLang="en-US" sz="2400" b="1" dirty="0">
              <a:solidFill>
                <a:srgbClr val="6ABB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Ellipse 141"/>
          <p:cNvSpPr/>
          <p:nvPr/>
        </p:nvSpPr>
        <p:spPr>
          <a:xfrm rot="10800000" flipV="1">
            <a:off x="3146162" y="3649568"/>
            <a:ext cx="426805" cy="426805"/>
          </a:xfrm>
          <a:prstGeom prst="ellipse">
            <a:avLst/>
          </a:prstGeom>
          <a:solidFill>
            <a:srgbClr val="6ABBDF"/>
          </a:solidFill>
          <a:ln w="190500" cap="flat" cmpd="sng" algn="ctr">
            <a:solidFill>
              <a:srgbClr val="F9F9F9"/>
            </a:solidFill>
            <a:prstDash val="solid"/>
            <a:miter lim="800000"/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Ellipse 141"/>
          <p:cNvSpPr/>
          <p:nvPr/>
        </p:nvSpPr>
        <p:spPr>
          <a:xfrm rot="10800000" flipV="1">
            <a:off x="5306900" y="3649568"/>
            <a:ext cx="426805" cy="426805"/>
          </a:xfrm>
          <a:prstGeom prst="ellipse">
            <a:avLst/>
          </a:prstGeom>
          <a:solidFill>
            <a:srgbClr val="6ABBDF"/>
          </a:solidFill>
          <a:ln w="190500" cap="flat" cmpd="sng" algn="ctr">
            <a:solidFill>
              <a:srgbClr val="F9F9F9"/>
            </a:solidFill>
            <a:prstDash val="solid"/>
            <a:miter lim="800000"/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Ellipse 141"/>
          <p:cNvSpPr/>
          <p:nvPr/>
        </p:nvSpPr>
        <p:spPr>
          <a:xfrm rot="10800000" flipV="1">
            <a:off x="7607990" y="3651740"/>
            <a:ext cx="426805" cy="426805"/>
          </a:xfrm>
          <a:prstGeom prst="ellipse">
            <a:avLst/>
          </a:prstGeom>
          <a:solidFill>
            <a:srgbClr val="6ABBDF"/>
          </a:solidFill>
          <a:ln w="190500" cap="flat" cmpd="sng" algn="ctr">
            <a:solidFill>
              <a:srgbClr val="FFFF00"/>
            </a:solidFill>
            <a:prstDash val="solid"/>
            <a:miter lim="800000"/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2292074" y="2180261"/>
            <a:ext cx="2143772" cy="12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能够计算一个地区某一时刻内某个消费者的总消费量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4546525" y="4362412"/>
            <a:ext cx="2143772" cy="12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避免对个人消费者在某一时刻的瞬时消费进行计量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047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6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5" grpId="0"/>
      <p:bldP spid="46" grpId="0"/>
      <p:bldP spid="49" grpId="0"/>
      <p:bldP spid="41" grpId="0"/>
      <p:bldP spid="34" grpId="0" animBg="1"/>
      <p:bldP spid="37" grpId="0" animBg="1"/>
      <p:bldP spid="42" grpId="0" animBg="1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800</Words>
  <Application>Microsoft Office PowerPoint</Application>
  <PresentationFormat>宽屏</PresentationFormat>
  <Paragraphs>115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方正清刻本悦宋简体</vt:lpstr>
      <vt:lpstr>宋体</vt:lpstr>
      <vt:lpstr>微软雅黑</vt:lpstr>
      <vt:lpstr>Arial</vt:lpstr>
      <vt:lpstr>Calibri</vt:lpstr>
      <vt:lpstr>Calibri Light</vt:lpstr>
      <vt:lpstr>Cambria Math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</cp:revision>
  <dcterms:created xsi:type="dcterms:W3CDTF">2019-11-21T10:04:25Z</dcterms:created>
  <dcterms:modified xsi:type="dcterms:W3CDTF">2019-11-22T04:49:46Z</dcterms:modified>
</cp:coreProperties>
</file>