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5" r:id="rId4"/>
    <p:sldId id="258" r:id="rId5"/>
    <p:sldId id="293" r:id="rId6"/>
    <p:sldId id="294" r:id="rId7"/>
    <p:sldId id="298" r:id="rId8"/>
    <p:sldId id="296" r:id="rId9"/>
    <p:sldId id="297" r:id="rId10"/>
    <p:sldId id="315" r:id="rId11"/>
    <p:sldId id="299" r:id="rId12"/>
    <p:sldId id="307" r:id="rId13"/>
    <p:sldId id="309" r:id="rId14"/>
    <p:sldId id="310" r:id="rId15"/>
    <p:sldId id="313" r:id="rId16"/>
    <p:sldId id="314" r:id="rId17"/>
    <p:sldId id="312" r:id="rId18"/>
    <p:sldId id="305" r:id="rId19"/>
    <p:sldId id="304" r:id="rId20"/>
  </p:sldIdLst>
  <p:sldSz cx="9144000" cy="514191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47683"/>
    <a:srgbClr val="77CBC3"/>
    <a:srgbClr val="F0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81115" autoAdjust="0"/>
  </p:normalViewPr>
  <p:slideViewPr>
    <p:cSldViewPr showGuides="1">
      <p:cViewPr varScale="1">
        <p:scale>
          <a:sx n="79" d="100"/>
          <a:sy n="79" d="100"/>
        </p:scale>
        <p:origin x="1044" y="72"/>
      </p:cViewPr>
      <p:guideLst>
        <p:guide orient="horz" pos="1619"/>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45FFC-B1FA-48E0-B2CE-B2DC1A2BB159}" type="datetimeFigureOut">
              <a:rPr lang="zh-CN" altLang="en-US" smtClean="0"/>
              <a:t>2019/11/20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8152C-88DB-40D8-8B94-A0F67FA0304A}" type="slidenum">
              <a:rPr lang="zh-CN" altLang="en-US" smtClean="0"/>
              <a:t>‹#›</a:t>
            </a:fld>
            <a:endParaRPr lang="zh-CN" altLang="en-US"/>
          </a:p>
        </p:txBody>
      </p:sp>
    </p:spTree>
    <p:extLst>
      <p:ext uri="{BB962C8B-B14F-4D97-AF65-F5344CB8AC3E}">
        <p14:creationId xmlns:p14="http://schemas.microsoft.com/office/powerpoint/2010/main" val="118915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8F%AC%E5%9B%9E%E7%8E%87/56064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1</a:t>
            </a:fld>
            <a:endParaRPr lang="zh-CN" altLang="en-US"/>
          </a:p>
        </p:txBody>
      </p:sp>
    </p:spTree>
    <p:extLst>
      <p:ext uri="{BB962C8B-B14F-4D97-AF65-F5344CB8AC3E}">
        <p14:creationId xmlns:p14="http://schemas.microsoft.com/office/powerpoint/2010/main" val="1811893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F1 score</a:t>
            </a:r>
            <a:r>
              <a:rPr lang="zh-CN" altLang="en-US" sz="1200" b="0" i="0" kern="1200" dirty="0" smtClean="0">
                <a:solidFill>
                  <a:schemeClr val="tx1"/>
                </a:solidFill>
                <a:effectLst/>
                <a:latin typeface="+mn-lt"/>
                <a:ea typeface="+mn-ea"/>
                <a:cs typeface="+mn-cs"/>
              </a:rPr>
              <a:t>同时兼顾精确率和</a:t>
            </a:r>
            <a:r>
              <a:rPr lang="zh-CN" altLang="en-US" sz="1200" b="0" i="0" u="none" strike="noStrike" kern="1200" dirty="0" smtClean="0">
                <a:solidFill>
                  <a:schemeClr val="tx1"/>
                </a:solidFill>
                <a:effectLst/>
                <a:latin typeface="+mn-lt"/>
                <a:ea typeface="+mn-ea"/>
                <a:cs typeface="+mn-cs"/>
                <a:hlinkClick r:id="rId3"/>
              </a:rPr>
              <a:t>召回率</a:t>
            </a:r>
            <a:endParaRPr lang="en-US" altLang="zh-CN" sz="1200" b="0" i="0" u="none" strike="noStrike"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在这一步中，我们主要利用给定的训练数据集</a:t>
            </a:r>
            <a:r>
              <a:rPr lang="en-US" altLang="zh-CN" sz="1200" kern="1200" dirty="0" err="1" smtClean="0">
                <a:solidFill>
                  <a:schemeClr val="tx1"/>
                </a:solidFill>
                <a:effectLst/>
                <a:latin typeface="+mn-lt"/>
                <a:ea typeface="+mn-ea"/>
                <a:cs typeface="+mn-cs"/>
              </a:rPr>
              <a:t>X_train</a:t>
            </a:r>
            <a:r>
              <a:rPr lang="zh-CN" altLang="en-US" sz="1200" kern="1200" dirty="0" smtClean="0">
                <a:solidFill>
                  <a:schemeClr val="tx1"/>
                </a:solidFill>
                <a:effectLst/>
                <a:latin typeface="+mn-lt"/>
                <a:ea typeface="+mn-ea"/>
                <a:cs typeface="+mn-cs"/>
              </a:rPr>
              <a:t>构造决策树，然后得到测试数据集</a:t>
            </a:r>
            <a:r>
              <a:rPr lang="en-US" altLang="zh-CN" sz="1200" kern="1200" dirty="0" err="1" smtClean="0">
                <a:solidFill>
                  <a:schemeClr val="tx1"/>
                </a:solidFill>
                <a:effectLst/>
                <a:latin typeface="+mn-lt"/>
                <a:ea typeface="+mn-ea"/>
                <a:cs typeface="+mn-cs"/>
              </a:rPr>
              <a:t>X_test</a:t>
            </a:r>
            <a:r>
              <a:rPr lang="zh-CN" altLang="en-US" sz="1200" kern="1200" dirty="0" smtClean="0">
                <a:solidFill>
                  <a:schemeClr val="tx1"/>
                </a:solidFill>
                <a:effectLst/>
                <a:latin typeface="+mn-lt"/>
                <a:ea typeface="+mn-ea"/>
                <a:cs typeface="+mn-cs"/>
              </a:rPr>
              <a:t>的检测结果。如算法</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所示，首先，根据第</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节（第</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行）所示的相关公式（</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8</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CART</a:t>
            </a:r>
            <a:r>
              <a:rPr lang="zh-CN" altLang="en-US" sz="1200" kern="1200" dirty="0" smtClean="0">
                <a:solidFill>
                  <a:schemeClr val="tx1"/>
                </a:solidFill>
                <a:effectLst/>
                <a:latin typeface="+mn-lt"/>
                <a:ea typeface="+mn-ea"/>
                <a:cs typeface="+mn-cs"/>
              </a:rPr>
              <a:t>函数构造决策树模型</a:t>
            </a:r>
            <a:r>
              <a:rPr lang="en-US" altLang="zh-CN" sz="1200" kern="1200" dirty="0" err="1" smtClean="0">
                <a:solidFill>
                  <a:schemeClr val="tx1"/>
                </a:solidFill>
                <a:effectLst/>
                <a:latin typeface="+mn-lt"/>
                <a:ea typeface="+mn-ea"/>
                <a:cs typeface="+mn-cs"/>
              </a:rPr>
              <a:t>mo</a:t>
            </a:r>
            <a:r>
              <a:rPr lang="zh-CN" altLang="en-US" sz="1200" kern="1200" dirty="0" smtClean="0">
                <a:solidFill>
                  <a:schemeClr val="tx1"/>
                </a:solidFill>
                <a:effectLst/>
                <a:latin typeface="+mn-lt"/>
                <a:ea typeface="+mn-ea"/>
                <a:cs typeface="+mn-cs"/>
              </a:rPr>
              <a:t>。其次，利用模型</a:t>
            </a:r>
            <a:r>
              <a:rPr lang="en-US" altLang="zh-CN" sz="1200" kern="1200" dirty="0" err="1" smtClean="0">
                <a:solidFill>
                  <a:schemeClr val="tx1"/>
                </a:solidFill>
                <a:effectLst/>
                <a:latin typeface="+mn-lt"/>
                <a:ea typeface="+mn-ea"/>
                <a:cs typeface="+mn-cs"/>
              </a:rPr>
              <a:t>mo</a:t>
            </a:r>
            <a:r>
              <a:rPr lang="zh-CN" altLang="en-US"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行）得到了</a:t>
            </a:r>
            <a:r>
              <a:rPr lang="en-US" altLang="zh-CN" sz="1200" kern="1200" dirty="0" err="1" smtClean="0">
                <a:solidFill>
                  <a:schemeClr val="tx1"/>
                </a:solidFill>
                <a:effectLst/>
                <a:latin typeface="+mn-lt"/>
                <a:ea typeface="+mn-ea"/>
                <a:cs typeface="+mn-cs"/>
              </a:rPr>
              <a:t>X_test</a:t>
            </a:r>
            <a:r>
              <a:rPr lang="zh-CN" altLang="en-US" sz="1200" kern="1200" dirty="0" smtClean="0">
                <a:solidFill>
                  <a:schemeClr val="tx1"/>
                </a:solidFill>
                <a:effectLst/>
                <a:latin typeface="+mn-lt"/>
                <a:ea typeface="+mn-ea"/>
                <a:cs typeface="+mn-cs"/>
              </a:rPr>
              <a:t>的标签。最后，利用</a:t>
            </a:r>
            <a:r>
              <a:rPr lang="en-US" altLang="zh-CN" sz="1200" kern="1200" dirty="0" smtClean="0">
                <a:solidFill>
                  <a:schemeClr val="tx1"/>
                </a:solidFill>
                <a:effectLst/>
                <a:latin typeface="+mn-lt"/>
                <a:ea typeface="+mn-ea"/>
                <a:cs typeface="+mn-cs"/>
              </a:rPr>
              <a:t>statistics</a:t>
            </a:r>
            <a:r>
              <a:rPr lang="zh-CN" altLang="en-US" sz="1200" kern="1200" dirty="0" smtClean="0">
                <a:solidFill>
                  <a:schemeClr val="tx1"/>
                </a:solidFill>
                <a:effectLst/>
                <a:latin typeface="+mn-lt"/>
                <a:ea typeface="+mn-ea"/>
                <a:cs typeface="+mn-cs"/>
              </a:rPr>
              <a:t>（）函数得到了</a:t>
            </a:r>
            <a:r>
              <a:rPr lang="en-US" altLang="zh-CN" sz="1200" kern="1200" dirty="0" smtClean="0">
                <a:solidFill>
                  <a:schemeClr val="tx1"/>
                </a:solidFill>
                <a:effectLst/>
                <a:latin typeface="+mn-lt"/>
                <a:ea typeface="+mn-ea"/>
                <a:cs typeface="+mn-cs"/>
              </a:rPr>
              <a:t>F</a:t>
            </a:r>
            <a:r>
              <a:rPr lang="en-US" altLang="ko-KR"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分和计算时间</a:t>
            </a:r>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10</a:t>
            </a:fld>
            <a:endParaRPr lang="zh-CN" altLang="en-US"/>
          </a:p>
        </p:txBody>
      </p:sp>
    </p:spTree>
    <p:extLst>
      <p:ext uri="{BB962C8B-B14F-4D97-AF65-F5344CB8AC3E}">
        <p14:creationId xmlns:p14="http://schemas.microsoft.com/office/powerpoint/2010/main" val="577225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训练数据集中包含四大类攻击类型，</a:t>
            </a:r>
            <a:r>
              <a:rPr lang="en-US" altLang="zh-CN" sz="1200" b="0" i="0" kern="1200" dirty="0" smtClean="0">
                <a:solidFill>
                  <a:schemeClr val="tx1"/>
                </a:solidFill>
                <a:effectLst/>
                <a:latin typeface="+mn-lt"/>
                <a:ea typeface="+mn-ea"/>
                <a:cs typeface="+mn-cs"/>
              </a:rPr>
              <a:t>22</a:t>
            </a:r>
            <a:r>
              <a:rPr lang="zh-CN" altLang="en-US" sz="1200" b="0" i="0" kern="1200" dirty="0" smtClean="0">
                <a:solidFill>
                  <a:schemeClr val="tx1"/>
                </a:solidFill>
                <a:effectLst/>
                <a:latin typeface="+mn-lt"/>
                <a:ea typeface="+mn-ea"/>
                <a:cs typeface="+mn-cs"/>
              </a:rPr>
              <a:t>种具体的攻击类型以及</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种正常的标识类型</a:t>
            </a:r>
            <a:r>
              <a:rPr lang="en-US" altLang="zh-CN" sz="1200" b="0" i="0" kern="1200" dirty="0" smtClean="0">
                <a:solidFill>
                  <a:schemeClr val="tx1"/>
                </a:solidFill>
                <a:effectLst/>
                <a:latin typeface="+mn-lt"/>
                <a:ea typeface="+mn-ea"/>
                <a:cs typeface="+mn-cs"/>
              </a:rPr>
              <a:t>normal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KDDCUP99</a:t>
            </a:r>
            <a:r>
              <a:rPr lang="zh-CN" altLang="en-US" sz="1200" kern="1200" dirty="0" smtClean="0">
                <a:solidFill>
                  <a:schemeClr val="tx1"/>
                </a:solidFill>
                <a:effectLst/>
                <a:latin typeface="+mn-lt"/>
                <a:ea typeface="+mn-ea"/>
                <a:cs typeface="+mn-cs"/>
              </a:rPr>
              <a:t>数据集中的每个连接记录都包含</a:t>
            </a:r>
            <a:r>
              <a:rPr lang="en-US" altLang="zh-CN" sz="1200" kern="1200" dirty="0" smtClean="0">
                <a:solidFill>
                  <a:schemeClr val="tx1"/>
                </a:solidFill>
                <a:effectLst/>
                <a:latin typeface="+mn-lt"/>
                <a:ea typeface="+mn-ea"/>
                <a:cs typeface="+mn-cs"/>
              </a:rPr>
              <a:t>41</a:t>
            </a:r>
            <a:r>
              <a:rPr lang="zh-CN" altLang="en-US" sz="1200" kern="1200" dirty="0" smtClean="0">
                <a:solidFill>
                  <a:schemeClr val="tx1"/>
                </a:solidFill>
                <a:effectLst/>
                <a:latin typeface="+mn-lt"/>
                <a:ea typeface="+mn-ea"/>
                <a:cs typeface="+mn-cs"/>
              </a:rPr>
              <a:t>个固定的特征属性和一个类标签。</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41</a:t>
            </a:r>
            <a:r>
              <a:rPr lang="zh-CN" altLang="en-US" sz="1200" kern="1200" dirty="0" smtClean="0">
                <a:solidFill>
                  <a:schemeClr val="tx1"/>
                </a:solidFill>
                <a:effectLst/>
                <a:latin typeface="+mn-lt"/>
                <a:ea typeface="+mn-ea"/>
                <a:cs typeface="+mn-cs"/>
              </a:rPr>
              <a:t>个特征中，</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个特征是象征性的，而其他特征是连续的。</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278152C-88DB-40D8-8B94-A0F67FA0304A}" type="slidenum">
              <a:rPr lang="zh-CN" altLang="en-US" smtClean="0"/>
              <a:t>11</a:t>
            </a:fld>
            <a:endParaRPr lang="zh-CN" altLang="en-US"/>
          </a:p>
        </p:txBody>
      </p:sp>
    </p:spTree>
    <p:extLst>
      <p:ext uri="{BB962C8B-B14F-4D97-AF65-F5344CB8AC3E}">
        <p14:creationId xmlns:p14="http://schemas.microsoft.com/office/powerpoint/2010/main" val="246804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类标识符指示连接记录是正常的或特定类型的攻击。此外，我们可以看到</a:t>
            </a:r>
            <a:r>
              <a:rPr lang="en-US" altLang="zh-CN" sz="1200" kern="1200" dirty="0" smtClean="0">
                <a:solidFill>
                  <a:schemeClr val="tx1"/>
                </a:solidFill>
                <a:effectLst/>
                <a:latin typeface="+mn-lt"/>
                <a:ea typeface="+mn-ea"/>
                <a:cs typeface="+mn-cs"/>
              </a:rPr>
              <a:t>DOS</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Probing</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R2L</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U2R</a:t>
            </a:r>
            <a:r>
              <a:rPr lang="zh-CN" altLang="en-US" sz="1200" kern="1200" dirty="0" smtClean="0">
                <a:solidFill>
                  <a:schemeClr val="tx1"/>
                </a:solidFill>
                <a:effectLst/>
                <a:latin typeface="+mn-lt"/>
                <a:ea typeface="+mn-ea"/>
                <a:cs typeface="+mn-cs"/>
              </a:rPr>
              <a:t>有更详细的划分。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攻击类型被标记为数字。</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首先，我们将完成四种攻击的检测；另一方面，我们将完成二十二种攻击的检测。同时，对</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数据集和完整数据集进行了测试。</a:t>
            </a:r>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12</a:t>
            </a:fld>
            <a:endParaRPr lang="zh-CN" altLang="en-US"/>
          </a:p>
        </p:txBody>
      </p:sp>
    </p:spTree>
    <p:extLst>
      <p:ext uri="{BB962C8B-B14F-4D97-AF65-F5344CB8AC3E}">
        <p14:creationId xmlns:p14="http://schemas.microsoft.com/office/powerpoint/2010/main" val="4144672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ko-KR" altLang="en-US" sz="1200" kern="1200" dirty="0" smtClean="0">
                <a:solidFill>
                  <a:schemeClr val="tx1"/>
                </a:solidFill>
                <a:effectLst/>
                <a:latin typeface="+mn-lt"/>
                <a:ea typeface="+mn-ea"/>
                <a:cs typeface="+mn-cs"/>
              </a:rPr>
              <a:t>从</a:t>
            </a:r>
            <a:r>
              <a:rPr lang="en-US" altLang="ko-KR" sz="1200" kern="1200" dirty="0" smtClean="0">
                <a:solidFill>
                  <a:schemeClr val="tx1"/>
                </a:solidFill>
                <a:effectLst/>
                <a:latin typeface="+mn-lt"/>
                <a:ea typeface="+mn-ea"/>
                <a:cs typeface="+mn-cs"/>
              </a:rPr>
              <a:t>F1</a:t>
            </a:r>
            <a:r>
              <a:rPr lang="ko-KR" altLang="en-US" sz="1200" kern="1200" dirty="0" smtClean="0">
                <a:solidFill>
                  <a:schemeClr val="tx1"/>
                </a:solidFill>
                <a:effectLst/>
                <a:latin typeface="+mn-lt"/>
                <a:ea typeface="+mn-ea"/>
                <a:cs typeface="+mn-cs"/>
              </a:rPr>
              <a:t>分和计算时间两个方面对实验结果进行了比较。我们对数据集进行了随机划分，其中</a:t>
            </a:r>
            <a:r>
              <a:rPr lang="en-US" altLang="ko-KR" sz="1200" kern="1200" dirty="0" smtClean="0">
                <a:solidFill>
                  <a:schemeClr val="tx1"/>
                </a:solidFill>
                <a:effectLst/>
                <a:latin typeface="+mn-lt"/>
                <a:ea typeface="+mn-ea"/>
                <a:cs typeface="+mn-cs"/>
              </a:rPr>
              <a:t>60%</a:t>
            </a:r>
            <a:r>
              <a:rPr lang="ko-KR" altLang="en-US" sz="1200" kern="1200" dirty="0" smtClean="0">
                <a:solidFill>
                  <a:schemeClr val="tx1"/>
                </a:solidFill>
                <a:effectLst/>
                <a:latin typeface="+mn-lt"/>
                <a:ea typeface="+mn-ea"/>
                <a:cs typeface="+mn-cs"/>
              </a:rPr>
              <a:t>作为训练数据集，</a:t>
            </a:r>
            <a:r>
              <a:rPr lang="en-US" altLang="ko-KR" sz="1200" kern="1200" dirty="0" smtClean="0">
                <a:solidFill>
                  <a:schemeClr val="tx1"/>
                </a:solidFill>
                <a:effectLst/>
                <a:latin typeface="+mn-lt"/>
                <a:ea typeface="+mn-ea"/>
                <a:cs typeface="+mn-cs"/>
              </a:rPr>
              <a:t>40%</a:t>
            </a:r>
            <a:r>
              <a:rPr lang="ko-KR" altLang="en-US" sz="1200" kern="1200" dirty="0" smtClean="0">
                <a:solidFill>
                  <a:schemeClr val="tx1"/>
                </a:solidFill>
                <a:effectLst/>
                <a:latin typeface="+mn-lt"/>
                <a:ea typeface="+mn-ea"/>
                <a:cs typeface="+mn-cs"/>
              </a:rPr>
              <a:t>作为测试数据集。</a:t>
            </a:r>
            <a:r>
              <a:rPr lang="zh-CN" altLang="en-US" sz="1200" kern="1200" dirty="0" smtClean="0">
                <a:solidFill>
                  <a:schemeClr val="tx1"/>
                </a:solidFill>
                <a:effectLst/>
                <a:latin typeface="+mn-lt"/>
                <a:ea typeface="+mn-ea"/>
                <a:cs typeface="+mn-cs"/>
              </a:rPr>
              <a:t>因为</a:t>
            </a:r>
            <a:r>
              <a:rPr lang="en-US" altLang="ko-KR" sz="1200" kern="1200" dirty="0" smtClean="0">
                <a:solidFill>
                  <a:schemeClr val="tx1"/>
                </a:solidFill>
                <a:effectLst/>
                <a:latin typeface="+mn-lt"/>
                <a:ea typeface="+mn-ea"/>
                <a:cs typeface="+mn-cs"/>
              </a:rPr>
              <a:t>Naıve</a:t>
            </a:r>
            <a:r>
              <a:rPr lang="ko-KR" altLang="en-US" sz="1200" kern="1200" dirty="0" smtClean="0">
                <a:solidFill>
                  <a:schemeClr val="tx1"/>
                </a:solidFill>
                <a:effectLst/>
                <a:latin typeface="+mn-lt"/>
                <a:ea typeface="+mn-ea"/>
                <a:cs typeface="+mn-cs"/>
              </a:rPr>
              <a:t>贝叶斯包含三个模型：多项式</a:t>
            </a:r>
            <a:r>
              <a:rPr lang="en-US" altLang="ko-KR" sz="1200" kern="1200" dirty="0" err="1" smtClean="0">
                <a:solidFill>
                  <a:schemeClr val="tx1"/>
                </a:solidFill>
                <a:effectLst/>
                <a:latin typeface="+mn-lt"/>
                <a:ea typeface="+mn-ea"/>
                <a:cs typeface="+mn-cs"/>
              </a:rPr>
              <a:t>Nb</a:t>
            </a:r>
            <a:r>
              <a:rPr lang="ko-KR" altLang="en-US" sz="1200" kern="1200" dirty="0" smtClean="0">
                <a:solidFill>
                  <a:schemeClr val="tx1"/>
                </a:solidFill>
                <a:effectLst/>
                <a:latin typeface="+mn-lt"/>
                <a:ea typeface="+mn-ea"/>
                <a:cs typeface="+mn-cs"/>
              </a:rPr>
              <a:t>、伯努林</a:t>
            </a:r>
            <a:r>
              <a:rPr lang="en-US" altLang="ko-KR" sz="1200" kern="1200" dirty="0" smtClean="0">
                <a:solidFill>
                  <a:schemeClr val="tx1"/>
                </a:solidFill>
                <a:effectLst/>
                <a:latin typeface="+mn-lt"/>
                <a:ea typeface="+mn-ea"/>
                <a:cs typeface="+mn-cs"/>
              </a:rPr>
              <a:t>b</a:t>
            </a:r>
            <a:r>
              <a:rPr lang="ko-KR" altLang="en-US" sz="1200" kern="1200" dirty="0" smtClean="0">
                <a:solidFill>
                  <a:schemeClr val="tx1"/>
                </a:solidFill>
                <a:effectLst/>
                <a:latin typeface="+mn-lt"/>
                <a:ea typeface="+mn-ea"/>
                <a:cs typeface="+mn-cs"/>
              </a:rPr>
              <a:t>和高斯扬</a:t>
            </a:r>
            <a:r>
              <a:rPr lang="en-US" altLang="ko-KR" sz="1200" kern="1200" dirty="0" smtClean="0">
                <a:solidFill>
                  <a:schemeClr val="tx1"/>
                </a:solidFill>
                <a:effectLst/>
                <a:latin typeface="+mn-lt"/>
                <a:ea typeface="+mn-ea"/>
                <a:cs typeface="+mn-cs"/>
              </a:rPr>
              <a:t>b[32]</a:t>
            </a:r>
            <a:r>
              <a:rPr lang="ko-KR" altLang="en-US" sz="1200" kern="1200" dirty="0" smtClean="0">
                <a:solidFill>
                  <a:schemeClr val="tx1"/>
                </a:solidFill>
                <a:effectLst/>
                <a:latin typeface="+mn-lt"/>
                <a:ea typeface="+mn-ea"/>
                <a:cs typeface="+mn-cs"/>
              </a:rPr>
              <a:t>。因此，我们首先对贝叶斯方法进行了测试，找出了适合于入侵检测的最优方法。然后与其他两种方法进行比较。</a:t>
            </a:r>
            <a:r>
              <a:rPr lang="zh-CN" altLang="en-US" sz="1200" kern="1200" dirty="0" smtClean="0">
                <a:solidFill>
                  <a:schemeClr val="tx1"/>
                </a:solidFill>
                <a:effectLst/>
                <a:latin typeface="+mn-lt"/>
                <a:ea typeface="+mn-ea"/>
                <a:cs typeface="+mn-cs"/>
              </a:rPr>
              <a:t>首先，我们测试了贝叶斯方法。计算时间对比结果如图</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所示。多项式</a:t>
            </a:r>
            <a:r>
              <a:rPr lang="en-US" altLang="zh-CN" sz="1200" kern="1200" dirty="0" err="1" smtClean="0">
                <a:solidFill>
                  <a:schemeClr val="tx1"/>
                </a:solidFill>
                <a:effectLst/>
                <a:latin typeface="+mn-lt"/>
                <a:ea typeface="+mn-ea"/>
                <a:cs typeface="+mn-cs"/>
              </a:rPr>
              <a:t>nb</a:t>
            </a:r>
            <a:r>
              <a:rPr lang="zh-CN" altLang="en-US" sz="1200" kern="1200" dirty="0" smtClean="0">
                <a:solidFill>
                  <a:schemeClr val="tx1"/>
                </a:solidFill>
                <a:effectLst/>
                <a:latin typeface="+mn-lt"/>
                <a:ea typeface="+mn-ea"/>
                <a:cs typeface="+mn-cs"/>
              </a:rPr>
              <a:t>在所有测试用例中计算时间最少，其次是</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是最后一个。然后根据</a:t>
            </a:r>
            <a:r>
              <a:rPr lang="ko-KR" altLang="en-US" sz="1200" kern="1200" dirty="0" smtClean="0">
                <a:solidFill>
                  <a:schemeClr val="tx1"/>
                </a:solidFill>
                <a:effectLst/>
                <a:latin typeface="+mn-lt"/>
                <a:ea typeface="+mn-ea"/>
                <a:cs typeface="+mn-cs"/>
              </a:rPr>
              <a:t>퐹</a:t>
            </a:r>
            <a:r>
              <a:rPr lang="en-US" altLang="ko-KR"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的测试结果进行比较。我们的原则如下。我们首先看到了正常类的检测精度，因为在实际情况中，正常类的比例比较大，由于攻击类型分为四种和二十二种具体攻击类型，因此我们首先讨论了三种方法对四种攻击的检测结果，然后讨论了对二十二种攻击的检测结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278152C-88DB-40D8-8B94-A0F67FA0304A}" type="slidenum">
              <a:rPr lang="zh-CN" altLang="en-US" smtClean="0"/>
              <a:t>13</a:t>
            </a:fld>
            <a:endParaRPr lang="zh-CN" altLang="en-US"/>
          </a:p>
        </p:txBody>
      </p:sp>
    </p:spTree>
    <p:extLst>
      <p:ext uri="{BB962C8B-B14F-4D97-AF65-F5344CB8AC3E}">
        <p14:creationId xmlns:p14="http://schemas.microsoft.com/office/powerpoint/2010/main" val="711123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先验为高斯分布的朴素贝叶斯</a:t>
            </a: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的检测精度明显低于其他两种方法。</a:t>
            </a:r>
            <a:r>
              <a:rPr lang="en-US" altLang="zh-CN" sz="1200" kern="1200" dirty="0" err="1" smtClean="0">
                <a:solidFill>
                  <a:schemeClr val="tx1"/>
                </a:solidFill>
                <a:effectLst/>
                <a:latin typeface="+mn-lt"/>
                <a:ea typeface="+mn-ea"/>
                <a:cs typeface="+mn-cs"/>
              </a:rPr>
              <a:t>BernoulliNB</a:t>
            </a:r>
            <a:r>
              <a:rPr lang="zh-CN" altLang="en-US" sz="1200" b="0" i="0" kern="1200" dirty="0" smtClean="0">
                <a:solidFill>
                  <a:schemeClr val="tx1"/>
                </a:solidFill>
                <a:effectLst/>
                <a:latin typeface="+mn-lt"/>
                <a:ea typeface="+mn-ea"/>
                <a:cs typeface="+mn-cs"/>
              </a:rPr>
              <a:t>先验为伯努利分布的朴素贝叶斯</a:t>
            </a:r>
            <a:r>
              <a:rPr lang="zh-CN" altLang="en-US" sz="1200" kern="1200" dirty="0" smtClean="0">
                <a:solidFill>
                  <a:schemeClr val="tx1"/>
                </a:solidFill>
                <a:effectLst/>
                <a:latin typeface="+mn-lt"/>
                <a:ea typeface="+mn-ea"/>
                <a:cs typeface="+mn-cs"/>
              </a:rPr>
              <a:t>略低于</a:t>
            </a:r>
            <a:r>
              <a:rPr lang="zh-CN" altLang="en-US" sz="1200" b="0" i="0" kern="1200" dirty="0" smtClean="0">
                <a:solidFill>
                  <a:schemeClr val="tx1"/>
                </a:solidFill>
                <a:effectLst/>
                <a:latin typeface="+mn-lt"/>
                <a:ea typeface="+mn-ea"/>
                <a:cs typeface="+mn-cs"/>
              </a:rPr>
              <a:t>先验为多项式分布的朴素贝叶斯</a:t>
            </a:r>
            <a:r>
              <a:rPr lang="zh-CN" altLang="en-US" sz="1200" kern="1200" dirty="0" smtClean="0">
                <a:solidFill>
                  <a:schemeClr val="tx1"/>
                </a:solidFill>
                <a:effectLst/>
                <a:latin typeface="+mn-lt"/>
                <a:ea typeface="+mn-ea"/>
                <a:cs typeface="+mn-cs"/>
              </a:rPr>
              <a:t>。如图</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所示，对于完整的数据集，基于</a:t>
            </a: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的正常类型的检测</a:t>
            </a:r>
            <a:r>
              <a:rPr lang="ko-KR" altLang="en-US" sz="1200" kern="1200" dirty="0" smtClean="0">
                <a:solidFill>
                  <a:schemeClr val="tx1"/>
                </a:solidFill>
                <a:effectLst/>
                <a:latin typeface="+mn-lt"/>
                <a:ea typeface="+mn-ea"/>
                <a:cs typeface="+mn-cs"/>
              </a:rPr>
              <a:t>퐹</a:t>
            </a:r>
            <a:r>
              <a:rPr lang="en-US" altLang="ko-KR"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得分有所增加，但仍低于其他两个。</a:t>
            </a: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可以实现检测类型覆盖。</a:t>
            </a:r>
            <a:r>
              <a:rPr lang="zh-CN" altLang="en-US" sz="1200" b="0" i="0" kern="1200" dirty="0" smtClean="0">
                <a:solidFill>
                  <a:schemeClr val="tx1"/>
                </a:solidFill>
                <a:effectLst/>
                <a:latin typeface="+mn-lt"/>
                <a:ea typeface="+mn-ea"/>
                <a:cs typeface="+mn-cs"/>
              </a:rPr>
              <a:t>先验为多项式分布的朴素贝叶斯</a:t>
            </a:r>
            <a:r>
              <a:rPr lang="zh-CN" altLang="en-US"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。然而</a:t>
            </a:r>
            <a:r>
              <a:rPr lang="zh-CN" altLang="en-US" sz="1200" b="0" i="0" kern="1200" dirty="0" smtClean="0">
                <a:solidFill>
                  <a:schemeClr val="tx1"/>
                </a:solidFill>
                <a:effectLst/>
                <a:latin typeface="+mn-lt"/>
                <a:ea typeface="+mn-ea"/>
                <a:cs typeface="+mn-cs"/>
              </a:rPr>
              <a:t>先验为伯努利分布的朴素贝叶斯</a:t>
            </a:r>
            <a:r>
              <a:rPr lang="zh-CN" altLang="en-US" sz="1200" kern="1200" dirty="0" smtClean="0">
                <a:solidFill>
                  <a:schemeClr val="tx1"/>
                </a:solidFill>
                <a:effectLst/>
                <a:latin typeface="+mn-lt"/>
                <a:ea typeface="+mn-ea"/>
                <a:cs typeface="+mn-cs"/>
              </a:rPr>
              <a:t>是相对稳定的。虽然</a:t>
            </a:r>
            <a:r>
              <a:rPr lang="zh-CN" altLang="en-US" sz="1200" b="0" i="0" kern="1200" dirty="0" smtClean="0">
                <a:solidFill>
                  <a:schemeClr val="tx1"/>
                </a:solidFill>
                <a:effectLst/>
                <a:latin typeface="+mn-lt"/>
                <a:ea typeface="+mn-ea"/>
                <a:cs typeface="+mn-cs"/>
              </a:rPr>
              <a:t>先验为高斯分布的朴素贝叶斯</a:t>
            </a: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检测</a:t>
            </a:r>
            <a:r>
              <a:rPr lang="en-US" altLang="zh-CN" sz="1200" kern="1200" dirty="0" smtClean="0">
                <a:solidFill>
                  <a:schemeClr val="tx1"/>
                </a:solidFill>
                <a:effectLst/>
                <a:latin typeface="+mn-lt"/>
                <a:ea typeface="+mn-ea"/>
                <a:cs typeface="+mn-cs"/>
              </a:rPr>
              <a:t>U2R</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F1</a:t>
            </a:r>
            <a:r>
              <a:rPr lang="zh-CN" altLang="en-US" sz="1200" kern="1200" dirty="0" smtClean="0">
                <a:solidFill>
                  <a:schemeClr val="tx1"/>
                </a:solidFill>
                <a:effectLst/>
                <a:latin typeface="+mn-lt"/>
                <a:ea typeface="+mn-ea"/>
                <a:cs typeface="+mn-cs"/>
              </a:rPr>
              <a:t>分优于</a:t>
            </a:r>
            <a:r>
              <a:rPr lang="zh-CN" altLang="en-US" sz="1200" b="0" i="0" kern="1200" dirty="0" smtClean="0">
                <a:solidFill>
                  <a:schemeClr val="tx1"/>
                </a:solidFill>
                <a:effectLst/>
                <a:latin typeface="+mn-lt"/>
                <a:ea typeface="+mn-ea"/>
                <a:cs typeface="+mn-cs"/>
              </a:rPr>
              <a:t>先验为伯努利分布的朴素贝叶斯</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，但</a:t>
            </a:r>
            <a:r>
              <a:rPr lang="en-US" altLang="zh-CN" sz="1200" kern="1200" dirty="0" smtClean="0">
                <a:solidFill>
                  <a:schemeClr val="tx1"/>
                </a:solidFill>
                <a:effectLst/>
                <a:latin typeface="+mn-lt"/>
                <a:ea typeface="+mn-ea"/>
                <a:cs typeface="+mn-cs"/>
              </a:rPr>
              <a:t>R2L</a:t>
            </a:r>
            <a:r>
              <a:rPr lang="zh-CN" altLang="en-US" sz="1200" kern="1200" dirty="0" smtClean="0">
                <a:solidFill>
                  <a:schemeClr val="tx1"/>
                </a:solidFill>
                <a:effectLst/>
                <a:latin typeface="+mn-lt"/>
                <a:ea typeface="+mn-ea"/>
                <a:cs typeface="+mn-cs"/>
              </a:rPr>
              <a:t>的检测</a:t>
            </a:r>
            <a:r>
              <a:rPr lang="en-US" altLang="zh-CN" sz="1200" kern="1200" dirty="0" smtClean="0">
                <a:solidFill>
                  <a:schemeClr val="tx1"/>
                </a:solidFill>
                <a:effectLst/>
                <a:latin typeface="+mn-lt"/>
                <a:ea typeface="+mn-ea"/>
                <a:cs typeface="+mn-cs"/>
              </a:rPr>
              <a:t>F</a:t>
            </a:r>
            <a:r>
              <a:rPr lang="en-US" altLang="ko-KR"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分远低于</a:t>
            </a:r>
            <a:r>
              <a:rPr lang="zh-CN" altLang="en-US" sz="1200" b="0" i="0" kern="1200" dirty="0" smtClean="0">
                <a:solidFill>
                  <a:schemeClr val="tx1"/>
                </a:solidFill>
                <a:effectLst/>
                <a:latin typeface="+mn-lt"/>
                <a:ea typeface="+mn-ea"/>
                <a:cs typeface="+mn-cs"/>
              </a:rPr>
              <a:t>先验为伯努利分布的朴素贝叶斯</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，同时考虑到</a:t>
            </a:r>
            <a:r>
              <a:rPr lang="zh-CN" altLang="en-US" sz="1200" b="0" i="0" kern="1200" dirty="0" smtClean="0">
                <a:solidFill>
                  <a:schemeClr val="tx1"/>
                </a:solidFill>
                <a:effectLst/>
                <a:latin typeface="+mn-lt"/>
                <a:ea typeface="+mn-ea"/>
                <a:cs typeface="+mn-cs"/>
              </a:rPr>
              <a:t>先验为伯努利分布的朴素贝叶斯</a:t>
            </a: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对正常型的</a:t>
            </a:r>
            <a:r>
              <a:rPr lang="ko-KR" altLang="en-US" sz="1200" kern="1200" dirty="0" smtClean="0">
                <a:solidFill>
                  <a:schemeClr val="tx1"/>
                </a:solidFill>
                <a:effectLst/>
                <a:latin typeface="+mn-lt"/>
                <a:ea typeface="+mn-ea"/>
                <a:cs typeface="+mn-cs"/>
              </a:rPr>
              <a:t>퐹</a:t>
            </a:r>
            <a:r>
              <a:rPr lang="en-US" altLang="ko-KR"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分低于</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法。另外，前者的计算时间比后者长得多。因此，</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方法是</a:t>
            </a:r>
            <a:r>
              <a:rPr lang="en-US" altLang="zh-CN" sz="1200" kern="1200" dirty="0" smtClean="0">
                <a:solidFill>
                  <a:schemeClr val="tx1"/>
                </a:solidFill>
                <a:effectLst/>
                <a:latin typeface="+mn-lt"/>
                <a:ea typeface="+mn-ea"/>
                <a:cs typeface="+mn-cs"/>
              </a:rPr>
              <a:t>IDS</a:t>
            </a:r>
            <a:r>
              <a:rPr lang="zh-CN" altLang="en-US" sz="1200" kern="1200" dirty="0" smtClean="0">
                <a:solidFill>
                  <a:schemeClr val="tx1"/>
                </a:solidFill>
                <a:effectLst/>
                <a:latin typeface="+mn-lt"/>
                <a:ea typeface="+mn-ea"/>
                <a:cs typeface="+mn-cs"/>
              </a:rPr>
              <a:t>的最佳方法。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14</a:t>
            </a:fld>
            <a:endParaRPr lang="zh-CN" altLang="en-US"/>
          </a:p>
        </p:txBody>
      </p:sp>
    </p:spTree>
    <p:extLst>
      <p:ext uri="{BB962C8B-B14F-4D97-AF65-F5344CB8AC3E}">
        <p14:creationId xmlns:p14="http://schemas.microsoft.com/office/powerpoint/2010/main" val="2711792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我们讨论了在这两个数据集上检测</a:t>
            </a:r>
            <a:r>
              <a:rPr lang="en-US" altLang="zh-CN" sz="1200" kern="1200" dirty="0" smtClean="0">
                <a:solidFill>
                  <a:schemeClr val="tx1"/>
                </a:solidFill>
                <a:effectLst/>
                <a:latin typeface="+mn-lt"/>
                <a:ea typeface="+mn-ea"/>
                <a:cs typeface="+mn-cs"/>
              </a:rPr>
              <a:t>22</a:t>
            </a:r>
            <a:r>
              <a:rPr lang="zh-CN" altLang="en-US" sz="1200" kern="1200" dirty="0" smtClean="0">
                <a:solidFill>
                  <a:schemeClr val="tx1"/>
                </a:solidFill>
                <a:effectLst/>
                <a:latin typeface="+mn-lt"/>
                <a:ea typeface="+mn-ea"/>
                <a:cs typeface="+mn-cs"/>
              </a:rPr>
              <a:t>个攻击的三种模式的结果。同样，我们首先讨论测试结果的标准类。如图</a:t>
            </a: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所示，与上述场景中的结果相同，对于</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的数据集，基于</a:t>
            </a: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的正常类型的检测</a:t>
            </a:r>
            <a:r>
              <a:rPr lang="ko-KR" altLang="en-US" sz="1200" kern="1200" dirty="0" smtClean="0">
                <a:solidFill>
                  <a:schemeClr val="tx1"/>
                </a:solidFill>
                <a:effectLst/>
                <a:latin typeface="+mn-lt"/>
                <a:ea typeface="+mn-ea"/>
                <a:cs typeface="+mn-cs"/>
              </a:rPr>
              <a:t>퐹</a:t>
            </a:r>
            <a:r>
              <a:rPr lang="en-US" altLang="ko-KR"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得分显著低于其他两种方法。</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法与多项式</a:t>
            </a:r>
            <a:r>
              <a:rPr lang="en-US" altLang="zh-CN" sz="1200" kern="1200" dirty="0" err="1" smtClean="0">
                <a:solidFill>
                  <a:schemeClr val="tx1"/>
                </a:solidFill>
                <a:effectLst/>
                <a:latin typeface="+mn-lt"/>
                <a:ea typeface="+mn-ea"/>
                <a:cs typeface="+mn-cs"/>
              </a:rPr>
              <a:t>nb</a:t>
            </a:r>
            <a:r>
              <a:rPr lang="zh-CN" altLang="en-US" sz="1200" kern="1200" dirty="0" smtClean="0">
                <a:solidFill>
                  <a:schemeClr val="tx1"/>
                </a:solidFill>
                <a:effectLst/>
                <a:latin typeface="+mn-lt"/>
                <a:ea typeface="+mn-ea"/>
                <a:cs typeface="+mn-cs"/>
              </a:rPr>
              <a:t>法的正态型检测精度相同。另外，针对</a:t>
            </a:r>
            <a:r>
              <a:rPr lang="en-US" altLang="zh-CN" sz="1200" kern="1200" dirty="0" smtClean="0">
                <a:solidFill>
                  <a:schemeClr val="tx1"/>
                </a:solidFill>
                <a:effectLst/>
                <a:latin typeface="+mn-lt"/>
                <a:ea typeface="+mn-ea"/>
                <a:cs typeface="+mn-cs"/>
              </a:rPr>
              <a:t>22</a:t>
            </a:r>
            <a:r>
              <a:rPr lang="zh-CN" altLang="en-US" sz="1200" kern="1200" dirty="0" smtClean="0">
                <a:solidFill>
                  <a:schemeClr val="tx1"/>
                </a:solidFill>
                <a:effectLst/>
                <a:latin typeface="+mn-lt"/>
                <a:ea typeface="+mn-ea"/>
                <a:cs typeface="+mn-cs"/>
              </a:rPr>
              <a:t>种攻击的检测得分为</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分的情况，伯努林方法是最好的。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GaussianNB</a:t>
            </a:r>
            <a:r>
              <a:rPr lang="zh-CN" altLang="en-US" sz="1200" kern="1200" dirty="0" smtClean="0">
                <a:solidFill>
                  <a:schemeClr val="tx1"/>
                </a:solidFill>
                <a:effectLst/>
                <a:latin typeface="+mn-lt"/>
                <a:ea typeface="+mn-ea"/>
                <a:cs typeface="+mn-cs"/>
              </a:rPr>
              <a:t>的正规类</a:t>
            </a:r>
            <a:r>
              <a:rPr lang="en-US" altLang="zh-CN" sz="1200" kern="1200" dirty="0" smtClean="0">
                <a:solidFill>
                  <a:schemeClr val="tx1"/>
                </a:solidFill>
                <a:effectLst/>
                <a:latin typeface="+mn-lt"/>
                <a:ea typeface="+mn-ea"/>
                <a:cs typeface="+mn-cs"/>
              </a:rPr>
              <a:t>F1</a:t>
            </a:r>
            <a:r>
              <a:rPr lang="zh-CN" altLang="en-US" sz="1200" kern="1200" dirty="0" smtClean="0">
                <a:solidFill>
                  <a:schemeClr val="tx1"/>
                </a:solidFill>
                <a:effectLst/>
                <a:latin typeface="+mn-lt"/>
                <a:ea typeface="+mn-ea"/>
                <a:cs typeface="+mn-cs"/>
              </a:rPr>
              <a:t>得到了改进，但仍然是较低的</a:t>
            </a:r>
            <a:r>
              <a:rPr lang="en-US" altLang="zh-CN" sz="1200" kern="1200" dirty="0" smtClean="0">
                <a:solidFill>
                  <a:schemeClr val="tx1"/>
                </a:solidFill>
                <a:effectLst/>
                <a:latin typeface="+mn-lt"/>
                <a:ea typeface="+mn-ea"/>
                <a:cs typeface="+mn-cs"/>
              </a:rPr>
              <a:t>t h a n t h e o t h e r t w o m e t h o d s</a:t>
            </a:r>
            <a:r>
              <a:rPr lang="zh-CN" altLang="en-US" sz="1200" kern="1200" dirty="0" smtClean="0">
                <a:solidFill>
                  <a:schemeClr val="tx1"/>
                </a:solidFill>
                <a:effectLst/>
                <a:latin typeface="+mn-lt"/>
                <a:ea typeface="+mn-ea"/>
                <a:cs typeface="+mn-cs"/>
              </a:rPr>
              <a:t>。这和上面一样。考虑到其它攻击的检测核心，伯努利方法是最好的。</a:t>
            </a: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278152C-88DB-40D8-8B94-A0F67FA0304A}" type="slidenum">
              <a:rPr lang="zh-CN" altLang="en-US" smtClean="0"/>
              <a:t>15</a:t>
            </a:fld>
            <a:endParaRPr lang="zh-CN" altLang="en-US"/>
          </a:p>
        </p:txBody>
      </p:sp>
    </p:spTree>
    <p:extLst>
      <p:ext uri="{BB962C8B-B14F-4D97-AF65-F5344CB8AC3E}">
        <p14:creationId xmlns:p14="http://schemas.microsoft.com/office/powerpoint/2010/main" val="265307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接下来，我们将比较</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decision tree</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KNN</a:t>
            </a:r>
            <a:r>
              <a:rPr lang="zh-CN" altLang="en-US" sz="1200" kern="1200" dirty="0" smtClean="0">
                <a:solidFill>
                  <a:schemeClr val="tx1"/>
                </a:solidFill>
                <a:effectLst/>
                <a:latin typeface="+mn-lt"/>
                <a:ea typeface="+mn-ea"/>
                <a:cs typeface="+mn-cs"/>
              </a:rPr>
              <a:t>。计算时间对比结果见表</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。在所有测试用例中，</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得到的计算时间最少，其次是决策树，</a:t>
            </a:r>
            <a:r>
              <a:rPr lang="en-US" altLang="zh-CN" sz="1200" kern="1200" dirty="0" smtClean="0">
                <a:solidFill>
                  <a:schemeClr val="tx1"/>
                </a:solidFill>
                <a:effectLst/>
                <a:latin typeface="+mn-lt"/>
                <a:ea typeface="+mn-ea"/>
                <a:cs typeface="+mn-cs"/>
              </a:rPr>
              <a:t>KNN</a:t>
            </a:r>
            <a:r>
              <a:rPr lang="zh-CN" altLang="en-US" sz="1200" kern="1200" dirty="0" smtClean="0">
                <a:solidFill>
                  <a:schemeClr val="tx1"/>
                </a:solidFill>
                <a:effectLst/>
                <a:latin typeface="+mn-lt"/>
                <a:ea typeface="+mn-ea"/>
                <a:cs typeface="+mn-cs"/>
              </a:rPr>
              <a:t>是最后一个。</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如表</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所示，不接受</a:t>
            </a:r>
            <a:r>
              <a:rPr lang="en-US" altLang="zh-CN" sz="1200" kern="1200" dirty="0" smtClean="0">
                <a:solidFill>
                  <a:schemeClr val="tx1"/>
                </a:solidFill>
                <a:effectLst/>
                <a:latin typeface="+mn-lt"/>
                <a:ea typeface="+mn-ea"/>
                <a:cs typeface="+mn-cs"/>
              </a:rPr>
              <a:t>KNN</a:t>
            </a:r>
            <a:r>
              <a:rPr lang="zh-CN" altLang="en-US" sz="1200" kern="1200" dirty="0" smtClean="0">
                <a:solidFill>
                  <a:schemeClr val="tx1"/>
                </a:solidFill>
                <a:effectLst/>
                <a:latin typeface="+mn-lt"/>
                <a:ea typeface="+mn-ea"/>
                <a:cs typeface="+mn-cs"/>
              </a:rPr>
              <a:t>的计算时间。由于</a:t>
            </a:r>
            <a:r>
              <a:rPr lang="en-US" altLang="zh-CN" sz="1200" kern="1200" dirty="0" smtClean="0">
                <a:solidFill>
                  <a:schemeClr val="tx1"/>
                </a:solidFill>
                <a:effectLst/>
                <a:latin typeface="+mn-lt"/>
                <a:ea typeface="+mn-ea"/>
                <a:cs typeface="+mn-cs"/>
              </a:rPr>
              <a:t>KNN</a:t>
            </a:r>
            <a:r>
              <a:rPr lang="zh-CN" altLang="en-US" sz="1200" kern="1200" dirty="0" smtClean="0">
                <a:solidFill>
                  <a:schemeClr val="tx1"/>
                </a:solidFill>
                <a:effectLst/>
                <a:latin typeface="+mn-lt"/>
                <a:ea typeface="+mn-ea"/>
                <a:cs typeface="+mn-cs"/>
              </a:rPr>
              <a:t>的时间性能最差，因此不需要进行多次实验。表</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中时间对应的</a:t>
            </a:r>
            <a:r>
              <a:rPr lang="en-US" altLang="zh-CN" sz="1200" kern="1200" dirty="0" smtClean="0">
                <a:solidFill>
                  <a:schemeClr val="tx1"/>
                </a:solidFill>
                <a:effectLst/>
                <a:latin typeface="+mn-lt"/>
                <a:ea typeface="+mn-ea"/>
                <a:cs typeface="+mn-cs"/>
              </a:rPr>
              <a:t>KNN</a:t>
            </a:r>
            <a:r>
              <a:rPr lang="zh-CN" altLang="en-US" sz="1200" kern="1200" dirty="0" smtClean="0">
                <a:solidFill>
                  <a:schemeClr val="tx1"/>
                </a:solidFill>
                <a:effectLst/>
                <a:latin typeface="+mn-lt"/>
                <a:ea typeface="+mn-ea"/>
                <a:cs typeface="+mn-cs"/>
              </a:rPr>
              <a:t>实验的核心结果如表</a:t>
            </a: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所示。完整数据集上的</a:t>
            </a:r>
            <a:r>
              <a:rPr lang="en-US" altLang="zh-CN" sz="1200" kern="1200" dirty="0" smtClean="0">
                <a:solidFill>
                  <a:schemeClr val="tx1"/>
                </a:solidFill>
                <a:effectLst/>
                <a:latin typeface="+mn-lt"/>
                <a:ea typeface="+mn-ea"/>
                <a:cs typeface="+mn-cs"/>
              </a:rPr>
              <a:t>KNN</a:t>
            </a:r>
            <a:r>
              <a:rPr lang="zh-CN" altLang="en-US" sz="1200" kern="1200" dirty="0" smtClean="0">
                <a:solidFill>
                  <a:schemeClr val="tx1"/>
                </a:solidFill>
                <a:effectLst/>
                <a:latin typeface="+mn-lt"/>
                <a:ea typeface="+mn-ea"/>
                <a:cs typeface="+mn-cs"/>
              </a:rPr>
              <a:t>方法不是很好，无法检测到</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号（</a:t>
            </a:r>
            <a:r>
              <a:rPr lang="en-US" altLang="zh-CN" sz="1200" kern="1200" dirty="0" smtClean="0">
                <a:solidFill>
                  <a:schemeClr val="tx1"/>
                </a:solidFill>
                <a:effectLst/>
                <a:latin typeface="+mn-lt"/>
                <a:ea typeface="+mn-ea"/>
                <a:cs typeface="+mn-cs"/>
              </a:rPr>
              <a:t>U2R</a:t>
            </a:r>
            <a:r>
              <a:rPr lang="zh-CN" altLang="en-US" sz="1200" kern="1200" dirty="0" smtClean="0">
                <a:solidFill>
                  <a:schemeClr val="tx1"/>
                </a:solidFill>
                <a:effectLst/>
                <a:latin typeface="+mn-lt"/>
                <a:ea typeface="+mn-ea"/>
                <a:cs typeface="+mn-cs"/>
              </a:rPr>
              <a:t>）攻击</a:t>
            </a: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278152C-88DB-40D8-8B94-A0F67FA0304A}" type="slidenum">
              <a:rPr lang="zh-CN" altLang="en-US" smtClean="0"/>
              <a:t>16</a:t>
            </a:fld>
            <a:endParaRPr lang="zh-CN" altLang="en-US"/>
          </a:p>
        </p:txBody>
      </p:sp>
    </p:spTree>
    <p:extLst>
      <p:ext uri="{BB962C8B-B14F-4D97-AF65-F5344CB8AC3E}">
        <p14:creationId xmlns:p14="http://schemas.microsoft.com/office/powerpoint/2010/main" val="79386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我们讨论了这两种方法对两个数据集的二十二次攻击的结果。同样，我们首先讨论正规类的结果。如图</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所示，决策树在</a:t>
            </a:r>
            <a:r>
              <a:rPr lang="en-US" altLang="zh-CN" sz="1200" kern="1200" dirty="0" smtClean="0">
                <a:solidFill>
                  <a:schemeClr val="tx1"/>
                </a:solidFill>
                <a:effectLst/>
                <a:latin typeface="+mn-lt"/>
                <a:ea typeface="+mn-ea"/>
                <a:cs typeface="+mn-cs"/>
              </a:rPr>
              <a:t>8</a:t>
            </a:r>
            <a:r>
              <a:rPr lang="zh-CN" altLang="en-US" sz="1200" kern="1200" dirty="0" smtClean="0">
                <a:solidFill>
                  <a:schemeClr val="tx1"/>
                </a:solidFill>
                <a:effectLst/>
                <a:latin typeface="+mn-lt"/>
                <a:ea typeface="+mn-ea"/>
                <a:cs typeface="+mn-cs"/>
              </a:rPr>
              <a:t>号攻击、</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号攻击和</a:t>
            </a:r>
            <a:r>
              <a:rPr lang="en-US" altLang="zh-CN" sz="1200" kern="1200" dirty="0" smtClean="0">
                <a:solidFill>
                  <a:schemeClr val="tx1"/>
                </a:solidFill>
                <a:effectLst/>
                <a:latin typeface="+mn-lt"/>
                <a:ea typeface="+mn-ea"/>
                <a:cs typeface="+mn-cs"/>
              </a:rPr>
              <a:t>16</a:t>
            </a:r>
            <a:r>
              <a:rPr lang="zh-CN" altLang="en-US" sz="1200" kern="1200" dirty="0" smtClean="0">
                <a:solidFill>
                  <a:schemeClr val="tx1"/>
                </a:solidFill>
                <a:effectLst/>
                <a:latin typeface="+mn-lt"/>
                <a:ea typeface="+mn-ea"/>
                <a:cs typeface="+mn-cs"/>
              </a:rPr>
              <a:t>号攻击上获得与</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相同的精度。对决策树的其他攻击的精度远高于</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。特别地，</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不能检测到</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号攻击、</a:t>
            </a:r>
            <a:r>
              <a:rPr lang="en-US" altLang="zh-CN"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号攻击、</a:t>
            </a:r>
            <a:r>
              <a:rPr lang="en-US" altLang="zh-CN" sz="1200" kern="1200" dirty="0" smtClean="0">
                <a:solidFill>
                  <a:schemeClr val="tx1"/>
                </a:solidFill>
                <a:effectLst/>
                <a:latin typeface="+mn-lt"/>
                <a:ea typeface="+mn-ea"/>
                <a:cs typeface="+mn-cs"/>
              </a:rPr>
              <a:t>19</a:t>
            </a:r>
            <a:r>
              <a:rPr lang="zh-CN" altLang="en-US" sz="1200" kern="1200" dirty="0" smtClean="0">
                <a:solidFill>
                  <a:schemeClr val="tx1"/>
                </a:solidFill>
                <a:effectLst/>
                <a:latin typeface="+mn-lt"/>
                <a:ea typeface="+mn-ea"/>
                <a:cs typeface="+mn-cs"/>
              </a:rPr>
              <a:t>号攻击、</a:t>
            </a:r>
            <a:r>
              <a:rPr lang="en-US" altLang="zh-CN"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号攻击和</a:t>
            </a:r>
            <a:r>
              <a:rPr lang="en-US" altLang="zh-CN" sz="1200" kern="1200" dirty="0" smtClean="0">
                <a:solidFill>
                  <a:schemeClr val="tx1"/>
                </a:solidFill>
                <a:effectLst/>
                <a:latin typeface="+mn-lt"/>
                <a:ea typeface="+mn-ea"/>
                <a:cs typeface="+mn-cs"/>
              </a:rPr>
              <a:t>22</a:t>
            </a:r>
            <a:r>
              <a:rPr lang="zh-CN" altLang="en-US" sz="1200" kern="1200" dirty="0" smtClean="0">
                <a:solidFill>
                  <a:schemeClr val="tx1"/>
                </a:solidFill>
                <a:effectLst/>
                <a:latin typeface="+mn-lt"/>
                <a:ea typeface="+mn-ea"/>
                <a:cs typeface="+mn-cs"/>
              </a:rPr>
              <a:t>号攻击，而决策树方法可以做到这一点。如图</a:t>
            </a:r>
            <a:r>
              <a:rPr lang="en-US" altLang="zh-CN" sz="1200" kern="1200" dirty="0" smtClean="0">
                <a:solidFill>
                  <a:schemeClr val="tx1"/>
                </a:solidFill>
                <a:effectLst/>
                <a:latin typeface="+mn-lt"/>
                <a:ea typeface="+mn-ea"/>
                <a:cs typeface="+mn-cs"/>
              </a:rPr>
              <a:t>11</a:t>
            </a:r>
            <a:r>
              <a:rPr lang="zh-CN" altLang="en-US" sz="1200" kern="1200" dirty="0" smtClean="0">
                <a:solidFill>
                  <a:schemeClr val="tx1"/>
                </a:solidFill>
                <a:effectLst/>
                <a:latin typeface="+mn-lt"/>
                <a:ea typeface="+mn-ea"/>
                <a:cs typeface="+mn-cs"/>
              </a:rPr>
              <a:t>所示，对于完整的数据集，决策树方法在</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号攻击中获得与</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相同的</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分。另外，伯努林</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法的</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分比伯努林</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法的</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号进攻略低。此外，在其他情况下，决策树方法都优于</a:t>
            </a:r>
            <a:r>
              <a:rPr lang="en-US" altLang="zh-CN" sz="1200" kern="1200" dirty="0" err="1" smtClean="0">
                <a:solidFill>
                  <a:schemeClr val="tx1"/>
                </a:solidFill>
                <a:effectLst/>
                <a:latin typeface="+mn-lt"/>
                <a:ea typeface="+mn-ea"/>
                <a:cs typeface="+mn-cs"/>
              </a:rPr>
              <a:t>BernoulliNB</a:t>
            </a:r>
            <a:r>
              <a:rPr lang="zh-CN" altLang="en-US" sz="1200" kern="1200" dirty="0" smtClean="0">
                <a:solidFill>
                  <a:schemeClr val="tx1"/>
                </a:solidFill>
                <a:effectLst/>
                <a:latin typeface="+mn-lt"/>
                <a:ea typeface="+mn-ea"/>
                <a:cs typeface="+mn-cs"/>
              </a:rPr>
              <a:t>。另外，前者的计算时间比后者长得多。</a:t>
            </a:r>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17</a:t>
            </a:fld>
            <a:endParaRPr lang="zh-CN" altLang="en-US"/>
          </a:p>
        </p:txBody>
      </p:sp>
    </p:spTree>
    <p:extLst>
      <p:ext uri="{BB962C8B-B14F-4D97-AF65-F5344CB8AC3E}">
        <p14:creationId xmlns:p14="http://schemas.microsoft.com/office/powerpoint/2010/main" val="185110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现有的研究主要集中在四个攻击的检测，但没有考虑到二十二个攻击的检测。为了解决上述问题，我们提出了一种基于水蟒的入侵检测系统，采用决策树方法进行入侵检测，并对多种方法进行了比较。尽管作者在</a:t>
            </a:r>
            <a:r>
              <a:rPr lang="en-US" altLang="zh-CN" sz="1200" kern="1200" dirty="0" smtClean="0">
                <a:solidFill>
                  <a:schemeClr val="tx1"/>
                </a:solidFill>
                <a:effectLst/>
                <a:latin typeface="+mn-lt"/>
                <a:ea typeface="+mn-ea"/>
                <a:cs typeface="+mn-cs"/>
              </a:rPr>
              <a:t>[24]</a:t>
            </a:r>
            <a:r>
              <a:rPr lang="zh-CN" altLang="en-US" sz="1200" kern="1200" dirty="0" smtClean="0">
                <a:solidFill>
                  <a:schemeClr val="tx1"/>
                </a:solidFill>
                <a:effectLst/>
                <a:latin typeface="+mn-lt"/>
                <a:ea typeface="+mn-ea"/>
                <a:cs typeface="+mn-cs"/>
              </a:rPr>
              <a:t>中也使用了贝叶斯和决策树方法。与他们不同的是，我们进行了更充分的实验。并将决策树与纳维贝叶斯方法和</a:t>
            </a:r>
            <a:r>
              <a:rPr lang="en-US" altLang="zh-CN" sz="1200" kern="1200" dirty="0" smtClean="0">
                <a:solidFill>
                  <a:schemeClr val="tx1"/>
                </a:solidFill>
                <a:effectLst/>
                <a:latin typeface="+mn-lt"/>
                <a:ea typeface="+mn-ea"/>
                <a:cs typeface="+mn-cs"/>
              </a:rPr>
              <a:t>KNN</a:t>
            </a:r>
            <a:r>
              <a:rPr lang="zh-CN" altLang="en-US" sz="1200" kern="1200" dirty="0" smtClean="0">
                <a:solidFill>
                  <a:schemeClr val="tx1"/>
                </a:solidFill>
                <a:effectLst/>
                <a:latin typeface="+mn-lt"/>
                <a:ea typeface="+mn-ea"/>
                <a:cs typeface="+mn-cs"/>
              </a:rPr>
              <a:t>方法的三种模式进行了比较。更具体地说，</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数据集和完整数据集都在我们的</a:t>
            </a:r>
            <a:r>
              <a:rPr lang="en-US" altLang="zh-CN" sz="1200" kern="1200" dirty="0" smtClean="0">
                <a:solidFill>
                  <a:schemeClr val="tx1"/>
                </a:solidFill>
                <a:effectLst/>
                <a:latin typeface="+mn-lt"/>
                <a:ea typeface="+mn-ea"/>
                <a:cs typeface="+mn-cs"/>
              </a:rPr>
              <a:t>IDS</a:t>
            </a:r>
            <a:r>
              <a:rPr lang="zh-CN" altLang="en-US" sz="1200" kern="1200" dirty="0" smtClean="0">
                <a:solidFill>
                  <a:schemeClr val="tx1"/>
                </a:solidFill>
                <a:effectLst/>
                <a:latin typeface="+mn-lt"/>
                <a:ea typeface="+mn-ea"/>
                <a:cs typeface="+mn-cs"/>
              </a:rPr>
              <a:t>系统中进行了测试。</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四种攻击同时也完成了对二十二种攻击的检测。此外，还比较了各种方法的计算时间。</a:t>
            </a:r>
            <a:r>
              <a:rPr lang="en-US" altLang="zh-CN" sz="1200" kern="1200" dirty="0" smtClean="0">
                <a:solidFill>
                  <a:schemeClr val="tx1"/>
                </a:solidFill>
                <a:effectLst/>
                <a:latin typeface="+mn-lt"/>
                <a:ea typeface="+mn-ea"/>
                <a:cs typeface="+mn-cs"/>
              </a:rPr>
              <a:t>[20]</a:t>
            </a:r>
            <a:r>
              <a:rPr lang="zh-CN" altLang="en-US" sz="1200" kern="1200" dirty="0" smtClean="0">
                <a:solidFill>
                  <a:schemeClr val="tx1"/>
                </a:solidFill>
                <a:effectLst/>
                <a:latin typeface="+mn-lt"/>
                <a:ea typeface="+mn-ea"/>
                <a:cs typeface="+mn-cs"/>
              </a:rPr>
              <a:t>中的作者也考虑了算法的计算时间，但是他们也只给出了</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数据集的实验，因此我们不能判断算法在大数据环境下的性能。实验结果表明，本文提出的系统是有效和精确的。</a:t>
            </a:r>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18</a:t>
            </a:fld>
            <a:endParaRPr lang="zh-CN" altLang="en-US"/>
          </a:p>
        </p:txBody>
      </p:sp>
    </p:spTree>
    <p:extLst>
      <p:ext uri="{BB962C8B-B14F-4D97-AF65-F5344CB8AC3E}">
        <p14:creationId xmlns:p14="http://schemas.microsoft.com/office/powerpoint/2010/main" val="324196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19</a:t>
            </a:fld>
            <a:endParaRPr lang="zh-CN" altLang="en-US"/>
          </a:p>
        </p:txBody>
      </p:sp>
    </p:spTree>
    <p:extLst>
      <p:ext uri="{BB962C8B-B14F-4D97-AF65-F5344CB8AC3E}">
        <p14:creationId xmlns:p14="http://schemas.microsoft.com/office/powerpoint/2010/main" val="41426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2</a:t>
            </a:fld>
            <a:endParaRPr lang="zh-CN" altLang="en-US"/>
          </a:p>
        </p:txBody>
      </p:sp>
    </p:spTree>
    <p:extLst>
      <p:ext uri="{BB962C8B-B14F-4D97-AF65-F5344CB8AC3E}">
        <p14:creationId xmlns:p14="http://schemas.microsoft.com/office/powerpoint/2010/main" val="3764170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Arial" panose="020B0604020202020204" pitchFamily="34" charset="0"/>
              </a:rPr>
              <a:t>我们提出的方法不仅能完全检测出四种攻击，而且能检测出二十二种攻击。实验结果表明，我们的入侵检测系统是有效和精确的。首先，我们的</a:t>
            </a:r>
            <a:r>
              <a:rPr lang="en-US" altLang="zh-CN" dirty="0" smtClean="0">
                <a:latin typeface="Arial" panose="020B0604020202020204" pitchFamily="34" charset="0"/>
              </a:rPr>
              <a:t>IDS</a:t>
            </a:r>
            <a:r>
              <a:rPr lang="zh-CN" altLang="en-US" dirty="0" smtClean="0">
                <a:latin typeface="Arial" panose="020B0604020202020204" pitchFamily="34" charset="0"/>
              </a:rPr>
              <a:t>系统可以用于大数据量的雾计算环境。</a:t>
            </a:r>
            <a:endParaRPr lang="en-US" altLang="zh-CN" dirty="0" smtClean="0">
              <a:latin typeface="Arial" panose="020B0604020202020204" pitchFamily="34" charset="0"/>
            </a:endParaRPr>
          </a:p>
          <a:p>
            <a:r>
              <a:rPr lang="zh-CN" altLang="en-US" dirty="0" smtClean="0">
                <a:latin typeface="+mn-ea"/>
              </a:rPr>
              <a:t>我们提出了一种预处理算法，对给定数据集中的字符串进行数字化，然后对整个数据进行规范化，以保证输入数据的质量，从而提高检测效率。</a:t>
            </a:r>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3</a:t>
            </a:fld>
            <a:endParaRPr lang="zh-CN" altLang="en-US"/>
          </a:p>
        </p:txBody>
      </p:sp>
    </p:spTree>
    <p:extLst>
      <p:ext uri="{BB962C8B-B14F-4D97-AF65-F5344CB8AC3E}">
        <p14:creationId xmlns:p14="http://schemas.microsoft.com/office/powerpoint/2010/main" val="59754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终端和数据中心之间再加一层，叫网络边缘层。如再加一个带有存储器的小服务器或路由器，把一些并不需要放到“云”的数据在这一层直接处理和存储，以减少“云”的压力，提高了效率，也提升了传输速率，减低了时延，这个工作原理其实就可以理解为：雾计算的原理与云计算一样，都是把数据上传到远程中心进行分析、存储和处理。但是雾计算相比于云计而言算要把所有数据集中运输到同一个中心，雾计算的模式是设置众多分散的中心节点，即所谓“雾节点”来处理，这样能够让运算处理速度更快，更高效得出运算结果。</a:t>
            </a:r>
            <a:endParaRPr lang="en-US" altLang="zh-CN" dirty="0" smtClean="0"/>
          </a:p>
          <a:p>
            <a:r>
              <a:rPr lang="zh-CN" altLang="en-US" dirty="0" smtClean="0">
                <a:latin typeface="+mn-ea"/>
              </a:rPr>
              <a:t>雾节点在任何时候都会产生大量的数据，雾节点可能会遭受到攻击。因此，在雾环境中，在大数据上启用</a:t>
            </a:r>
            <a:r>
              <a:rPr lang="en-US" altLang="zh-CN" dirty="0" smtClean="0">
                <a:latin typeface="+mn-ea"/>
              </a:rPr>
              <a:t>IDS</a:t>
            </a:r>
            <a:r>
              <a:rPr lang="zh-CN" altLang="en-US" dirty="0" smtClean="0">
                <a:latin typeface="+mn-ea"/>
              </a:rPr>
              <a:t>系统至关重要。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传统网络中的</a:t>
            </a:r>
            <a:r>
              <a:rPr lang="en-US" altLang="zh-CN" dirty="0" smtClean="0">
                <a:latin typeface="+mn-ea"/>
              </a:rPr>
              <a:t>IDS</a:t>
            </a:r>
            <a:r>
              <a:rPr lang="zh-CN" altLang="en-US" dirty="0" smtClean="0">
                <a:latin typeface="+mn-ea"/>
              </a:rPr>
              <a:t>已经得到了很好的研究，但在雾环境中直接使用它们可能是不合适的。</a:t>
            </a:r>
            <a:endParaRPr lang="en-US" altLang="zh-CN" dirty="0" smtClean="0">
              <a:latin typeface="+mn-ea"/>
            </a:endParaRPr>
          </a:p>
          <a:p>
            <a:endParaRPr lang="zh-CN" altLang="en-US" dirty="0" smtClean="0"/>
          </a:p>
        </p:txBody>
      </p:sp>
      <p:sp>
        <p:nvSpPr>
          <p:cNvPr id="4" name="灯片编号占位符 3"/>
          <p:cNvSpPr>
            <a:spLocks noGrp="1"/>
          </p:cNvSpPr>
          <p:nvPr>
            <p:ph type="sldNum" sz="quarter" idx="10"/>
          </p:nvPr>
        </p:nvSpPr>
        <p:spPr/>
        <p:txBody>
          <a:bodyPr/>
          <a:lstStyle/>
          <a:p>
            <a:fld id="{6278152C-88DB-40D8-8B94-A0F67FA0304A}" type="slidenum">
              <a:rPr lang="zh-CN" altLang="en-US" smtClean="0"/>
              <a:t>4</a:t>
            </a:fld>
            <a:endParaRPr lang="zh-CN" altLang="en-US"/>
          </a:p>
        </p:txBody>
      </p:sp>
    </p:spTree>
    <p:extLst>
      <p:ext uri="{BB962C8B-B14F-4D97-AF65-F5344CB8AC3E}">
        <p14:creationId xmlns:p14="http://schemas.microsoft.com/office/powerpoint/2010/main" val="13873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5</a:t>
            </a:fld>
            <a:endParaRPr lang="zh-CN" altLang="en-US"/>
          </a:p>
        </p:txBody>
      </p:sp>
    </p:spTree>
    <p:extLst>
      <p:ext uri="{BB962C8B-B14F-4D97-AF65-F5344CB8AC3E}">
        <p14:creationId xmlns:p14="http://schemas.microsoft.com/office/powerpoint/2010/main" val="236705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该系统的主要步骤如下所示。 提出的</a:t>
            </a:r>
            <a:r>
              <a:rPr lang="en-US" altLang="zh-CN" dirty="0" smtClean="0">
                <a:latin typeface="+mn-ea"/>
              </a:rPr>
              <a:t>IDS</a:t>
            </a:r>
            <a:r>
              <a:rPr lang="zh-CN" altLang="en-US" dirty="0" smtClean="0">
                <a:latin typeface="+mn-ea"/>
              </a:rPr>
              <a:t>系统模型主要包括三个步骤：</a:t>
            </a:r>
            <a:endParaRPr lang="en-US" altLang="zh-CN"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步骤</a:t>
            </a:r>
            <a:r>
              <a:rPr lang="en-US" altLang="zh-CN" dirty="0" smtClean="0">
                <a:latin typeface="+mn-ea"/>
              </a:rPr>
              <a:t>1</a:t>
            </a:r>
            <a:r>
              <a:rPr lang="zh-CN" altLang="en-US" dirty="0" smtClean="0">
                <a:latin typeface="+mn-ea"/>
              </a:rPr>
              <a:t>：数据预处理；给定的数据集通常由数字和字符串组成。 我们不能直接比较字符串的值，因此我们需要使用字符串替换操作将字符串数字化。</a:t>
            </a:r>
            <a:endParaRPr lang="en-US" altLang="zh-CN" dirty="0" smtClean="0">
              <a:latin typeface="+mn-ea"/>
            </a:endParaRPr>
          </a:p>
          <a:p>
            <a:r>
              <a:rPr lang="zh-CN" altLang="en-US" dirty="0" smtClean="0">
                <a:latin typeface="+mn-ea"/>
              </a:rPr>
              <a:t>步骤</a:t>
            </a:r>
            <a:r>
              <a:rPr lang="en-US" altLang="zh-CN" dirty="0" smtClean="0">
                <a:latin typeface="+mn-ea"/>
              </a:rPr>
              <a:t>2</a:t>
            </a:r>
            <a:r>
              <a:rPr lang="zh-CN" altLang="en-US" dirty="0" smtClean="0">
                <a:latin typeface="+mn-ea"/>
              </a:rPr>
              <a:t>：数据规范化；</a:t>
            </a:r>
            <a:r>
              <a:rPr lang="zh-CN" altLang="en-US" sz="1200" kern="1200" dirty="0" smtClean="0">
                <a:solidFill>
                  <a:schemeClr val="tx1"/>
                </a:solidFill>
                <a:effectLst/>
                <a:latin typeface="+mn-lt"/>
                <a:ea typeface="+mn-ea"/>
                <a:cs typeface="+mn-cs"/>
              </a:rPr>
              <a:t>各个列</a:t>
            </a:r>
            <a:r>
              <a:rPr lang="ko-KR" altLang="en-US" sz="1200" kern="1200" dirty="0" smtClean="0">
                <a:solidFill>
                  <a:schemeClr val="tx1"/>
                </a:solidFill>
                <a:effectLst/>
                <a:latin typeface="+mn-lt"/>
                <a:ea typeface="+mn-ea"/>
                <a:cs typeface="+mn-cs"/>
              </a:rPr>
              <a:t>中的数字范围可能不一致。这意味着</a:t>
            </a:r>
            <a:r>
              <a:rPr lang="zh-CN" altLang="en-US" sz="1200" kern="1200" dirty="0" smtClean="0">
                <a:solidFill>
                  <a:schemeClr val="tx1"/>
                </a:solidFill>
                <a:effectLst/>
                <a:latin typeface="+mn-lt"/>
                <a:ea typeface="+mn-ea"/>
                <a:cs typeface="+mn-cs"/>
              </a:rPr>
              <a:t>受到数字大</a:t>
            </a:r>
            <a:r>
              <a:rPr lang="ko-KR" altLang="en-US" sz="1200" kern="1200" dirty="0" smtClean="0">
                <a:solidFill>
                  <a:schemeClr val="tx1"/>
                </a:solidFill>
                <a:effectLst/>
                <a:latin typeface="+mn-lt"/>
                <a:ea typeface="+mn-ea"/>
                <a:cs typeface="+mn-cs"/>
              </a:rPr>
              <a:t>的列</a:t>
            </a:r>
            <a:r>
              <a:rPr lang="zh-CN" altLang="en-US" sz="1200" kern="1200" dirty="0" smtClean="0">
                <a:solidFill>
                  <a:schemeClr val="tx1"/>
                </a:solidFill>
                <a:effectLst/>
                <a:latin typeface="+mn-lt"/>
                <a:ea typeface="+mn-ea"/>
                <a:cs typeface="+mn-cs"/>
              </a:rPr>
              <a:t>的影响，我们</a:t>
            </a:r>
            <a:r>
              <a:rPr lang="ko-KR" altLang="en-US" sz="1200" kern="1200" dirty="0" smtClean="0">
                <a:solidFill>
                  <a:schemeClr val="tx1"/>
                </a:solidFill>
                <a:effectLst/>
                <a:latin typeface="+mn-lt"/>
                <a:ea typeface="+mn-ea"/>
                <a:cs typeface="+mn-cs"/>
              </a:rPr>
              <a:t>将忽略</a:t>
            </a:r>
            <a:r>
              <a:rPr lang="zh-CN" altLang="en-US" sz="1200" kern="1200" dirty="0" smtClean="0">
                <a:solidFill>
                  <a:schemeClr val="tx1"/>
                </a:solidFill>
                <a:effectLst/>
                <a:latin typeface="+mn-lt"/>
                <a:ea typeface="+mn-ea"/>
                <a:cs typeface="+mn-cs"/>
              </a:rPr>
              <a:t>数字</a:t>
            </a:r>
            <a:r>
              <a:rPr lang="ko-KR" altLang="en-US" sz="1200" kern="1200" dirty="0" smtClean="0">
                <a:solidFill>
                  <a:schemeClr val="tx1"/>
                </a:solidFill>
                <a:effectLst/>
                <a:latin typeface="+mn-lt"/>
                <a:ea typeface="+mn-ea"/>
                <a:cs typeface="+mn-cs"/>
              </a:rPr>
              <a:t>小</a:t>
            </a:r>
            <a:r>
              <a:rPr lang="zh-CN" altLang="en-US" sz="1200" kern="1200" dirty="0" smtClean="0">
                <a:solidFill>
                  <a:schemeClr val="tx1"/>
                </a:solidFill>
                <a:effectLst/>
                <a:latin typeface="+mn-lt"/>
                <a:ea typeface="+mn-ea"/>
                <a:cs typeface="+mn-cs"/>
              </a:rPr>
              <a:t>的</a:t>
            </a:r>
            <a:r>
              <a:rPr lang="ko-KR" altLang="en-US" sz="1200" kern="1200" dirty="0" smtClean="0">
                <a:solidFill>
                  <a:schemeClr val="tx1"/>
                </a:solidFill>
                <a:effectLst/>
                <a:latin typeface="+mn-lt"/>
                <a:ea typeface="+mn-ea"/>
                <a:cs typeface="+mn-cs"/>
              </a:rPr>
              <a:t>列的作用，</a:t>
            </a:r>
            <a:r>
              <a:rPr lang="zh-CN" altLang="en-US" sz="1200" kern="1200" dirty="0" smtClean="0">
                <a:solidFill>
                  <a:schemeClr val="tx1"/>
                </a:solidFill>
                <a:effectLst/>
                <a:latin typeface="+mn-lt"/>
                <a:ea typeface="+mn-ea"/>
                <a:cs typeface="+mn-cs"/>
              </a:rPr>
              <a:t>但实际上</a:t>
            </a:r>
            <a:r>
              <a:rPr lang="ko-KR" altLang="en-US" sz="1200" kern="1200" dirty="0" smtClean="0">
                <a:solidFill>
                  <a:schemeClr val="tx1"/>
                </a:solidFill>
                <a:effectLst/>
                <a:latin typeface="+mn-lt"/>
                <a:ea typeface="+mn-ea"/>
                <a:cs typeface="+mn-cs"/>
              </a:rPr>
              <a:t>，有一些小列可能</a:t>
            </a:r>
            <a:r>
              <a:rPr lang="zh-CN" altLang="en-US" sz="1200" kern="1200" dirty="0" smtClean="0">
                <a:solidFill>
                  <a:schemeClr val="tx1"/>
                </a:solidFill>
                <a:effectLst/>
                <a:latin typeface="+mn-lt"/>
                <a:ea typeface="+mn-ea"/>
                <a:cs typeface="+mn-cs"/>
              </a:rPr>
              <a:t>也还会发挥很大的作用。所以在执行检测之前需要对数据进行标准化处理。标准化的目的是使特征数据收缩</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步骤</a:t>
            </a:r>
            <a:r>
              <a:rPr lang="en-US" altLang="zh-CN" dirty="0" smtClean="0">
                <a:latin typeface="+mn-ea"/>
              </a:rPr>
              <a:t>3</a:t>
            </a:r>
            <a:r>
              <a:rPr lang="zh-CN" altLang="en-US" dirty="0" smtClean="0">
                <a:latin typeface="+mn-ea"/>
              </a:rPr>
              <a:t>：决策树检测。我们主要使用给定的训练数据集</a:t>
            </a:r>
            <a:r>
              <a:rPr lang="en-US" altLang="zh-CN" dirty="0" err="1" smtClean="0">
                <a:latin typeface="+mn-ea"/>
              </a:rPr>
              <a:t>X_train</a:t>
            </a:r>
            <a:r>
              <a:rPr lang="zh-CN" altLang="en-US" dirty="0" smtClean="0">
                <a:latin typeface="+mn-ea"/>
              </a:rPr>
              <a:t>构造决策树，然后得到测试数据集</a:t>
            </a:r>
            <a:r>
              <a:rPr lang="en-US" altLang="zh-CN" dirty="0" err="1" smtClean="0">
                <a:latin typeface="+mn-ea"/>
              </a:rPr>
              <a:t>X_test</a:t>
            </a:r>
            <a:r>
              <a:rPr lang="zh-CN" altLang="en-US" dirty="0" smtClean="0">
                <a:latin typeface="+mn-ea"/>
              </a:rPr>
              <a:t>的检测结果。</a:t>
            </a:r>
            <a:endParaRPr lang="en-US" altLang="zh-CN" dirty="0" smtClean="0"/>
          </a:p>
        </p:txBody>
      </p:sp>
      <p:sp>
        <p:nvSpPr>
          <p:cNvPr id="4" name="灯片编号占位符 3"/>
          <p:cNvSpPr>
            <a:spLocks noGrp="1"/>
          </p:cNvSpPr>
          <p:nvPr>
            <p:ph type="sldNum" sz="quarter" idx="10"/>
          </p:nvPr>
        </p:nvSpPr>
        <p:spPr/>
        <p:txBody>
          <a:bodyPr/>
          <a:lstStyle/>
          <a:p>
            <a:fld id="{6278152C-88DB-40D8-8B94-A0F67FA0304A}" type="slidenum">
              <a:rPr lang="zh-CN" altLang="en-US" smtClean="0"/>
              <a:t>6</a:t>
            </a:fld>
            <a:endParaRPr lang="zh-CN" altLang="en-US"/>
          </a:p>
        </p:txBody>
      </p:sp>
    </p:spTree>
    <p:extLst>
      <p:ext uri="{BB962C8B-B14F-4D97-AF65-F5344CB8AC3E}">
        <p14:creationId xmlns:p14="http://schemas.microsoft.com/office/powerpoint/2010/main" val="2045160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数据集通常由一些数字和字符串组成，我们不能直接比较字符串的大小，所以我们需要对字符串进行数字化。</a:t>
            </a:r>
            <a:endParaRPr lang="en-US" altLang="zh-CN" dirty="0" smtClean="0"/>
          </a:p>
          <a:p>
            <a:r>
              <a:rPr lang="zh-CN" altLang="en-US" sz="1200" kern="1200" dirty="0" smtClean="0">
                <a:solidFill>
                  <a:schemeClr val="tx1"/>
                </a:solidFill>
                <a:effectLst/>
                <a:latin typeface="+mn-lt"/>
                <a:ea typeface="+mn-ea"/>
                <a:cs typeface="+mn-cs"/>
              </a:rPr>
              <a:t>首先遍历给定数据集</a:t>
            </a:r>
            <a:r>
              <a:rPr lang="ko-KR" altLang="en-US" sz="1200" kern="1200" dirty="0" smtClean="0">
                <a:solidFill>
                  <a:schemeClr val="tx1"/>
                </a:solidFill>
                <a:effectLst/>
                <a:latin typeface="+mn-lt"/>
                <a:ea typeface="+mn-ea"/>
                <a:cs typeface="+mn-cs"/>
              </a:rPr>
              <a:t>，并使用</a:t>
            </a:r>
            <a:r>
              <a:rPr lang="en-US" altLang="ko-KR" sz="1200" kern="1200" dirty="0" smtClean="0">
                <a:solidFill>
                  <a:schemeClr val="tx1"/>
                </a:solidFill>
                <a:effectLst/>
                <a:latin typeface="+mn-lt"/>
                <a:ea typeface="+mn-ea"/>
                <a:cs typeface="+mn-cs"/>
              </a:rPr>
              <a:t>find</a:t>
            </a:r>
            <a:r>
              <a:rPr lang="ko-KR" altLang="en-US" sz="1200" kern="1200" dirty="0" smtClean="0">
                <a:solidFill>
                  <a:schemeClr val="tx1"/>
                </a:solidFill>
                <a:effectLst/>
                <a:latin typeface="+mn-lt"/>
                <a:ea typeface="+mn-ea"/>
                <a:cs typeface="+mn-cs"/>
              </a:rPr>
              <a:t>（）函数（从第（</a:t>
            </a:r>
            <a:r>
              <a:rPr lang="en-US" altLang="ko-KR" sz="1200" kern="1200" dirty="0" smtClean="0">
                <a:solidFill>
                  <a:schemeClr val="tx1"/>
                </a:solidFill>
                <a:effectLst/>
                <a:latin typeface="+mn-lt"/>
                <a:ea typeface="+mn-ea"/>
                <a:cs typeface="+mn-cs"/>
              </a:rPr>
              <a:t>1</a:t>
            </a:r>
            <a:r>
              <a:rPr lang="ko-KR" altLang="en-US" sz="1200" kern="1200" dirty="0" smtClean="0">
                <a:solidFill>
                  <a:schemeClr val="tx1"/>
                </a:solidFill>
                <a:effectLst/>
                <a:latin typeface="+mn-lt"/>
                <a:ea typeface="+mn-ea"/>
                <a:cs typeface="+mn-cs"/>
              </a:rPr>
              <a:t>）行到第（</a:t>
            </a:r>
            <a:r>
              <a:rPr lang="en-US" altLang="ko-KR" sz="1200" kern="1200" dirty="0" smtClean="0">
                <a:solidFill>
                  <a:schemeClr val="tx1"/>
                </a:solidFill>
                <a:effectLst/>
                <a:latin typeface="+mn-lt"/>
                <a:ea typeface="+mn-ea"/>
                <a:cs typeface="+mn-cs"/>
              </a:rPr>
              <a:t>3</a:t>
            </a:r>
            <a:r>
              <a:rPr lang="ko-KR" altLang="en-US" sz="1200" kern="1200" dirty="0" smtClean="0">
                <a:solidFill>
                  <a:schemeClr val="tx1"/>
                </a:solidFill>
                <a:effectLst/>
                <a:latin typeface="+mn-lt"/>
                <a:ea typeface="+mn-ea"/>
                <a:cs typeface="+mn-cs"/>
              </a:rPr>
              <a:t>）行）获得相应的列。其次，我们调用</a:t>
            </a:r>
            <a:r>
              <a:rPr lang="en-US" altLang="ko-KR" sz="1200" kern="1200" dirty="0" smtClean="0">
                <a:solidFill>
                  <a:schemeClr val="tx1"/>
                </a:solidFill>
                <a:effectLst/>
                <a:latin typeface="+mn-lt"/>
                <a:ea typeface="+mn-ea"/>
                <a:cs typeface="+mn-cs"/>
              </a:rPr>
              <a:t>replace</a:t>
            </a:r>
            <a:r>
              <a:rPr lang="ko-KR" altLang="en-US" sz="1200" kern="1200" dirty="0" smtClean="0">
                <a:solidFill>
                  <a:schemeClr val="tx1"/>
                </a:solidFill>
                <a:effectLst/>
                <a:latin typeface="+mn-lt"/>
                <a:ea typeface="+mn-ea"/>
                <a:cs typeface="+mn-cs"/>
              </a:rPr>
              <a:t>函数用随机数</a:t>
            </a:r>
            <a:r>
              <a:rPr lang="en-US" altLang="zh-CN" sz="1200" kern="1200" dirty="0" smtClean="0">
                <a:solidFill>
                  <a:schemeClr val="tx1"/>
                </a:solidFill>
                <a:effectLst/>
                <a:latin typeface="+mn-lt"/>
                <a:ea typeface="+mn-ea"/>
                <a:cs typeface="+mn-cs"/>
              </a:rPr>
              <a:t>m</a:t>
            </a:r>
            <a:r>
              <a:rPr lang="ko-KR" altLang="en-US" sz="1200" kern="1200" dirty="0" smtClean="0">
                <a:solidFill>
                  <a:schemeClr val="tx1"/>
                </a:solidFill>
                <a:effectLst/>
                <a:latin typeface="+mn-lt"/>
                <a:ea typeface="+mn-ea"/>
                <a:cs typeface="+mn-cs"/>
              </a:rPr>
              <a:t>（行（</a:t>
            </a:r>
            <a:r>
              <a:rPr lang="en-US" altLang="ko-KR" sz="1200" kern="1200" dirty="0" smtClean="0">
                <a:solidFill>
                  <a:schemeClr val="tx1"/>
                </a:solidFill>
                <a:effectLst/>
                <a:latin typeface="+mn-lt"/>
                <a:ea typeface="+mn-ea"/>
                <a:cs typeface="+mn-cs"/>
              </a:rPr>
              <a:t>7</a:t>
            </a:r>
            <a:r>
              <a:rPr lang="ko-KR" altLang="en-US" sz="1200" kern="1200" dirty="0" smtClean="0">
                <a:solidFill>
                  <a:schemeClr val="tx1"/>
                </a:solidFill>
                <a:effectLst/>
                <a:latin typeface="+mn-lt"/>
                <a:ea typeface="+mn-ea"/>
                <a:cs typeface="+mn-cs"/>
              </a:rPr>
              <a:t>）到（</a:t>
            </a:r>
            <a:r>
              <a:rPr lang="en-US" altLang="ko-KR" sz="1200" kern="1200" dirty="0" smtClean="0">
                <a:solidFill>
                  <a:schemeClr val="tx1"/>
                </a:solidFill>
                <a:effectLst/>
                <a:latin typeface="+mn-lt"/>
                <a:ea typeface="+mn-ea"/>
                <a:cs typeface="+mn-cs"/>
              </a:rPr>
              <a:t>9</a:t>
            </a:r>
            <a:r>
              <a:rPr lang="ko-KR" altLang="en-US" sz="1200" kern="1200" dirty="0" smtClean="0">
                <a:solidFill>
                  <a:schemeClr val="tx1"/>
                </a:solidFill>
                <a:effectLst/>
                <a:latin typeface="+mn-lt"/>
                <a:ea typeface="+mn-ea"/>
                <a:cs typeface="+mn-cs"/>
              </a:rPr>
              <a:t>））替换</a:t>
            </a:r>
            <a:r>
              <a:rPr lang="en-US" altLang="ko-KR" sz="1200" kern="1200" dirty="0" smtClean="0">
                <a:solidFill>
                  <a:schemeClr val="tx1"/>
                </a:solidFill>
                <a:effectLst/>
                <a:latin typeface="+mn-lt"/>
                <a:ea typeface="+mn-ea"/>
                <a:cs typeface="+mn-cs"/>
              </a:rPr>
              <a:t>S</a:t>
            </a:r>
            <a:r>
              <a:rPr lang="ko-KR" altLang="en-US" sz="1200" kern="1200" dirty="0" smtClean="0">
                <a:solidFill>
                  <a:schemeClr val="tx1"/>
                </a:solidFill>
                <a:effectLst/>
                <a:latin typeface="+mn-lt"/>
                <a:ea typeface="+mn-ea"/>
                <a:cs typeface="+mn-cs"/>
              </a:rPr>
              <a:t>。最后，</a:t>
            </a:r>
            <a:r>
              <a:rPr lang="zh-CN" altLang="en-US" sz="1200" kern="1200" dirty="0" smtClean="0">
                <a:solidFill>
                  <a:schemeClr val="tx1"/>
                </a:solidFill>
                <a:effectLst/>
                <a:latin typeface="+mn-lt"/>
                <a:ea typeface="+mn-ea"/>
                <a:cs typeface="+mn-cs"/>
              </a:rPr>
              <a:t>经过</a:t>
            </a:r>
            <a:r>
              <a:rPr lang="ko-KR" altLang="en-US" sz="1200" kern="1200" dirty="0" smtClean="0">
                <a:solidFill>
                  <a:schemeClr val="tx1"/>
                </a:solidFill>
                <a:effectLst/>
                <a:latin typeface="+mn-lt"/>
                <a:ea typeface="+mn-ea"/>
                <a:cs typeface="+mn-cs"/>
              </a:rPr>
              <a:t>处理后的数据集</a:t>
            </a:r>
            <a:r>
              <a:rPr lang="zh-CN" altLang="en-US"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D</a:t>
            </a:r>
            <a:r>
              <a:rPr lang="zh-CN" alt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7</a:t>
            </a:fld>
            <a:endParaRPr lang="zh-CN" altLang="en-US"/>
          </a:p>
        </p:txBody>
      </p:sp>
    </p:spTree>
    <p:extLst>
      <p:ext uri="{BB962C8B-B14F-4D97-AF65-F5344CB8AC3E}">
        <p14:creationId xmlns:p14="http://schemas.microsoft.com/office/powerpoint/2010/main" val="110854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各个列</a:t>
            </a:r>
            <a:r>
              <a:rPr lang="ko-KR" altLang="en-US" sz="1200" kern="1200" dirty="0" smtClean="0">
                <a:solidFill>
                  <a:schemeClr val="tx1"/>
                </a:solidFill>
                <a:effectLst/>
                <a:latin typeface="+mn-lt"/>
                <a:ea typeface="+mn-ea"/>
                <a:cs typeface="+mn-cs"/>
              </a:rPr>
              <a:t>中的数字范围可能不一致。这意味着</a:t>
            </a:r>
            <a:r>
              <a:rPr lang="zh-CN" altLang="en-US" sz="1200" kern="1200" dirty="0" smtClean="0">
                <a:solidFill>
                  <a:schemeClr val="tx1"/>
                </a:solidFill>
                <a:effectLst/>
                <a:latin typeface="+mn-lt"/>
                <a:ea typeface="+mn-ea"/>
                <a:cs typeface="+mn-cs"/>
              </a:rPr>
              <a:t>数字大</a:t>
            </a:r>
            <a:r>
              <a:rPr lang="ko-KR" altLang="en-US" sz="1200" kern="1200" dirty="0" smtClean="0">
                <a:solidFill>
                  <a:schemeClr val="tx1"/>
                </a:solidFill>
                <a:effectLst/>
                <a:latin typeface="+mn-lt"/>
                <a:ea typeface="+mn-ea"/>
                <a:cs typeface="+mn-cs"/>
              </a:rPr>
              <a:t>的列将导致忽略</a:t>
            </a:r>
            <a:r>
              <a:rPr lang="zh-CN" altLang="en-US" sz="1200" kern="1200" dirty="0" smtClean="0">
                <a:solidFill>
                  <a:schemeClr val="tx1"/>
                </a:solidFill>
                <a:effectLst/>
                <a:latin typeface="+mn-lt"/>
                <a:ea typeface="+mn-ea"/>
                <a:cs typeface="+mn-cs"/>
              </a:rPr>
              <a:t>数字</a:t>
            </a:r>
            <a:r>
              <a:rPr lang="ko-KR" altLang="en-US" sz="1200" kern="1200" dirty="0" smtClean="0">
                <a:solidFill>
                  <a:schemeClr val="tx1"/>
                </a:solidFill>
                <a:effectLst/>
                <a:latin typeface="+mn-lt"/>
                <a:ea typeface="+mn-ea"/>
                <a:cs typeface="+mn-cs"/>
              </a:rPr>
              <a:t>小</a:t>
            </a:r>
            <a:r>
              <a:rPr lang="zh-CN" altLang="en-US" sz="1200" kern="1200" dirty="0" smtClean="0">
                <a:solidFill>
                  <a:schemeClr val="tx1"/>
                </a:solidFill>
                <a:effectLst/>
                <a:latin typeface="+mn-lt"/>
                <a:ea typeface="+mn-ea"/>
                <a:cs typeface="+mn-cs"/>
              </a:rPr>
              <a:t>的</a:t>
            </a:r>
            <a:r>
              <a:rPr lang="ko-KR" altLang="en-US" sz="1200" kern="1200" dirty="0" smtClean="0">
                <a:solidFill>
                  <a:schemeClr val="tx1"/>
                </a:solidFill>
                <a:effectLst/>
                <a:latin typeface="+mn-lt"/>
                <a:ea typeface="+mn-ea"/>
                <a:cs typeface="+mn-cs"/>
              </a:rPr>
              <a:t>列的作用，</a:t>
            </a:r>
            <a:r>
              <a:rPr lang="zh-CN" altLang="en-US" sz="1200" kern="1200" dirty="0" smtClean="0">
                <a:solidFill>
                  <a:schemeClr val="tx1"/>
                </a:solidFill>
                <a:effectLst/>
                <a:latin typeface="+mn-lt"/>
                <a:ea typeface="+mn-ea"/>
                <a:cs typeface="+mn-cs"/>
              </a:rPr>
              <a:t>但实际上</a:t>
            </a:r>
            <a:r>
              <a:rPr lang="ko-KR" altLang="en-US" sz="1200" kern="1200" dirty="0" smtClean="0">
                <a:solidFill>
                  <a:schemeClr val="tx1"/>
                </a:solidFill>
                <a:effectLst/>
                <a:latin typeface="+mn-lt"/>
                <a:ea typeface="+mn-ea"/>
                <a:cs typeface="+mn-cs"/>
              </a:rPr>
              <a:t>，有一些小列可能</a:t>
            </a:r>
            <a:r>
              <a:rPr lang="zh-CN" altLang="en-US" sz="1200" kern="1200" dirty="0" smtClean="0">
                <a:solidFill>
                  <a:schemeClr val="tx1"/>
                </a:solidFill>
                <a:effectLst/>
                <a:latin typeface="+mn-lt"/>
                <a:ea typeface="+mn-ea"/>
                <a:cs typeface="+mn-cs"/>
              </a:rPr>
              <a:t>也还会发挥很大的作用。</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所以在执行检测之前需要对数据进行标准化处理。标准化的目的是使特征数据收缩到</a:t>
            </a:r>
            <a:r>
              <a:rPr lang="en-US" altLang="zh-CN" sz="1200" kern="1200" dirty="0" smtClean="0">
                <a:solidFill>
                  <a:schemeClr val="tx1"/>
                </a:solidFill>
                <a:effectLst/>
                <a:latin typeface="+mn-lt"/>
                <a:ea typeface="+mn-ea"/>
                <a:cs typeface="+mn-cs"/>
              </a:rPr>
              <a:t>[0-1]</a:t>
            </a:r>
            <a:r>
              <a:rPr lang="zh-CN" altLang="en-US"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8</a:t>
            </a:fld>
            <a:endParaRPr lang="zh-CN" altLang="en-US"/>
          </a:p>
        </p:txBody>
      </p:sp>
    </p:spTree>
    <p:extLst>
      <p:ext uri="{BB962C8B-B14F-4D97-AF65-F5344CB8AC3E}">
        <p14:creationId xmlns:p14="http://schemas.microsoft.com/office/powerpoint/2010/main" val="2797836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）特征选择：</a:t>
            </a:r>
          </a:p>
          <a:p>
            <a:r>
              <a:rPr lang="zh-CN" altLang="en-US" sz="1200" b="0" i="0" kern="1200" dirty="0" smtClean="0">
                <a:solidFill>
                  <a:schemeClr val="tx1"/>
                </a:solidFill>
                <a:effectLst/>
                <a:latin typeface="+mn-lt"/>
                <a:ea typeface="+mn-ea"/>
                <a:cs typeface="+mn-cs"/>
              </a:rPr>
              <a:t>特征选择表示从众多的特征中选择一个特征作为当前节点分裂的标准，如何选择特征有不同的量化评估方法，从而衍生出不同的决策树，如</a:t>
            </a:r>
            <a:r>
              <a:rPr lang="en-US" altLang="zh-CN" sz="1200" b="0" i="0" kern="1200" dirty="0" smtClean="0">
                <a:solidFill>
                  <a:schemeClr val="tx1"/>
                </a:solidFill>
                <a:effectLst/>
                <a:latin typeface="+mn-lt"/>
                <a:ea typeface="+mn-ea"/>
                <a:cs typeface="+mn-cs"/>
              </a:rPr>
              <a:t>ID3</a:t>
            </a:r>
            <a:r>
              <a:rPr lang="zh-CN" altLang="en-US" sz="1200" b="0" i="0" kern="1200" dirty="0" smtClean="0">
                <a:solidFill>
                  <a:schemeClr val="tx1"/>
                </a:solidFill>
                <a:effectLst/>
                <a:latin typeface="+mn-lt"/>
                <a:ea typeface="+mn-ea"/>
                <a:cs typeface="+mn-cs"/>
              </a:rPr>
              <a:t>（通过信息增益选择特征）、</a:t>
            </a:r>
            <a:r>
              <a:rPr lang="en-US" altLang="zh-CN" sz="1200" b="0" i="0" kern="1200" dirty="0" smtClean="0">
                <a:solidFill>
                  <a:schemeClr val="tx1"/>
                </a:solidFill>
                <a:effectLst/>
                <a:latin typeface="+mn-lt"/>
                <a:ea typeface="+mn-ea"/>
                <a:cs typeface="+mn-cs"/>
              </a:rPr>
              <a:t>C4.5</a:t>
            </a:r>
            <a:r>
              <a:rPr lang="zh-CN" altLang="en-US" sz="1200" b="0" i="0" kern="1200" dirty="0" smtClean="0">
                <a:solidFill>
                  <a:schemeClr val="tx1"/>
                </a:solidFill>
                <a:effectLst/>
                <a:latin typeface="+mn-lt"/>
                <a:ea typeface="+mn-ea"/>
                <a:cs typeface="+mn-cs"/>
              </a:rPr>
              <a:t>（通过信息增益比选择特征）、</a:t>
            </a:r>
            <a:r>
              <a:rPr lang="en-US" altLang="zh-CN" sz="1200" b="0" i="0" kern="1200" dirty="0" smtClean="0">
                <a:solidFill>
                  <a:schemeClr val="tx1"/>
                </a:solidFill>
                <a:effectLst/>
                <a:latin typeface="+mn-lt"/>
                <a:ea typeface="+mn-ea"/>
                <a:cs typeface="+mn-cs"/>
              </a:rPr>
              <a:t>CART</a:t>
            </a:r>
            <a:r>
              <a:rPr lang="zh-CN" altLang="en-US" sz="1200" b="0" i="0" kern="1200" dirty="0" smtClean="0">
                <a:solidFill>
                  <a:schemeClr val="tx1"/>
                </a:solidFill>
                <a:effectLst/>
                <a:latin typeface="+mn-lt"/>
                <a:ea typeface="+mn-ea"/>
                <a:cs typeface="+mn-cs"/>
              </a:rPr>
              <a:t>（通过</a:t>
            </a:r>
            <a:r>
              <a:rPr lang="en-US" altLang="zh-CN" sz="1200" b="0" i="0" kern="1200" dirty="0" err="1" smtClean="0">
                <a:solidFill>
                  <a:schemeClr val="tx1"/>
                </a:solidFill>
                <a:effectLst/>
                <a:latin typeface="+mn-lt"/>
                <a:ea typeface="+mn-ea"/>
                <a:cs typeface="+mn-cs"/>
              </a:rPr>
              <a:t>Gini</a:t>
            </a:r>
            <a:r>
              <a:rPr lang="zh-CN" altLang="en-US" sz="1200" b="0" i="0" kern="1200" dirty="0" smtClean="0">
                <a:solidFill>
                  <a:schemeClr val="tx1"/>
                </a:solidFill>
                <a:effectLst/>
                <a:latin typeface="+mn-lt"/>
                <a:ea typeface="+mn-ea"/>
                <a:cs typeface="+mn-cs"/>
              </a:rPr>
              <a:t>指数选择特征）等。</a:t>
            </a:r>
          </a:p>
          <a:p>
            <a:r>
              <a:rPr lang="zh-CN" altLang="en-US" sz="1200" b="1" i="0" kern="1200" dirty="0" smtClean="0">
                <a:solidFill>
                  <a:schemeClr val="tx1"/>
                </a:solidFill>
                <a:effectLst/>
                <a:latin typeface="+mn-lt"/>
                <a:ea typeface="+mn-ea"/>
                <a:cs typeface="+mn-cs"/>
              </a:rPr>
              <a:t>目的（准则）</a:t>
            </a:r>
            <a:r>
              <a:rPr lang="zh-CN" altLang="en-US" sz="1200" b="0" i="0" kern="1200" dirty="0" smtClean="0">
                <a:solidFill>
                  <a:schemeClr val="tx1"/>
                </a:solidFill>
                <a:effectLst/>
                <a:latin typeface="+mn-lt"/>
                <a:ea typeface="+mn-ea"/>
                <a:cs typeface="+mn-cs"/>
              </a:rPr>
              <a:t>：使用某特征对数据集划分之后，各数据子集的纯度要比划分钱的数据集</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的纯度高（也就是不确定性要比划分前数据集</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的不确定性低）</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）决策树的生成</a:t>
            </a:r>
          </a:p>
          <a:p>
            <a:r>
              <a:rPr lang="zh-CN" altLang="en-US" sz="1200" b="0" i="0" kern="1200" dirty="0" smtClean="0">
                <a:solidFill>
                  <a:schemeClr val="tx1"/>
                </a:solidFill>
                <a:effectLst/>
                <a:latin typeface="+mn-lt"/>
                <a:ea typeface="+mn-ea"/>
                <a:cs typeface="+mn-cs"/>
              </a:rPr>
              <a:t>根据选择的特征评估标准，从上至下递归地生成子节点，直到数据集不可分则停止决策树停止生长。这个过程实际上就是使用满足划分准则的特征不断的将数据集划分成纯度更高，不确定行更小的子集的过程。对于当前数据集的每一次划分，都希望根据某个特征划分之后的各个子集的纯度更高，不确定性更小。</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）决策树的裁剪</a:t>
            </a:r>
          </a:p>
          <a:p>
            <a:r>
              <a:rPr lang="zh-CN" altLang="en-US" sz="1200" b="0" i="0" kern="1200" dirty="0" smtClean="0">
                <a:solidFill>
                  <a:schemeClr val="tx1"/>
                </a:solidFill>
                <a:effectLst/>
                <a:latin typeface="+mn-lt"/>
                <a:ea typeface="+mn-ea"/>
                <a:cs typeface="+mn-cs"/>
              </a:rPr>
              <a:t>决策树容易过拟合，一般需要剪枝来缩小树结构规模、缓解过拟合。</a:t>
            </a:r>
          </a:p>
          <a:p>
            <a:endParaRPr lang="zh-CN" altLang="en-US" dirty="0"/>
          </a:p>
        </p:txBody>
      </p:sp>
      <p:sp>
        <p:nvSpPr>
          <p:cNvPr id="4" name="灯片编号占位符 3"/>
          <p:cNvSpPr>
            <a:spLocks noGrp="1"/>
          </p:cNvSpPr>
          <p:nvPr>
            <p:ph type="sldNum" sz="quarter" idx="10"/>
          </p:nvPr>
        </p:nvSpPr>
        <p:spPr/>
        <p:txBody>
          <a:bodyPr/>
          <a:lstStyle/>
          <a:p>
            <a:fld id="{6278152C-88DB-40D8-8B94-A0F67FA0304A}" type="slidenum">
              <a:rPr lang="zh-CN" altLang="en-US" smtClean="0"/>
              <a:t>9</a:t>
            </a:fld>
            <a:endParaRPr lang="zh-CN" altLang="en-US"/>
          </a:p>
        </p:txBody>
      </p:sp>
    </p:spTree>
    <p:extLst>
      <p:ext uri="{BB962C8B-B14F-4D97-AF65-F5344CB8AC3E}">
        <p14:creationId xmlns:p14="http://schemas.microsoft.com/office/powerpoint/2010/main" val="406506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灯片编号占位符 8"/>
          <p:cNvSpPr txBox="1"/>
          <p:nvPr userDrawn="1"/>
        </p:nvSpPr>
        <p:spPr>
          <a:xfrm>
            <a:off x="4355976" y="4803204"/>
            <a:ext cx="432048" cy="2160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1E90B88-C309-4CD3-A6BC-57E9541D5A57}" type="slidenum">
              <a:rPr lang="zh-CN" altLang="en-US" sz="800" smtClean="0"/>
              <a:t>‹#›</a:t>
            </a:fld>
            <a:endParaRPr lang="zh-CN" alt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Box 143"/>
          <p:cNvSpPr txBox="1"/>
          <p:nvPr/>
        </p:nvSpPr>
        <p:spPr>
          <a:xfrm>
            <a:off x="2298368" y="1326204"/>
            <a:ext cx="6912768" cy="1261884"/>
          </a:xfrm>
          <a:prstGeom prst="rect">
            <a:avLst/>
          </a:prstGeom>
          <a:noFill/>
        </p:spPr>
        <p:txBody>
          <a:bodyPr wrap="square" rtlCol="0">
            <a:spAutoFit/>
          </a:bodyPr>
          <a:lstStyle/>
          <a:p>
            <a:r>
              <a:rPr lang="en-US" altLang="zh-CN" sz="2800" dirty="0"/>
              <a:t>Intrusion Detection System Based on Decision Tree </a:t>
            </a:r>
            <a:r>
              <a:rPr lang="en-US" altLang="zh-CN" sz="2800" dirty="0" smtClean="0"/>
              <a:t>over Big </a:t>
            </a:r>
            <a:r>
              <a:rPr lang="en-US" altLang="zh-CN" sz="2800" dirty="0"/>
              <a:t>Data in Fog </a:t>
            </a:r>
            <a:r>
              <a:rPr lang="en-US" altLang="zh-CN" sz="2800" dirty="0" smtClean="0"/>
              <a:t>Environment</a:t>
            </a:r>
          </a:p>
          <a:p>
            <a:r>
              <a:rPr lang="zh-CN" altLang="en-US" sz="2000" b="1" dirty="0" smtClean="0">
                <a:ln w="6350">
                  <a:noFill/>
                </a:ln>
                <a:solidFill>
                  <a:schemeClr val="tx1">
                    <a:lumMod val="75000"/>
                    <a:lumOff val="25000"/>
                  </a:schemeClr>
                </a:solidFill>
                <a:latin typeface="等线" panose="02010600030101010101" pitchFamily="2" charset="-122"/>
                <a:ea typeface="等线" panose="02010600030101010101" pitchFamily="2" charset="-122"/>
              </a:rPr>
              <a:t>      雾</a:t>
            </a:r>
            <a:r>
              <a:rPr lang="zh-CN" altLang="en-US" sz="2000" b="1" dirty="0">
                <a:ln w="6350">
                  <a:noFill/>
                </a:ln>
                <a:solidFill>
                  <a:schemeClr val="tx1">
                    <a:lumMod val="75000"/>
                    <a:lumOff val="25000"/>
                  </a:schemeClr>
                </a:solidFill>
                <a:latin typeface="等线" panose="02010600030101010101" pitchFamily="2" charset="-122"/>
                <a:ea typeface="等线" panose="02010600030101010101" pitchFamily="2" charset="-122"/>
              </a:rPr>
              <a:t>环境下基于决策树的大数据入侵检测系统</a:t>
            </a:r>
            <a:endParaRPr lang="zh-CN" altLang="en-US" sz="2000" b="1" dirty="0">
              <a:ln w="6350">
                <a:noFill/>
              </a:ln>
              <a:solidFill>
                <a:schemeClr val="tx1">
                  <a:lumMod val="75000"/>
                  <a:lumOff val="25000"/>
                </a:schemeClr>
              </a:solidFill>
              <a:latin typeface="等线" panose="02010600030101010101" pitchFamily="2" charset="-122"/>
              <a:ea typeface="等线" panose="02010600030101010101" pitchFamily="2" charset="-122"/>
            </a:endParaRPr>
          </a:p>
        </p:txBody>
      </p:sp>
      <p:grpSp>
        <p:nvGrpSpPr>
          <p:cNvPr id="3" name="组合 2"/>
          <p:cNvGrpSpPr/>
          <p:nvPr/>
        </p:nvGrpSpPr>
        <p:grpSpPr>
          <a:xfrm>
            <a:off x="3419872" y="3416048"/>
            <a:ext cx="3232393" cy="276999"/>
            <a:chOff x="3275856" y="2981088"/>
            <a:chExt cx="3232393" cy="276999"/>
          </a:xfrm>
        </p:grpSpPr>
        <p:grpSp>
          <p:nvGrpSpPr>
            <p:cNvPr id="146" name="组合 145"/>
            <p:cNvGrpSpPr/>
            <p:nvPr/>
          </p:nvGrpSpPr>
          <p:grpSpPr>
            <a:xfrm>
              <a:off x="3275856" y="3009913"/>
              <a:ext cx="219347" cy="219347"/>
              <a:chOff x="801291" y="3535885"/>
              <a:chExt cx="219347" cy="219347"/>
            </a:xfrm>
          </p:grpSpPr>
          <p:sp>
            <p:nvSpPr>
              <p:cNvPr id="147" name="Oval 10"/>
              <p:cNvSpPr>
                <a:spLocks noChangeArrowheads="1"/>
              </p:cNvSpPr>
              <p:nvPr/>
            </p:nvSpPr>
            <p:spPr bwMode="auto">
              <a:xfrm>
                <a:off x="801291" y="3535885"/>
                <a:ext cx="219347" cy="219347"/>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148" name="组合 147"/>
              <p:cNvGrpSpPr/>
              <p:nvPr/>
            </p:nvGrpSpPr>
            <p:grpSpPr>
              <a:xfrm>
                <a:off x="860980" y="3583766"/>
                <a:ext cx="100336" cy="114060"/>
                <a:chOff x="860980" y="3583766"/>
                <a:chExt cx="100336" cy="114060"/>
              </a:xfrm>
            </p:grpSpPr>
            <p:sp>
              <p:nvSpPr>
                <p:cNvPr id="149"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150"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grpSp>
          <p:nvGrpSpPr>
            <p:cNvPr id="151" name="Group 14"/>
            <p:cNvGrpSpPr/>
            <p:nvPr/>
          </p:nvGrpSpPr>
          <p:grpSpPr bwMode="auto">
            <a:xfrm>
              <a:off x="5020668" y="3009913"/>
              <a:ext cx="219347" cy="219347"/>
              <a:chOff x="4248" y="3024"/>
              <a:chExt cx="600" cy="599"/>
            </a:xfrm>
          </p:grpSpPr>
          <p:sp>
            <p:nvSpPr>
              <p:cNvPr id="152" name="Oval 15"/>
              <p:cNvSpPr>
                <a:spLocks noChangeArrowheads="1"/>
              </p:cNvSpPr>
              <p:nvPr/>
            </p:nvSpPr>
            <p:spPr bwMode="auto">
              <a:xfrm>
                <a:off x="4248" y="3024"/>
                <a:ext cx="600" cy="599"/>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153" name="Group 16"/>
              <p:cNvGrpSpPr/>
              <p:nvPr/>
            </p:nvGrpSpPr>
            <p:grpSpPr bwMode="auto">
              <a:xfrm>
                <a:off x="4441" y="3144"/>
                <a:ext cx="215" cy="345"/>
                <a:chOff x="4441" y="3144"/>
                <a:chExt cx="215" cy="345"/>
              </a:xfrm>
            </p:grpSpPr>
            <p:sp>
              <p:nvSpPr>
                <p:cNvPr id="15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15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156" name="Text Box 19"/>
            <p:cNvSpPr txBox="1">
              <a:spLocks noChangeArrowheads="1"/>
            </p:cNvSpPr>
            <p:nvPr/>
          </p:nvSpPr>
          <p:spPr bwMode="auto">
            <a:xfrm>
              <a:off x="3485678" y="2981088"/>
              <a:ext cx="1415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itchFamily="34" charset="-122"/>
                  <a:ea typeface="微软雅黑" pitchFamily="34" charset="-122"/>
                </a:rPr>
                <a:t>指导老师</a:t>
              </a:r>
              <a:r>
                <a:rPr lang="zh-CN" altLang="en-US" sz="1200" dirty="0" smtClean="0">
                  <a:solidFill>
                    <a:schemeClr val="tx1">
                      <a:lumMod val="50000"/>
                      <a:lumOff val="50000"/>
                    </a:schemeClr>
                  </a:solidFill>
                  <a:latin typeface="微软雅黑" pitchFamily="34" charset="-122"/>
                  <a:ea typeface="微软雅黑" pitchFamily="34" charset="-122"/>
                </a:rPr>
                <a:t>：王亮亮</a:t>
              </a:r>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157" name="Text Box 20"/>
            <p:cNvSpPr txBox="1">
              <a:spLocks noChangeArrowheads="1"/>
            </p:cNvSpPr>
            <p:nvPr/>
          </p:nvSpPr>
          <p:spPr bwMode="auto">
            <a:xfrm>
              <a:off x="5246365" y="2981088"/>
              <a:ext cx="12618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itchFamily="34" charset="-122"/>
                  <a:ea typeface="微软雅黑" pitchFamily="34" charset="-122"/>
                </a:rPr>
                <a:t>报告人</a:t>
              </a:r>
              <a:r>
                <a:rPr lang="zh-CN" altLang="en-US" sz="1200" dirty="0" smtClean="0">
                  <a:solidFill>
                    <a:schemeClr val="tx1">
                      <a:lumMod val="50000"/>
                      <a:lumOff val="50000"/>
                    </a:schemeClr>
                  </a:solidFill>
                  <a:latin typeface="微软雅黑" pitchFamily="34" charset="-122"/>
                  <a:ea typeface="微软雅黑" pitchFamily="34" charset="-122"/>
                </a:rPr>
                <a:t>：谷朝阳</a:t>
              </a:r>
              <a:endParaRPr lang="en-US" altLang="zh-CN" sz="1200" dirty="0">
                <a:solidFill>
                  <a:schemeClr val="tx1">
                    <a:lumMod val="50000"/>
                    <a:lumOff val="50000"/>
                  </a:schemeClr>
                </a:solidFill>
                <a:latin typeface="微软雅黑" pitchFamily="34" charset="-122"/>
                <a:ea typeface="微软雅黑" pitchFamily="34" charset="-122"/>
              </a:endParaRPr>
            </a:p>
          </p:txBody>
        </p:sp>
      </p:grpSp>
      <p:sp>
        <p:nvSpPr>
          <p:cNvPr id="1137" name="矩形 1136"/>
          <p:cNvSpPr/>
          <p:nvPr/>
        </p:nvSpPr>
        <p:spPr>
          <a:xfrm>
            <a:off x="3208559" y="2694300"/>
            <a:ext cx="4828407" cy="307777"/>
          </a:xfrm>
          <a:prstGeom prst="rect">
            <a:avLst/>
          </a:prstGeom>
        </p:spPr>
        <p:txBody>
          <a:bodyPr wrap="square">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Shanghai University of Electric Power</a:t>
            </a:r>
          </a:p>
        </p:txBody>
      </p:sp>
      <p:grpSp>
        <p:nvGrpSpPr>
          <p:cNvPr id="2" name="组合 1"/>
          <p:cNvGrpSpPr/>
          <p:nvPr/>
        </p:nvGrpSpPr>
        <p:grpSpPr>
          <a:xfrm>
            <a:off x="187895" y="914772"/>
            <a:ext cx="2184453" cy="2651256"/>
            <a:chOff x="827584" y="984393"/>
            <a:chExt cx="2184453" cy="2651256"/>
          </a:xfrm>
        </p:grpSpPr>
        <p:grpSp>
          <p:nvGrpSpPr>
            <p:cNvPr id="1622" name="组合 1621"/>
            <p:cNvGrpSpPr/>
            <p:nvPr/>
          </p:nvGrpSpPr>
          <p:grpSpPr>
            <a:xfrm>
              <a:off x="1339705" y="1646074"/>
              <a:ext cx="1241785" cy="1989575"/>
              <a:chOff x="996950" y="2262188"/>
              <a:chExt cx="434975" cy="696913"/>
            </a:xfrm>
          </p:grpSpPr>
          <p:sp>
            <p:nvSpPr>
              <p:cNvPr id="1419"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0"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1"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2"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3"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4"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5"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6"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7"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8"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9"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0"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1"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2"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3"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4"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5"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6"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7"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8"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9"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0"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1"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2"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3"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4"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5"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6"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7"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8"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9"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0"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1"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2"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3"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4"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5"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6"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7"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8"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9"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0"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1"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2"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4"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5"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6"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7"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8"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9"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0"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1"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2"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3"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4"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5"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6"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7"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8"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1" name="组合 1620"/>
            <p:cNvGrpSpPr/>
            <p:nvPr/>
          </p:nvGrpSpPr>
          <p:grpSpPr>
            <a:xfrm>
              <a:off x="827584" y="984393"/>
              <a:ext cx="2184453" cy="2184453"/>
              <a:chOff x="817563" y="2030413"/>
              <a:chExt cx="765175" cy="765175"/>
            </a:xfrm>
            <a:solidFill>
              <a:schemeClr val="bg1">
                <a:lumMod val="75000"/>
              </a:schemeClr>
            </a:solidFill>
          </p:grpSpPr>
          <p:grpSp>
            <p:nvGrpSpPr>
              <p:cNvPr id="1619" name="组合 1618"/>
              <p:cNvGrpSpPr/>
              <p:nvPr/>
            </p:nvGrpSpPr>
            <p:grpSpPr>
              <a:xfrm>
                <a:off x="1050925" y="2039938"/>
                <a:ext cx="495300" cy="269876"/>
                <a:chOff x="1050925" y="2039938"/>
                <a:chExt cx="495300" cy="269876"/>
              </a:xfrm>
              <a:grpFill/>
            </p:grpSpPr>
            <p:sp>
              <p:nvSpPr>
                <p:cNvPr id="1479"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0"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1"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2"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3"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4"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5"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6"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7"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8"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9"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0"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1"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2"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6"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7"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0"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8"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9"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0"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1"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2"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3"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4"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5"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6"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5"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6"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7"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8"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9"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0"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1"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2"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3"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8"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9"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0"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0" name="组合 1619"/>
              <p:cNvGrpSpPr/>
              <p:nvPr/>
            </p:nvGrpSpPr>
            <p:grpSpPr>
              <a:xfrm>
                <a:off x="1341438" y="2374901"/>
                <a:ext cx="174625" cy="404812"/>
                <a:chOff x="1341438" y="2374901"/>
                <a:chExt cx="174625" cy="404812"/>
              </a:xfrm>
              <a:grpFill/>
            </p:grpSpPr>
            <p:sp>
              <p:nvSpPr>
                <p:cNvPr id="1503"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4"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5"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2"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3"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4"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5"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6"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7"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8"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9"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0"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1"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2"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3"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4"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5"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6"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7"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8"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9"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0"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1"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2"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3"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4"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5"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6"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7"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8"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9"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0"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1"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2"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3"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4"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5"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6"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7"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8"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9"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0"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1"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2"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3"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4"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5"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6"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7"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8"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9"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0"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1"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6"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7"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8"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9"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0"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1"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2"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3"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4"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5"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6"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7"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8"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9"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0"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1"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2"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3"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4"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5"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8" name="组合 1617"/>
              <p:cNvGrpSpPr/>
              <p:nvPr/>
            </p:nvGrpSpPr>
            <p:grpSpPr>
              <a:xfrm>
                <a:off x="817563" y="2030413"/>
                <a:ext cx="765175" cy="765175"/>
                <a:chOff x="817563" y="2030413"/>
                <a:chExt cx="765175" cy="765175"/>
              </a:xfrm>
              <a:grpFill/>
            </p:grpSpPr>
            <p:grpSp>
              <p:nvGrpSpPr>
                <p:cNvPr id="5" name="Group 407"/>
                <p:cNvGrpSpPr/>
                <p:nvPr/>
              </p:nvGrpSpPr>
              <p:grpSpPr bwMode="auto">
                <a:xfrm>
                  <a:off x="817563" y="2030413"/>
                  <a:ext cx="765175" cy="763588"/>
                  <a:chOff x="515" y="1279"/>
                  <a:chExt cx="482" cy="481"/>
                </a:xfrm>
                <a:grpFill/>
              </p:grpSpPr>
              <p:sp>
                <p:nvSpPr>
                  <p:cNvPr id="1217"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8"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9"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0"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1"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2"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3"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4"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5"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6"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7"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8"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9"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0"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1"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2"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3"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4"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5"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6"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7"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8"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9"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0"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1"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2"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3"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4"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5"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6"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7"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8"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9"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0"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1"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2"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3"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4"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5"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6"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7"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8"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9"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0"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1"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2"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3"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4"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5"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6"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7"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8"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9"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0"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1"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2"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3"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4"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5"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6"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7"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8"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9"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0"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1"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2"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3"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4"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5"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6"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7"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8"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9"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0"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1"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2"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3"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4"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5"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6"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7"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8"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9"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0"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1"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2"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3"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4"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5"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6"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7"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8"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9"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0"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1"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2"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3"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4"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5"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6"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7"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8"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9"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0"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1"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2"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3"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4"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5"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6"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7"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8"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9"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0"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1"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2"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3"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4"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5"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6"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7"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8"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9"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0"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1"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2"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3"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4"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5"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6"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7"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8"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9"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0"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1"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2"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3"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4"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5"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6"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7"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8"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9"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0"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1"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2"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3"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4"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5"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6"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7"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8"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9"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0"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1"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2"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3"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4"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5"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6"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7"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8"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9"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0"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1"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2"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3"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4"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5"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6"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7"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8"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9"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0"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1"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2"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3"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4"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5"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6"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7"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8"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9"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0"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1"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2"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3"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4"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5"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6"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7"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8"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9"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0"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1"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2"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3"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4"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5"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6"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7" name="组合 1616"/>
                <p:cNvGrpSpPr/>
                <p:nvPr/>
              </p:nvGrpSpPr>
              <p:grpSpPr>
                <a:xfrm>
                  <a:off x="819150" y="2128838"/>
                  <a:ext cx="293688" cy="666750"/>
                  <a:chOff x="819150" y="2128838"/>
                  <a:chExt cx="293688" cy="666750"/>
                </a:xfrm>
                <a:grpFill/>
              </p:grpSpPr>
              <p:sp>
                <p:nvSpPr>
                  <p:cNvPr id="1493"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4"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5"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6"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7"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8"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9"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0"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1"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2"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8"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9"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1"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2"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3"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4"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5"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6"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7"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8"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9"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0"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1"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2"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3"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4"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5"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6"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7"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7"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8"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9"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0"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1"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2"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3"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4"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4"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5"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6"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7"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1"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2"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3"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4"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5"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6"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6"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8"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0"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1"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2"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3"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4"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5"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6"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7"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8"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9"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0"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1"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grpSp>
        <p:nvGrpSpPr>
          <p:cNvPr id="1623" name="组合 1622"/>
          <p:cNvGrpSpPr/>
          <p:nvPr/>
        </p:nvGrpSpPr>
        <p:grpSpPr>
          <a:xfrm>
            <a:off x="1306671" y="3534301"/>
            <a:ext cx="6047164" cy="662169"/>
            <a:chOff x="1216025" y="2955926"/>
            <a:chExt cx="1971675" cy="215900"/>
          </a:xfrm>
        </p:grpSpPr>
        <p:sp>
          <p:nvSpPr>
            <p:cNvPr id="1212"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3"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624" name="组合 1623"/>
          <p:cNvGrpSpPr/>
          <p:nvPr/>
        </p:nvGrpSpPr>
        <p:grpSpPr>
          <a:xfrm>
            <a:off x="7225464" y="4096765"/>
            <a:ext cx="258329" cy="403355"/>
            <a:chOff x="3141663" y="3136901"/>
            <a:chExt cx="90488" cy="141288"/>
          </a:xfrm>
        </p:grpSpPr>
        <p:sp>
          <p:nvSpPr>
            <p:cNvPr id="1214"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5"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6"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矩形 6"/>
          <p:cNvSpPr/>
          <p:nvPr/>
        </p:nvSpPr>
        <p:spPr>
          <a:xfrm>
            <a:off x="2261571" y="2983477"/>
            <a:ext cx="5327638" cy="344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Wireless Communications and Mobile Computing</a:t>
            </a:r>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ext uri="{E180D4A7-C9FB-4DFB-919C-405C955672EB}">
      <p14:showEvtLst xmlns:p14="http://schemas.microsoft.com/office/powerpoint/2010/main">
        <p14:playEvt time="0"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98"/>
          <p:cNvSpPr txBox="1"/>
          <p:nvPr/>
        </p:nvSpPr>
        <p:spPr>
          <a:xfrm>
            <a:off x="629552" y="338708"/>
            <a:ext cx="2424062"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雾环境下的</a:t>
            </a:r>
            <a:r>
              <a:rPr lang="en-US" altLang="zh-CN" sz="2000" b="1" dirty="0">
                <a:solidFill>
                  <a:schemeClr val="tx1">
                    <a:lumMod val="75000"/>
                    <a:lumOff val="25000"/>
                  </a:schemeClr>
                </a:solidFill>
                <a:latin typeface="微软雅黑" pitchFamily="34" charset="-122"/>
                <a:ea typeface="微软雅黑" pitchFamily="34" charset="-122"/>
              </a:rPr>
              <a:t>IDS</a:t>
            </a:r>
            <a:r>
              <a:rPr lang="zh-CN" altLang="en-US" sz="2000" b="1" dirty="0">
                <a:solidFill>
                  <a:schemeClr val="tx1">
                    <a:lumMod val="75000"/>
                    <a:lumOff val="25000"/>
                  </a:schemeClr>
                </a:solidFill>
                <a:latin typeface="微软雅黑" pitchFamily="34" charset="-122"/>
                <a:ea typeface="微软雅黑" pitchFamily="34" charset="-122"/>
              </a:rPr>
              <a:t>系统</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14" name="矩形 13"/>
          <p:cNvSpPr/>
          <p:nvPr/>
        </p:nvSpPr>
        <p:spPr>
          <a:xfrm>
            <a:off x="627577" y="858865"/>
            <a:ext cx="1578805" cy="421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grpSp>
        <p:nvGrpSpPr>
          <p:cNvPr id="11" name="组合 10"/>
          <p:cNvGrpSpPr/>
          <p:nvPr/>
        </p:nvGrpSpPr>
        <p:grpSpPr>
          <a:xfrm>
            <a:off x="251520" y="396463"/>
            <a:ext cx="293296" cy="284600"/>
            <a:chOff x="908288" y="2714972"/>
            <a:chExt cx="716648" cy="716648"/>
          </a:xfrm>
        </p:grpSpPr>
        <p:sp>
          <p:nvSpPr>
            <p:cNvPr id="18" name="椭圆 17"/>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6" name="椭圆 15"/>
          <p:cNvSpPr/>
          <p:nvPr/>
        </p:nvSpPr>
        <p:spPr>
          <a:xfrm>
            <a:off x="899592" y="1069400"/>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99592" y="997392"/>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决策树检测方法</a:t>
            </a:r>
            <a:endParaRPr lang="zh-CN" altLang="en-US" dirty="0">
              <a:solidFill>
                <a:schemeClr val="tx1"/>
              </a:solidFill>
            </a:endParaRPr>
          </a:p>
        </p:txBody>
      </p:sp>
      <p:pic>
        <p:nvPicPr>
          <p:cNvPr id="2" name="图片 1"/>
          <p:cNvPicPr>
            <a:picLocks noChangeAspect="1"/>
          </p:cNvPicPr>
          <p:nvPr/>
        </p:nvPicPr>
        <p:blipFill>
          <a:blip r:embed="rId3"/>
          <a:stretch>
            <a:fillRect/>
          </a:stretch>
        </p:blipFill>
        <p:spPr>
          <a:xfrm>
            <a:off x="2339752" y="1471007"/>
            <a:ext cx="4524375" cy="2609850"/>
          </a:xfrm>
          <a:prstGeom prst="rect">
            <a:avLst/>
          </a:prstGeom>
        </p:spPr>
      </p:pic>
    </p:spTree>
    <p:extLst>
      <p:ext uri="{BB962C8B-B14F-4D97-AF65-F5344CB8AC3E}">
        <p14:creationId xmlns:p14="http://schemas.microsoft.com/office/powerpoint/2010/main" val="1893761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18" name="组合 17"/>
          <p:cNvGrpSpPr/>
          <p:nvPr/>
        </p:nvGrpSpPr>
        <p:grpSpPr>
          <a:xfrm>
            <a:off x="251520" y="396463"/>
            <a:ext cx="293296" cy="284600"/>
            <a:chOff x="908288" y="2714972"/>
            <a:chExt cx="716648" cy="716648"/>
          </a:xfrm>
        </p:grpSpPr>
        <p:sp>
          <p:nvSpPr>
            <p:cNvPr id="20" name="椭圆 19"/>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4" name="椭圆 23"/>
          <p:cNvSpPr/>
          <p:nvPr/>
        </p:nvSpPr>
        <p:spPr>
          <a:xfrm>
            <a:off x="899592" y="1069400"/>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45314" y="992702"/>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数据集</a:t>
            </a:r>
            <a:endParaRPr lang="zh-CN" altLang="en-US" dirty="0">
              <a:solidFill>
                <a:schemeClr val="tx1"/>
              </a:solidFill>
            </a:endParaRPr>
          </a:p>
        </p:txBody>
      </p:sp>
      <p:sp>
        <p:nvSpPr>
          <p:cNvPr id="2" name="矩形 1"/>
          <p:cNvSpPr/>
          <p:nvPr/>
        </p:nvSpPr>
        <p:spPr>
          <a:xfrm>
            <a:off x="1234846" y="1276144"/>
            <a:ext cx="7314134" cy="1338828"/>
          </a:xfrm>
          <a:prstGeom prst="rect">
            <a:avLst/>
          </a:prstGeom>
        </p:spPr>
        <p:txBody>
          <a:bodyPr wrap="square">
            <a:spAutoFit/>
          </a:bodyPr>
          <a:lstStyle/>
          <a:p>
            <a:pPr indent="457200">
              <a:lnSpc>
                <a:spcPct val="150000"/>
              </a:lnSpc>
            </a:pPr>
            <a:r>
              <a:rPr lang="zh-CN" altLang="en-US" dirty="0">
                <a:latin typeface="Arial" panose="020B0604020202020204" pitchFamily="34" charset="0"/>
              </a:rPr>
              <a:t>数据采集可以通过</a:t>
            </a:r>
            <a:r>
              <a:rPr lang="en-US" altLang="zh-CN" dirty="0" smtClean="0">
                <a:latin typeface="Arial" panose="020B0604020202020204" pitchFamily="34" charset="0"/>
              </a:rPr>
              <a:t>TCPdump</a:t>
            </a:r>
            <a:r>
              <a:rPr lang="zh-CN" altLang="en-US" dirty="0" smtClean="0">
                <a:latin typeface="Arial" panose="020B0604020202020204" pitchFamily="34" charset="0"/>
              </a:rPr>
              <a:t>、</a:t>
            </a:r>
            <a:r>
              <a:rPr lang="en-US" altLang="zh-CN" dirty="0">
                <a:latin typeface="Arial" panose="020B0604020202020204" pitchFamily="34" charset="0"/>
              </a:rPr>
              <a:t>Wireshark</a:t>
            </a:r>
            <a:r>
              <a:rPr lang="zh-CN" altLang="en-US" dirty="0">
                <a:latin typeface="Arial" panose="020B0604020202020204" pitchFamily="34" charset="0"/>
              </a:rPr>
              <a:t>等捕获工具获得，然后生成连接记录作为</a:t>
            </a:r>
            <a:r>
              <a:rPr lang="en-US" altLang="zh-CN" dirty="0">
                <a:latin typeface="Arial" panose="020B0604020202020204" pitchFamily="34" charset="0"/>
              </a:rPr>
              <a:t>IDS</a:t>
            </a:r>
            <a:r>
              <a:rPr lang="zh-CN" altLang="en-US" dirty="0">
                <a:latin typeface="Arial" panose="020B0604020202020204" pitchFamily="34" charset="0"/>
              </a:rPr>
              <a:t>的数据源。在本研究中</a:t>
            </a:r>
            <a:r>
              <a:rPr lang="zh-CN" altLang="en-US" dirty="0" smtClean="0">
                <a:latin typeface="Arial" panose="020B0604020202020204" pitchFamily="34" charset="0"/>
              </a:rPr>
              <a:t>，使用</a:t>
            </a:r>
            <a:r>
              <a:rPr lang="en-US" altLang="zh-CN" dirty="0" smtClean="0">
                <a:latin typeface="Arial" panose="020B0604020202020204" pitchFamily="34" charset="0"/>
              </a:rPr>
              <a:t>KDDCUP99</a:t>
            </a:r>
            <a:r>
              <a:rPr lang="zh-CN" altLang="en-US" dirty="0" smtClean="0">
                <a:latin typeface="Arial" panose="020B0604020202020204" pitchFamily="34" charset="0"/>
              </a:rPr>
              <a:t>数据</a:t>
            </a:r>
            <a:r>
              <a:rPr lang="zh-CN" altLang="en-US" dirty="0">
                <a:latin typeface="Arial" panose="020B0604020202020204" pitchFamily="34" charset="0"/>
              </a:rPr>
              <a:t>集进行测试。</a:t>
            </a:r>
          </a:p>
        </p:txBody>
      </p:sp>
      <p:sp>
        <p:nvSpPr>
          <p:cNvPr id="27" name="椭圆 26"/>
          <p:cNvSpPr/>
          <p:nvPr/>
        </p:nvSpPr>
        <p:spPr>
          <a:xfrm>
            <a:off x="899592" y="2769499"/>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45314" y="2697491"/>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实验内容</a:t>
            </a:r>
            <a:endParaRPr lang="zh-CN" altLang="en-US" dirty="0">
              <a:solidFill>
                <a:schemeClr val="tx1"/>
              </a:solidFill>
            </a:endParaRPr>
          </a:p>
        </p:txBody>
      </p:sp>
      <p:sp>
        <p:nvSpPr>
          <p:cNvPr id="29" name="矩形 28"/>
          <p:cNvSpPr/>
          <p:nvPr/>
        </p:nvSpPr>
        <p:spPr>
          <a:xfrm>
            <a:off x="1403648" y="3108399"/>
            <a:ext cx="7314134" cy="923330"/>
          </a:xfrm>
          <a:prstGeom prst="rect">
            <a:avLst/>
          </a:prstGeom>
        </p:spPr>
        <p:txBody>
          <a:bodyPr wrap="square">
            <a:spAutoFit/>
          </a:bodyPr>
          <a:lstStyle/>
          <a:p>
            <a:pPr>
              <a:lnSpc>
                <a:spcPct val="150000"/>
              </a:lnSpc>
            </a:pPr>
            <a:r>
              <a:rPr lang="en-US" altLang="zh-CN" dirty="0">
                <a:latin typeface="Arial" panose="020B0604020202020204" pitchFamily="34" charset="0"/>
              </a:rPr>
              <a:t>1</a:t>
            </a:r>
            <a:r>
              <a:rPr lang="zh-CN" altLang="en-US" dirty="0" smtClean="0">
                <a:latin typeface="Arial" panose="020B0604020202020204" pitchFamily="34" charset="0"/>
              </a:rPr>
              <a:t>）</a:t>
            </a:r>
            <a:r>
              <a:rPr lang="zh-CN" altLang="en-US" dirty="0">
                <a:latin typeface="Arial" panose="020B0604020202020204" pitchFamily="34" charset="0"/>
              </a:rPr>
              <a:t>检测</a:t>
            </a:r>
            <a:r>
              <a:rPr lang="en-US" altLang="zh-CN" dirty="0" smtClean="0">
                <a:latin typeface="Arial" panose="020B0604020202020204" pitchFamily="34" charset="0"/>
              </a:rPr>
              <a:t>10</a:t>
            </a:r>
            <a:r>
              <a:rPr lang="en-US" altLang="zh-CN" dirty="0">
                <a:latin typeface="Arial" panose="020B0604020202020204" pitchFamily="34" charset="0"/>
              </a:rPr>
              <a:t>%</a:t>
            </a:r>
            <a:r>
              <a:rPr lang="zh-CN" altLang="en-US" dirty="0">
                <a:latin typeface="Arial" panose="020B0604020202020204" pitchFamily="34" charset="0"/>
              </a:rPr>
              <a:t>数据集上的</a:t>
            </a:r>
            <a:r>
              <a:rPr lang="en-US" altLang="zh-CN" dirty="0">
                <a:latin typeface="Arial" panose="020B0604020202020204" pitchFamily="34" charset="0"/>
              </a:rPr>
              <a:t>4</a:t>
            </a:r>
            <a:r>
              <a:rPr lang="zh-CN" altLang="en-US" dirty="0">
                <a:latin typeface="Arial" panose="020B0604020202020204" pitchFamily="34" charset="0"/>
              </a:rPr>
              <a:t>种</a:t>
            </a:r>
            <a:r>
              <a:rPr lang="zh-CN" altLang="en-US" dirty="0" smtClean="0">
                <a:latin typeface="Arial" panose="020B0604020202020204" pitchFamily="34" charset="0"/>
              </a:rPr>
              <a:t>攻击和</a:t>
            </a:r>
            <a:r>
              <a:rPr lang="en-US" altLang="zh-CN" dirty="0">
                <a:latin typeface="Arial" panose="020B0604020202020204" pitchFamily="34" charset="0"/>
              </a:rPr>
              <a:t>22</a:t>
            </a:r>
            <a:r>
              <a:rPr lang="zh-CN" altLang="en-US" dirty="0">
                <a:latin typeface="Arial" panose="020B0604020202020204" pitchFamily="34" charset="0"/>
              </a:rPr>
              <a:t>种攻击</a:t>
            </a:r>
            <a:r>
              <a:rPr lang="zh-CN" altLang="en-US" dirty="0" smtClean="0">
                <a:latin typeface="Arial" panose="020B0604020202020204" pitchFamily="34" charset="0"/>
              </a:rPr>
              <a:t>的精确度与计算时间；</a:t>
            </a:r>
            <a:endParaRPr lang="en-US" altLang="zh-CN" dirty="0" smtClean="0">
              <a:latin typeface="Arial" panose="020B0604020202020204" pitchFamily="34" charset="0"/>
            </a:endParaRPr>
          </a:p>
          <a:p>
            <a:pPr>
              <a:lnSpc>
                <a:spcPct val="150000"/>
              </a:lnSpc>
            </a:pPr>
            <a:r>
              <a:rPr lang="en-US" altLang="zh-CN" dirty="0">
                <a:latin typeface="Arial" panose="020B0604020202020204" pitchFamily="34" charset="0"/>
              </a:rPr>
              <a:t>2</a:t>
            </a:r>
            <a:r>
              <a:rPr lang="zh-CN" altLang="en-US" dirty="0" smtClean="0">
                <a:latin typeface="Arial" panose="020B0604020202020204" pitchFamily="34" charset="0"/>
              </a:rPr>
              <a:t>）检测完整</a:t>
            </a:r>
            <a:r>
              <a:rPr lang="zh-CN" altLang="en-US" dirty="0">
                <a:latin typeface="Arial" panose="020B0604020202020204" pitchFamily="34" charset="0"/>
              </a:rPr>
              <a:t>数据</a:t>
            </a:r>
            <a:r>
              <a:rPr lang="zh-CN" altLang="en-US" dirty="0" smtClean="0">
                <a:latin typeface="Arial" panose="020B0604020202020204" pitchFamily="34" charset="0"/>
              </a:rPr>
              <a:t>集上的</a:t>
            </a:r>
            <a:r>
              <a:rPr lang="en-US" altLang="zh-CN" dirty="0">
                <a:latin typeface="Arial" panose="020B0604020202020204" pitchFamily="34" charset="0"/>
              </a:rPr>
              <a:t>4</a:t>
            </a:r>
            <a:r>
              <a:rPr lang="zh-CN" altLang="en-US" dirty="0">
                <a:latin typeface="Arial" panose="020B0604020202020204" pitchFamily="34" charset="0"/>
              </a:rPr>
              <a:t>种</a:t>
            </a:r>
            <a:r>
              <a:rPr lang="zh-CN" altLang="en-US" dirty="0" smtClean="0">
                <a:latin typeface="Arial" panose="020B0604020202020204" pitchFamily="34" charset="0"/>
              </a:rPr>
              <a:t>攻击</a:t>
            </a:r>
            <a:r>
              <a:rPr lang="zh-CN" altLang="en-US" dirty="0">
                <a:latin typeface="Arial" panose="020B0604020202020204" pitchFamily="34" charset="0"/>
              </a:rPr>
              <a:t>和</a:t>
            </a:r>
            <a:r>
              <a:rPr lang="en-US" altLang="zh-CN" dirty="0">
                <a:latin typeface="Arial" panose="020B0604020202020204" pitchFamily="34" charset="0"/>
              </a:rPr>
              <a:t>22</a:t>
            </a:r>
            <a:r>
              <a:rPr lang="zh-CN" altLang="en-US" dirty="0">
                <a:latin typeface="Arial" panose="020B0604020202020204" pitchFamily="34" charset="0"/>
              </a:rPr>
              <a:t>种攻击</a:t>
            </a:r>
            <a:r>
              <a:rPr lang="zh-CN" altLang="en-US" dirty="0" smtClean="0">
                <a:latin typeface="Arial" panose="020B0604020202020204" pitchFamily="34" charset="0"/>
              </a:rPr>
              <a:t>的</a:t>
            </a:r>
            <a:r>
              <a:rPr lang="zh-CN" altLang="en-US" dirty="0">
                <a:latin typeface="Arial" panose="020B0604020202020204" pitchFamily="34" charset="0"/>
              </a:rPr>
              <a:t>精确度与计算时间</a:t>
            </a:r>
            <a:r>
              <a:rPr lang="zh-CN" altLang="en-US" dirty="0" smtClean="0">
                <a:latin typeface="Arial" panose="020B0604020202020204" pitchFamily="34" charset="0"/>
              </a:rPr>
              <a:t>；</a:t>
            </a:r>
            <a:endParaRPr lang="en-US" altLang="zh-CN" dirty="0">
              <a:latin typeface="Arial" panose="020B0604020202020204" pitchFamily="34" charset="0"/>
            </a:endParaRPr>
          </a:p>
        </p:txBody>
      </p:sp>
    </p:spTree>
    <p:extLst>
      <p:ext uri="{BB962C8B-B14F-4D97-AF65-F5344CB8AC3E}">
        <p14:creationId xmlns:p14="http://schemas.microsoft.com/office/powerpoint/2010/main" val="716744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 name="组合 525"/>
          <p:cNvGrpSpPr/>
          <p:nvPr/>
        </p:nvGrpSpPr>
        <p:grpSpPr>
          <a:xfrm>
            <a:off x="251520" y="396463"/>
            <a:ext cx="293296" cy="284600"/>
            <a:chOff x="908288" y="2714972"/>
            <a:chExt cx="716648" cy="716648"/>
          </a:xfrm>
        </p:grpSpPr>
        <p:sp>
          <p:nvSpPr>
            <p:cNvPr id="527" name="椭圆 526"/>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cxnSp>
        <p:nvCxnSpPr>
          <p:cNvPr id="529" name="直接连接符 528"/>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10" name="椭圆 9"/>
          <p:cNvSpPr/>
          <p:nvPr/>
        </p:nvSpPr>
        <p:spPr>
          <a:xfrm>
            <a:off x="899592" y="1069400"/>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5459" y="997392"/>
            <a:ext cx="161429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数据集</a:t>
            </a:r>
            <a:endParaRPr lang="zh-CN" altLang="en-US" dirty="0">
              <a:solidFill>
                <a:schemeClr val="tx1"/>
              </a:solidFill>
            </a:endParaRPr>
          </a:p>
        </p:txBody>
      </p:sp>
      <p:pic>
        <p:nvPicPr>
          <p:cNvPr id="2" name="图片 1"/>
          <p:cNvPicPr>
            <a:picLocks noChangeAspect="1"/>
          </p:cNvPicPr>
          <p:nvPr/>
        </p:nvPicPr>
        <p:blipFill>
          <a:blip r:embed="rId3"/>
          <a:stretch>
            <a:fillRect/>
          </a:stretch>
        </p:blipFill>
        <p:spPr>
          <a:xfrm>
            <a:off x="251961" y="1706860"/>
            <a:ext cx="4304482" cy="2725093"/>
          </a:xfrm>
          <a:prstGeom prst="rect">
            <a:avLst/>
          </a:prstGeom>
        </p:spPr>
      </p:pic>
      <p:pic>
        <p:nvPicPr>
          <p:cNvPr id="3" name="图片 2"/>
          <p:cNvPicPr>
            <a:picLocks noChangeAspect="1"/>
          </p:cNvPicPr>
          <p:nvPr/>
        </p:nvPicPr>
        <p:blipFill>
          <a:blip r:embed="rId4"/>
          <a:stretch>
            <a:fillRect/>
          </a:stretch>
        </p:blipFill>
        <p:spPr>
          <a:xfrm>
            <a:off x="4736298" y="239900"/>
            <a:ext cx="3924300" cy="4876800"/>
          </a:xfrm>
          <a:prstGeom prst="rect">
            <a:avLst/>
          </a:prstGeom>
        </p:spPr>
      </p:pic>
    </p:spTree>
    <p:extLst>
      <p:ext uri="{BB962C8B-B14F-4D97-AF65-F5344CB8AC3E}">
        <p14:creationId xmlns:p14="http://schemas.microsoft.com/office/powerpoint/2010/main" val="11568445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 name="组合 525"/>
          <p:cNvGrpSpPr/>
          <p:nvPr/>
        </p:nvGrpSpPr>
        <p:grpSpPr>
          <a:xfrm>
            <a:off x="251520" y="396463"/>
            <a:ext cx="293296" cy="284600"/>
            <a:chOff x="908288" y="2714972"/>
            <a:chExt cx="716648" cy="716648"/>
          </a:xfrm>
        </p:grpSpPr>
        <p:sp>
          <p:nvSpPr>
            <p:cNvPr id="527" name="椭圆 526"/>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cxnSp>
        <p:nvCxnSpPr>
          <p:cNvPr id="529" name="直接连接符 528"/>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矩形 1"/>
          <p:cNvSpPr/>
          <p:nvPr/>
        </p:nvSpPr>
        <p:spPr>
          <a:xfrm>
            <a:off x="775608" y="1074777"/>
            <a:ext cx="3416320" cy="369332"/>
          </a:xfrm>
          <a:prstGeom prst="rect">
            <a:avLst/>
          </a:prstGeom>
        </p:spPr>
        <p:txBody>
          <a:bodyPr wrap="none">
            <a:spAutoFit/>
          </a:bodyPr>
          <a:lstStyle/>
          <a:p>
            <a:r>
              <a:rPr lang="zh-CN" altLang="en-US" dirty="0">
                <a:latin typeface="Arial" panose="020B0604020202020204" pitchFamily="34" charset="0"/>
              </a:rPr>
              <a:t>三种贝叶斯模型的实验结果对比</a:t>
            </a:r>
            <a:endParaRPr lang="zh-CN" altLang="en-US" dirty="0"/>
          </a:p>
        </p:txBody>
      </p:sp>
      <p:pic>
        <p:nvPicPr>
          <p:cNvPr id="3" name="图片 2"/>
          <p:cNvPicPr>
            <a:picLocks noChangeAspect="1"/>
          </p:cNvPicPr>
          <p:nvPr/>
        </p:nvPicPr>
        <p:blipFill>
          <a:blip r:embed="rId3"/>
          <a:stretch>
            <a:fillRect/>
          </a:stretch>
        </p:blipFill>
        <p:spPr>
          <a:xfrm>
            <a:off x="2009577" y="1562844"/>
            <a:ext cx="4364701" cy="3168352"/>
          </a:xfrm>
          <a:prstGeom prst="rect">
            <a:avLst/>
          </a:prstGeom>
        </p:spPr>
      </p:pic>
    </p:spTree>
    <p:extLst>
      <p:ext uri="{BB962C8B-B14F-4D97-AF65-F5344CB8AC3E}">
        <p14:creationId xmlns:p14="http://schemas.microsoft.com/office/powerpoint/2010/main" val="23155909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 name="组合 525"/>
          <p:cNvGrpSpPr/>
          <p:nvPr/>
        </p:nvGrpSpPr>
        <p:grpSpPr>
          <a:xfrm>
            <a:off x="251520" y="396463"/>
            <a:ext cx="293296" cy="284600"/>
            <a:chOff x="908288" y="2714972"/>
            <a:chExt cx="716648" cy="716648"/>
          </a:xfrm>
        </p:grpSpPr>
        <p:sp>
          <p:nvSpPr>
            <p:cNvPr id="527" name="椭圆 526"/>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cxnSp>
        <p:nvCxnSpPr>
          <p:cNvPr id="529" name="直接连接符 528"/>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11" name="图片 10"/>
          <p:cNvPicPr>
            <a:picLocks noChangeAspect="1"/>
          </p:cNvPicPr>
          <p:nvPr/>
        </p:nvPicPr>
        <p:blipFill>
          <a:blip r:embed="rId3"/>
          <a:stretch>
            <a:fillRect/>
          </a:stretch>
        </p:blipFill>
        <p:spPr>
          <a:xfrm>
            <a:off x="107504" y="1132185"/>
            <a:ext cx="4328571" cy="3600400"/>
          </a:xfrm>
          <a:prstGeom prst="rect">
            <a:avLst/>
          </a:prstGeom>
        </p:spPr>
      </p:pic>
      <p:pic>
        <p:nvPicPr>
          <p:cNvPr id="4" name="图片 3"/>
          <p:cNvPicPr>
            <a:picLocks noChangeAspect="1"/>
          </p:cNvPicPr>
          <p:nvPr/>
        </p:nvPicPr>
        <p:blipFill>
          <a:blip r:embed="rId4"/>
          <a:stretch>
            <a:fillRect/>
          </a:stretch>
        </p:blipFill>
        <p:spPr>
          <a:xfrm>
            <a:off x="4572000" y="1346821"/>
            <a:ext cx="4381027" cy="3299376"/>
          </a:xfrm>
          <a:prstGeom prst="rect">
            <a:avLst/>
          </a:prstGeom>
        </p:spPr>
      </p:pic>
    </p:spTree>
    <p:extLst>
      <p:ext uri="{BB962C8B-B14F-4D97-AF65-F5344CB8AC3E}">
        <p14:creationId xmlns:p14="http://schemas.microsoft.com/office/powerpoint/2010/main" val="42837530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 name="组合 525"/>
          <p:cNvGrpSpPr/>
          <p:nvPr/>
        </p:nvGrpSpPr>
        <p:grpSpPr>
          <a:xfrm>
            <a:off x="251520" y="396463"/>
            <a:ext cx="293296" cy="284600"/>
            <a:chOff x="908288" y="2714972"/>
            <a:chExt cx="716648" cy="716648"/>
          </a:xfrm>
        </p:grpSpPr>
        <p:sp>
          <p:nvSpPr>
            <p:cNvPr id="527" name="椭圆 526"/>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cxnSp>
        <p:nvCxnSpPr>
          <p:cNvPr id="529" name="直接连接符 528"/>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0" y="1202804"/>
            <a:ext cx="4672094" cy="3385170"/>
          </a:xfrm>
          <a:prstGeom prst="rect">
            <a:avLst/>
          </a:prstGeom>
        </p:spPr>
      </p:pic>
      <p:pic>
        <p:nvPicPr>
          <p:cNvPr id="5" name="图片 4"/>
          <p:cNvPicPr>
            <a:picLocks noChangeAspect="1"/>
          </p:cNvPicPr>
          <p:nvPr/>
        </p:nvPicPr>
        <p:blipFill>
          <a:blip r:embed="rId4"/>
          <a:stretch>
            <a:fillRect/>
          </a:stretch>
        </p:blipFill>
        <p:spPr>
          <a:xfrm>
            <a:off x="4788712" y="1156667"/>
            <a:ext cx="4283412" cy="3403079"/>
          </a:xfrm>
          <a:prstGeom prst="rect">
            <a:avLst/>
          </a:prstGeom>
        </p:spPr>
      </p:pic>
    </p:spTree>
    <p:extLst>
      <p:ext uri="{BB962C8B-B14F-4D97-AF65-F5344CB8AC3E}">
        <p14:creationId xmlns:p14="http://schemas.microsoft.com/office/powerpoint/2010/main" val="1393239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 name="组合 525"/>
          <p:cNvGrpSpPr/>
          <p:nvPr/>
        </p:nvGrpSpPr>
        <p:grpSpPr>
          <a:xfrm>
            <a:off x="251520" y="396463"/>
            <a:ext cx="293296" cy="284600"/>
            <a:chOff x="908288" y="2714972"/>
            <a:chExt cx="716648" cy="716648"/>
          </a:xfrm>
        </p:grpSpPr>
        <p:sp>
          <p:nvSpPr>
            <p:cNvPr id="527" name="椭圆 526"/>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cxnSp>
        <p:nvCxnSpPr>
          <p:cNvPr id="529" name="直接连接符 528"/>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629552" y="1130796"/>
            <a:ext cx="8077200" cy="1314450"/>
          </a:xfrm>
          <a:prstGeom prst="rect">
            <a:avLst/>
          </a:prstGeom>
        </p:spPr>
      </p:pic>
      <p:pic>
        <p:nvPicPr>
          <p:cNvPr id="5" name="图片 4"/>
          <p:cNvPicPr>
            <a:picLocks noChangeAspect="1"/>
          </p:cNvPicPr>
          <p:nvPr/>
        </p:nvPicPr>
        <p:blipFill>
          <a:blip r:embed="rId4"/>
          <a:stretch>
            <a:fillRect/>
          </a:stretch>
        </p:blipFill>
        <p:spPr>
          <a:xfrm>
            <a:off x="2653614" y="2733277"/>
            <a:ext cx="4029075" cy="1152525"/>
          </a:xfrm>
          <a:prstGeom prst="rect">
            <a:avLst/>
          </a:prstGeom>
        </p:spPr>
      </p:pic>
    </p:spTree>
    <p:extLst>
      <p:ext uri="{BB962C8B-B14F-4D97-AF65-F5344CB8AC3E}">
        <p14:creationId xmlns:p14="http://schemas.microsoft.com/office/powerpoint/2010/main" val="4224604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 name="组合 525"/>
          <p:cNvGrpSpPr/>
          <p:nvPr/>
        </p:nvGrpSpPr>
        <p:grpSpPr>
          <a:xfrm>
            <a:off x="251520" y="396463"/>
            <a:ext cx="293296" cy="284600"/>
            <a:chOff x="908288" y="2714972"/>
            <a:chExt cx="716648" cy="716648"/>
          </a:xfrm>
        </p:grpSpPr>
        <p:sp>
          <p:nvSpPr>
            <p:cNvPr id="527" name="椭圆 526"/>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cxnSp>
        <p:nvCxnSpPr>
          <p:cNvPr id="529" name="直接连接符 528"/>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251520" y="1346820"/>
            <a:ext cx="4165866" cy="3091805"/>
          </a:xfrm>
          <a:prstGeom prst="rect">
            <a:avLst/>
          </a:prstGeom>
        </p:spPr>
      </p:pic>
      <p:pic>
        <p:nvPicPr>
          <p:cNvPr id="5" name="图片 4"/>
          <p:cNvPicPr>
            <a:picLocks noChangeAspect="1"/>
          </p:cNvPicPr>
          <p:nvPr/>
        </p:nvPicPr>
        <p:blipFill>
          <a:blip r:embed="rId4"/>
          <a:stretch>
            <a:fillRect/>
          </a:stretch>
        </p:blipFill>
        <p:spPr>
          <a:xfrm>
            <a:off x="4572000" y="1207311"/>
            <a:ext cx="4314017" cy="3250109"/>
          </a:xfrm>
          <a:prstGeom prst="rect">
            <a:avLst/>
          </a:prstGeom>
        </p:spPr>
      </p:pic>
    </p:spTree>
    <p:extLst>
      <p:ext uri="{BB962C8B-B14F-4D97-AF65-F5344CB8AC3E}">
        <p14:creationId xmlns:p14="http://schemas.microsoft.com/office/powerpoint/2010/main" val="13697402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 name="组合 525"/>
          <p:cNvGrpSpPr/>
          <p:nvPr/>
        </p:nvGrpSpPr>
        <p:grpSpPr>
          <a:xfrm>
            <a:off x="251520" y="396463"/>
            <a:ext cx="293296" cy="284600"/>
            <a:chOff x="908288" y="2714972"/>
            <a:chExt cx="716648" cy="716648"/>
          </a:xfrm>
        </p:grpSpPr>
        <p:sp>
          <p:nvSpPr>
            <p:cNvPr id="527" name="椭圆 526"/>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cxnSp>
        <p:nvCxnSpPr>
          <p:cNvPr id="529" name="直接连接符 528"/>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0" name="TextBox 98"/>
          <p:cNvSpPr txBox="1"/>
          <p:nvPr/>
        </p:nvSpPr>
        <p:spPr>
          <a:xfrm>
            <a:off x="629552" y="338708"/>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评估性能</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1238893" y="1202804"/>
            <a:ext cx="7128792" cy="2585323"/>
          </a:xfrm>
          <a:prstGeom prst="rect">
            <a:avLst/>
          </a:prstGeom>
        </p:spPr>
        <p:txBody>
          <a:bodyPr wrap="square">
            <a:spAutoFit/>
          </a:bodyPr>
          <a:lstStyle/>
          <a:p>
            <a:pPr indent="457200">
              <a:lnSpc>
                <a:spcPct val="150000"/>
              </a:lnSpc>
            </a:pPr>
            <a:r>
              <a:rPr lang="zh-CN" altLang="en-US" dirty="0">
                <a:latin typeface="Arial" panose="020B0604020202020204" pitchFamily="34" charset="0"/>
              </a:rPr>
              <a:t>传统的网络攻击广泛存在于雾计算环境中。虽然传统网络中的</a:t>
            </a:r>
            <a:r>
              <a:rPr lang="en-US" altLang="zh-CN" dirty="0">
                <a:latin typeface="Arial" panose="020B0604020202020204" pitchFamily="34" charset="0"/>
              </a:rPr>
              <a:t>IDS</a:t>
            </a:r>
            <a:r>
              <a:rPr lang="zh-CN" altLang="en-US" dirty="0">
                <a:latin typeface="Arial" panose="020B0604020202020204" pitchFamily="34" charset="0"/>
              </a:rPr>
              <a:t>已经得到了很好的研究，</a:t>
            </a:r>
            <a:r>
              <a:rPr lang="zh-CN" altLang="en-US" dirty="0">
                <a:latin typeface="Arial" panose="020B0604020202020204" pitchFamily="34" charset="0"/>
              </a:rPr>
              <a:t>但在</a:t>
            </a:r>
            <a:r>
              <a:rPr lang="en-US" altLang="zh-CN" dirty="0">
                <a:latin typeface="Arial" panose="020B0604020202020204" pitchFamily="34" charset="0"/>
              </a:rPr>
              <a:t>fog</a:t>
            </a:r>
            <a:r>
              <a:rPr lang="zh-CN" altLang="en-US" dirty="0">
                <a:latin typeface="Arial" panose="020B0604020202020204" pitchFamily="34" charset="0"/>
              </a:rPr>
              <a:t>计算环境中直接使用它们可能并不合适。在本研究中，我们提出了一个基于决策树的系统</a:t>
            </a:r>
            <a:r>
              <a:rPr lang="zh-CN" altLang="en-US" dirty="0">
                <a:latin typeface="Arial" panose="020B0604020202020204" pitchFamily="34" charset="0"/>
              </a:rPr>
              <a:t>，我们用它与贝叶斯方法和</a:t>
            </a:r>
            <a:r>
              <a:rPr lang="en-US" altLang="zh-CN" dirty="0">
                <a:latin typeface="Arial" panose="020B0604020202020204" pitchFamily="34" charset="0"/>
              </a:rPr>
              <a:t>KNN</a:t>
            </a:r>
            <a:r>
              <a:rPr lang="zh-CN" altLang="en-US" dirty="0">
                <a:latin typeface="Arial" panose="020B0604020202020204" pitchFamily="34" charset="0"/>
              </a:rPr>
              <a:t>做了比较。</a:t>
            </a:r>
            <a:r>
              <a:rPr lang="zh-CN" altLang="en-US" dirty="0">
                <a:latin typeface="Arial" panose="020B0604020202020204" pitchFamily="34" charset="0"/>
              </a:rPr>
              <a:t>在保证精度的情况下，虽然决策树时间不是最好的，但计算时间也是可以接受的</a:t>
            </a:r>
            <a:r>
              <a:rPr lang="zh-CN" altLang="en-US" dirty="0">
                <a:latin typeface="Arial" panose="020B0604020202020204" pitchFamily="34" charset="0"/>
              </a:rPr>
              <a:t>。在</a:t>
            </a:r>
            <a:r>
              <a:rPr lang="zh-CN" altLang="en-US" dirty="0">
                <a:latin typeface="Arial" panose="020B0604020202020204" pitchFamily="34" charset="0"/>
              </a:rPr>
              <a:t>我们的未来，我们将致力于研究用于其他类型攻击的</a:t>
            </a:r>
            <a:r>
              <a:rPr lang="en-US" altLang="zh-CN" dirty="0">
                <a:latin typeface="Arial" panose="020B0604020202020204" pitchFamily="34" charset="0"/>
              </a:rPr>
              <a:t>IDS</a:t>
            </a:r>
            <a:r>
              <a:rPr lang="zh-CN" altLang="en-US" dirty="0">
                <a:latin typeface="Arial" panose="020B0604020202020204" pitchFamily="34" charset="0"/>
              </a:rPr>
              <a:t>。</a:t>
            </a:r>
          </a:p>
        </p:txBody>
      </p:sp>
    </p:spTree>
    <p:extLst>
      <p:ext uri="{BB962C8B-B14F-4D97-AF65-F5344CB8AC3E}">
        <p14:creationId xmlns:p14="http://schemas.microsoft.com/office/powerpoint/2010/main" val="1447972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Box 1"/>
          <p:cNvSpPr txBox="1"/>
          <p:nvPr/>
        </p:nvSpPr>
        <p:spPr>
          <a:xfrm>
            <a:off x="2843808" y="1922884"/>
            <a:ext cx="3616696"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en-US" altLang="zh-CN" sz="6600" dirty="0" smtClean="0">
                <a:solidFill>
                  <a:schemeClr val="accent1">
                    <a:lumMod val="50000"/>
                  </a:schemeClr>
                </a:solidFill>
                <a:latin typeface="Lato" panose="020F0502020204030203" pitchFamily="34" charset="0"/>
                <a:ea typeface="PingFang SC" panose="020B0400000000000000" pitchFamily="34" charset="-122"/>
                <a:cs typeface="+mn-ea"/>
                <a:sym typeface="+mn-lt"/>
              </a:rPr>
              <a:t>THANKS</a:t>
            </a:r>
            <a:endParaRPr lang="en-US" altLang="zh-CN" sz="6600" dirty="0">
              <a:solidFill>
                <a:schemeClr val="accent1">
                  <a:lumMod val="50000"/>
                </a:schemeClr>
              </a:solidFill>
              <a:latin typeface="Lato" panose="020F0502020204030203" pitchFamily="34" charset="0"/>
              <a:ea typeface="PingFang SC" panose="020B0400000000000000" pitchFamily="34" charset="-122"/>
              <a:cs typeface="+mn-ea"/>
              <a:sym typeface="+mn-lt"/>
            </a:endParaRPr>
          </a:p>
        </p:txBody>
      </p:sp>
    </p:spTree>
    <p:extLst>
      <p:ext uri="{BB962C8B-B14F-4D97-AF65-F5344CB8AC3E}">
        <p14:creationId xmlns:p14="http://schemas.microsoft.com/office/powerpoint/2010/main" val="532804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3725755" y="482724"/>
            <a:ext cx="1478280" cy="769441"/>
          </a:xfrm>
          <a:prstGeom prst="rect">
            <a:avLst/>
          </a:prstGeom>
          <a:noFill/>
        </p:spPr>
        <p:txBody>
          <a:bodyPr wrap="square" rtlCol="0">
            <a:spAutoFit/>
          </a:bodyPr>
          <a:lstStyle/>
          <a:p>
            <a:pPr algn="ctr"/>
            <a:r>
              <a:rPr lang="zh-CN" altLang="en-US" sz="2800" b="1" dirty="0">
                <a:ln w="6350">
                  <a:noFill/>
                </a:ln>
                <a:solidFill>
                  <a:schemeClr val="accent1">
                    <a:lumMod val="50000"/>
                  </a:schemeClr>
                </a:solidFill>
                <a:latin typeface="Impact" pitchFamily="34" charset="0"/>
                <a:ea typeface="微软雅黑" pitchFamily="34" charset="-122"/>
              </a:rPr>
              <a:t>目  录</a:t>
            </a:r>
            <a:endParaRPr lang="en-US" altLang="zh-CN" sz="2800" b="1" dirty="0">
              <a:ln w="6350">
                <a:noFill/>
              </a:ln>
              <a:solidFill>
                <a:schemeClr val="accent1">
                  <a:lumMod val="50000"/>
                </a:schemeClr>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7" name="组合 6"/>
          <p:cNvGrpSpPr/>
          <p:nvPr/>
        </p:nvGrpSpPr>
        <p:grpSpPr>
          <a:xfrm>
            <a:off x="5204777" y="1744452"/>
            <a:ext cx="503081" cy="514419"/>
            <a:chOff x="7513349" y="2714972"/>
            <a:chExt cx="716648" cy="716648"/>
          </a:xfrm>
        </p:grpSpPr>
        <p:sp>
          <p:nvSpPr>
            <p:cNvPr id="118" name="椭圆 117"/>
            <p:cNvSpPr/>
            <p:nvPr/>
          </p:nvSpPr>
          <p:spPr>
            <a:xfrm>
              <a:off x="7513349"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9"/>
            <p:cNvSpPr>
              <a:spLocks noEditPoints="1"/>
            </p:cNvSpPr>
            <p:nvPr/>
          </p:nvSpPr>
          <p:spPr bwMode="auto">
            <a:xfrm>
              <a:off x="7681431" y="2950133"/>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414583" y="2658043"/>
            <a:ext cx="514098" cy="513035"/>
            <a:chOff x="2587917" y="2782341"/>
            <a:chExt cx="716648" cy="716648"/>
          </a:xfrm>
        </p:grpSpPr>
        <p:sp>
          <p:nvSpPr>
            <p:cNvPr id="115" name="椭圆 114"/>
            <p:cNvSpPr/>
            <p:nvPr/>
          </p:nvSpPr>
          <p:spPr>
            <a:xfrm>
              <a:off x="2587917" y="2782341"/>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10"/>
            <p:cNvSpPr>
              <a:spLocks noEditPoints="1"/>
            </p:cNvSpPr>
            <p:nvPr/>
          </p:nvSpPr>
          <p:spPr bwMode="auto">
            <a:xfrm>
              <a:off x="2798636" y="3017502"/>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5233198" y="2634083"/>
            <a:ext cx="519089" cy="538486"/>
            <a:chOff x="5837926" y="2766349"/>
            <a:chExt cx="716648" cy="716648"/>
          </a:xfrm>
        </p:grpSpPr>
        <p:sp>
          <p:nvSpPr>
            <p:cNvPr id="117" name="椭圆 116"/>
            <p:cNvSpPr/>
            <p:nvPr/>
          </p:nvSpPr>
          <p:spPr>
            <a:xfrm>
              <a:off x="5837926" y="2766349"/>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11"/>
            <p:cNvSpPr>
              <a:spLocks noEditPoints="1"/>
            </p:cNvSpPr>
            <p:nvPr/>
          </p:nvSpPr>
          <p:spPr bwMode="auto">
            <a:xfrm>
              <a:off x="6084764" y="2916758"/>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1416807" y="3629606"/>
            <a:ext cx="516921" cy="525386"/>
            <a:chOff x="4207908" y="2720486"/>
            <a:chExt cx="716648" cy="716648"/>
          </a:xfrm>
        </p:grpSpPr>
        <p:sp>
          <p:nvSpPr>
            <p:cNvPr id="116" name="椭圆 115"/>
            <p:cNvSpPr/>
            <p:nvPr/>
          </p:nvSpPr>
          <p:spPr>
            <a:xfrm>
              <a:off x="4207908" y="2720486"/>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12"/>
            <p:cNvSpPr>
              <a:spLocks noEditPoints="1"/>
            </p:cNvSpPr>
            <p:nvPr/>
          </p:nvSpPr>
          <p:spPr bwMode="auto">
            <a:xfrm>
              <a:off x="4464895" y="2920173"/>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416807" y="1674551"/>
            <a:ext cx="503823" cy="531566"/>
            <a:chOff x="908288" y="2714972"/>
            <a:chExt cx="716648" cy="617180"/>
          </a:xfrm>
          <a:solidFill>
            <a:schemeClr val="accent1">
              <a:lumMod val="50000"/>
            </a:schemeClr>
          </a:solidFill>
        </p:grpSpPr>
        <p:sp>
          <p:nvSpPr>
            <p:cNvPr id="2" name="椭圆 1"/>
            <p:cNvSpPr/>
            <p:nvPr/>
          </p:nvSpPr>
          <p:spPr>
            <a:xfrm>
              <a:off x="908288" y="2714972"/>
              <a:ext cx="716648" cy="617180"/>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13"/>
            <p:cNvSpPr>
              <a:spLocks noEditPoints="1"/>
            </p:cNvSpPr>
            <p:nvPr/>
          </p:nvSpPr>
          <p:spPr bwMode="auto">
            <a:xfrm>
              <a:off x="1101411" y="2890140"/>
              <a:ext cx="349031" cy="28985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09" name="矩形 108"/>
          <p:cNvSpPr/>
          <p:nvPr/>
        </p:nvSpPr>
        <p:spPr>
          <a:xfrm>
            <a:off x="2018460" y="3693327"/>
            <a:ext cx="800219" cy="461665"/>
          </a:xfrm>
          <a:prstGeom prst="rect">
            <a:avLst/>
          </a:prstGeom>
        </p:spPr>
        <p:txBody>
          <a:bodyPr wrap="none">
            <a:spAutoFit/>
          </a:bodyPr>
          <a:lstStyle/>
          <a:p>
            <a:pPr algn="ctr"/>
            <a:r>
              <a:rPr lang="zh-CN" altLang="en-US" sz="2400" dirty="0">
                <a:ln w="6350">
                  <a:noFill/>
                </a:ln>
                <a:solidFill>
                  <a:schemeClr val="bg1">
                    <a:lumMod val="50000"/>
                  </a:schemeClr>
                </a:solidFill>
                <a:latin typeface="Impact" pitchFamily="34" charset="0"/>
                <a:ea typeface="微软雅黑" pitchFamily="34" charset="-122"/>
              </a:rPr>
              <a:t>贡献</a:t>
            </a:r>
          </a:p>
        </p:txBody>
      </p:sp>
      <p:sp>
        <p:nvSpPr>
          <p:cNvPr id="110" name="矩形 109"/>
          <p:cNvSpPr/>
          <p:nvPr/>
        </p:nvSpPr>
        <p:spPr>
          <a:xfrm>
            <a:off x="2018460" y="2735852"/>
            <a:ext cx="800220" cy="461665"/>
          </a:xfrm>
          <a:prstGeom prst="rect">
            <a:avLst/>
          </a:prstGeom>
        </p:spPr>
        <p:txBody>
          <a:bodyPr wrap="none">
            <a:spAutoFit/>
          </a:bodyPr>
          <a:lstStyle/>
          <a:p>
            <a:pPr algn="ctr"/>
            <a:r>
              <a:rPr lang="zh-CN" altLang="en-US" sz="2400" dirty="0" smtClean="0">
                <a:ln w="6350">
                  <a:noFill/>
                </a:ln>
                <a:solidFill>
                  <a:schemeClr val="bg1">
                    <a:lumMod val="50000"/>
                  </a:schemeClr>
                </a:solidFill>
                <a:latin typeface="Impact" pitchFamily="34" charset="0"/>
                <a:ea typeface="微软雅黑" pitchFamily="34" charset="-122"/>
              </a:rPr>
              <a:t>背景</a:t>
            </a:r>
            <a:endParaRPr lang="zh-CN" altLang="en-US" sz="2400" dirty="0">
              <a:ln w="6350">
                <a:noFill/>
              </a:ln>
              <a:solidFill>
                <a:schemeClr val="bg1">
                  <a:lumMod val="50000"/>
                </a:schemeClr>
              </a:solidFill>
              <a:latin typeface="Impact" pitchFamily="34" charset="0"/>
              <a:ea typeface="微软雅黑" pitchFamily="34" charset="-122"/>
            </a:endParaRPr>
          </a:p>
        </p:txBody>
      </p:sp>
      <p:sp>
        <p:nvSpPr>
          <p:cNvPr id="111" name="矩形 110"/>
          <p:cNvSpPr/>
          <p:nvPr/>
        </p:nvSpPr>
        <p:spPr>
          <a:xfrm>
            <a:off x="1851709" y="1739323"/>
            <a:ext cx="1138170" cy="461665"/>
          </a:xfrm>
          <a:prstGeom prst="rect">
            <a:avLst/>
          </a:prstGeom>
        </p:spPr>
        <p:txBody>
          <a:bodyPr wrap="square">
            <a:spAutoFit/>
          </a:bodyPr>
          <a:lstStyle/>
          <a:p>
            <a:pPr algn="ctr"/>
            <a:r>
              <a:rPr lang="zh-CN" altLang="en-US" sz="2400" dirty="0" smtClean="0">
                <a:ln w="6350">
                  <a:noFill/>
                </a:ln>
                <a:solidFill>
                  <a:schemeClr val="bg1">
                    <a:lumMod val="50000"/>
                  </a:schemeClr>
                </a:solidFill>
                <a:latin typeface="Impact" pitchFamily="34" charset="0"/>
                <a:ea typeface="微软雅黑" pitchFamily="34" charset="-122"/>
              </a:rPr>
              <a:t>摘要</a:t>
            </a:r>
            <a:endParaRPr lang="zh-CN" altLang="en-US" sz="2400" dirty="0">
              <a:ln w="6350">
                <a:noFill/>
              </a:ln>
              <a:solidFill>
                <a:schemeClr val="bg1">
                  <a:lumMod val="50000"/>
                </a:schemeClr>
              </a:solidFill>
              <a:latin typeface="Impact" pitchFamily="34" charset="0"/>
              <a:ea typeface="微软雅黑" pitchFamily="34" charset="-122"/>
            </a:endParaRPr>
          </a:p>
        </p:txBody>
      </p:sp>
      <p:sp>
        <p:nvSpPr>
          <p:cNvPr id="112" name="矩形 111"/>
          <p:cNvSpPr/>
          <p:nvPr/>
        </p:nvSpPr>
        <p:spPr>
          <a:xfrm>
            <a:off x="6002313" y="3693327"/>
            <a:ext cx="800219" cy="461665"/>
          </a:xfrm>
          <a:prstGeom prst="rect">
            <a:avLst/>
          </a:prstGeom>
        </p:spPr>
        <p:txBody>
          <a:bodyPr wrap="none">
            <a:spAutoFit/>
          </a:bodyPr>
          <a:lstStyle/>
          <a:p>
            <a:pPr algn="ctr"/>
            <a:r>
              <a:rPr lang="zh-CN" altLang="en-US" sz="2400" dirty="0">
                <a:ln w="6350">
                  <a:noFill/>
                </a:ln>
                <a:solidFill>
                  <a:schemeClr val="bg1">
                    <a:lumMod val="50000"/>
                  </a:schemeClr>
                </a:solidFill>
                <a:latin typeface="Impact" pitchFamily="34" charset="0"/>
                <a:ea typeface="微软雅黑" pitchFamily="34" charset="-122"/>
              </a:rPr>
              <a:t>总结</a:t>
            </a:r>
          </a:p>
        </p:txBody>
      </p:sp>
      <p:sp>
        <p:nvSpPr>
          <p:cNvPr id="113" name="矩形 112"/>
          <p:cNvSpPr/>
          <p:nvPr/>
        </p:nvSpPr>
        <p:spPr>
          <a:xfrm>
            <a:off x="5931079" y="2709413"/>
            <a:ext cx="2031325" cy="461665"/>
          </a:xfrm>
          <a:prstGeom prst="rect">
            <a:avLst/>
          </a:prstGeom>
        </p:spPr>
        <p:txBody>
          <a:bodyPr wrap="none">
            <a:spAutoFit/>
          </a:bodyPr>
          <a:lstStyle/>
          <a:p>
            <a:pPr algn="ctr"/>
            <a:r>
              <a:rPr lang="zh-CN" altLang="en-US" sz="2400" dirty="0" smtClean="0">
                <a:ln w="6350">
                  <a:noFill/>
                </a:ln>
                <a:solidFill>
                  <a:schemeClr val="bg1">
                    <a:lumMod val="50000"/>
                  </a:schemeClr>
                </a:solidFill>
                <a:latin typeface="Impact" pitchFamily="34" charset="0"/>
                <a:ea typeface="微软雅黑" pitchFamily="34" charset="-122"/>
              </a:rPr>
              <a:t>实验评估性能</a:t>
            </a:r>
            <a:endParaRPr lang="zh-CN" altLang="en-US" sz="2400" dirty="0">
              <a:ln w="6350">
                <a:noFill/>
              </a:ln>
              <a:solidFill>
                <a:schemeClr val="bg1">
                  <a:lumMod val="50000"/>
                </a:schemeClr>
              </a:solidFill>
              <a:latin typeface="Impact" pitchFamily="34" charset="0"/>
              <a:ea typeface="微软雅黑" pitchFamily="34" charset="-122"/>
            </a:endParaRPr>
          </a:p>
        </p:txBody>
      </p:sp>
      <p:grpSp>
        <p:nvGrpSpPr>
          <p:cNvPr id="23" name="组合 22"/>
          <p:cNvGrpSpPr/>
          <p:nvPr/>
        </p:nvGrpSpPr>
        <p:grpSpPr>
          <a:xfrm>
            <a:off x="5238740" y="3630372"/>
            <a:ext cx="503823" cy="516933"/>
            <a:chOff x="908288" y="2714972"/>
            <a:chExt cx="716648" cy="716648"/>
          </a:xfrm>
          <a:solidFill>
            <a:schemeClr val="accent1">
              <a:lumMod val="50000"/>
            </a:schemeClr>
          </a:solidFill>
        </p:grpSpPr>
        <p:sp>
          <p:nvSpPr>
            <p:cNvPr id="24" name="椭圆 23"/>
            <p:cNvSpPr/>
            <p:nvPr/>
          </p:nvSpPr>
          <p:spPr>
            <a:xfrm>
              <a:off x="908288" y="2714972"/>
              <a:ext cx="716648" cy="71664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6" name="矩形 25"/>
          <p:cNvSpPr/>
          <p:nvPr/>
        </p:nvSpPr>
        <p:spPr>
          <a:xfrm>
            <a:off x="5859857" y="1772663"/>
            <a:ext cx="2755883" cy="461665"/>
          </a:xfrm>
          <a:prstGeom prst="rect">
            <a:avLst/>
          </a:prstGeom>
        </p:spPr>
        <p:txBody>
          <a:bodyPr wrap="none">
            <a:spAutoFit/>
          </a:bodyPr>
          <a:lstStyle/>
          <a:p>
            <a:pPr algn="ctr"/>
            <a:r>
              <a:rPr lang="zh-CN" altLang="en-US" sz="2400" dirty="0">
                <a:ln w="6350">
                  <a:noFill/>
                </a:ln>
                <a:solidFill>
                  <a:schemeClr val="bg1">
                    <a:lumMod val="50000"/>
                  </a:schemeClr>
                </a:solidFill>
                <a:latin typeface="Impact" pitchFamily="34" charset="0"/>
                <a:ea typeface="微软雅黑" pitchFamily="34" charset="-122"/>
              </a:rPr>
              <a:t>雾环境下的</a:t>
            </a:r>
            <a:r>
              <a:rPr lang="en-US" altLang="zh-CN" sz="2400" dirty="0">
                <a:ln w="6350">
                  <a:noFill/>
                </a:ln>
                <a:solidFill>
                  <a:schemeClr val="bg1">
                    <a:lumMod val="50000"/>
                  </a:schemeClr>
                </a:solidFill>
                <a:latin typeface="Impact" pitchFamily="34" charset="0"/>
                <a:ea typeface="微软雅黑" pitchFamily="34" charset="-122"/>
              </a:rPr>
              <a:t>IDS</a:t>
            </a:r>
            <a:r>
              <a:rPr lang="zh-CN" altLang="en-US" sz="2400" dirty="0">
                <a:ln w="6350">
                  <a:noFill/>
                </a:ln>
                <a:solidFill>
                  <a:schemeClr val="bg1">
                    <a:lumMod val="50000"/>
                  </a:schemeClr>
                </a:solidFill>
                <a:latin typeface="Impact" pitchFamily="34" charset="0"/>
                <a:ea typeface="微软雅黑" pitchFamily="34" charset="-122"/>
              </a:rPr>
              <a:t>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8"/>
          <p:cNvSpPr txBox="1"/>
          <p:nvPr/>
        </p:nvSpPr>
        <p:spPr>
          <a:xfrm>
            <a:off x="827584" y="338708"/>
            <a:ext cx="697627"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摘要</a:t>
            </a:r>
            <a:endParaRPr lang="zh-CN" altLang="en-US" sz="2000" b="1" dirty="0">
              <a:solidFill>
                <a:schemeClr val="tx1">
                  <a:lumMod val="75000"/>
                  <a:lumOff val="25000"/>
                </a:schemeClr>
              </a:solidFill>
              <a:latin typeface="微软雅黑" pitchFamily="34" charset="-122"/>
              <a:ea typeface="微软雅黑" pitchFamily="34" charset="-122"/>
            </a:endParaRPr>
          </a:p>
        </p:txBody>
      </p:sp>
      <p:cxnSp>
        <p:nvCxnSpPr>
          <p:cNvPr id="14" name="直接连接符 13"/>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51520" y="396463"/>
            <a:ext cx="293296" cy="284600"/>
            <a:chOff x="908288" y="2714972"/>
            <a:chExt cx="716648" cy="716648"/>
          </a:xfrm>
        </p:grpSpPr>
        <p:sp>
          <p:nvSpPr>
            <p:cNvPr id="12" name="椭圆 11"/>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 name="矩形 3"/>
          <p:cNvSpPr/>
          <p:nvPr/>
        </p:nvSpPr>
        <p:spPr>
          <a:xfrm>
            <a:off x="827584" y="1130796"/>
            <a:ext cx="7699592" cy="3416320"/>
          </a:xfrm>
          <a:prstGeom prst="rect">
            <a:avLst/>
          </a:prstGeom>
        </p:spPr>
        <p:txBody>
          <a:bodyPr wrap="square">
            <a:spAutoFit/>
          </a:bodyPr>
          <a:lstStyle/>
          <a:p>
            <a:pPr indent="457200" algn="just">
              <a:lnSpc>
                <a:spcPct val="150000"/>
              </a:lnSpc>
            </a:pPr>
            <a:r>
              <a:rPr lang="zh-CN" altLang="en-US" dirty="0">
                <a:latin typeface="+mn-ea"/>
              </a:rPr>
              <a:t>雾计算作为云计算的补充，可以在移动用户和云之间提供低延迟的服务</a:t>
            </a:r>
            <a:r>
              <a:rPr lang="zh-CN" altLang="en-US" dirty="0" smtClean="0">
                <a:latin typeface="+mn-ea"/>
              </a:rPr>
              <a:t>。雾节点可能会遭受到攻击。入侵</a:t>
            </a:r>
            <a:r>
              <a:rPr lang="zh-CN" altLang="en-US" dirty="0">
                <a:latin typeface="+mn-ea"/>
              </a:rPr>
              <a:t>检测系统（</a:t>
            </a:r>
            <a:r>
              <a:rPr lang="en-US" altLang="zh-CN" dirty="0">
                <a:latin typeface="+mn-ea"/>
              </a:rPr>
              <a:t>IDS</a:t>
            </a:r>
            <a:r>
              <a:rPr lang="zh-CN" altLang="en-US" dirty="0">
                <a:latin typeface="+mn-ea"/>
              </a:rPr>
              <a:t>）是一种主动的安全防护技术，可以应用</a:t>
            </a:r>
            <a:r>
              <a:rPr lang="zh-CN" altLang="en-US" dirty="0" smtClean="0">
                <a:latin typeface="+mn-ea"/>
              </a:rPr>
              <a:t>于雾环境</a:t>
            </a:r>
            <a:r>
              <a:rPr lang="zh-CN" altLang="en-US" dirty="0">
                <a:latin typeface="+mn-ea"/>
              </a:rPr>
              <a:t>中</a:t>
            </a:r>
            <a:r>
              <a:rPr lang="zh-CN" altLang="en-US" dirty="0" smtClean="0">
                <a:latin typeface="+mn-ea"/>
              </a:rPr>
              <a:t>。雾节点</a:t>
            </a:r>
            <a:r>
              <a:rPr lang="zh-CN" altLang="en-US" dirty="0">
                <a:latin typeface="+mn-ea"/>
              </a:rPr>
              <a:t>在任何时候都会产生大量的数据，因此，</a:t>
            </a:r>
            <a:r>
              <a:rPr lang="zh-CN" altLang="en-US" dirty="0" smtClean="0">
                <a:latin typeface="+mn-ea"/>
              </a:rPr>
              <a:t>在雾环境</a:t>
            </a:r>
            <a:r>
              <a:rPr lang="zh-CN" altLang="en-US" dirty="0">
                <a:latin typeface="+mn-ea"/>
              </a:rPr>
              <a:t>中，在大数据上启用</a:t>
            </a:r>
            <a:r>
              <a:rPr lang="en-US" altLang="zh-CN" dirty="0">
                <a:latin typeface="+mn-ea"/>
              </a:rPr>
              <a:t>IDS</a:t>
            </a:r>
            <a:r>
              <a:rPr lang="zh-CN" altLang="en-US" dirty="0">
                <a:latin typeface="+mn-ea"/>
              </a:rPr>
              <a:t>系统至关重要。本文提出了一种基于决策树的入侵检测系统。首先</a:t>
            </a:r>
            <a:r>
              <a:rPr lang="zh-CN" altLang="en-US" dirty="0" smtClean="0">
                <a:latin typeface="+mn-ea"/>
              </a:rPr>
              <a:t>，我们提出了一种预处理算法，对给定数据集中的字符串进行数字化，然后对整个数据进行规范化。其次</a:t>
            </a:r>
            <a:r>
              <a:rPr lang="zh-CN" altLang="en-US" dirty="0">
                <a:latin typeface="+mn-ea"/>
              </a:rPr>
              <a:t>，将决策树方法应用于入侵检测系统中，并与贝叶斯方法和</a:t>
            </a:r>
            <a:r>
              <a:rPr lang="en-US" altLang="zh-CN" dirty="0">
                <a:latin typeface="+mn-ea"/>
              </a:rPr>
              <a:t>KNN</a:t>
            </a:r>
            <a:r>
              <a:rPr lang="zh-CN" altLang="en-US" dirty="0">
                <a:latin typeface="+mn-ea"/>
              </a:rPr>
              <a:t>方法进行了</a:t>
            </a:r>
            <a:r>
              <a:rPr lang="zh-CN" altLang="en-US" dirty="0" smtClean="0">
                <a:latin typeface="+mn-ea"/>
              </a:rPr>
              <a:t>比较，测试</a:t>
            </a:r>
            <a:r>
              <a:rPr lang="zh-CN" altLang="en-US" dirty="0">
                <a:latin typeface="+mn-ea"/>
              </a:rPr>
              <a:t>了</a:t>
            </a:r>
            <a:r>
              <a:rPr lang="en-US" altLang="zh-CN" dirty="0">
                <a:latin typeface="+mn-ea"/>
              </a:rPr>
              <a:t>10%</a:t>
            </a:r>
            <a:r>
              <a:rPr lang="zh-CN" altLang="en-US" dirty="0">
                <a:latin typeface="+mn-ea"/>
              </a:rPr>
              <a:t>数据集和完整数据集</a:t>
            </a:r>
            <a:r>
              <a:rPr lang="zh-CN" altLang="en-US" dirty="0" smtClean="0">
                <a:latin typeface="+mn-ea"/>
              </a:rPr>
              <a:t>。</a:t>
            </a:r>
            <a:endParaRPr lang="zh-CN" altLang="en-US" dirty="0">
              <a:effectLst/>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827584" y="338708"/>
            <a:ext cx="697627"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背景</a:t>
            </a:r>
            <a:endParaRPr lang="zh-CN" altLang="en-US" sz="2000" b="1" dirty="0">
              <a:solidFill>
                <a:schemeClr val="tx1">
                  <a:lumMod val="75000"/>
                  <a:lumOff val="25000"/>
                </a:schemeClr>
              </a:solidFill>
              <a:latin typeface="微软雅黑" pitchFamily="34" charset="-122"/>
              <a:ea typeface="微软雅黑" pitchFamily="34" charset="-122"/>
            </a:endParaRPr>
          </a:p>
        </p:txBody>
      </p:sp>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51520" y="396463"/>
            <a:ext cx="293296" cy="284600"/>
            <a:chOff x="908288" y="2714972"/>
            <a:chExt cx="716648" cy="716648"/>
          </a:xfrm>
        </p:grpSpPr>
        <p:sp>
          <p:nvSpPr>
            <p:cNvPr id="14" name="椭圆 13"/>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pic>
        <p:nvPicPr>
          <p:cNvPr id="8" name="图片 7"/>
          <p:cNvPicPr>
            <a:picLocks noChangeAspect="1"/>
          </p:cNvPicPr>
          <p:nvPr/>
        </p:nvPicPr>
        <p:blipFill>
          <a:blip r:embed="rId3"/>
          <a:stretch>
            <a:fillRect/>
          </a:stretch>
        </p:blipFill>
        <p:spPr>
          <a:xfrm>
            <a:off x="2195736" y="946711"/>
            <a:ext cx="4867275" cy="4000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827584" y="338708"/>
            <a:ext cx="697627"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贡献</a:t>
            </a:r>
            <a:endParaRPr lang="zh-CN" altLang="en-US" sz="2000" b="1" dirty="0">
              <a:solidFill>
                <a:schemeClr val="tx1">
                  <a:lumMod val="75000"/>
                  <a:lumOff val="25000"/>
                </a:schemeClr>
              </a:solidFill>
              <a:latin typeface="微软雅黑" pitchFamily="34" charset="-122"/>
              <a:ea typeface="微软雅黑" pitchFamily="34" charset="-122"/>
            </a:endParaRPr>
          </a:p>
        </p:txBody>
      </p:sp>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51520" y="396463"/>
            <a:ext cx="293296" cy="284600"/>
            <a:chOff x="908288" y="2714972"/>
            <a:chExt cx="716648" cy="716648"/>
          </a:xfrm>
        </p:grpSpPr>
        <p:sp>
          <p:nvSpPr>
            <p:cNvPr id="15" name="椭圆 14"/>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 name="矩形 1"/>
          <p:cNvSpPr/>
          <p:nvPr/>
        </p:nvSpPr>
        <p:spPr>
          <a:xfrm>
            <a:off x="1525211" y="1033236"/>
            <a:ext cx="6624736" cy="875881"/>
          </a:xfrm>
          <a:prstGeom prst="rect">
            <a:avLst/>
          </a:prstGeom>
        </p:spPr>
        <p:txBody>
          <a:bodyPr wrap="square">
            <a:spAutoFit/>
          </a:bodyPr>
          <a:lstStyle/>
          <a:p>
            <a:pPr>
              <a:lnSpc>
                <a:spcPct val="150000"/>
              </a:lnSpc>
            </a:pPr>
            <a:r>
              <a:rPr lang="en-US" altLang="zh-CN" dirty="0" smtClean="0"/>
              <a:t>1</a:t>
            </a:r>
            <a:r>
              <a:rPr lang="en-US" altLang="zh-CN" dirty="0"/>
              <a:t>.</a:t>
            </a:r>
            <a:r>
              <a:rPr lang="zh-CN" altLang="en-US" dirty="0" smtClean="0"/>
              <a:t>在IDS</a:t>
            </a:r>
            <a:r>
              <a:rPr lang="zh-CN" altLang="en-US" dirty="0"/>
              <a:t>系统中测试了10％数据集和完整数据集</a:t>
            </a:r>
            <a:r>
              <a:rPr lang="zh-CN" altLang="en-US" dirty="0" smtClean="0"/>
              <a:t>，证明IDS</a:t>
            </a:r>
            <a:r>
              <a:rPr lang="zh-CN" altLang="en-US" dirty="0"/>
              <a:t>系统对于大数据环境有效。</a:t>
            </a:r>
          </a:p>
        </p:txBody>
      </p:sp>
      <p:sp>
        <p:nvSpPr>
          <p:cNvPr id="4" name="矩形 3"/>
          <p:cNvSpPr/>
          <p:nvPr/>
        </p:nvSpPr>
        <p:spPr>
          <a:xfrm>
            <a:off x="1535951" y="2147037"/>
            <a:ext cx="6968256" cy="923330"/>
          </a:xfrm>
          <a:prstGeom prst="rect">
            <a:avLst/>
          </a:prstGeom>
        </p:spPr>
        <p:txBody>
          <a:bodyPr wrap="square">
            <a:spAutoFit/>
          </a:bodyPr>
          <a:lstStyle/>
          <a:p>
            <a:pPr>
              <a:lnSpc>
                <a:spcPct val="150000"/>
              </a:lnSpc>
            </a:pPr>
            <a:r>
              <a:rPr lang="en-US" altLang="zh-CN" dirty="0" smtClean="0">
                <a:latin typeface="Arial" panose="020B0604020202020204" pitchFamily="34" charset="0"/>
              </a:rPr>
              <a:t>2.</a:t>
            </a:r>
            <a:r>
              <a:rPr lang="zh-CN" altLang="en-US" dirty="0" smtClean="0">
                <a:latin typeface="Arial" panose="020B0604020202020204" pitchFamily="34" charset="0"/>
              </a:rPr>
              <a:t>不仅</a:t>
            </a:r>
            <a:r>
              <a:rPr lang="zh-CN" altLang="en-US" dirty="0">
                <a:latin typeface="Arial" panose="020B0604020202020204" pitchFamily="34" charset="0"/>
              </a:rPr>
              <a:t>完成了</a:t>
            </a:r>
            <a:r>
              <a:rPr lang="zh-CN" altLang="en-US" dirty="0" smtClean="0">
                <a:latin typeface="Arial" panose="020B0604020202020204" pitchFamily="34" charset="0"/>
              </a:rPr>
              <a:t>对传统</a:t>
            </a:r>
            <a:r>
              <a:rPr lang="en-US" altLang="zh-CN" dirty="0" smtClean="0">
                <a:latin typeface="Arial" panose="020B0604020202020204" pitchFamily="34" charset="0"/>
              </a:rPr>
              <a:t>4</a:t>
            </a:r>
            <a:r>
              <a:rPr lang="zh-CN" altLang="en-US" dirty="0">
                <a:latin typeface="Arial" panose="020B0604020202020204" pitchFamily="34" charset="0"/>
              </a:rPr>
              <a:t>种攻击的检测，还实现了</a:t>
            </a:r>
            <a:r>
              <a:rPr lang="zh-CN" altLang="en-US" dirty="0" smtClean="0">
                <a:latin typeface="Arial" panose="020B0604020202020204" pitchFamily="34" charset="0"/>
              </a:rPr>
              <a:t>对</a:t>
            </a:r>
            <a:r>
              <a:rPr lang="en-US" altLang="zh-CN" dirty="0" smtClean="0">
                <a:latin typeface="Arial" panose="020B0604020202020204" pitchFamily="34" charset="0"/>
              </a:rPr>
              <a:t>22</a:t>
            </a:r>
            <a:r>
              <a:rPr lang="zh-CN" altLang="en-US" dirty="0">
                <a:latin typeface="Arial" panose="020B0604020202020204" pitchFamily="34" charset="0"/>
              </a:rPr>
              <a:t>种攻击的检测。结果表明</a:t>
            </a:r>
            <a:r>
              <a:rPr lang="zh-CN" altLang="en-US" dirty="0" smtClean="0">
                <a:latin typeface="Arial" panose="020B0604020202020204" pitchFamily="34" charset="0"/>
              </a:rPr>
              <a:t>，提出的</a:t>
            </a:r>
            <a:r>
              <a:rPr lang="en-US" altLang="zh-CN" dirty="0" smtClean="0">
                <a:latin typeface="Arial" panose="020B0604020202020204" pitchFamily="34" charset="0"/>
              </a:rPr>
              <a:t>IDS</a:t>
            </a:r>
            <a:r>
              <a:rPr lang="zh-CN" altLang="en-US" dirty="0">
                <a:latin typeface="Arial" panose="020B0604020202020204" pitchFamily="34" charset="0"/>
              </a:rPr>
              <a:t>系统具有较高的网络攻击检测覆盖率。</a:t>
            </a:r>
            <a:endParaRPr lang="zh-CN" altLang="en-US" dirty="0"/>
          </a:p>
        </p:txBody>
      </p:sp>
      <p:sp>
        <p:nvSpPr>
          <p:cNvPr id="5" name="矩形 4"/>
          <p:cNvSpPr/>
          <p:nvPr/>
        </p:nvSpPr>
        <p:spPr>
          <a:xfrm>
            <a:off x="1535951" y="3435052"/>
            <a:ext cx="7068497" cy="1338828"/>
          </a:xfrm>
          <a:prstGeom prst="rect">
            <a:avLst/>
          </a:prstGeom>
        </p:spPr>
        <p:txBody>
          <a:bodyPr wrap="square">
            <a:spAutoFit/>
          </a:bodyPr>
          <a:lstStyle/>
          <a:p>
            <a:pPr>
              <a:lnSpc>
                <a:spcPct val="150000"/>
              </a:lnSpc>
            </a:pPr>
            <a:r>
              <a:rPr lang="en-US" altLang="zh-CN" dirty="0" smtClean="0">
                <a:latin typeface="Arial" panose="020B0604020202020204" pitchFamily="34" charset="0"/>
              </a:rPr>
              <a:t>3.</a:t>
            </a:r>
            <a:r>
              <a:rPr lang="zh-CN" altLang="en-US" dirty="0" smtClean="0">
                <a:latin typeface="Arial" panose="020B0604020202020204" pitchFamily="34" charset="0"/>
              </a:rPr>
              <a:t>比较</a:t>
            </a:r>
            <a:r>
              <a:rPr lang="zh-CN" altLang="en-US" dirty="0">
                <a:latin typeface="Arial" panose="020B0604020202020204" pitchFamily="34" charset="0"/>
              </a:rPr>
              <a:t>了各种方法的计算时间。为了保证检测精度，虽然决策树的计算时间不是最好的，但是时间也是可以接受的，可以用于大数据环境</a:t>
            </a:r>
            <a:r>
              <a:rPr lang="zh-CN" altLang="en-US" dirty="0" smtClean="0">
                <a:latin typeface="Arial" panose="020B0604020202020204" pitchFamily="34" charset="0"/>
              </a:rPr>
              <a:t>中</a:t>
            </a:r>
            <a:r>
              <a:rPr lang="zh-CN" altLang="en-US" dirty="0">
                <a:latin typeface="Arial" panose="020B0604020202020204" pitchFamily="34" charset="0"/>
              </a:rPr>
              <a:t>。</a:t>
            </a:r>
            <a:endParaRPr lang="zh-CN" altLang="en-US" dirty="0"/>
          </a:p>
        </p:txBody>
      </p:sp>
    </p:spTree>
    <p:extLst>
      <p:ext uri="{BB962C8B-B14F-4D97-AF65-F5344CB8AC3E}">
        <p14:creationId xmlns:p14="http://schemas.microsoft.com/office/powerpoint/2010/main" val="3686370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51520" y="396463"/>
            <a:ext cx="293296" cy="284600"/>
            <a:chOff x="908288" y="2714972"/>
            <a:chExt cx="716648" cy="716648"/>
          </a:xfrm>
        </p:grpSpPr>
        <p:sp>
          <p:nvSpPr>
            <p:cNvPr id="9" name="椭圆 8"/>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TextBox 98"/>
          <p:cNvSpPr txBox="1"/>
          <p:nvPr/>
        </p:nvSpPr>
        <p:spPr>
          <a:xfrm>
            <a:off x="629552" y="338708"/>
            <a:ext cx="2424062"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雾</a:t>
            </a:r>
            <a:r>
              <a:rPr lang="zh-CN" altLang="en-US" sz="2000" b="1" dirty="0">
                <a:solidFill>
                  <a:schemeClr val="tx1">
                    <a:lumMod val="75000"/>
                    <a:lumOff val="25000"/>
                  </a:schemeClr>
                </a:solidFill>
                <a:latin typeface="微软雅黑" pitchFamily="34" charset="-122"/>
                <a:ea typeface="微软雅黑" pitchFamily="34" charset="-122"/>
              </a:rPr>
              <a:t>环境</a:t>
            </a:r>
            <a:r>
              <a:rPr lang="zh-CN" altLang="en-US" sz="2000" b="1" dirty="0" smtClean="0">
                <a:solidFill>
                  <a:schemeClr val="tx1">
                    <a:lumMod val="75000"/>
                    <a:lumOff val="25000"/>
                  </a:schemeClr>
                </a:solidFill>
                <a:latin typeface="微软雅黑" pitchFamily="34" charset="-122"/>
                <a:ea typeface="微软雅黑" pitchFamily="34" charset="-122"/>
              </a:rPr>
              <a:t>下的</a:t>
            </a:r>
            <a:r>
              <a:rPr lang="en-US" altLang="zh-CN" sz="2000" b="1" dirty="0" smtClean="0">
                <a:solidFill>
                  <a:schemeClr val="tx1">
                    <a:lumMod val="75000"/>
                    <a:lumOff val="25000"/>
                  </a:schemeClr>
                </a:solidFill>
                <a:latin typeface="微软雅黑" pitchFamily="34" charset="-122"/>
                <a:ea typeface="微软雅黑" pitchFamily="34" charset="-122"/>
              </a:rPr>
              <a:t>IDS</a:t>
            </a:r>
            <a:r>
              <a:rPr lang="zh-CN" altLang="en-US" sz="2000" b="1" dirty="0">
                <a:solidFill>
                  <a:schemeClr val="tx1">
                    <a:lumMod val="75000"/>
                    <a:lumOff val="25000"/>
                  </a:schemeClr>
                </a:solidFill>
                <a:latin typeface="微软雅黑" pitchFamily="34" charset="-122"/>
                <a:ea typeface="微软雅黑" pitchFamily="34" charset="-122"/>
              </a:rPr>
              <a:t>系统</a:t>
            </a:r>
          </a:p>
        </p:txBody>
      </p:sp>
      <p:sp>
        <p:nvSpPr>
          <p:cNvPr id="2" name="矩形 1"/>
          <p:cNvSpPr/>
          <p:nvPr/>
        </p:nvSpPr>
        <p:spPr>
          <a:xfrm>
            <a:off x="827584" y="986780"/>
            <a:ext cx="122413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模型</a:t>
            </a:r>
            <a:endParaRPr lang="zh-CN" altLang="en-US" dirty="0">
              <a:solidFill>
                <a:schemeClr val="tx1"/>
              </a:solidFill>
            </a:endParaRPr>
          </a:p>
        </p:txBody>
      </p:sp>
      <p:sp>
        <p:nvSpPr>
          <p:cNvPr id="3" name="椭圆 2"/>
          <p:cNvSpPr/>
          <p:nvPr/>
        </p:nvSpPr>
        <p:spPr>
          <a:xfrm>
            <a:off x="899592" y="1069400"/>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2343829" y="1274812"/>
            <a:ext cx="4790921" cy="3661475"/>
          </a:xfrm>
          <a:prstGeom prst="rect">
            <a:avLst/>
          </a:prstGeom>
        </p:spPr>
      </p:pic>
    </p:spTree>
    <p:extLst>
      <p:ext uri="{BB962C8B-B14F-4D97-AF65-F5344CB8AC3E}">
        <p14:creationId xmlns:p14="http://schemas.microsoft.com/office/powerpoint/2010/main" val="3790368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98"/>
          <p:cNvSpPr txBox="1"/>
          <p:nvPr/>
        </p:nvSpPr>
        <p:spPr>
          <a:xfrm>
            <a:off x="629552" y="338708"/>
            <a:ext cx="2424062"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雾环境下的</a:t>
            </a:r>
            <a:r>
              <a:rPr lang="en-US" altLang="zh-CN" sz="2000" b="1" dirty="0">
                <a:solidFill>
                  <a:schemeClr val="tx1">
                    <a:lumMod val="75000"/>
                    <a:lumOff val="25000"/>
                  </a:schemeClr>
                </a:solidFill>
                <a:latin typeface="微软雅黑" pitchFamily="34" charset="-122"/>
                <a:ea typeface="微软雅黑" pitchFamily="34" charset="-122"/>
              </a:rPr>
              <a:t>IDS</a:t>
            </a:r>
            <a:r>
              <a:rPr lang="zh-CN" altLang="en-US" sz="2000" b="1" dirty="0">
                <a:solidFill>
                  <a:schemeClr val="tx1">
                    <a:lumMod val="75000"/>
                    <a:lumOff val="25000"/>
                  </a:schemeClr>
                </a:solidFill>
                <a:latin typeface="微软雅黑" pitchFamily="34" charset="-122"/>
                <a:ea typeface="微软雅黑" pitchFamily="34" charset="-122"/>
              </a:rPr>
              <a:t>系统</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8" name="组合 7"/>
          <p:cNvGrpSpPr/>
          <p:nvPr/>
        </p:nvGrpSpPr>
        <p:grpSpPr>
          <a:xfrm>
            <a:off x="251520" y="396463"/>
            <a:ext cx="293296" cy="284600"/>
            <a:chOff x="908288" y="2714972"/>
            <a:chExt cx="716648" cy="716648"/>
          </a:xfrm>
        </p:grpSpPr>
        <p:sp>
          <p:nvSpPr>
            <p:cNvPr id="9" name="椭圆 8"/>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椭圆 10"/>
          <p:cNvSpPr/>
          <p:nvPr/>
        </p:nvSpPr>
        <p:spPr>
          <a:xfrm>
            <a:off x="899592" y="1069400"/>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25459" y="997392"/>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数据预处理</a:t>
            </a:r>
            <a:endParaRPr lang="zh-CN" altLang="en-US" dirty="0">
              <a:solidFill>
                <a:schemeClr val="tx1"/>
              </a:solidFill>
            </a:endParaRPr>
          </a:p>
        </p:txBody>
      </p:sp>
      <p:pic>
        <p:nvPicPr>
          <p:cNvPr id="3" name="图片 2"/>
          <p:cNvPicPr>
            <a:picLocks noChangeAspect="1"/>
          </p:cNvPicPr>
          <p:nvPr/>
        </p:nvPicPr>
        <p:blipFill>
          <a:blip r:embed="rId3"/>
          <a:stretch>
            <a:fillRect/>
          </a:stretch>
        </p:blipFill>
        <p:spPr>
          <a:xfrm>
            <a:off x="2843808" y="1213416"/>
            <a:ext cx="3552727" cy="3870746"/>
          </a:xfrm>
          <a:prstGeom prst="rect">
            <a:avLst/>
          </a:prstGeom>
        </p:spPr>
      </p:pic>
    </p:spTree>
    <p:extLst>
      <p:ext uri="{BB962C8B-B14F-4D97-AF65-F5344CB8AC3E}">
        <p14:creationId xmlns:p14="http://schemas.microsoft.com/office/powerpoint/2010/main" val="240446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552" y="338708"/>
            <a:ext cx="2424062"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雾环境下的</a:t>
            </a:r>
            <a:r>
              <a:rPr lang="en-US" altLang="zh-CN" sz="2000" b="1" dirty="0">
                <a:solidFill>
                  <a:schemeClr val="tx1">
                    <a:lumMod val="75000"/>
                    <a:lumOff val="25000"/>
                  </a:schemeClr>
                </a:solidFill>
                <a:latin typeface="微软雅黑" pitchFamily="34" charset="-122"/>
                <a:ea typeface="微软雅黑" pitchFamily="34" charset="-122"/>
              </a:rPr>
              <a:t>IDS</a:t>
            </a:r>
            <a:r>
              <a:rPr lang="zh-CN" altLang="en-US" sz="2000" b="1" dirty="0">
                <a:solidFill>
                  <a:schemeClr val="tx1">
                    <a:lumMod val="75000"/>
                    <a:lumOff val="25000"/>
                  </a:schemeClr>
                </a:solidFill>
                <a:latin typeface="微软雅黑" pitchFamily="34" charset="-122"/>
                <a:ea typeface="微软雅黑" pitchFamily="34" charset="-122"/>
              </a:rPr>
              <a:t>系统</a:t>
            </a:r>
            <a:endParaRPr lang="zh-CN" altLang="en-US" sz="2000" b="1" dirty="0">
              <a:solidFill>
                <a:schemeClr val="tx1">
                  <a:lumMod val="75000"/>
                  <a:lumOff val="25000"/>
                </a:schemeClr>
              </a:solidFill>
              <a:latin typeface="微软雅黑" pitchFamily="34" charset="-122"/>
              <a:ea typeface="微软雅黑" pitchFamily="34" charset="-122"/>
            </a:endParaRPr>
          </a:p>
        </p:txBody>
      </p:sp>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51520" y="396463"/>
            <a:ext cx="293296" cy="284600"/>
            <a:chOff x="908288" y="2714972"/>
            <a:chExt cx="716648" cy="716648"/>
          </a:xfrm>
        </p:grpSpPr>
        <p:sp>
          <p:nvSpPr>
            <p:cNvPr id="16" name="椭圆 15"/>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3"/>
          <a:stretch>
            <a:fillRect/>
          </a:stretch>
        </p:blipFill>
        <p:spPr>
          <a:xfrm>
            <a:off x="2339752" y="1490836"/>
            <a:ext cx="4714875" cy="2628900"/>
          </a:xfrm>
          <a:prstGeom prst="rect">
            <a:avLst/>
          </a:prstGeom>
        </p:spPr>
      </p:pic>
      <p:sp>
        <p:nvSpPr>
          <p:cNvPr id="18" name="椭圆 17"/>
          <p:cNvSpPr/>
          <p:nvPr/>
        </p:nvSpPr>
        <p:spPr>
          <a:xfrm>
            <a:off x="899592" y="1069400"/>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0840" y="994574"/>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数据规范化</a:t>
            </a:r>
            <a:endParaRPr lang="zh-CN" altLang="en-US" dirty="0">
              <a:solidFill>
                <a:schemeClr val="tx1"/>
              </a:solidFill>
            </a:endParaRPr>
          </a:p>
        </p:txBody>
      </p:sp>
    </p:spTree>
    <p:extLst>
      <p:ext uri="{BB962C8B-B14F-4D97-AF65-F5344CB8AC3E}">
        <p14:creationId xmlns:p14="http://schemas.microsoft.com/office/powerpoint/2010/main" val="3910632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接连接符 102"/>
          <p:cNvCxnSpPr/>
          <p:nvPr/>
        </p:nvCxnSpPr>
        <p:spPr>
          <a:xfrm flipV="1">
            <a:off x="544816" y="842764"/>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98"/>
          <p:cNvSpPr txBox="1"/>
          <p:nvPr/>
        </p:nvSpPr>
        <p:spPr>
          <a:xfrm>
            <a:off x="629552" y="338708"/>
            <a:ext cx="2424062"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雾环境下的</a:t>
            </a:r>
            <a:r>
              <a:rPr lang="en-US" altLang="zh-CN" sz="2000" b="1" dirty="0">
                <a:solidFill>
                  <a:schemeClr val="tx1">
                    <a:lumMod val="75000"/>
                    <a:lumOff val="25000"/>
                  </a:schemeClr>
                </a:solidFill>
                <a:latin typeface="微软雅黑" pitchFamily="34" charset="-122"/>
                <a:ea typeface="微软雅黑" pitchFamily="34" charset="-122"/>
              </a:rPr>
              <a:t>IDS</a:t>
            </a:r>
            <a:r>
              <a:rPr lang="zh-CN" altLang="en-US" sz="2000" b="1" dirty="0">
                <a:solidFill>
                  <a:schemeClr val="tx1">
                    <a:lumMod val="75000"/>
                    <a:lumOff val="25000"/>
                  </a:schemeClr>
                </a:solidFill>
                <a:latin typeface="微软雅黑" pitchFamily="34" charset="-122"/>
                <a:ea typeface="微软雅黑" pitchFamily="34" charset="-122"/>
              </a:rPr>
              <a:t>系统</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14" name="矩形 13"/>
          <p:cNvSpPr/>
          <p:nvPr/>
        </p:nvSpPr>
        <p:spPr>
          <a:xfrm>
            <a:off x="627577" y="858865"/>
            <a:ext cx="1578805" cy="421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grpSp>
        <p:nvGrpSpPr>
          <p:cNvPr id="11" name="组合 10"/>
          <p:cNvGrpSpPr/>
          <p:nvPr/>
        </p:nvGrpSpPr>
        <p:grpSpPr>
          <a:xfrm>
            <a:off x="251520" y="396463"/>
            <a:ext cx="293296" cy="284600"/>
            <a:chOff x="908288" y="2714972"/>
            <a:chExt cx="716648" cy="716648"/>
          </a:xfrm>
        </p:grpSpPr>
        <p:sp>
          <p:nvSpPr>
            <p:cNvPr id="18" name="椭圆 17"/>
            <p:cNvSpPr/>
            <p:nvPr/>
          </p:nvSpPr>
          <p:spPr>
            <a:xfrm>
              <a:off x="908288" y="2714972"/>
              <a:ext cx="716648" cy="716648"/>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6" name="椭圆 15"/>
          <p:cNvSpPr/>
          <p:nvPr/>
        </p:nvSpPr>
        <p:spPr>
          <a:xfrm>
            <a:off x="899592" y="1069400"/>
            <a:ext cx="144016" cy="1440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99592" y="997392"/>
            <a:ext cx="22322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决策树检测方法</a:t>
            </a:r>
            <a:endParaRPr lang="zh-CN" altLang="en-US" dirty="0">
              <a:solidFill>
                <a:schemeClr val="tx1"/>
              </a:solidFill>
            </a:endParaRPr>
          </a:p>
        </p:txBody>
      </p:sp>
      <p:sp>
        <p:nvSpPr>
          <p:cNvPr id="5" name="矩形 4"/>
          <p:cNvSpPr/>
          <p:nvPr/>
        </p:nvSpPr>
        <p:spPr>
          <a:xfrm>
            <a:off x="643779" y="1279911"/>
            <a:ext cx="7830616" cy="3831818"/>
          </a:xfrm>
          <a:prstGeom prst="rect">
            <a:avLst/>
          </a:prstGeom>
        </p:spPr>
        <p:txBody>
          <a:bodyPr wrap="square">
            <a:spAutoFit/>
          </a:bodyPr>
          <a:lstStyle/>
          <a:p>
            <a:pPr indent="457200">
              <a:lnSpc>
                <a:spcPct val="150000"/>
              </a:lnSpc>
            </a:pPr>
            <a:r>
              <a:rPr lang="zh-CN" altLang="en-US" dirty="0">
                <a:solidFill>
                  <a:srgbClr val="444444"/>
                </a:solidFill>
                <a:latin typeface="Segoe UI" panose="020B0502040204020203" pitchFamily="34" charset="0"/>
              </a:rPr>
              <a:t>决策树的构造过程一般分为</a:t>
            </a:r>
            <a:r>
              <a:rPr lang="en-US" altLang="zh-CN" dirty="0">
                <a:solidFill>
                  <a:srgbClr val="444444"/>
                </a:solidFill>
                <a:latin typeface="Segoe UI" panose="020B0502040204020203" pitchFamily="34" charset="0"/>
              </a:rPr>
              <a:t>3</a:t>
            </a:r>
            <a:r>
              <a:rPr lang="zh-CN" altLang="en-US" dirty="0">
                <a:solidFill>
                  <a:srgbClr val="444444"/>
                </a:solidFill>
                <a:latin typeface="Segoe UI" panose="020B0502040204020203" pitchFamily="34" charset="0"/>
              </a:rPr>
              <a:t>个部分，分别是特征选择、决策树</a:t>
            </a:r>
            <a:r>
              <a:rPr lang="zh-CN" altLang="en-US" dirty="0" smtClean="0">
                <a:solidFill>
                  <a:srgbClr val="444444"/>
                </a:solidFill>
                <a:latin typeface="Segoe UI" panose="020B0502040204020203" pitchFamily="34" charset="0"/>
              </a:rPr>
              <a:t>生成和</a:t>
            </a:r>
            <a:r>
              <a:rPr lang="zh-CN" altLang="en-US" dirty="0">
                <a:solidFill>
                  <a:srgbClr val="444444"/>
                </a:solidFill>
                <a:latin typeface="Segoe UI" panose="020B0502040204020203" pitchFamily="34" charset="0"/>
              </a:rPr>
              <a:t>决策树裁剪。</a:t>
            </a:r>
          </a:p>
          <a:p>
            <a:pPr indent="457200">
              <a:lnSpc>
                <a:spcPct val="150000"/>
              </a:lnSpc>
            </a:pPr>
            <a:r>
              <a:rPr lang="zh-CN" altLang="en-US" dirty="0">
                <a:solidFill>
                  <a:srgbClr val="444444"/>
                </a:solidFill>
                <a:latin typeface="Segoe UI" panose="020B0502040204020203" pitchFamily="34" charset="0"/>
              </a:rPr>
              <a:t>（</a:t>
            </a:r>
            <a:r>
              <a:rPr lang="en-US" altLang="zh-CN" dirty="0">
                <a:solidFill>
                  <a:srgbClr val="444444"/>
                </a:solidFill>
                <a:latin typeface="Segoe UI" panose="020B0502040204020203" pitchFamily="34" charset="0"/>
              </a:rPr>
              <a:t>1</a:t>
            </a:r>
            <a:r>
              <a:rPr lang="zh-CN" altLang="en-US" dirty="0">
                <a:solidFill>
                  <a:srgbClr val="444444"/>
                </a:solidFill>
                <a:latin typeface="Segoe UI" panose="020B0502040204020203" pitchFamily="34" charset="0"/>
              </a:rPr>
              <a:t>）特征选择：</a:t>
            </a:r>
          </a:p>
          <a:p>
            <a:pPr indent="457200">
              <a:lnSpc>
                <a:spcPct val="150000"/>
              </a:lnSpc>
            </a:pPr>
            <a:r>
              <a:rPr lang="zh-CN" altLang="en-US" dirty="0" smtClean="0">
                <a:solidFill>
                  <a:srgbClr val="444444"/>
                </a:solidFill>
                <a:latin typeface="Segoe UI" panose="020B0502040204020203" pitchFamily="34" charset="0"/>
              </a:rPr>
              <a:t>从众</a:t>
            </a:r>
            <a:r>
              <a:rPr lang="zh-CN" altLang="en-US" dirty="0">
                <a:solidFill>
                  <a:srgbClr val="444444"/>
                </a:solidFill>
                <a:latin typeface="Segoe UI" panose="020B0502040204020203" pitchFamily="34" charset="0"/>
              </a:rPr>
              <a:t>多的特征中选择一个特征作为当前节点分裂的</a:t>
            </a:r>
            <a:r>
              <a:rPr lang="zh-CN" altLang="en-US" dirty="0" smtClean="0">
                <a:solidFill>
                  <a:srgbClr val="444444"/>
                </a:solidFill>
                <a:latin typeface="Segoe UI" panose="020B0502040204020203" pitchFamily="34" charset="0"/>
              </a:rPr>
              <a:t>标准。</a:t>
            </a:r>
            <a:endParaRPr lang="zh-CN" altLang="en-US" dirty="0">
              <a:solidFill>
                <a:srgbClr val="444444"/>
              </a:solidFill>
              <a:latin typeface="Segoe UI" panose="020B0502040204020203" pitchFamily="34" charset="0"/>
            </a:endParaRPr>
          </a:p>
          <a:p>
            <a:pPr indent="457200">
              <a:lnSpc>
                <a:spcPct val="150000"/>
              </a:lnSpc>
            </a:pPr>
            <a:r>
              <a:rPr lang="zh-CN" altLang="en-US" dirty="0" smtClean="0">
                <a:solidFill>
                  <a:srgbClr val="444444"/>
                </a:solidFill>
                <a:latin typeface="Segoe UI" panose="020B0502040204020203" pitchFamily="34" charset="0"/>
              </a:rPr>
              <a:t>（</a:t>
            </a:r>
            <a:r>
              <a:rPr lang="en-US" altLang="zh-CN" dirty="0">
                <a:solidFill>
                  <a:srgbClr val="444444"/>
                </a:solidFill>
                <a:latin typeface="Segoe UI" panose="020B0502040204020203" pitchFamily="34" charset="0"/>
              </a:rPr>
              <a:t>2</a:t>
            </a:r>
            <a:r>
              <a:rPr lang="zh-CN" altLang="en-US" dirty="0">
                <a:solidFill>
                  <a:srgbClr val="444444"/>
                </a:solidFill>
                <a:latin typeface="Segoe UI" panose="020B0502040204020203" pitchFamily="34" charset="0"/>
              </a:rPr>
              <a:t>）决策树的生成</a:t>
            </a:r>
          </a:p>
          <a:p>
            <a:pPr indent="457200">
              <a:lnSpc>
                <a:spcPct val="150000"/>
              </a:lnSpc>
            </a:pPr>
            <a:r>
              <a:rPr lang="zh-CN" altLang="en-US" dirty="0">
                <a:solidFill>
                  <a:srgbClr val="444444"/>
                </a:solidFill>
                <a:latin typeface="Segoe UI" panose="020B0502040204020203" pitchFamily="34" charset="0"/>
              </a:rPr>
              <a:t>根据选择的特征评估标准，从上至下递归地生成子节点，直到数据集不可分则停止决策树停止生长</a:t>
            </a:r>
            <a:r>
              <a:rPr lang="zh-CN" altLang="en-US" dirty="0" smtClean="0">
                <a:solidFill>
                  <a:srgbClr val="444444"/>
                </a:solidFill>
                <a:latin typeface="Segoe UI" panose="020B0502040204020203" pitchFamily="34" charset="0"/>
              </a:rPr>
              <a:t>。</a:t>
            </a:r>
            <a:endParaRPr lang="en-US" altLang="zh-CN" dirty="0" smtClean="0">
              <a:solidFill>
                <a:srgbClr val="444444"/>
              </a:solidFill>
              <a:latin typeface="Segoe UI" panose="020B0502040204020203" pitchFamily="34" charset="0"/>
            </a:endParaRPr>
          </a:p>
          <a:p>
            <a:pPr indent="457200">
              <a:lnSpc>
                <a:spcPct val="150000"/>
              </a:lnSpc>
            </a:pPr>
            <a:r>
              <a:rPr lang="zh-CN" altLang="en-US" dirty="0" smtClean="0">
                <a:solidFill>
                  <a:srgbClr val="444444"/>
                </a:solidFill>
                <a:latin typeface="Segoe UI" panose="020B0502040204020203" pitchFamily="34" charset="0"/>
              </a:rPr>
              <a:t>（</a:t>
            </a:r>
            <a:r>
              <a:rPr lang="en-US" altLang="zh-CN" dirty="0">
                <a:solidFill>
                  <a:srgbClr val="444444"/>
                </a:solidFill>
                <a:latin typeface="Segoe UI" panose="020B0502040204020203" pitchFamily="34" charset="0"/>
              </a:rPr>
              <a:t>3</a:t>
            </a:r>
            <a:r>
              <a:rPr lang="zh-CN" altLang="en-US" dirty="0">
                <a:solidFill>
                  <a:srgbClr val="444444"/>
                </a:solidFill>
                <a:latin typeface="Segoe UI" panose="020B0502040204020203" pitchFamily="34" charset="0"/>
              </a:rPr>
              <a:t>）决策树的裁剪</a:t>
            </a:r>
          </a:p>
          <a:p>
            <a:pPr indent="457200">
              <a:lnSpc>
                <a:spcPct val="150000"/>
              </a:lnSpc>
            </a:pPr>
            <a:r>
              <a:rPr lang="zh-CN" altLang="en-US" dirty="0">
                <a:solidFill>
                  <a:srgbClr val="444444"/>
                </a:solidFill>
                <a:latin typeface="Segoe UI" panose="020B0502040204020203" pitchFamily="34" charset="0"/>
              </a:rPr>
              <a:t>决策树容易过拟合，一般需要剪枝来缩小树结构规模、缓解过拟合。</a:t>
            </a:r>
            <a:endParaRPr lang="zh-CN" altLang="en-US" b="0" i="0" dirty="0">
              <a:solidFill>
                <a:srgbClr val="444444"/>
              </a:solidFill>
              <a:effectLst/>
              <a:latin typeface="Segoe UI" panose="020B0502040204020203" pitchFamily="34" charset="0"/>
            </a:endParaRPr>
          </a:p>
        </p:txBody>
      </p:sp>
    </p:spTree>
    <p:extLst>
      <p:ext uri="{BB962C8B-B14F-4D97-AF65-F5344CB8AC3E}">
        <p14:creationId xmlns:p14="http://schemas.microsoft.com/office/powerpoint/2010/main" val="260642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E3B46EE-C841-46D4-B5F6-9D419E0EC4CC"/>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01"/>
</p:tagLst>
</file>

<file path=ppt/theme/theme1.xml><?xml version="1.0" encoding="utf-8"?>
<a:theme xmlns:a="http://schemas.openxmlformats.org/drawingml/2006/main" name="自定义设计方案">
  <a:themeElements>
    <a:clrScheme name="自定义 2">
      <a:dk1>
        <a:sysClr val="windowText" lastClr="000000"/>
      </a:dk1>
      <a:lt1>
        <a:sysClr val="window" lastClr="FFFFFF"/>
      </a:lt1>
      <a:dk2>
        <a:srgbClr val="9DE3D7"/>
      </a:dk2>
      <a:lt2>
        <a:srgbClr val="E7E6E6"/>
      </a:lt2>
      <a:accent1>
        <a:srgbClr val="77CBC3"/>
      </a:accent1>
      <a:accent2>
        <a:srgbClr val="9DE3D7"/>
      </a:accent2>
      <a:accent3>
        <a:srgbClr val="77CBC3"/>
      </a:accent3>
      <a:accent4>
        <a:srgbClr val="9DE3D7"/>
      </a:accent4>
      <a:accent5>
        <a:srgbClr val="77CBC3"/>
      </a:accent5>
      <a:accent6>
        <a:srgbClr val="9DE3D7"/>
      </a:accent6>
      <a:hlink>
        <a:srgbClr val="77CBC3"/>
      </a:hlink>
      <a:folHlink>
        <a:srgbClr val="9DE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4363</TotalTime>
  <Words>2680</Words>
  <Application>Microsoft Office PowerPoint</Application>
  <PresentationFormat>自定义</PresentationFormat>
  <Paragraphs>112</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맑은 고딕</vt:lpstr>
      <vt:lpstr>PingFang SC</vt:lpstr>
      <vt:lpstr>等线</vt:lpstr>
      <vt:lpstr>宋体</vt:lpstr>
      <vt:lpstr>微软雅黑</vt:lpstr>
      <vt:lpstr>Arial</vt:lpstr>
      <vt:lpstr>Calibri</vt:lpstr>
      <vt:lpstr>Impact</vt:lpstr>
      <vt:lpstr>Lato</vt:lpstr>
      <vt:lpstr>Segoe UI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401</dc:title>
  <dc:subject/>
  <dc:creator>Administrator</dc:creator>
  <cp:keywords/>
  <dc:description/>
  <cp:lastModifiedBy>Microsoft</cp:lastModifiedBy>
  <cp:revision>134</cp:revision>
  <dcterms:created xsi:type="dcterms:W3CDTF">2016-03-21T01:49:00Z</dcterms:created>
  <dcterms:modified xsi:type="dcterms:W3CDTF">2019-11-21T15:32:38Z</dcterms:modified>
  <cp:category/>
  <cp:contentStatus>www.pptfans.cn下载更多免费模板</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