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37"/>
  </p:notesMasterIdLst>
  <p:handoutMasterIdLst>
    <p:handoutMasterId r:id="rId38"/>
  </p:handoutMasterIdLst>
  <p:sldIdLst>
    <p:sldId id="256" r:id="rId3"/>
    <p:sldId id="321" r:id="rId4"/>
    <p:sldId id="311" r:id="rId5"/>
    <p:sldId id="312" r:id="rId6"/>
    <p:sldId id="270" r:id="rId7"/>
    <p:sldId id="325" r:id="rId8"/>
    <p:sldId id="316" r:id="rId9"/>
    <p:sldId id="340" r:id="rId10"/>
    <p:sldId id="341" r:id="rId11"/>
    <p:sldId id="269" r:id="rId12"/>
    <p:sldId id="326" r:id="rId13"/>
    <p:sldId id="328" r:id="rId14"/>
    <p:sldId id="329" r:id="rId15"/>
    <p:sldId id="330" r:id="rId16"/>
    <p:sldId id="331" r:id="rId17"/>
    <p:sldId id="332" r:id="rId18"/>
    <p:sldId id="315" r:id="rId19"/>
    <p:sldId id="273" r:id="rId20"/>
    <p:sldId id="333" r:id="rId21"/>
    <p:sldId id="319" r:id="rId22"/>
    <p:sldId id="327" r:id="rId23"/>
    <p:sldId id="282" r:id="rId24"/>
    <p:sldId id="323" r:id="rId25"/>
    <p:sldId id="334" r:id="rId26"/>
    <p:sldId id="285" r:id="rId27"/>
    <p:sldId id="286" r:id="rId28"/>
    <p:sldId id="287" r:id="rId29"/>
    <p:sldId id="324" r:id="rId30"/>
    <p:sldId id="335" r:id="rId31"/>
    <p:sldId id="336" r:id="rId32"/>
    <p:sldId id="337" r:id="rId33"/>
    <p:sldId id="338" r:id="rId34"/>
    <p:sldId id="289" r:id="rId35"/>
    <p:sldId id="290" r:id="rId36"/>
  </p:sldIdLst>
  <p:sldSz cx="9144000" cy="6858000" type="screen4x3"/>
  <p:notesSz cx="6797675" cy="98742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焦 旭斌" initials="焦"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5968"/>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037" autoAdjust="0"/>
  </p:normalViewPr>
  <p:slideViewPr>
    <p:cSldViewPr snapToGrid="0">
      <p:cViewPr varScale="1">
        <p:scale>
          <a:sx n="65" d="100"/>
          <a:sy n="65" d="100"/>
        </p:scale>
        <p:origin x="1518" y="72"/>
      </p:cViewPr>
      <p:guideLst>
        <p:guide orient="horz" pos="2160"/>
        <p:guide pos="2841"/>
      </p:guideLst>
    </p:cSldViewPr>
  </p:slideViewPr>
  <p:notesTextViewPr>
    <p:cViewPr>
      <p:scale>
        <a:sx n="1" d="1"/>
        <a:sy n="1" d="1"/>
      </p:scale>
      <p:origin x="0" y="-156"/>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70B8B620-6BA3-40A6-933E-990820B17CD9}" type="datetimeFigureOut">
              <a:rPr lang="zh-TW" altLang="en-US" smtClean="0"/>
              <a:t>2019/11/1</a:t>
            </a:fld>
            <a:endParaRPr lang="zh-TW" altLang="en-US"/>
          </a:p>
        </p:txBody>
      </p:sp>
      <p:sp>
        <p:nvSpPr>
          <p:cNvPr id="4" name="頁尾版面配置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598DFC4E-A29D-44DF-84D0-6F26F733BEA8}" type="slidenum">
              <a:rPr lang="zh-TW" altLang="en-US" smtClean="0"/>
              <a:t>‹#›</a:t>
            </a:fld>
            <a:endParaRPr lang="zh-TW" altLang="en-US"/>
          </a:p>
        </p:txBody>
      </p:sp>
    </p:spTree>
    <p:extLst>
      <p:ext uri="{BB962C8B-B14F-4D97-AF65-F5344CB8AC3E}">
        <p14:creationId xmlns:p14="http://schemas.microsoft.com/office/powerpoint/2010/main" val="3574863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146D43FC-9CA7-4984-951B-A0D77F4501A2}" type="datetimeFigureOut">
              <a:rPr lang="zh-TW" altLang="en-US" smtClean="0"/>
              <a:t>2019/11/1</a:t>
            </a:fld>
            <a:endParaRPr lang="zh-TW" altLang="en-US"/>
          </a:p>
        </p:txBody>
      </p:sp>
      <p:sp>
        <p:nvSpPr>
          <p:cNvPr id="4" name="投影片圖像版面配置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4C78391C-1B49-4191-966E-6174487BA34C}" type="slidenum">
              <a:rPr lang="zh-TW" altLang="en-US" smtClean="0"/>
              <a:t>‹#›</a:t>
            </a:fld>
            <a:endParaRPr lang="zh-TW" altLang="en-US"/>
          </a:p>
        </p:txBody>
      </p:sp>
    </p:spTree>
    <p:extLst>
      <p:ext uri="{BB962C8B-B14F-4D97-AF65-F5344CB8AC3E}">
        <p14:creationId xmlns:p14="http://schemas.microsoft.com/office/powerpoint/2010/main" val="235322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智能城市联网车辆入侵检测系统</a:t>
            </a:r>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a:t>
            </a:fld>
            <a:endParaRPr lang="zh-TW" altLang="en-US"/>
          </a:p>
        </p:txBody>
      </p:sp>
    </p:spTree>
    <p:extLst>
      <p:ext uri="{BB962C8B-B14F-4D97-AF65-F5344CB8AC3E}">
        <p14:creationId xmlns:p14="http://schemas.microsoft.com/office/powerpoint/2010/main" val="2851030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8391C-1B49-4191-966E-6174487BA34C}" type="slidenum">
              <a:rPr lang="zh-TW" altLang="en-US" smtClean="0"/>
              <a:t>11</a:t>
            </a:fld>
            <a:endParaRPr lang="zh-TW" altLang="en-US"/>
          </a:p>
        </p:txBody>
      </p:sp>
    </p:spTree>
    <p:extLst>
      <p:ext uri="{BB962C8B-B14F-4D97-AF65-F5344CB8AC3E}">
        <p14:creationId xmlns:p14="http://schemas.microsoft.com/office/powerpoint/2010/main" val="1082520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由于网络性能是使用</a:t>
            </a:r>
            <a:r>
              <a:rPr lang="en-US" altLang="zh-CN" sz="1200" kern="1200" dirty="0" smtClean="0">
                <a:solidFill>
                  <a:schemeClr val="tx1"/>
                </a:solidFill>
                <a:effectLst/>
                <a:latin typeface="+mn-lt"/>
                <a:ea typeface="+mn-ea"/>
                <a:cs typeface="+mn-cs"/>
              </a:rPr>
              <a:t>ns-3 traffic</a:t>
            </a:r>
            <a:r>
              <a:rPr lang="zh-CN" altLang="en-US"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nslkdd</a:t>
            </a:r>
            <a:r>
              <a:rPr lang="zh-CN" altLang="en-US" sz="1200" kern="1200" dirty="0" smtClean="0">
                <a:solidFill>
                  <a:schemeClr val="tx1"/>
                </a:solidFill>
                <a:effectLst/>
                <a:latin typeface="+mn-lt"/>
                <a:ea typeface="+mn-ea"/>
                <a:cs typeface="+mn-cs"/>
              </a:rPr>
              <a:t>数据集进行测试的，因此它们的一些特性被表示为字符串值，如协议和</a:t>
            </a:r>
            <a:r>
              <a:rPr lang="en-US" altLang="zh-CN" sz="1200" kern="1200" dirty="0" err="1" smtClean="0">
                <a:solidFill>
                  <a:schemeClr val="tx1"/>
                </a:solidFill>
                <a:effectLst/>
                <a:latin typeface="+mn-lt"/>
                <a:ea typeface="+mn-ea"/>
                <a:cs typeface="+mn-cs"/>
              </a:rPr>
              <a:t>fiags</a:t>
            </a:r>
            <a:r>
              <a:rPr lang="zh-CN" altLang="en-US" sz="1200" kern="1200" dirty="0" smtClean="0">
                <a:solidFill>
                  <a:schemeClr val="tx1"/>
                </a:solidFill>
                <a:effectLst/>
                <a:latin typeface="+mn-lt"/>
                <a:ea typeface="+mn-ea"/>
                <a:cs typeface="+mn-cs"/>
              </a:rPr>
              <a:t>的名称。由于协议名称用字符串表示，因此给出了数据集的数字编码过程。</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78391C-1B49-4191-966E-6174487BA34C}" type="slidenum">
              <a:rPr lang="zh-TW" altLang="en-US" smtClean="0"/>
              <a:t>12</a:t>
            </a:fld>
            <a:endParaRPr lang="zh-TW" altLang="en-US"/>
          </a:p>
        </p:txBody>
      </p:sp>
    </p:spTree>
    <p:extLst>
      <p:ext uri="{BB962C8B-B14F-4D97-AF65-F5344CB8AC3E}">
        <p14:creationId xmlns:p14="http://schemas.microsoft.com/office/powerpoint/2010/main" val="275140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8391C-1B49-4191-966E-6174487BA34C}" type="slidenum">
              <a:rPr lang="zh-TW" altLang="en-US" smtClean="0"/>
              <a:t>13</a:t>
            </a:fld>
            <a:endParaRPr lang="zh-TW" altLang="en-US"/>
          </a:p>
        </p:txBody>
      </p:sp>
    </p:spTree>
    <p:extLst>
      <p:ext uri="{BB962C8B-B14F-4D97-AF65-F5344CB8AC3E}">
        <p14:creationId xmlns:p14="http://schemas.microsoft.com/office/powerpoint/2010/main" val="2704953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rbm</a:t>
            </a:r>
            <a:r>
              <a:rPr lang="zh-CN" altLang="en-US" sz="1200" kern="1200" dirty="0" smtClean="0">
                <a:solidFill>
                  <a:schemeClr val="tx1"/>
                </a:solidFill>
                <a:effectLst/>
                <a:latin typeface="+mn-lt"/>
                <a:ea typeface="+mn-ea"/>
                <a:cs typeface="+mn-cs"/>
              </a:rPr>
              <a:t>是一种能量模型</a:t>
            </a:r>
          </a:p>
          <a:p>
            <a:endParaRPr lang="zh-CN" altLang="en-US" dirty="0"/>
          </a:p>
        </p:txBody>
      </p:sp>
      <p:sp>
        <p:nvSpPr>
          <p:cNvPr id="4" name="灯片编号占位符 3"/>
          <p:cNvSpPr>
            <a:spLocks noGrp="1"/>
          </p:cNvSpPr>
          <p:nvPr>
            <p:ph type="sldNum" sz="quarter" idx="10"/>
          </p:nvPr>
        </p:nvSpPr>
        <p:spPr/>
        <p:txBody>
          <a:bodyPr/>
          <a:lstStyle/>
          <a:p>
            <a:fld id="{4C78391C-1B49-4191-966E-6174487BA34C}" type="slidenum">
              <a:rPr lang="zh-TW" altLang="en-US" smtClean="0"/>
              <a:t>17</a:t>
            </a:fld>
            <a:endParaRPr lang="zh-TW" altLang="en-US"/>
          </a:p>
        </p:txBody>
      </p:sp>
    </p:spTree>
    <p:extLst>
      <p:ext uri="{BB962C8B-B14F-4D97-AF65-F5344CB8AC3E}">
        <p14:creationId xmlns:p14="http://schemas.microsoft.com/office/powerpoint/2010/main" val="70384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18</a:t>
            </a:fld>
            <a:endParaRPr lang="zh-TW" altLang="en-US"/>
          </a:p>
        </p:txBody>
      </p:sp>
    </p:spTree>
    <p:extLst>
      <p:ext uri="{BB962C8B-B14F-4D97-AF65-F5344CB8AC3E}">
        <p14:creationId xmlns:p14="http://schemas.microsoft.com/office/powerpoint/2010/main" val="3837215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19</a:t>
            </a:fld>
            <a:endParaRPr lang="zh-TW" altLang="en-US"/>
          </a:p>
        </p:txBody>
      </p:sp>
    </p:spTree>
    <p:extLst>
      <p:ext uri="{BB962C8B-B14F-4D97-AF65-F5344CB8AC3E}">
        <p14:creationId xmlns:p14="http://schemas.microsoft.com/office/powerpoint/2010/main" val="142812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H</a:t>
            </a:r>
            <a:r>
              <a:rPr lang="zh-CN" altLang="en-US" dirty="0" smtClean="0"/>
              <a:t>（</a:t>
            </a:r>
            <a:r>
              <a:rPr lang="en-US" altLang="zh-CN" dirty="0" smtClean="0"/>
              <a:t>E</a:t>
            </a:r>
            <a:r>
              <a:rPr lang="zh-CN" altLang="en-US" dirty="0" smtClean="0"/>
              <a:t>）计算熵的公式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C78391C-1B49-4191-966E-6174487BA34C}" type="slidenum">
              <a:rPr lang="zh-TW" altLang="en-US" smtClean="0"/>
              <a:t>20</a:t>
            </a:fld>
            <a:endParaRPr lang="zh-TW" altLang="en-US"/>
          </a:p>
        </p:txBody>
      </p:sp>
    </p:spTree>
    <p:extLst>
      <p:ext uri="{BB962C8B-B14F-4D97-AF65-F5344CB8AC3E}">
        <p14:creationId xmlns:p14="http://schemas.microsoft.com/office/powerpoint/2010/main" val="3389736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8391C-1B49-4191-966E-6174487BA34C}" type="slidenum">
              <a:rPr lang="zh-TW" altLang="en-US" smtClean="0"/>
              <a:t>21</a:t>
            </a:fld>
            <a:endParaRPr lang="zh-TW" altLang="en-US"/>
          </a:p>
        </p:txBody>
      </p:sp>
    </p:spTree>
    <p:extLst>
      <p:ext uri="{BB962C8B-B14F-4D97-AF65-F5344CB8AC3E}">
        <p14:creationId xmlns:p14="http://schemas.microsoft.com/office/powerpoint/2010/main" val="4179259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22</a:t>
            </a:fld>
            <a:endParaRPr lang="zh-TW" altLang="en-US"/>
          </a:p>
        </p:txBody>
      </p:sp>
    </p:spTree>
    <p:extLst>
      <p:ext uri="{BB962C8B-B14F-4D97-AF65-F5344CB8AC3E}">
        <p14:creationId xmlns:p14="http://schemas.microsoft.com/office/powerpoint/2010/main" val="3867180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78391C-1B49-4191-966E-6174487BA34C}" type="slidenum">
              <a:rPr lang="zh-TW" altLang="en-US" smtClean="0"/>
              <a:t>23</a:t>
            </a:fld>
            <a:endParaRPr lang="zh-TW" altLang="en-US"/>
          </a:p>
        </p:txBody>
      </p:sp>
    </p:spTree>
    <p:extLst>
      <p:ext uri="{BB962C8B-B14F-4D97-AF65-F5344CB8AC3E}">
        <p14:creationId xmlns:p14="http://schemas.microsoft.com/office/powerpoint/2010/main" val="352633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背景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a:t>
            </a:r>
            <a:r>
              <a:rPr lang="zh-CN" altLang="en-US" dirty="0" smtClean="0"/>
              <a:t>智能城市的概念的提出，前提是得益于过去几年汽车技术的快速发展。</a:t>
            </a:r>
            <a:r>
              <a:rPr lang="zh-CN" altLang="en-US" sz="1200" kern="1200" dirty="0" smtClean="0">
                <a:solidFill>
                  <a:schemeClr val="tx1"/>
                </a:solidFill>
                <a:effectLst/>
                <a:latin typeface="+mn-lt"/>
                <a:ea typeface="+mn-ea"/>
                <a:cs typeface="+mn-cs"/>
              </a:rPr>
              <a:t>这三项技术中的每一项都将创造显著的社会经济价值。例如，</a:t>
            </a:r>
            <a:r>
              <a:rPr lang="en-US" altLang="zh-CN" sz="1200" kern="1200" dirty="0" smtClean="0">
                <a:solidFill>
                  <a:schemeClr val="tx1"/>
                </a:solidFill>
                <a:effectLst/>
                <a:latin typeface="+mn-lt"/>
                <a:ea typeface="+mn-ea"/>
                <a:cs typeface="+mn-cs"/>
              </a:rPr>
              <a:t>AVS</a:t>
            </a:r>
            <a:r>
              <a:rPr lang="zh-CN" altLang="en-US" sz="1200" kern="1200" dirty="0" smtClean="0">
                <a:solidFill>
                  <a:schemeClr val="tx1"/>
                </a:solidFill>
                <a:effectLst/>
                <a:latin typeface="+mn-lt"/>
                <a:ea typeface="+mn-ea"/>
                <a:cs typeface="+mn-cs"/>
              </a:rPr>
              <a:t>可以显著减少交通事故、交通拥堵、市中心停车位和交通成本</a:t>
            </a:r>
            <a:r>
              <a:rPr lang="en-US" altLang="zh-CN" sz="1200" kern="1200" dirty="0" smtClean="0">
                <a:solidFill>
                  <a:schemeClr val="tx1"/>
                </a:solidFill>
                <a:effectLst/>
                <a:latin typeface="+mn-lt"/>
                <a:ea typeface="+mn-ea"/>
                <a:cs typeface="+mn-cs"/>
              </a:rPr>
              <a:t>[1,2]</a:t>
            </a:r>
            <a:r>
              <a:rPr lang="zh-CN" altLang="en-US" sz="1200" kern="1200" dirty="0" smtClean="0">
                <a:solidFill>
                  <a:schemeClr val="tx1"/>
                </a:solidFill>
                <a:effectLst/>
                <a:latin typeface="+mn-lt"/>
                <a:ea typeface="+mn-ea"/>
                <a:cs typeface="+mn-cs"/>
              </a:rPr>
              <a:t>。相反，电动汽车有望提高电网的抗灾能力，并大幅减少温室气体排放。凭借其独特和强大的能力，它还将为新社区提供交通服务，如儿童，老年人和行动不便者。货运是另一个将从这项技术中受益匪浅的领域</a:t>
            </a:r>
            <a:r>
              <a:rPr lang="en-US" altLang="zh-CN" sz="1200" kern="1200" dirty="0" smtClean="0">
                <a:solidFill>
                  <a:schemeClr val="tx1"/>
                </a:solidFill>
                <a:effectLst/>
                <a:latin typeface="+mn-lt"/>
                <a:ea typeface="+mn-ea"/>
                <a:cs typeface="+mn-cs"/>
              </a:rPr>
              <a:t>[3,4]</a:t>
            </a:r>
            <a:r>
              <a:rPr lang="zh-CN" altLang="en-US" sz="1200" kern="1200" dirty="0" smtClean="0">
                <a:solidFill>
                  <a:schemeClr val="tx1"/>
                </a:solidFill>
                <a:effectLst/>
                <a:latin typeface="+mn-lt"/>
                <a:ea typeface="+mn-ea"/>
                <a:cs typeface="+mn-cs"/>
              </a:rPr>
              <a:t>。这些车辆不仅提供自动驾驶，而且还能够通过无线充电电池或放电能量（即负载平衡）提供稳定电网的自动电力服务。</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C78391C-1B49-4191-966E-6174487BA34C}" type="slidenum">
              <a:rPr lang="zh-TW" altLang="en-US" smtClean="0"/>
              <a:t>2</a:t>
            </a:fld>
            <a:endParaRPr lang="zh-TW" altLang="en-US"/>
          </a:p>
        </p:txBody>
      </p:sp>
    </p:spTree>
    <p:extLst>
      <p:ext uri="{BB962C8B-B14F-4D97-AF65-F5344CB8AC3E}">
        <p14:creationId xmlns:p14="http://schemas.microsoft.com/office/powerpoint/2010/main" val="1833010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Featuare</a:t>
            </a:r>
            <a:r>
              <a:rPr lang="en-US" altLang="zh-TW" baseline="0" dirty="0" smtClean="0"/>
              <a:t> reduction phase </a:t>
            </a:r>
            <a:r>
              <a:rPr lang="zh-CN" altLang="en-US" baseline="0" dirty="0" smtClean="0"/>
              <a:t>特征减少阶段</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所使用的</a:t>
            </a:r>
            <a:r>
              <a:rPr lang="en-US" altLang="zh-CN" sz="1200" kern="1200" dirty="0" smtClean="0">
                <a:solidFill>
                  <a:schemeClr val="tx1"/>
                </a:solidFill>
                <a:effectLst/>
                <a:latin typeface="+mn-lt"/>
                <a:ea typeface="+mn-ea"/>
                <a:cs typeface="+mn-cs"/>
              </a:rPr>
              <a:t>NSL-KDD</a:t>
            </a:r>
            <a:r>
              <a:rPr lang="zh-CN" altLang="en-US" sz="1200" kern="1200" dirty="0" smtClean="0">
                <a:solidFill>
                  <a:schemeClr val="tx1"/>
                </a:solidFill>
                <a:effectLst/>
                <a:latin typeface="+mn-lt"/>
                <a:ea typeface="+mn-ea"/>
                <a:cs typeface="+mn-cs"/>
              </a:rPr>
              <a:t>数据集由</a:t>
            </a:r>
            <a:r>
              <a:rPr lang="en-US" altLang="zh-CN" sz="1200" kern="1200" dirty="0" smtClean="0">
                <a:solidFill>
                  <a:schemeClr val="tx1"/>
                </a:solidFill>
                <a:effectLst/>
                <a:latin typeface="+mn-lt"/>
                <a:ea typeface="+mn-ea"/>
                <a:cs typeface="+mn-cs"/>
              </a:rPr>
              <a:t>KDDTRAIN</a:t>
            </a:r>
            <a:r>
              <a:rPr lang="zh-CN" altLang="en-US" sz="1200" kern="1200" dirty="0" smtClean="0">
                <a:solidFill>
                  <a:schemeClr val="tx1"/>
                </a:solidFill>
                <a:effectLst/>
                <a:latin typeface="+mn-lt"/>
                <a:ea typeface="+mn-ea"/>
                <a:cs typeface="+mn-cs"/>
              </a:rPr>
              <a:t>作为训练数据集，</a:t>
            </a:r>
            <a:r>
              <a:rPr lang="en-US" altLang="zh-CN" sz="1200" kern="1200" dirty="0" smtClean="0">
                <a:solidFill>
                  <a:schemeClr val="tx1"/>
                </a:solidFill>
                <a:effectLst/>
                <a:latin typeface="+mn-lt"/>
                <a:ea typeface="+mn-ea"/>
                <a:cs typeface="+mn-cs"/>
              </a:rPr>
              <a:t>KDDTEST</a:t>
            </a:r>
            <a:r>
              <a:rPr lang="zh-CN" altLang="en-US" sz="1200" kern="1200" dirty="0" smtClean="0">
                <a:solidFill>
                  <a:schemeClr val="tx1"/>
                </a:solidFill>
                <a:effectLst/>
                <a:latin typeface="+mn-lt"/>
                <a:ea typeface="+mn-ea"/>
                <a:cs typeface="+mn-cs"/>
              </a:rPr>
              <a:t>作为测试数据集，分别由</a:t>
            </a:r>
            <a:r>
              <a:rPr lang="en-US" altLang="zh-CN" sz="1200" kern="1200" dirty="0" smtClean="0">
                <a:solidFill>
                  <a:schemeClr val="tx1"/>
                </a:solidFill>
                <a:effectLst/>
                <a:latin typeface="+mn-lt"/>
                <a:ea typeface="+mn-ea"/>
                <a:cs typeface="+mn-cs"/>
              </a:rPr>
              <a:t>125973</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22544</a:t>
            </a:r>
            <a:r>
              <a:rPr lang="zh-CN" altLang="en-US" sz="1200" kern="1200" dirty="0" smtClean="0">
                <a:solidFill>
                  <a:schemeClr val="tx1"/>
                </a:solidFill>
                <a:effectLst/>
                <a:latin typeface="+mn-lt"/>
                <a:ea typeface="+mn-ea"/>
                <a:cs typeface="+mn-cs"/>
              </a:rPr>
              <a:t>个样本组成。数据集每行有</a:t>
            </a:r>
            <a:r>
              <a:rPr lang="en-US" altLang="zh-CN" sz="1200" kern="1200" dirty="0" smtClean="0">
                <a:solidFill>
                  <a:schemeClr val="tx1"/>
                </a:solidFill>
                <a:effectLst/>
                <a:latin typeface="+mn-lt"/>
                <a:ea typeface="+mn-ea"/>
                <a:cs typeface="+mn-cs"/>
              </a:rPr>
              <a:t>41</a:t>
            </a:r>
            <a:r>
              <a:rPr lang="zh-CN" altLang="en-US" sz="1200" kern="1200" dirty="0" smtClean="0">
                <a:solidFill>
                  <a:schemeClr val="tx1"/>
                </a:solidFill>
                <a:effectLst/>
                <a:latin typeface="+mn-lt"/>
                <a:ea typeface="+mn-ea"/>
                <a:cs typeface="+mn-cs"/>
              </a:rPr>
              <a:t>个特征，包括</a:t>
            </a:r>
            <a:r>
              <a:rPr lang="en-US" altLang="zh-CN" sz="1200" kern="1200" dirty="0" smtClean="0">
                <a:solidFill>
                  <a:schemeClr val="tx1"/>
                </a:solidFill>
                <a:effectLst/>
                <a:latin typeface="+mn-lt"/>
                <a:ea typeface="+mn-ea"/>
                <a:cs typeface="+mn-cs"/>
              </a:rPr>
              <a:t>38</a:t>
            </a:r>
            <a:r>
              <a:rPr lang="zh-CN" altLang="en-US" sz="1200" kern="1200" dirty="0" smtClean="0">
                <a:solidFill>
                  <a:schemeClr val="tx1"/>
                </a:solidFill>
                <a:effectLst/>
                <a:latin typeface="+mn-lt"/>
                <a:ea typeface="+mn-ea"/>
                <a:cs typeface="+mn-cs"/>
              </a:rPr>
              <a:t>个数字特征和</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个非数字特征。这</a:t>
            </a:r>
            <a:r>
              <a:rPr lang="en-US" altLang="zh-CN" sz="1200" kern="1200" dirty="0" smtClean="0">
                <a:solidFill>
                  <a:schemeClr val="tx1"/>
                </a:solidFill>
                <a:effectLst/>
                <a:latin typeface="+mn-lt"/>
                <a:ea typeface="+mn-ea"/>
                <a:cs typeface="+mn-cs"/>
              </a:rPr>
              <a:t>41</a:t>
            </a:r>
            <a:r>
              <a:rPr lang="zh-CN" altLang="en-US" sz="1200" kern="1200" dirty="0" smtClean="0">
                <a:solidFill>
                  <a:schemeClr val="tx1"/>
                </a:solidFill>
                <a:effectLst/>
                <a:latin typeface="+mn-lt"/>
                <a:ea typeface="+mn-ea"/>
                <a:cs typeface="+mn-cs"/>
              </a:rPr>
              <a:t>个特征被映射成</a:t>
            </a:r>
            <a:r>
              <a:rPr lang="en-US" altLang="zh-CN" sz="1200" kern="1200" dirty="0" smtClean="0">
                <a:solidFill>
                  <a:schemeClr val="tx1"/>
                </a:solidFill>
                <a:effectLst/>
                <a:latin typeface="+mn-lt"/>
                <a:ea typeface="+mn-ea"/>
                <a:cs typeface="+mn-cs"/>
              </a:rPr>
              <a:t>122</a:t>
            </a:r>
            <a:r>
              <a:rPr lang="zh-CN" altLang="en-US" sz="1200" kern="1200" dirty="0" smtClean="0">
                <a:solidFill>
                  <a:schemeClr val="tx1"/>
                </a:solidFill>
                <a:effectLst/>
                <a:latin typeface="+mn-lt"/>
                <a:ea typeface="+mn-ea"/>
                <a:cs typeface="+mn-cs"/>
              </a:rPr>
              <a:t>个特征，这些特征表示</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个非数字特征中的</a:t>
            </a:r>
            <a:r>
              <a:rPr lang="en-US" altLang="zh-CN" sz="1200" kern="1200" dirty="0" smtClean="0">
                <a:solidFill>
                  <a:schemeClr val="tx1"/>
                </a:solidFill>
                <a:effectLst/>
                <a:latin typeface="+mn-lt"/>
                <a:ea typeface="+mn-ea"/>
                <a:cs typeface="+mn-cs"/>
              </a:rPr>
              <a:t>38</a:t>
            </a:r>
            <a:r>
              <a:rPr lang="zh-CN" altLang="en-US" sz="1200" kern="1200" dirty="0" smtClean="0">
                <a:solidFill>
                  <a:schemeClr val="tx1"/>
                </a:solidFill>
                <a:effectLst/>
                <a:latin typeface="+mn-lt"/>
                <a:ea typeface="+mn-ea"/>
                <a:cs typeface="+mn-cs"/>
              </a:rPr>
              <a:t>个数字特征和</a:t>
            </a:r>
            <a:r>
              <a:rPr lang="en-US" altLang="zh-CN" sz="1200" kern="1200" dirty="0" smtClean="0">
                <a:solidFill>
                  <a:schemeClr val="tx1"/>
                </a:solidFill>
                <a:effectLst/>
                <a:latin typeface="+mn-lt"/>
                <a:ea typeface="+mn-ea"/>
                <a:cs typeface="+mn-cs"/>
              </a:rPr>
              <a:t>84</a:t>
            </a:r>
            <a:r>
              <a:rPr lang="zh-CN" altLang="en-US" sz="1200" kern="1200" dirty="0" smtClean="0">
                <a:solidFill>
                  <a:schemeClr val="tx1"/>
                </a:solidFill>
                <a:effectLst/>
                <a:latin typeface="+mn-lt"/>
                <a:ea typeface="+mn-ea"/>
                <a:cs typeface="+mn-cs"/>
              </a:rPr>
              <a:t>个二进制编码特征。</a:t>
            </a:r>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25</a:t>
            </a:fld>
            <a:endParaRPr lang="zh-TW" altLang="en-US"/>
          </a:p>
        </p:txBody>
      </p:sp>
    </p:spTree>
    <p:extLst>
      <p:ext uri="{BB962C8B-B14F-4D97-AF65-F5344CB8AC3E}">
        <p14:creationId xmlns:p14="http://schemas.microsoft.com/office/powerpoint/2010/main" val="2824308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由于</a:t>
            </a:r>
            <a:r>
              <a:rPr lang="en-US" altLang="zh-CN"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是由</a:t>
            </a:r>
            <a:r>
              <a:rPr lang="en-US" altLang="zh-CN" sz="1200" kern="1200" dirty="0" err="1" smtClean="0">
                <a:solidFill>
                  <a:schemeClr val="tx1"/>
                </a:solidFill>
                <a:effectLst/>
                <a:latin typeface="+mn-lt"/>
                <a:ea typeface="+mn-ea"/>
                <a:cs typeface="+mn-cs"/>
              </a:rPr>
              <a:t>rbm</a:t>
            </a:r>
            <a:r>
              <a:rPr lang="zh-CN" altLang="en-US" sz="1200" kern="1200" dirty="0" smtClean="0">
                <a:solidFill>
                  <a:schemeClr val="tx1"/>
                </a:solidFill>
                <a:effectLst/>
                <a:latin typeface="+mn-lt"/>
                <a:ea typeface="+mn-ea"/>
                <a:cs typeface="+mn-cs"/>
              </a:rPr>
              <a:t>组成的，而</a:t>
            </a:r>
            <a:r>
              <a:rPr lang="en-US" altLang="zh-CN" sz="1200" kern="1200" dirty="0" err="1" smtClean="0">
                <a:solidFill>
                  <a:schemeClr val="tx1"/>
                </a:solidFill>
                <a:effectLst/>
                <a:latin typeface="+mn-lt"/>
                <a:ea typeface="+mn-ea"/>
                <a:cs typeface="+mn-cs"/>
              </a:rPr>
              <a:t>rbm</a:t>
            </a:r>
            <a:r>
              <a:rPr lang="zh-CN" altLang="en-US" sz="1200" kern="1200" dirty="0" smtClean="0">
                <a:solidFill>
                  <a:schemeClr val="tx1"/>
                </a:solidFill>
                <a:effectLst/>
                <a:latin typeface="+mn-lt"/>
                <a:ea typeface="+mn-ea"/>
                <a:cs typeface="+mn-cs"/>
              </a:rPr>
              <a:t>是以无监督的方式训练的，因此它的训练可以简化。本文是</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a:t>
            </a:r>
            <a:r>
              <a:rPr lang="en-US" altLang="zh-CN" sz="1200" kern="1200" dirty="0" err="1" smtClean="0">
                <a:solidFill>
                  <a:schemeClr val="tx1"/>
                </a:solidFill>
                <a:effectLst/>
                <a:latin typeface="+mn-lt"/>
                <a:ea typeface="+mn-ea"/>
                <a:cs typeface="+mn-cs"/>
              </a:rPr>
              <a:t>rbm</a:t>
            </a:r>
            <a:r>
              <a:rPr lang="zh-CN" altLang="en-US" sz="1200" kern="1200" dirty="0" smtClean="0">
                <a:solidFill>
                  <a:schemeClr val="tx1"/>
                </a:solidFill>
                <a:effectLst/>
                <a:latin typeface="+mn-lt"/>
                <a:ea typeface="+mn-ea"/>
                <a:cs typeface="+mn-cs"/>
              </a:rPr>
              <a:t>组成。</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采用对比发散算法对</a:t>
            </a:r>
            <a:r>
              <a:rPr lang="en-US" altLang="zh-CN"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进行训练，训练</a:t>
            </a:r>
            <a:r>
              <a:rPr lang="en-US" altLang="zh-CN" sz="1200" kern="1200" dirty="0" err="1" smtClean="0">
                <a:solidFill>
                  <a:schemeClr val="tx1"/>
                </a:solidFill>
                <a:effectLst/>
                <a:latin typeface="+mn-lt"/>
                <a:ea typeface="+mn-ea"/>
                <a:cs typeface="+mn-cs"/>
              </a:rPr>
              <a:t>rbms</a:t>
            </a:r>
            <a:r>
              <a:rPr lang="zh-CN" altLang="en-US" sz="1200" kern="1200" dirty="0" smtClean="0">
                <a:solidFill>
                  <a:schemeClr val="tx1"/>
                </a:solidFill>
                <a:effectLst/>
                <a:latin typeface="+mn-lt"/>
                <a:ea typeface="+mn-ea"/>
                <a:cs typeface="+mn-cs"/>
              </a:rPr>
              <a:t>，学习一个层的权值，然后对所有层重复此过程</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smtClean="0">
                <a:solidFill>
                  <a:schemeClr val="tx1"/>
                </a:solidFill>
                <a:effectLst/>
                <a:latin typeface="+mn-lt"/>
                <a:ea typeface="+mn-ea"/>
                <a:cs typeface="+mn-cs"/>
              </a:rPr>
              <a:t>iteration </a:t>
            </a:r>
            <a:r>
              <a:rPr lang="en-US" altLang="zh-CN" sz="1200" kern="1200" dirty="0" smtClean="0">
                <a:solidFill>
                  <a:schemeClr val="tx1"/>
                </a:solidFill>
                <a:effectLst/>
                <a:latin typeface="+mn-lt"/>
                <a:ea typeface="+mn-ea"/>
                <a:cs typeface="+mn-cs"/>
              </a:rPr>
              <a:t>of 1000 times</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26</a:t>
            </a:fld>
            <a:endParaRPr lang="zh-TW" altLang="en-US"/>
          </a:p>
        </p:txBody>
      </p:sp>
    </p:spTree>
    <p:extLst>
      <p:ext uri="{BB962C8B-B14F-4D97-AF65-F5344CB8AC3E}">
        <p14:creationId xmlns:p14="http://schemas.microsoft.com/office/powerpoint/2010/main" val="1122521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latin typeface="+mn-lt"/>
              </a:rPr>
              <a:t>这里是将异常归结为正例，将正常归结为反例</a:t>
            </a:r>
            <a:endParaRPr lang="en-US" altLang="zh-TW" dirty="0" smtClean="0">
              <a:latin typeface="Candara" panose="020E050203030302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27</a:t>
            </a:fld>
            <a:endParaRPr lang="zh-TW" altLang="en-US"/>
          </a:p>
        </p:txBody>
      </p:sp>
    </p:spTree>
    <p:extLst>
      <p:ext uri="{BB962C8B-B14F-4D97-AF65-F5344CB8AC3E}">
        <p14:creationId xmlns:p14="http://schemas.microsoft.com/office/powerpoint/2010/main" val="792674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gn="just">
              <a:spcAft>
                <a:spcPts val="0"/>
              </a:spcAft>
              <a:buFont typeface="Wingdings" panose="05000000000000000000" pitchFamily="2" charset="2"/>
              <a:buChar char=""/>
            </a:pPr>
            <a:r>
              <a:rPr lang="zh-CN" altLang="zh-CN" kern="100" dirty="0" smtClean="0">
                <a:ea typeface="宋体" panose="02010600030101010101" pitchFamily="2" charset="-122"/>
                <a:cs typeface="宋体" panose="02010600030101010101" pitchFamily="2" charset="-122"/>
              </a:rPr>
              <a:t>真阳性（</a:t>
            </a:r>
            <a:r>
              <a:rPr lang="en-US" altLang="zh-CN" kern="100" dirty="0" err="1" smtClean="0">
                <a:ea typeface="宋体" panose="02010600030101010101" pitchFamily="2" charset="-122"/>
                <a:cs typeface="宋体" panose="02010600030101010101" pitchFamily="2" charset="-122"/>
              </a:rPr>
              <a:t>tp</a:t>
            </a:r>
            <a:r>
              <a:rPr lang="zh-CN" altLang="zh-CN" kern="100" dirty="0" smtClean="0">
                <a:ea typeface="宋体" panose="02010600030101010101" pitchFamily="2" charset="-122"/>
                <a:cs typeface="宋体" panose="02010600030101010101" pitchFamily="2" charset="-122"/>
              </a:rPr>
              <a:t>）：是被正确分类为异常的异常</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a:t>
            </a:r>
            <a:endParaRPr lang="en-US" altLang="zh-CN" kern="100" dirty="0" smtClean="0">
              <a:ea typeface="宋体" panose="02010600030101010101" pitchFamily="2" charset="-122"/>
              <a:cs typeface="宋体" panose="02010600030101010101" pitchFamily="2" charset="-122"/>
            </a:endParaRPr>
          </a:p>
          <a:p>
            <a:pPr marL="342900" lvl="0" indent="-342900" algn="just">
              <a:spcAft>
                <a:spcPts val="0"/>
              </a:spcAft>
              <a:buFont typeface="Wingdings" panose="05000000000000000000" pitchFamily="2" charset="2"/>
              <a:buChar char=""/>
            </a:pPr>
            <a:endParaRPr lang="zh-CN"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smtClean="0">
                <a:ea typeface="宋体" panose="02010600030101010101" pitchFamily="2" charset="-122"/>
                <a:cs typeface="宋体" panose="02010600030101010101" pitchFamily="2" charset="-122"/>
              </a:rPr>
              <a:t>假阳性（</a:t>
            </a:r>
            <a:r>
              <a:rPr lang="en-US" altLang="zh-CN" kern="100" dirty="0" err="1" smtClean="0">
                <a:ea typeface="宋体" panose="02010600030101010101" pitchFamily="2" charset="-122"/>
                <a:cs typeface="宋体" panose="02010600030101010101" pitchFamily="2" charset="-122"/>
              </a:rPr>
              <a:t>fp</a:t>
            </a:r>
            <a:r>
              <a:rPr lang="zh-CN" altLang="zh-CN" kern="100" dirty="0" smtClean="0">
                <a:ea typeface="宋体" panose="02010600030101010101" pitchFamily="2" charset="-122"/>
                <a:cs typeface="宋体" panose="02010600030101010101" pitchFamily="2" charset="-122"/>
              </a:rPr>
              <a:t>）：是被错误地归类为异常的正常</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a:t>
            </a:r>
            <a:endParaRPr lang="en-US"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endParaRPr lang="zh-CN"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smtClean="0">
                <a:ea typeface="宋体" panose="02010600030101010101" pitchFamily="2" charset="-122"/>
                <a:cs typeface="宋体" panose="02010600030101010101" pitchFamily="2" charset="-122"/>
              </a:rPr>
              <a:t>真阴性（</a:t>
            </a:r>
            <a:r>
              <a:rPr lang="en-US" altLang="zh-CN" kern="100" dirty="0" smtClean="0">
                <a:ea typeface="宋体" panose="02010600030101010101" pitchFamily="2" charset="-122"/>
                <a:cs typeface="宋体" panose="02010600030101010101" pitchFamily="2" charset="-122"/>
              </a:rPr>
              <a:t>TN</a:t>
            </a:r>
            <a:r>
              <a:rPr lang="zh-CN" altLang="zh-CN" kern="100" dirty="0" smtClean="0">
                <a:ea typeface="宋体" panose="02010600030101010101" pitchFamily="2" charset="-122"/>
                <a:cs typeface="宋体" panose="02010600030101010101" pitchFamily="2" charset="-122"/>
              </a:rPr>
              <a:t>）：是正常的</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例，分类正确。</a:t>
            </a:r>
            <a:endParaRPr lang="en-US"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endParaRPr lang="zh-CN"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smtClean="0">
                <a:ea typeface="宋体" panose="02010600030101010101" pitchFamily="2" charset="-122"/>
                <a:cs typeface="宋体" panose="02010600030101010101" pitchFamily="2" charset="-122"/>
              </a:rPr>
              <a:t>假阴性（</a:t>
            </a:r>
            <a:r>
              <a:rPr lang="en-US" altLang="zh-CN" kern="100" dirty="0" err="1" smtClean="0">
                <a:ea typeface="宋体" panose="02010600030101010101" pitchFamily="2" charset="-122"/>
                <a:cs typeface="宋体" panose="02010600030101010101" pitchFamily="2" charset="-122"/>
              </a:rPr>
              <a:t>fn</a:t>
            </a:r>
            <a:r>
              <a:rPr lang="zh-CN" altLang="zh-CN" kern="100" dirty="0" smtClean="0">
                <a:ea typeface="宋体" panose="02010600030101010101" pitchFamily="2" charset="-122"/>
                <a:cs typeface="宋体" panose="02010600030101010101" pitchFamily="2" charset="-122"/>
              </a:rPr>
              <a:t>）：是指异常的</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例被不正确地归类为正常。</a:t>
            </a:r>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28</a:t>
            </a:fld>
            <a:endParaRPr lang="zh-TW" altLang="en-US"/>
          </a:p>
        </p:txBody>
      </p:sp>
    </p:spTree>
    <p:extLst>
      <p:ext uri="{BB962C8B-B14F-4D97-AF65-F5344CB8AC3E}">
        <p14:creationId xmlns:p14="http://schemas.microsoft.com/office/powerpoint/2010/main" val="44579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gn="just">
              <a:spcAft>
                <a:spcPts val="0"/>
              </a:spcAft>
              <a:buFont typeface="Wingdings" panose="05000000000000000000" pitchFamily="2" charset="2"/>
              <a:buChar char=""/>
            </a:pPr>
            <a:r>
              <a:rPr lang="zh-CN" altLang="zh-CN" kern="100" dirty="0" smtClean="0">
                <a:ea typeface="宋体" panose="02010600030101010101" pitchFamily="2" charset="-122"/>
                <a:cs typeface="宋体" panose="02010600030101010101" pitchFamily="2" charset="-122"/>
              </a:rPr>
              <a:t>真阳性（</a:t>
            </a:r>
            <a:r>
              <a:rPr lang="en-US" altLang="zh-CN" kern="100" dirty="0" err="1" smtClean="0">
                <a:ea typeface="宋体" panose="02010600030101010101" pitchFamily="2" charset="-122"/>
                <a:cs typeface="宋体" panose="02010600030101010101" pitchFamily="2" charset="-122"/>
              </a:rPr>
              <a:t>tp</a:t>
            </a:r>
            <a:r>
              <a:rPr lang="zh-CN" altLang="zh-CN" kern="100" dirty="0" smtClean="0">
                <a:ea typeface="宋体" panose="02010600030101010101" pitchFamily="2" charset="-122"/>
                <a:cs typeface="宋体" panose="02010600030101010101" pitchFamily="2" charset="-122"/>
              </a:rPr>
              <a:t>）：是被正确分类为异常的异常</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a:t>
            </a:r>
            <a:endParaRPr lang="en-US" altLang="zh-CN" kern="100" dirty="0" smtClean="0">
              <a:ea typeface="宋体" panose="02010600030101010101" pitchFamily="2" charset="-122"/>
              <a:cs typeface="宋体" panose="02010600030101010101" pitchFamily="2" charset="-122"/>
            </a:endParaRPr>
          </a:p>
          <a:p>
            <a:pPr marL="342900" lvl="0" indent="-342900" algn="just">
              <a:spcAft>
                <a:spcPts val="0"/>
              </a:spcAft>
              <a:buFont typeface="Wingdings" panose="05000000000000000000" pitchFamily="2" charset="2"/>
              <a:buChar char=""/>
            </a:pPr>
            <a:endParaRPr lang="zh-CN"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smtClean="0">
                <a:ea typeface="宋体" panose="02010600030101010101" pitchFamily="2" charset="-122"/>
                <a:cs typeface="宋体" panose="02010600030101010101" pitchFamily="2" charset="-122"/>
              </a:rPr>
              <a:t>假阳性（</a:t>
            </a:r>
            <a:r>
              <a:rPr lang="en-US" altLang="zh-CN" kern="100" dirty="0" err="1" smtClean="0">
                <a:ea typeface="宋体" panose="02010600030101010101" pitchFamily="2" charset="-122"/>
                <a:cs typeface="宋体" panose="02010600030101010101" pitchFamily="2" charset="-122"/>
              </a:rPr>
              <a:t>fp</a:t>
            </a:r>
            <a:r>
              <a:rPr lang="zh-CN" altLang="zh-CN" kern="100" dirty="0" smtClean="0">
                <a:ea typeface="宋体" panose="02010600030101010101" pitchFamily="2" charset="-122"/>
                <a:cs typeface="宋体" panose="02010600030101010101" pitchFamily="2" charset="-122"/>
              </a:rPr>
              <a:t>）：是被错误地归类为异常的正常</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a:t>
            </a:r>
            <a:endParaRPr lang="en-US"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endParaRPr lang="zh-CN"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smtClean="0">
                <a:ea typeface="宋体" panose="02010600030101010101" pitchFamily="2" charset="-122"/>
                <a:cs typeface="宋体" panose="02010600030101010101" pitchFamily="2" charset="-122"/>
              </a:rPr>
              <a:t>真阴性（</a:t>
            </a:r>
            <a:r>
              <a:rPr lang="en-US" altLang="zh-CN" kern="100" dirty="0" smtClean="0">
                <a:ea typeface="宋体" panose="02010600030101010101" pitchFamily="2" charset="-122"/>
                <a:cs typeface="宋体" panose="02010600030101010101" pitchFamily="2" charset="-122"/>
              </a:rPr>
              <a:t>TN</a:t>
            </a:r>
            <a:r>
              <a:rPr lang="zh-CN" altLang="zh-CN" kern="100" dirty="0" smtClean="0">
                <a:ea typeface="宋体" panose="02010600030101010101" pitchFamily="2" charset="-122"/>
                <a:cs typeface="宋体" panose="02010600030101010101" pitchFamily="2" charset="-122"/>
              </a:rPr>
              <a:t>）：是正常的</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例，分类正确。</a:t>
            </a:r>
            <a:endParaRPr lang="en-US"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endParaRPr lang="zh-CN"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smtClean="0">
                <a:ea typeface="宋体" panose="02010600030101010101" pitchFamily="2" charset="-122"/>
                <a:cs typeface="宋体" panose="02010600030101010101" pitchFamily="2" charset="-122"/>
              </a:rPr>
              <a:t>假阴性（</a:t>
            </a:r>
            <a:r>
              <a:rPr lang="en-US" altLang="zh-CN" kern="100" dirty="0" err="1" smtClean="0">
                <a:ea typeface="宋体" panose="02010600030101010101" pitchFamily="2" charset="-122"/>
                <a:cs typeface="宋体" panose="02010600030101010101" pitchFamily="2" charset="-122"/>
              </a:rPr>
              <a:t>fn</a:t>
            </a:r>
            <a:r>
              <a:rPr lang="zh-CN" altLang="zh-CN" kern="100" dirty="0" smtClean="0">
                <a:ea typeface="宋体" panose="02010600030101010101" pitchFamily="2" charset="-122"/>
                <a:cs typeface="宋体" panose="02010600030101010101" pitchFamily="2" charset="-122"/>
              </a:rPr>
              <a:t>）：是指异常的</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例被不正确地归类为正常。</a:t>
            </a:r>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29</a:t>
            </a:fld>
            <a:endParaRPr lang="zh-TW" altLang="en-US"/>
          </a:p>
        </p:txBody>
      </p:sp>
    </p:spTree>
    <p:extLst>
      <p:ext uri="{BB962C8B-B14F-4D97-AF65-F5344CB8AC3E}">
        <p14:creationId xmlns:p14="http://schemas.microsoft.com/office/powerpoint/2010/main" val="181628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使用的關鍵字數固定，搜尋時間隨著文章數增加而增加</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TW" dirty="0" smtClean="0">
                <a:latin typeface="Candara" panose="020E0502030303020204" pitchFamily="34" charset="0"/>
              </a:rPr>
              <a:t>Search time : the time cost that the cloud server calculates the relevance score and sorts the results.</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TW" dirty="0" smtClean="0">
                <a:latin typeface="Candara" panose="020E0502030303020204" pitchFamily="34" charset="0"/>
              </a:rPr>
              <a:t>the search time increases as the number of documents when the number of keywords is fixed (2 keywords).</a:t>
            </a:r>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30</a:t>
            </a:fld>
            <a:endParaRPr lang="zh-TW" altLang="en-US"/>
          </a:p>
        </p:txBody>
      </p:sp>
    </p:spTree>
    <p:extLst>
      <p:ext uri="{BB962C8B-B14F-4D97-AF65-F5344CB8AC3E}">
        <p14:creationId xmlns:p14="http://schemas.microsoft.com/office/powerpoint/2010/main" val="3478898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使用的關鍵字數固定，搜尋時間隨著文章數增加而增加</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TW" dirty="0" smtClean="0">
                <a:latin typeface="Candara" panose="020E0502030303020204" pitchFamily="34" charset="0"/>
              </a:rPr>
              <a:t>Search time : the time cost that the cloud server calculates the relevance score and sorts the results.</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TW" dirty="0" smtClean="0">
                <a:latin typeface="Candara" panose="020E0502030303020204" pitchFamily="34" charset="0"/>
              </a:rPr>
              <a:t>the search time increases as the number of documents when the number of keywords is fixed (2 keywords).</a:t>
            </a:r>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31</a:t>
            </a:fld>
            <a:endParaRPr lang="zh-TW" altLang="en-US"/>
          </a:p>
        </p:txBody>
      </p:sp>
    </p:spTree>
    <p:extLst>
      <p:ext uri="{BB962C8B-B14F-4D97-AF65-F5344CB8AC3E}">
        <p14:creationId xmlns:p14="http://schemas.microsoft.com/office/powerpoint/2010/main" val="388187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本方法的缺陷：</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与最佳</a:t>
            </a:r>
            <a:r>
              <a:rPr lang="en-US" altLang="zh-CN"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技术（即</a:t>
            </a:r>
            <a:r>
              <a:rPr lang="en-US" altLang="zh-CN" sz="1200" kern="1200" dirty="0" smtClean="0">
                <a:solidFill>
                  <a:schemeClr val="tx1"/>
                </a:solidFill>
                <a:effectLst/>
                <a:latin typeface="+mn-lt"/>
                <a:ea typeface="+mn-ea"/>
                <a:cs typeface="+mn-cs"/>
              </a:rPr>
              <a:t>dbn2-ids</a:t>
            </a:r>
            <a:r>
              <a:rPr lang="zh-CN" altLang="en-US" sz="1200" kern="1200" dirty="0" smtClean="0">
                <a:solidFill>
                  <a:schemeClr val="tx1"/>
                </a:solidFill>
                <a:effectLst/>
                <a:latin typeface="+mn-lt"/>
                <a:ea typeface="+mn-ea"/>
                <a:cs typeface="+mn-cs"/>
              </a:rPr>
              <a:t>）相比，这意味着延迟增加了</a:t>
            </a:r>
            <a:r>
              <a:rPr lang="en-US" altLang="zh-CN" sz="1200" kern="1200" dirty="0" smtClean="0">
                <a:solidFill>
                  <a:schemeClr val="tx1"/>
                </a:solidFill>
                <a:effectLst/>
                <a:latin typeface="+mn-lt"/>
                <a:ea typeface="+mn-ea"/>
                <a:cs typeface="+mn-cs"/>
              </a:rPr>
              <a:t>39ms</a:t>
            </a:r>
            <a:r>
              <a:rPr lang="zh-CN" altLang="en-US" sz="1200" kern="1200" dirty="0" smtClean="0">
                <a:solidFill>
                  <a:schemeClr val="tx1"/>
                </a:solidFill>
                <a:effectLst/>
                <a:latin typeface="+mn-lt"/>
                <a:ea typeface="+mn-ea"/>
                <a:cs typeface="+mn-cs"/>
              </a:rPr>
              <a:t>，与</a:t>
            </a:r>
            <a:r>
              <a:rPr lang="en-US" altLang="zh-CN" sz="1200" kern="1200" dirty="0" err="1" smtClean="0">
                <a:solidFill>
                  <a:schemeClr val="tx1"/>
                </a:solidFill>
                <a:effectLst/>
                <a:latin typeface="+mn-lt"/>
                <a:ea typeface="+mn-ea"/>
                <a:cs typeface="+mn-cs"/>
              </a:rPr>
              <a:t>dt</a:t>
            </a:r>
            <a:r>
              <a:rPr lang="zh-CN" altLang="en-US" sz="1200" kern="1200" dirty="0" smtClean="0">
                <a:solidFill>
                  <a:schemeClr val="tx1"/>
                </a:solidFill>
                <a:effectLst/>
                <a:latin typeface="+mn-lt"/>
                <a:ea typeface="+mn-ea"/>
                <a:cs typeface="+mn-cs"/>
              </a:rPr>
              <a:t>技术相比，延迟增加了</a:t>
            </a:r>
            <a:r>
              <a:rPr lang="en-US" altLang="zh-CN" sz="1200" kern="1200" dirty="0" smtClean="0">
                <a:solidFill>
                  <a:schemeClr val="tx1"/>
                </a:solidFill>
                <a:effectLst/>
                <a:latin typeface="+mn-lt"/>
                <a:ea typeface="+mn-ea"/>
                <a:cs typeface="+mn-cs"/>
              </a:rPr>
              <a:t>50ms</a:t>
            </a:r>
            <a:r>
              <a:rPr lang="zh-CN" altLang="en-US" sz="1200" kern="1200" dirty="0" smtClean="0">
                <a:solidFill>
                  <a:schemeClr val="tx1"/>
                </a:solidFill>
                <a:effectLst/>
                <a:latin typeface="+mn-lt"/>
                <a:ea typeface="+mn-ea"/>
                <a:cs typeface="+mn-cs"/>
              </a:rPr>
              <a:t>。考虑到环境中可用的节点数量以及使用</a:t>
            </a:r>
            <a:r>
              <a:rPr lang="en-US" altLang="zh-CN" sz="1200" kern="1200" dirty="0" smtClean="0">
                <a:solidFill>
                  <a:schemeClr val="tx1"/>
                </a:solidFill>
                <a:effectLst/>
                <a:latin typeface="+mn-lt"/>
                <a:ea typeface="+mn-ea"/>
                <a:cs typeface="+mn-cs"/>
              </a:rPr>
              <a:t>D2H-IDS</a:t>
            </a:r>
            <a:r>
              <a:rPr lang="zh-CN" altLang="en-US" sz="1200" kern="1200" dirty="0" smtClean="0">
                <a:solidFill>
                  <a:schemeClr val="tx1"/>
                </a:solidFill>
                <a:effectLst/>
                <a:latin typeface="+mn-lt"/>
                <a:ea typeface="+mn-ea"/>
                <a:cs typeface="+mn-cs"/>
              </a:rPr>
              <a:t>方法实现的入侵检测优势，这个数量几乎可以忽略不计。</a:t>
            </a:r>
          </a:p>
          <a:p>
            <a:endParaRPr lang="zh-CN" altLang="en-US" dirty="0"/>
          </a:p>
        </p:txBody>
      </p:sp>
      <p:sp>
        <p:nvSpPr>
          <p:cNvPr id="4" name="灯片编号占位符 3"/>
          <p:cNvSpPr>
            <a:spLocks noGrp="1"/>
          </p:cNvSpPr>
          <p:nvPr>
            <p:ph type="sldNum" sz="quarter" idx="10"/>
          </p:nvPr>
        </p:nvSpPr>
        <p:spPr/>
        <p:txBody>
          <a:bodyPr/>
          <a:lstStyle/>
          <a:p>
            <a:fld id="{4C78391C-1B49-4191-966E-6174487BA34C}" type="slidenum">
              <a:rPr lang="zh-TW" altLang="en-US" smtClean="0"/>
              <a:t>32</a:t>
            </a:fld>
            <a:endParaRPr lang="zh-TW" altLang="en-US"/>
          </a:p>
        </p:txBody>
      </p:sp>
    </p:spTree>
    <p:extLst>
      <p:ext uri="{BB962C8B-B14F-4D97-AF65-F5344CB8AC3E}">
        <p14:creationId xmlns:p14="http://schemas.microsoft.com/office/powerpoint/2010/main" val="3666499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有別於過去的文獻，我們的搜尋方法不僅支援多關鍵字搜尋，並且引用機器學習的方式來達到語意擴充的目的</a:t>
            </a:r>
            <a:endParaRPr lang="en-US" altLang="zh-TW" dirty="0" smtClean="0"/>
          </a:p>
          <a:p>
            <a:r>
              <a:rPr lang="zh-TW" altLang="en-US" dirty="0" smtClean="0"/>
              <a:t>並提出了一個針對隱私改良的做法</a:t>
            </a:r>
            <a:endParaRPr lang="en-US" altLang="zh-TW" dirty="0" smtClean="0"/>
          </a:p>
          <a:p>
            <a:r>
              <a:rPr lang="zh-TW" altLang="en-US" dirty="0" smtClean="0"/>
              <a:t>實驗結果也顯示出我們的方法在查詢上可以用很少的時間，並且可以更符合使用者的實際需求。</a:t>
            </a:r>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33</a:t>
            </a:fld>
            <a:endParaRPr lang="zh-TW" altLang="en-US"/>
          </a:p>
        </p:txBody>
      </p:sp>
    </p:spTree>
    <p:extLst>
      <p:ext uri="{BB962C8B-B14F-4D97-AF65-F5344CB8AC3E}">
        <p14:creationId xmlns:p14="http://schemas.microsoft.com/office/powerpoint/2010/main" val="1764859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34</a:t>
            </a:fld>
            <a:endParaRPr lang="zh-TW" altLang="en-US"/>
          </a:p>
        </p:txBody>
      </p:sp>
    </p:spTree>
    <p:extLst>
      <p:ext uri="{BB962C8B-B14F-4D97-AF65-F5344CB8AC3E}">
        <p14:creationId xmlns:p14="http://schemas.microsoft.com/office/powerpoint/2010/main" val="417957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图二：Secure interconnected smart transportation system framework</a:t>
            </a:r>
            <a:r>
              <a:rPr lang="zh-CN" altLang="en-US" dirty="0" smtClean="0"/>
              <a:t>.       </a:t>
            </a:r>
            <a:r>
              <a:rPr lang="en-US" altLang="zh-CN" dirty="0" smtClean="0"/>
              <a:t>mediator</a:t>
            </a:r>
            <a:r>
              <a:rPr lang="zh-CN" altLang="en-US" dirty="0"/>
              <a:t>：调解</a:t>
            </a:r>
            <a:r>
              <a:rPr lang="zh-CN" altLang="en-US" dirty="0" smtClean="0"/>
              <a:t>员</a:t>
            </a:r>
            <a:endParaRPr lang="en-US" altLang="zh-CN" dirty="0" smtClean="0"/>
          </a:p>
          <a:p>
            <a:r>
              <a:rPr lang="en-US" altLang="zh-CN" dirty="0" smtClean="0"/>
              <a:t>Cloud Service Area</a:t>
            </a:r>
            <a:r>
              <a:rPr lang="zh-CN" altLang="en-US" dirty="0" smtClean="0"/>
              <a:t>是云服务区，这里好比智能城市的大脑，所有的车辆数据都会集中在这里处理。</a:t>
            </a:r>
            <a:endParaRPr lang="en-US" altLang="zh-CN" dirty="0" smtClean="0"/>
          </a:p>
          <a:p>
            <a:r>
              <a:rPr lang="zh-CN" altLang="en-US" dirty="0" smtClean="0"/>
              <a:t>下面的小汽车是接受服务的对象。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这个图可以理解为顾客去商店买东西，用支付宝付款。其中</a:t>
            </a:r>
            <a:r>
              <a:rPr lang="en-US" altLang="zh-CN" dirty="0" err="1" smtClean="0"/>
              <a:t>ttp</a:t>
            </a:r>
            <a:r>
              <a:rPr lang="zh-CN" altLang="en-US" dirty="0" smtClean="0"/>
              <a:t>就是第三方（充当一个信任平台）</a:t>
            </a:r>
            <a:endParaRPr lang="en-US" altLang="zh-CN" dirty="0" smtClean="0"/>
          </a:p>
        </p:txBody>
      </p:sp>
    </p:spTree>
    <p:extLst>
      <p:ext uri="{BB962C8B-B14F-4D97-AF65-F5344CB8AC3E}">
        <p14:creationId xmlns:p14="http://schemas.microsoft.com/office/powerpoint/2010/main" val="90953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当然，既然联网就少不了安全问题，这是当今比较常见的</a:t>
            </a:r>
            <a:r>
              <a:rPr lang="en-US" altLang="zh-CN" dirty="0" smtClean="0"/>
              <a:t>4</a:t>
            </a:r>
            <a:r>
              <a:rPr lang="zh-CN" altLang="en-US" dirty="0" smtClean="0"/>
              <a:t>个网络入侵方式。分别是</a:t>
            </a:r>
            <a:r>
              <a:rPr lang="en-US" altLang="zh-CN" dirty="0" err="1" smtClean="0"/>
              <a:t>Ddos,Black</a:t>
            </a:r>
            <a:r>
              <a:rPr lang="en-US" altLang="zh-CN" baseline="0" dirty="0" smtClean="0"/>
              <a:t> </a:t>
            </a:r>
            <a:r>
              <a:rPr lang="en-US" altLang="zh-CN" baseline="0" dirty="0" err="1" smtClean="0"/>
              <a:t>Hole,Sybil</a:t>
            </a:r>
            <a:r>
              <a:rPr lang="en-US" altLang="zh-CN" baseline="0" dirty="0" smtClean="0"/>
              <a:t> </a:t>
            </a:r>
            <a:r>
              <a:rPr lang="en-US" altLang="zh-CN" baseline="0" dirty="0" err="1" smtClean="0"/>
              <a:t>attack,Timing</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ddos</a:t>
            </a:r>
            <a:r>
              <a:rPr lang="zh-CN" altLang="en-US" sz="1200" kern="1200" dirty="0" smtClean="0">
                <a:solidFill>
                  <a:schemeClr val="tx1"/>
                </a:solidFill>
                <a:effectLst/>
                <a:latin typeface="+mn-lt"/>
                <a:ea typeface="+mn-ea"/>
                <a:cs typeface="+mn-cs"/>
              </a:rPr>
              <a:t>被认为是最严重的攻击之一，因为它阻止用户获得对网络服务的访问。在连接车辆环境中，</a:t>
            </a:r>
            <a:r>
              <a:rPr lang="en-US" altLang="zh-CN" sz="1200" kern="1200" dirty="0" err="1" smtClean="0">
                <a:solidFill>
                  <a:schemeClr val="tx1"/>
                </a:solidFill>
                <a:effectLst/>
                <a:latin typeface="+mn-lt"/>
                <a:ea typeface="+mn-ea"/>
                <a:cs typeface="+mn-cs"/>
              </a:rPr>
              <a:t>DoS</a:t>
            </a:r>
            <a:r>
              <a:rPr lang="zh-CN" altLang="en-US" sz="1200" kern="1200" dirty="0" smtClean="0">
                <a:solidFill>
                  <a:schemeClr val="tx1"/>
                </a:solidFill>
                <a:effectLst/>
                <a:latin typeface="+mn-lt"/>
                <a:ea typeface="+mn-ea"/>
                <a:cs typeface="+mn-cs"/>
              </a:rPr>
              <a:t>攻击可以利用身份和广泛的假消息进行操作，从而在目标网络中引入干扰</a:t>
            </a:r>
            <a:r>
              <a:rPr lang="en-US" altLang="zh-CN" sz="1200" kern="1200" dirty="0" smtClean="0">
                <a:solidFill>
                  <a:schemeClr val="tx1"/>
                </a:solidFill>
                <a:effectLst/>
                <a:latin typeface="+mn-lt"/>
                <a:ea typeface="+mn-ea"/>
                <a:cs typeface="+mn-cs"/>
              </a:rPr>
              <a:t>[14]</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DDoS</a:t>
            </a:r>
            <a:r>
              <a:rPr lang="zh-CN" altLang="en-US" sz="1200" kern="1200" dirty="0" smtClean="0">
                <a:solidFill>
                  <a:schemeClr val="tx1"/>
                </a:solidFill>
                <a:effectLst/>
                <a:latin typeface="+mn-lt"/>
                <a:ea typeface="+mn-ea"/>
                <a:cs typeface="+mn-cs"/>
              </a:rPr>
              <a:t>攻击针对不同地点和时间点的不同车辆，以执行与</a:t>
            </a:r>
            <a:r>
              <a:rPr lang="en-US" altLang="zh-CN" sz="1200" kern="1200" dirty="0" err="1" smtClean="0">
                <a:solidFill>
                  <a:schemeClr val="tx1"/>
                </a:solidFill>
                <a:effectLst/>
                <a:latin typeface="+mn-lt"/>
                <a:ea typeface="+mn-ea"/>
                <a:cs typeface="+mn-cs"/>
              </a:rPr>
              <a:t>DoS</a:t>
            </a:r>
            <a:r>
              <a:rPr lang="zh-CN" altLang="en-US" sz="1200" kern="1200" dirty="0" smtClean="0">
                <a:solidFill>
                  <a:schemeClr val="tx1"/>
                </a:solidFill>
                <a:effectLst/>
                <a:latin typeface="+mn-lt"/>
                <a:ea typeface="+mn-ea"/>
                <a:cs typeface="+mn-cs"/>
              </a:rPr>
              <a:t>相同的攻击场景。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黑洞攻击发生在节点丢弃或阻塞其接收到的数据包而不是将其转发给接收节点时，导致网络效率下降。</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当恶意节点将自己定义为合法节点并开始广播假消息时，就会发生</a:t>
            </a:r>
            <a:r>
              <a:rPr lang="en-US" altLang="zh-CN" sz="1200" kern="1200" dirty="0" smtClean="0">
                <a:solidFill>
                  <a:schemeClr val="tx1"/>
                </a:solidFill>
                <a:effectLst/>
                <a:latin typeface="+mn-lt"/>
                <a:ea typeface="+mn-ea"/>
                <a:cs typeface="+mn-cs"/>
              </a:rPr>
              <a:t>Sybil</a:t>
            </a:r>
            <a:r>
              <a:rPr lang="zh-CN" altLang="en-US" sz="1200" kern="1200" dirty="0" smtClean="0">
                <a:solidFill>
                  <a:schemeClr val="tx1"/>
                </a:solidFill>
                <a:effectLst/>
                <a:latin typeface="+mn-lt"/>
                <a:ea typeface="+mn-ea"/>
                <a:cs typeface="+mn-cs"/>
              </a:rPr>
              <a:t>攻击。</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定时攻击发生在时间关键的应用程序中，恶意车辆接收到消息，在这些应用程序中，添加时隙而不是直接广播消息，以增加延迟</a:t>
            </a:r>
            <a:r>
              <a:rPr lang="en-US" altLang="zh-CN" sz="1200" kern="1200" dirty="0" smtClean="0">
                <a:solidFill>
                  <a:schemeClr val="tx1"/>
                </a:solidFill>
                <a:effectLst/>
                <a:latin typeface="+mn-lt"/>
                <a:ea typeface="+mn-ea"/>
                <a:cs typeface="+mn-cs"/>
              </a:rPr>
              <a:t>[14]</a:t>
            </a:r>
            <a:r>
              <a:rPr lang="zh-CN" altLang="en-US" sz="1200" kern="1200" dirty="0" smtClean="0">
                <a:solidFill>
                  <a:schemeClr val="tx1"/>
                </a:solidFill>
                <a:effectLst/>
                <a:latin typeface="+mn-lt"/>
                <a:ea typeface="+mn-ea"/>
                <a:cs typeface="+mn-cs"/>
              </a:rPr>
              <a:t>。</a:t>
            </a:r>
          </a:p>
          <a:p>
            <a:endParaRPr lang="en-US" altLang="zh-CN" dirty="0" smtClean="0"/>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4</a:t>
            </a:fld>
            <a:endParaRPr lang="zh-TW" altLang="en-US"/>
          </a:p>
        </p:txBody>
      </p:sp>
    </p:spTree>
    <p:extLst>
      <p:ext uri="{BB962C8B-B14F-4D97-AF65-F5344CB8AC3E}">
        <p14:creationId xmlns:p14="http://schemas.microsoft.com/office/powerpoint/2010/main" val="240443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本文的贡献在于</a:t>
            </a:r>
            <a:r>
              <a:rPr lang="en-US" altLang="zh-CN" dirty="0" smtClean="0"/>
              <a:t>……</a:t>
            </a:r>
          </a:p>
          <a:p>
            <a:r>
              <a:rPr lang="zh-CN" altLang="en-US" dirty="0" smtClean="0"/>
              <a:t>三阶段：</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、从特定于服务的集群头请求云服务的车辆首先必须经过入侵检测机制的第一阶段。第一阶段包括分析接收到的请求和节点描述，以消除冗余数据，以便进一步处理</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、来自阶段</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的减少的可信数据集（即集群中不可用的服务请求）被转发到服务于集群头部的</a:t>
            </a:r>
            <a:r>
              <a:rPr lang="en-US" altLang="zh-CN" sz="1200" kern="1200" dirty="0" err="1" smtClean="0">
                <a:solidFill>
                  <a:schemeClr val="tx1"/>
                </a:solidFill>
                <a:effectLst/>
                <a:latin typeface="+mn-lt"/>
                <a:ea typeface="+mn-ea"/>
                <a:cs typeface="+mn-cs"/>
              </a:rPr>
              <a:t>ttp</a:t>
            </a:r>
            <a:r>
              <a:rPr lang="zh-CN" altLang="en-US" sz="1200" kern="1200" dirty="0" smtClean="0">
                <a:solidFill>
                  <a:schemeClr val="tx1"/>
                </a:solidFill>
                <a:effectLst/>
                <a:latin typeface="+mn-lt"/>
                <a:ea typeface="+mn-ea"/>
                <a:cs typeface="+mn-cs"/>
              </a:rPr>
              <a:t>以进行进一步分析。</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、最后一个阶段是接收服务请求以在</a:t>
            </a:r>
            <a:r>
              <a:rPr lang="en-US" altLang="zh-CN" sz="1200" kern="1200" dirty="0" smtClean="0">
                <a:solidFill>
                  <a:schemeClr val="tx1"/>
                </a:solidFill>
                <a:effectLst/>
                <a:latin typeface="+mn-lt"/>
                <a:ea typeface="+mn-ea"/>
                <a:cs typeface="+mn-cs"/>
              </a:rPr>
              <a:t>SP</a:t>
            </a:r>
            <a:r>
              <a:rPr lang="zh-CN" altLang="en-US" sz="1200" kern="1200" dirty="0" smtClean="0">
                <a:solidFill>
                  <a:schemeClr val="tx1"/>
                </a:solidFill>
                <a:effectLst/>
                <a:latin typeface="+mn-lt"/>
                <a:ea typeface="+mn-ea"/>
                <a:cs typeface="+mn-cs"/>
              </a:rPr>
              <a:t>上进行进一步处理，然后将其添加到入侵事务集中，以便将来进行事务分析</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5</a:t>
            </a:fld>
            <a:endParaRPr lang="zh-TW" altLang="en-US"/>
          </a:p>
        </p:txBody>
      </p:sp>
    </p:spTree>
    <p:extLst>
      <p:ext uri="{BB962C8B-B14F-4D97-AF65-F5344CB8AC3E}">
        <p14:creationId xmlns:p14="http://schemas.microsoft.com/office/powerpoint/2010/main" val="354277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SV=smart vehicles  </a:t>
            </a:r>
            <a:r>
              <a:rPr lang="zh-CN" altLang="en-US" dirty="0" smtClean="0"/>
              <a:t>智能车辆</a:t>
            </a:r>
            <a:endParaRPr lang="en-US" altLang="zh-CN" dirty="0" smtClean="0"/>
          </a:p>
          <a:p>
            <a:r>
              <a:rPr lang="en-US" altLang="zh-CN" dirty="0" smtClean="0"/>
              <a:t>TTP = </a:t>
            </a:r>
            <a:r>
              <a:rPr lang="en-US" altLang="zh-CN" sz="1200" kern="1200" dirty="0" smtClean="0">
                <a:solidFill>
                  <a:schemeClr val="tx1"/>
                </a:solidFill>
                <a:effectLst/>
                <a:latin typeface="+mn-lt"/>
                <a:ea typeface="+mn-ea"/>
                <a:cs typeface="+mn-cs"/>
              </a:rPr>
              <a:t>third-party entities</a:t>
            </a:r>
          </a:p>
          <a:p>
            <a:r>
              <a:rPr lang="en-US" altLang="zh-CN" sz="1200" kern="1200" dirty="0" smtClean="0">
                <a:solidFill>
                  <a:schemeClr val="tx1"/>
                </a:solidFill>
                <a:effectLst/>
                <a:latin typeface="+mn-lt"/>
                <a:ea typeface="+mn-ea"/>
                <a:cs typeface="+mn-cs"/>
              </a:rPr>
              <a:t>SP = service providers </a:t>
            </a:r>
          </a:p>
          <a:p>
            <a:r>
              <a:rPr lang="zh-CN" altLang="en-US" sz="1200" kern="1200" dirty="0" smtClean="0">
                <a:solidFill>
                  <a:schemeClr val="tx1"/>
                </a:solidFill>
                <a:effectLst/>
                <a:latin typeface="+mn-lt"/>
                <a:ea typeface="+mn-ea"/>
                <a:cs typeface="+mn-cs"/>
              </a:rPr>
              <a:t>主要说明了贡献的第一、二点，是一个三方通信</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入侵检测分为三个阶段（即簇头、</a:t>
            </a:r>
            <a:r>
              <a:rPr lang="en-US" altLang="zh-CN" sz="1200" kern="1200" dirty="0" err="1" smtClean="0">
                <a:solidFill>
                  <a:schemeClr val="tx1"/>
                </a:solidFill>
                <a:effectLst/>
                <a:latin typeface="+mn-lt"/>
                <a:ea typeface="+mn-ea"/>
                <a:cs typeface="+mn-cs"/>
              </a:rPr>
              <a:t>ttp</a:t>
            </a:r>
            <a:r>
              <a:rPr lang="zh-CN" altLang="en-US"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sp</a:t>
            </a:r>
            <a:r>
              <a:rPr lang="zh-CN" altLang="en-US" sz="1200" kern="1200" dirty="0" smtClean="0">
                <a:solidFill>
                  <a:schemeClr val="tx1"/>
                </a:solidFill>
                <a:effectLst/>
                <a:latin typeface="+mn-lt"/>
                <a:ea typeface="+mn-ea"/>
                <a:cs typeface="+mn-cs"/>
              </a:rPr>
              <a:t>），如图</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所示。在每个阶段，根据那个</a:t>
            </a:r>
            <a:r>
              <a:rPr lang="en-US" altLang="zh-CN" sz="1200" kern="1200" dirty="0" smtClean="0">
                <a:solidFill>
                  <a:schemeClr val="tx1"/>
                </a:solidFill>
                <a:effectLst/>
                <a:latin typeface="+mn-lt"/>
                <a:ea typeface="+mn-ea"/>
                <a:cs typeface="+mn-cs"/>
              </a:rPr>
              <a:t>score</a:t>
            </a:r>
            <a:r>
              <a:rPr lang="zh-CN" altLang="en-US" sz="1200" kern="1200" smtClean="0">
                <a:solidFill>
                  <a:schemeClr val="tx1"/>
                </a:solidFill>
                <a:effectLst/>
                <a:latin typeface="+mn-lt"/>
                <a:ea typeface="+mn-ea"/>
                <a:cs typeface="+mn-cs"/>
              </a:rPr>
              <a:t>，也就是可信度进行</a:t>
            </a:r>
            <a:r>
              <a:rPr lang="zh-CN" altLang="en-US" sz="1200" kern="1200" dirty="0" smtClean="0">
                <a:solidFill>
                  <a:schemeClr val="tx1"/>
                </a:solidFill>
                <a:effectLst/>
                <a:latin typeface="+mn-lt"/>
                <a:ea typeface="+mn-ea"/>
                <a:cs typeface="+mn-cs"/>
              </a:rPr>
              <a:t>分类，这样既减少了冗余数据，又加快了学习过程。</a:t>
            </a: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78391C-1B49-4191-966E-6174487BA34C}" type="slidenum">
              <a:rPr lang="zh-TW" altLang="en-US" smtClean="0"/>
              <a:t>6</a:t>
            </a:fld>
            <a:endParaRPr lang="zh-TW" altLang="en-US"/>
          </a:p>
        </p:txBody>
      </p:sp>
    </p:spTree>
    <p:extLst>
      <p:ext uri="{BB962C8B-B14F-4D97-AF65-F5344CB8AC3E}">
        <p14:creationId xmlns:p14="http://schemas.microsoft.com/office/powerpoint/2010/main" val="103959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这里是为了说明贡献的第三点：</a:t>
            </a:r>
            <a:r>
              <a:rPr lang="en-US" altLang="zh-CN" sz="1200" kern="1200" dirty="0" smtClean="0">
                <a:solidFill>
                  <a:schemeClr val="tx1"/>
                </a:solidFill>
                <a:effectLst/>
                <a:latin typeface="+mn-lt"/>
                <a:ea typeface="+mn-ea"/>
                <a:cs typeface="+mn-cs"/>
              </a:rPr>
              <a:t>DBN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D2H-IDS:</a:t>
            </a:r>
            <a:r>
              <a:rPr lang="zh-CN" altLang="en-US" sz="1200" kern="1200" dirty="0" smtClean="0">
                <a:solidFill>
                  <a:schemeClr val="tx1"/>
                </a:solidFill>
                <a:effectLst/>
                <a:latin typeface="+mn-lt"/>
                <a:ea typeface="+mn-ea"/>
                <a:cs typeface="+mn-cs"/>
              </a:rPr>
              <a:t>基于深度信任网络（</a:t>
            </a:r>
            <a:r>
              <a:rPr lang="en-US" altLang="zh-CN" sz="1200" kern="1200" dirty="0"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）监测的混合入侵检测系统</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预处理阶段将处理</a:t>
            </a:r>
            <a:r>
              <a:rPr lang="en-US" altLang="zh-CN" sz="1200" kern="1200" dirty="0" smtClean="0">
                <a:solidFill>
                  <a:schemeClr val="tx1"/>
                </a:solidFill>
                <a:effectLst/>
                <a:latin typeface="+mn-lt"/>
                <a:ea typeface="+mn-ea"/>
                <a:cs typeface="+mn-cs"/>
              </a:rPr>
              <a:t>NS-3</a:t>
            </a:r>
            <a:r>
              <a:rPr lang="zh-CN" altLang="zh-CN" sz="1200" kern="1200" dirty="0" smtClean="0">
                <a:solidFill>
                  <a:schemeClr val="tx1"/>
                </a:solidFill>
                <a:effectLst/>
                <a:latin typeface="+mn-lt"/>
                <a:ea typeface="+mn-ea"/>
                <a:cs typeface="+mn-cs"/>
              </a:rPr>
              <a:t>收集的特征流量和</a:t>
            </a:r>
            <a:r>
              <a:rPr lang="en-US" altLang="zh-CN" sz="1200" kern="1200" dirty="0" smtClean="0">
                <a:solidFill>
                  <a:schemeClr val="tx1"/>
                </a:solidFill>
                <a:effectLst/>
                <a:latin typeface="+mn-lt"/>
                <a:ea typeface="+mn-ea"/>
                <a:cs typeface="+mn-cs"/>
              </a:rPr>
              <a:t>NSL-KDD</a:t>
            </a:r>
            <a:r>
              <a:rPr lang="zh-CN" altLang="zh-CN" sz="1200" kern="1200" dirty="0" smtClean="0">
                <a:solidFill>
                  <a:schemeClr val="tx1"/>
                </a:solidFill>
                <a:effectLst/>
                <a:latin typeface="+mn-lt"/>
                <a:ea typeface="+mn-ea"/>
                <a:cs typeface="+mn-cs"/>
              </a:rPr>
              <a:t>数据集</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将字符串特征编码为数字表示</a:t>
            </a:r>
            <a:r>
              <a:rPr lang="zh-CN" altLang="en-US" sz="1200" kern="1200" dirty="0" smtClean="0">
                <a:solidFill>
                  <a:schemeClr val="tx1"/>
                </a:solidFill>
                <a:effectLst/>
                <a:latin typeface="+mn-lt"/>
                <a:ea typeface="+mn-ea"/>
                <a:cs typeface="+mn-cs"/>
              </a:rPr>
              <a:t>，第一阶段</a:t>
            </a:r>
            <a:r>
              <a:rPr lang="en-US" altLang="zh-CN" sz="1200" kern="1200" dirty="0" smtClean="0">
                <a:solidFill>
                  <a:schemeClr val="tx1"/>
                </a:solidFill>
                <a:effectLst/>
                <a:latin typeface="+mn-lt"/>
                <a:ea typeface="+mn-ea"/>
                <a:cs typeface="+mn-cs"/>
              </a:rPr>
              <a:t>Numerical Features</a:t>
            </a:r>
          </a:p>
          <a:p>
            <a:r>
              <a:rPr lang="zh-CN" altLang="zh-CN" sz="1200" kern="1200" dirty="0" smtClean="0">
                <a:solidFill>
                  <a:schemeClr val="tx1"/>
                </a:solidFill>
                <a:effectLst/>
                <a:latin typeface="+mn-lt"/>
                <a:ea typeface="+mn-ea"/>
                <a:cs typeface="+mn-cs"/>
              </a:rPr>
              <a:t>处理后的数据通过深度信任网络（</a:t>
            </a:r>
            <a:r>
              <a:rPr lang="en-US" altLang="zh-CN" sz="1200" kern="1200" dirty="0" err="1" smtClean="0">
                <a:solidFill>
                  <a:schemeClr val="tx1"/>
                </a:solidFill>
                <a:effectLst/>
                <a:latin typeface="+mn-lt"/>
                <a:ea typeface="+mn-ea"/>
                <a:cs typeface="+mn-cs"/>
              </a:rPr>
              <a:t>dbn</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dbn</a:t>
            </a:r>
            <a:r>
              <a:rPr lang="zh-CN" altLang="zh-CN" sz="1200" kern="1200" dirty="0" smtClean="0">
                <a:solidFill>
                  <a:schemeClr val="tx1"/>
                </a:solidFill>
                <a:effectLst/>
                <a:latin typeface="+mn-lt"/>
                <a:ea typeface="+mn-ea"/>
                <a:cs typeface="+mn-cs"/>
              </a:rPr>
              <a:t>是第二阶段</a:t>
            </a:r>
            <a:r>
              <a:rPr lang="zh-CN" altLang="en-US" sz="1200" kern="1200" dirty="0" smtClean="0">
                <a:solidFill>
                  <a:schemeClr val="tx1"/>
                </a:solidFill>
                <a:effectLst/>
                <a:latin typeface="+mn-lt"/>
                <a:ea typeface="+mn-ea"/>
                <a:cs typeface="+mn-cs"/>
              </a:rPr>
              <a:t>，它的目的是进行数据降维，</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决策树（</a:t>
            </a:r>
            <a:r>
              <a:rPr lang="en-US" altLang="zh-CN" sz="1200" kern="1200" dirty="0" err="1" smtClean="0">
                <a:solidFill>
                  <a:schemeClr val="tx1"/>
                </a:solidFill>
                <a:effectLst/>
                <a:latin typeface="+mn-lt"/>
                <a:ea typeface="+mn-ea"/>
                <a:cs typeface="+mn-cs"/>
              </a:rPr>
              <a:t>dt</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进行攻击分类</a:t>
            </a:r>
            <a:r>
              <a:rPr lang="zh-CN" altLang="zh-CN" sz="1200" kern="1200" dirty="0" smtClean="0">
                <a:solidFill>
                  <a:schemeClr val="tx1"/>
                </a:solidFill>
                <a:effectLst/>
                <a:latin typeface="+mn-lt"/>
                <a:ea typeface="+mn-ea"/>
                <a:cs typeface="+mn-cs"/>
              </a:rPr>
              <a:t>则是第三阶段</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78391C-1B49-4191-966E-6174487BA34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PMingLiU" panose="02020500000000000000" pitchFamily="18" charset="-120"/>
                <a:cs typeface="+mn-cs"/>
              </a:rPr>
              <a:t>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PMingLiU" panose="02020500000000000000" pitchFamily="18" charset="-120"/>
              <a:cs typeface="+mn-cs"/>
            </a:endParaRPr>
          </a:p>
        </p:txBody>
      </p:sp>
    </p:spTree>
    <p:extLst>
      <p:ext uri="{BB962C8B-B14F-4D97-AF65-F5344CB8AC3E}">
        <p14:creationId xmlns:p14="http://schemas.microsoft.com/office/powerpoint/2010/main" val="288424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这是这篇论文中作者提到的一些入侵检测方法</a:t>
            </a:r>
            <a:endParaRPr lang="zh-CN" altLang="en-US" dirty="0"/>
          </a:p>
        </p:txBody>
      </p:sp>
      <p:sp>
        <p:nvSpPr>
          <p:cNvPr id="4" name="灯片编号占位符 3"/>
          <p:cNvSpPr>
            <a:spLocks noGrp="1"/>
          </p:cNvSpPr>
          <p:nvPr>
            <p:ph type="sldNum" sz="quarter" idx="10"/>
          </p:nvPr>
        </p:nvSpPr>
        <p:spPr/>
        <p:txBody>
          <a:bodyPr/>
          <a:lstStyle/>
          <a:p>
            <a:fld id="{1E30BF83-9625-465D-9B6B-42720A095EED}" type="slidenum">
              <a:rPr lang="zh-CN" altLang="en-US" smtClean="0"/>
              <a:t>8</a:t>
            </a:fld>
            <a:endParaRPr lang="zh-CN" altLang="en-US"/>
          </a:p>
        </p:txBody>
      </p:sp>
    </p:spTree>
    <p:extLst>
      <p:ext uri="{BB962C8B-B14F-4D97-AF65-F5344CB8AC3E}">
        <p14:creationId xmlns:p14="http://schemas.microsoft.com/office/powerpoint/2010/main" val="85514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smtClean="0"/>
              <a:t>这里是簇头的选择，这里的目的是为了找到一个节点到其他节点总的路径最小值，有点像数据结构的最短路径问题，</a:t>
            </a:r>
            <a:endParaRPr lang="en-US" altLang="zh-CN" dirty="0" smtClean="0"/>
          </a:p>
          <a:p>
            <a:r>
              <a:rPr lang="zh-CN" altLang="en-US" dirty="0" smtClean="0"/>
              <a:t>但是这里不同是需要考虑</a:t>
            </a:r>
            <a:r>
              <a:rPr lang="en-US" altLang="zh-CN" dirty="0" err="1" smtClean="0"/>
              <a:t>SAi</a:t>
            </a:r>
            <a:r>
              <a:rPr lang="zh-CN" altLang="en-US" smtClean="0"/>
              <a:t>是每个节点独有的一个属性值</a:t>
            </a:r>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10</a:t>
            </a:fld>
            <a:endParaRPr lang="zh-TW" altLang="en-US"/>
          </a:p>
        </p:txBody>
      </p:sp>
    </p:spTree>
    <p:extLst>
      <p:ext uri="{BB962C8B-B14F-4D97-AF65-F5344CB8AC3E}">
        <p14:creationId xmlns:p14="http://schemas.microsoft.com/office/powerpoint/2010/main" val="111086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D4E7C98-A839-4DE9-91C7-7D04C6EAB08E}" type="datetime1">
              <a:rPr lang="zh-TW" altLang="en-US" smtClean="0"/>
              <a:t>2019/11/1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hasCustomPrompt="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756B395-2DD9-4185-B42F-D4D013117A88}" type="datetime1">
              <a:rPr lang="zh-TW" altLang="en-US" smtClean="0"/>
              <a:t>2019/11/1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hasCustomPrompt="1"/>
          </p:nvPr>
        </p:nvSpPr>
        <p:spPr>
          <a:xfrm>
            <a:off x="628650" y="360363"/>
            <a:ext cx="5800725"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8ED7190-D034-46E6-A176-F63639FDFDD6}" type="datetime1">
              <a:rPr lang="zh-TW" altLang="en-US" smtClean="0"/>
              <a:t>2019/11/1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9289C4F-21FB-4493-A25A-A3483B6A2578}" type="datetime1">
              <a:rPr lang="zh-TW" altLang="en-US" smtClean="0"/>
              <a:t>2019/11/1</a:t>
            </a:fld>
            <a:endParaRPr lang="zh-TW"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lt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2D3F1A7-F77E-4C2F-A1F2-DDCD038A1A67}" type="slidenum">
              <a:rPr lang="zh-TW" altLang="en-US" smtClean="0"/>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581192" y="687475"/>
            <a:ext cx="7989752" cy="737672"/>
          </a:xfrm>
          <a:noFill/>
          <a:ln>
            <a:noFill/>
          </a:ln>
        </p:spPr>
        <p:style>
          <a:lnRef idx="0">
            <a:scrgbClr r="0" g="0" b="0"/>
          </a:lnRef>
          <a:fillRef idx="0">
            <a:scrgbClr r="0" g="0" b="0"/>
          </a:fillRef>
          <a:effectRef idx="0">
            <a:scrgbClr r="0" g="0" b="0"/>
          </a:effectRef>
          <a:fontRef idx="minor">
            <a:schemeClr val="dk1"/>
          </a:fontRef>
        </p:style>
        <p:txBody>
          <a:bodyPr/>
          <a:lstStyle>
            <a:lvl1pPr algn="l">
              <a:defRPr b="0" cap="none" spc="0" baseline="0">
                <a:ln w="0"/>
                <a:solidFill>
                  <a:schemeClr val="accent3">
                    <a:lumMod val="50000"/>
                  </a:schemeClr>
                </a:solidFill>
                <a:effectLst/>
                <a:latin typeface="Candara" panose="020E0502030303020204" pitchFamily="34" charset="0"/>
              </a:defRPr>
            </a:lvl1pPr>
          </a:lstStyle>
          <a:p>
            <a:r>
              <a:rPr lang="zh-TW" altLang="en-US" dirty="0" smtClean="0"/>
              <a:t>以編輯母片標題樣式</a:t>
            </a:r>
            <a:endParaRPr lang="en-US" dirty="0"/>
          </a:p>
        </p:txBody>
      </p:sp>
      <p:sp>
        <p:nvSpPr>
          <p:cNvPr id="4" name="Date Placeholder 3"/>
          <p:cNvSpPr>
            <a:spLocks noGrp="1"/>
          </p:cNvSpPr>
          <p:nvPr>
            <p:ph type="dt" sz="half" idx="10"/>
          </p:nvPr>
        </p:nvSpPr>
        <p:spPr>
          <a:xfrm>
            <a:off x="5551088" y="6145332"/>
            <a:ext cx="2133600" cy="365125"/>
          </a:xfrm>
        </p:spPr>
        <p:txBody>
          <a:bodyPr/>
          <a:lstStyle/>
          <a:p>
            <a:fld id="{3BCC8B4E-8FEB-4855-AFDE-4F39C8E54EA2}" type="datetime1">
              <a:rPr lang="zh-TW" altLang="en-US" smtClean="0"/>
              <a:t>2019/11/1</a:t>
            </a:fld>
            <a:endParaRPr lang="zh-TW" altLang="en-US"/>
          </a:p>
        </p:txBody>
      </p:sp>
      <p:sp>
        <p:nvSpPr>
          <p:cNvPr id="5" name="Footer Placeholder 4"/>
          <p:cNvSpPr>
            <a:spLocks noGrp="1"/>
          </p:cNvSpPr>
          <p:nvPr>
            <p:ph type="ftr" sz="quarter" idx="11"/>
          </p:nvPr>
        </p:nvSpPr>
        <p:spPr>
          <a:xfrm>
            <a:off x="448092" y="6145333"/>
            <a:ext cx="4870585" cy="365125"/>
          </a:xfrm>
        </p:spPr>
        <p:txBody>
          <a:bodyPr/>
          <a:lstStyle/>
          <a:p>
            <a:endParaRPr lang="zh-TW" altLang="en-US" dirty="0"/>
          </a:p>
        </p:txBody>
      </p:sp>
      <p:sp>
        <p:nvSpPr>
          <p:cNvPr id="6" name="Slide Number Placeholder 5"/>
          <p:cNvSpPr>
            <a:spLocks noGrp="1"/>
          </p:cNvSpPr>
          <p:nvPr>
            <p:ph type="sldNum" sz="quarter" idx="12"/>
          </p:nvPr>
        </p:nvSpPr>
        <p:spPr>
          <a:xfrm>
            <a:off x="7800476" y="6145332"/>
            <a:ext cx="770468" cy="365125"/>
          </a:xfrm>
        </p:spPr>
        <p:txBody>
          <a:bodyPr/>
          <a:lstStyle/>
          <a:p>
            <a:fld id="{F2D3F1A7-F77E-4C2F-A1F2-DDCD038A1A67}" type="slidenum">
              <a:rPr lang="zh-TW" altLang="en-US" smtClean="0"/>
              <a:t>‹#›</a:t>
            </a:fld>
            <a:endParaRPr lang="zh-TW" altLang="en-US" dirty="0"/>
          </a:p>
        </p:txBody>
      </p:sp>
      <p:cxnSp>
        <p:nvCxnSpPr>
          <p:cNvPr id="8" name="直線接點 7"/>
          <p:cNvCxnSpPr/>
          <p:nvPr userDrawn="1"/>
        </p:nvCxnSpPr>
        <p:spPr>
          <a:xfrm>
            <a:off x="448092" y="5869490"/>
            <a:ext cx="8272211" cy="0"/>
          </a:xfrm>
          <a:prstGeom prst="line">
            <a:avLst/>
          </a:prstGeom>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87DAA66-D182-455E-86CB-BF34851AC6F4}" type="datetime1">
              <a:rPr lang="zh-TW" altLang="en-US" smtClean="0"/>
              <a:t>2019/11/1</a:t>
            </a:fld>
            <a:endParaRPr lang="zh-TW"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2D3F1A7-F77E-4C2F-A1F2-DDCD038A1A67}"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hasCustomPrompt="1"/>
          </p:nvPr>
        </p:nvSpPr>
        <p:spPr>
          <a:xfrm>
            <a:off x="581192" y="2228002"/>
            <a:ext cx="3899527" cy="363304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hasCustomPrompt="1"/>
          </p:nvPr>
        </p:nvSpPr>
        <p:spPr>
          <a:xfrm>
            <a:off x="4663282" y="2228003"/>
            <a:ext cx="3907662" cy="363304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C16A070-D5F7-4D7F-815E-0A4BEB127D13}" type="datetime1">
              <a:rPr lang="zh-TW" altLang="en-US" smtClean="0"/>
              <a:t>2019/11/1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hasCustomPrompt="1"/>
          </p:nvPr>
        </p:nvSpPr>
        <p:spPr>
          <a:xfrm>
            <a:off x="581192" y="2926051"/>
            <a:ext cx="3899527" cy="2934999"/>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hasCustomPrompt="1"/>
          </p:nvPr>
        </p:nvSpPr>
        <p:spPr>
          <a:xfrm>
            <a:off x="4663282" y="2926051"/>
            <a:ext cx="3907662" cy="2934999"/>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B1CF8F0-C874-4C63-8D9D-C3A383855A83}" type="datetime1">
              <a:rPr lang="zh-TW" altLang="en-US" smtClean="0"/>
              <a:t>2019/11/1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DE59597-B284-4F08-A5C2-27FC633636DF}" type="datetime1">
              <a:rPr lang="zh-TW" altLang="en-US" smtClean="0"/>
              <a:t>2019/11/1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6D16E-C83E-43A8-8763-1804E25C0CDA}" type="datetime1">
              <a:rPr lang="zh-TW" altLang="en-US" smtClean="0"/>
              <a:t>2019/11/1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smtClean="0"/>
              <a:t>按一下以編輯母片標題樣式</a:t>
            </a:r>
            <a:endParaRPr lang="en-US" dirty="0"/>
          </a:p>
        </p:txBody>
      </p:sp>
      <p:sp>
        <p:nvSpPr>
          <p:cNvPr id="3" name="Content Placeholder 2"/>
          <p:cNvSpPr>
            <a:spLocks noGrp="1"/>
          </p:cNvSpPr>
          <p:nvPr>
            <p:ph idx="1" hasCustomPrompt="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hasCustomPrompt="1"/>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DAC4664-18BB-4CEC-B27C-40907BB688B0}" type="datetime1">
              <a:rPr lang="zh-TW" altLang="en-US" smtClean="0"/>
              <a:t>2019/11/1</a:t>
            </a:fld>
            <a:endParaRPr lang="zh-TW"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2D3F1A7-F77E-4C2F-A1F2-DDCD038A1A67}"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hasCustomPrompt="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15563FD-4423-4C9C-BEDF-138C7820F493}" type="datetime1">
              <a:rPr lang="zh-TW" altLang="en-US" smtClean="0"/>
              <a:t>2019/11/1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hasCustomPrompt="1"/>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5FAE9D8-DDED-41A8-AB57-7C87D179B85B}" type="datetime1">
              <a:rPr lang="zh-TW" altLang="en-US" smtClean="0"/>
              <a:t>2019/11/1</a:t>
            </a:fld>
            <a:endParaRPr lang="zh-TW"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hasCustomPrompt="1"/>
          </p:nvPr>
        </p:nvSpPr>
        <p:spPr/>
        <p:txBody>
          <a:bodyPr vert="eaVert" anchor="t"/>
          <a:lstStyle>
            <a:lvl1pPr algn="l">
              <a:defRPr/>
            </a:lvl1pPr>
            <a:lvl2pPr algn="l">
              <a:defRPr/>
            </a:lvl2pPr>
            <a:lvl3pPr algn="l">
              <a:defRPr/>
            </a:lvl3pPr>
            <a:lvl4pPr algn="l">
              <a:defRPr/>
            </a:lvl4pPr>
            <a:lvl5pPr algn="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A7C4F4-6B8A-49FE-A2E5-991098728464}" type="datetime1">
              <a:rPr lang="zh-TW" altLang="en-US" smtClean="0"/>
              <a:t>2019/11/1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hasCustomPrompt="1"/>
          </p:nvPr>
        </p:nvSpPr>
        <p:spPr>
          <a:xfrm>
            <a:off x="581192" y="675725"/>
            <a:ext cx="5922209" cy="518307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095F731D-63F6-4B95-ACAE-7BED21E30001}" type="datetime1">
              <a:rPr lang="zh-TW" altLang="en-US" smtClean="0"/>
              <a:t>2019/11/1</a:t>
            </a:fld>
            <a:endParaRPr lang="zh-TW" altLang="en-US"/>
          </a:p>
        </p:txBody>
      </p:sp>
      <p:sp>
        <p:nvSpPr>
          <p:cNvPr id="5" name="Footer Placeholder 4"/>
          <p:cNvSpPr>
            <a:spLocks noGrp="1"/>
          </p:cNvSpPr>
          <p:nvPr>
            <p:ph type="ftr" sz="quarter" idx="11"/>
          </p:nvPr>
        </p:nvSpPr>
        <p:spPr>
          <a:xfrm>
            <a:off x="581192" y="5951810"/>
            <a:ext cx="5922209" cy="365125"/>
          </a:xfrm>
        </p:spPr>
        <p:txBody>
          <a:bodyPr/>
          <a:lstStyle/>
          <a:p>
            <a:endParaRPr lang="zh-TW"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2D3F1A7-F77E-4C2F-A1F2-DDCD038A1A67}" type="slidenum">
              <a:rPr lang="zh-TW" altLang="en-US" smtClean="0"/>
              <a:t>‹#›</a:t>
            </a:fld>
            <a:endParaRPr lang="zh-TW"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hasCustomPrompt="1"/>
          </p:nvPr>
        </p:nvSpPr>
        <p:spPr>
          <a:xfrm>
            <a:off x="435895" y="2180497"/>
            <a:ext cx="8272211" cy="3678303"/>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cxnSp>
        <p:nvCxnSpPr>
          <p:cNvPr id="11" name="直線接點 10"/>
          <p:cNvCxnSpPr/>
          <p:nvPr userDrawn="1"/>
        </p:nvCxnSpPr>
        <p:spPr>
          <a:xfrm>
            <a:off x="435895" y="5885965"/>
            <a:ext cx="8272211" cy="0"/>
          </a:xfrm>
          <a:prstGeom prst="line">
            <a:avLst/>
          </a:prstGeom>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12" name="標題 11"/>
          <p:cNvSpPr>
            <a:spLocks noGrp="1"/>
          </p:cNvSpPr>
          <p:nvPr>
            <p:ph type="title"/>
          </p:nvPr>
        </p:nvSpPr>
        <p:spPr/>
        <p:txBody>
          <a:bodyPr/>
          <a:lstStyle/>
          <a:p>
            <a:r>
              <a:rPr lang="zh-TW" altLang="en-US" smtClean="0"/>
              <a:t>按一下以編輯母片標題樣式</a:t>
            </a:r>
            <a:endParaRPr lang="zh-TW" altLang="en-US"/>
          </a:p>
        </p:txBody>
      </p:sp>
      <p:sp>
        <p:nvSpPr>
          <p:cNvPr id="13" name="日期版面配置區 12"/>
          <p:cNvSpPr>
            <a:spLocks noGrp="1"/>
          </p:cNvSpPr>
          <p:nvPr>
            <p:ph type="dt" sz="half" idx="10"/>
          </p:nvPr>
        </p:nvSpPr>
        <p:spPr/>
        <p:txBody>
          <a:bodyPr/>
          <a:lstStyle/>
          <a:p>
            <a:fld id="{372BB693-06D9-47BF-BCF3-B7416DF15F99}" type="datetime1">
              <a:rPr lang="zh-TW" altLang="en-US" smtClean="0"/>
              <a:t>2019/11/1</a:t>
            </a:fld>
            <a:endParaRPr lang="zh-TW" altLang="en-US"/>
          </a:p>
        </p:txBody>
      </p:sp>
      <p:sp>
        <p:nvSpPr>
          <p:cNvPr id="14" name="頁尾版面配置區 13"/>
          <p:cNvSpPr>
            <a:spLocks noGrp="1"/>
          </p:cNvSpPr>
          <p:nvPr>
            <p:ph type="ftr" sz="quarter" idx="11"/>
          </p:nvPr>
        </p:nvSpPr>
        <p:spPr/>
        <p:txBody>
          <a:bodyPr/>
          <a:lstStyle/>
          <a:p>
            <a:endParaRPr lang="zh-TW" altLang="en-US"/>
          </a:p>
        </p:txBody>
      </p:sp>
      <p:sp>
        <p:nvSpPr>
          <p:cNvPr id="15" name="投影片編號版面配置區 14"/>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376993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EACF681-B0B1-4CC8-AC3A-3CF74695E68F}" type="datetime1">
              <a:rPr lang="zh-TW" altLang="en-US" smtClean="0"/>
              <a:t>2019/11/1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hasCustomPrompt="1"/>
          </p:nvPr>
        </p:nvSpPr>
        <p:spPr>
          <a:xfrm>
            <a:off x="633845"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hasCustomPrompt="1"/>
          </p:nvPr>
        </p:nvSpPr>
        <p:spPr>
          <a:xfrm>
            <a:off x="4629150"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878EA4E-5719-407D-B8B7-C1EBC63F94ED}" type="datetime1">
              <a:rPr lang="zh-TW" altLang="en-US" smtClean="0"/>
              <a:t>2019/11/1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hasCustomPrompt="1"/>
          </p:nvPr>
        </p:nvSpPr>
        <p:spPr>
          <a:xfrm>
            <a:off x="633845" y="2507551"/>
            <a:ext cx="386715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hasCustomPrompt="1"/>
          </p:nvPr>
        </p:nvSpPr>
        <p:spPr>
          <a:xfrm>
            <a:off x="4629150" y="2507551"/>
            <a:ext cx="38862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4699B905-59BC-4384-84CB-86D499501D68}" type="datetime1">
              <a:rPr lang="zh-TW" altLang="en-US" smtClean="0"/>
              <a:t>2019/11/1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2D3F1A7-F77E-4C2F-A1F2-DDCD038A1A67}"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47D3E4-64A1-4C31-BA1A-2F405FEC9A40}" type="datetime1">
              <a:rPr lang="zh-TW" altLang="en-US" smtClean="0"/>
              <a:t>2019/11/1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2D3F1A7-F77E-4C2F-A1F2-DDCD038A1A67}"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A2088-ADE4-4639-8C36-92DA3D3965D3}" type="datetime1">
              <a:rPr lang="zh-TW" altLang="en-US" smtClean="0"/>
              <a:t>2019/11/1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smtClean="0"/>
              <a:t>按一下以編輯母片標題樣式</a:t>
            </a:r>
            <a:endParaRPr lang="en-US" dirty="0"/>
          </a:p>
        </p:txBody>
      </p:sp>
      <p:sp>
        <p:nvSpPr>
          <p:cNvPr id="3" name="Content Placeholder 2"/>
          <p:cNvSpPr>
            <a:spLocks noGrp="1"/>
          </p:cNvSpPr>
          <p:nvPr>
            <p:ph idx="1" hasCustomPrompt="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hasCustomPrompt="1"/>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2B00A82-7057-4906-9D09-F2DD386655BB}" type="datetime1">
              <a:rPr lang="zh-TW" altLang="en-US" smtClean="0"/>
              <a:t>2019/11/1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hasCustomPrompt="1"/>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720D8B2-8902-409B-84E1-518058225DC7}" type="datetime1">
              <a:rPr lang="zh-TW" altLang="en-US" smtClean="0"/>
              <a:t>2019/11/1</a:t>
            </a:fld>
            <a:endParaRPr lang="zh-TW"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B7277469-F6DA-49B5-BE1E-AB93F93D0AF6}" type="datetime1">
              <a:rPr lang="zh-TW" altLang="en-US" smtClean="0"/>
              <a:t>2019/11/1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F2D3F1A7-F77E-4C2F-A1F2-DDCD038A1A67}"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anose="05020102010507070707"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anose="05020102010507070707"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anose="05020102010507070707"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anose="05020102010507070707"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anose="05020102010507070707"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anose="05020102010507070707"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anose="05020102010507070707"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anose="05020102010507070707"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anose="05020102010507070707"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467652CA-0325-494B-8C0F-AC79AB4D76B1}" type="datetime1">
              <a:rPr lang="zh-TW" altLang="en-US" smtClean="0"/>
              <a:t>2019/11/1</a:t>
            </a:fld>
            <a:endParaRPr lang="zh-TW" alt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zh-TW" alt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F2D3F1A7-F77E-4C2F-A1F2-DDCD038A1A67}" type="slidenum">
              <a:rPr lang="zh-TW" altLang="en-US" smtClean="0"/>
              <a:t>‹#›</a:t>
            </a:fld>
            <a:endParaRPr lang="zh-TW" alt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2" name="直線接點 11"/>
          <p:cNvCxnSpPr/>
          <p:nvPr userDrawn="1"/>
        </p:nvCxnSpPr>
        <p:spPr>
          <a:xfrm>
            <a:off x="435894" y="5858797"/>
            <a:ext cx="8272212"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30457" y="1538867"/>
            <a:ext cx="8548976" cy="1403891"/>
          </a:xfrm>
        </p:spPr>
        <p:txBody>
          <a:bodyPr>
            <a:normAutofit fontScale="90000"/>
          </a:bodyPr>
          <a:lstStyle/>
          <a:p>
            <a:pPr algn="ctr">
              <a:lnSpc>
                <a:spcPct val="150000"/>
              </a:lnSpc>
            </a:pPr>
            <a:r>
              <a:rPr sz="3200" cap="none" dirty="0">
                <a:ln w="0"/>
                <a:solidFill>
                  <a:schemeClr val="tx1"/>
                </a:solidFill>
                <a:effectLst>
                  <a:outerShdw blurRad="38100" dist="19050" dir="2700000" algn="tl" rotWithShape="0">
                    <a:schemeClr val="dk1">
                      <a:alpha val="40000"/>
                    </a:schemeClr>
                  </a:outerShdw>
                </a:effectLst>
                <a:latin typeface="Candara" panose="020E0502030303020204" pitchFamily="34" charset="0"/>
              </a:rPr>
              <a:t>An intrusion detection system for connected vehicles in smart cities</a:t>
            </a:r>
          </a:p>
        </p:txBody>
      </p:sp>
      <p:sp>
        <p:nvSpPr>
          <p:cNvPr id="3" name="副標題 2"/>
          <p:cNvSpPr>
            <a:spLocks noGrp="1"/>
          </p:cNvSpPr>
          <p:nvPr>
            <p:ph type="subTitle" idx="1"/>
          </p:nvPr>
        </p:nvSpPr>
        <p:spPr>
          <a:xfrm>
            <a:off x="445665" y="3987072"/>
            <a:ext cx="8459944" cy="1862883"/>
          </a:xfrm>
        </p:spPr>
        <p:txBody>
          <a:bodyPr>
            <a:noAutofit/>
          </a:bodyPr>
          <a:lstStyle/>
          <a:p>
            <a:pPr algn="ctr"/>
            <a:r>
              <a:rPr lang="en-US" altLang="zh-TW" sz="2000" cap="none">
                <a:solidFill>
                  <a:schemeClr val="tx1"/>
                </a:solidFill>
                <a:latin typeface="Times New Roman" panose="02020603050405020304" pitchFamily="18" charset="0"/>
                <a:cs typeface="Times New Roman" panose="02020603050405020304" pitchFamily="18" charset="0"/>
              </a:rPr>
              <a:t>Moayad Aloqaily, Safa Otoumb, Ismaeel Al Ridhawi , Yaser Jararweh</a:t>
            </a:r>
          </a:p>
          <a:p>
            <a:pPr algn="ctr"/>
            <a:r>
              <a:rPr lang="en-US" altLang="zh-TW" sz="2000" cap="none" dirty="0">
                <a:solidFill>
                  <a:schemeClr val="tx1"/>
                </a:solidFill>
                <a:latin typeface="Times New Roman" panose="02020603050405020304" pitchFamily="18" charset="0"/>
                <a:cs typeface="Times New Roman" panose="02020603050405020304" pitchFamily="18" charset="0"/>
              </a:rPr>
              <a:t>Canadian University Dubai,Jordan University of Science and Technology</a:t>
            </a:r>
          </a:p>
          <a:p>
            <a:pPr algn="ctr"/>
            <a:r>
              <a:rPr lang="en-US" altLang="zh-TW" sz="2000" cap="none" dirty="0">
                <a:solidFill>
                  <a:schemeClr val="tx1"/>
                </a:solidFill>
                <a:latin typeface="Times New Roman" panose="02020603050405020304" pitchFamily="18" charset="0"/>
                <a:cs typeface="Times New Roman" panose="02020603050405020304" pitchFamily="18" charset="0"/>
              </a:rPr>
              <a:t>University of  Ottawa,School of Electrical Engineering and Computer Science</a:t>
            </a:r>
          </a:p>
          <a:p>
            <a:pPr algn="ctr"/>
            <a:r>
              <a:rPr lang="en-US" altLang="zh-TW" sz="2000" cap="none" dirty="0">
                <a:solidFill>
                  <a:schemeClr val="tx1"/>
                </a:solidFill>
                <a:latin typeface="Times New Roman" panose="02020603050405020304" pitchFamily="18" charset="0"/>
                <a:cs typeface="Times New Roman" panose="02020603050405020304" pitchFamily="18" charset="0"/>
              </a:rPr>
              <a:t>Ottawa, Canada</a:t>
            </a:r>
          </a:p>
        </p:txBody>
      </p:sp>
      <p:cxnSp>
        <p:nvCxnSpPr>
          <p:cNvPr id="5" name="直線接點 4"/>
          <p:cNvCxnSpPr/>
          <p:nvPr/>
        </p:nvCxnSpPr>
        <p:spPr>
          <a:xfrm>
            <a:off x="539532" y="6052445"/>
            <a:ext cx="8272211" cy="0"/>
          </a:xfrm>
          <a:prstGeom prst="line">
            <a:avLst/>
          </a:prstGeom>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CN" altLang="en-US" dirty="0">
                <a:solidFill>
                  <a:schemeClr val="accent5">
                    <a:lumMod val="50000"/>
                  </a:schemeClr>
                </a:solidFill>
                <a:latin typeface="Comic Sans MS" panose="030F0702030302020204" pitchFamily="66" charset="0"/>
              </a:rPr>
              <a:t>数据采集的簇头选择</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10</a:t>
            </a:fld>
            <a:endParaRPr lang="zh-TW" altLang="en-US" dirty="0"/>
          </a:p>
        </p:txBody>
      </p:sp>
      <p:pic>
        <p:nvPicPr>
          <p:cNvPr id="1026"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68" y="1729061"/>
            <a:ext cx="7665899" cy="76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81191" y="2794030"/>
            <a:ext cx="7783675" cy="2585323"/>
          </a:xfrm>
          <a:prstGeom prst="rect">
            <a:avLst/>
          </a:prstGeom>
        </p:spPr>
        <p:txBody>
          <a:bodyPr wrap="square">
            <a:spAutoFit/>
          </a:bodyPr>
          <a:lstStyle/>
          <a:p>
            <a:pPr marL="285750" indent="-342900">
              <a:buClr>
                <a:srgbClr val="C00000"/>
              </a:buClr>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链路寿命（</a:t>
            </a:r>
            <a:r>
              <a:rPr lang="en-US" altLang="zh-CN" sz="2400" dirty="0">
                <a:latin typeface="宋体" panose="02010600030101010101" pitchFamily="2" charset="-122"/>
                <a:ea typeface="宋体" panose="02010600030101010101" pitchFamily="2" charset="-122"/>
              </a:rPr>
              <a:t>LLT</a:t>
            </a:r>
            <a:r>
              <a:rPr lang="zh-CN" altLang="zh-CN" sz="2400" dirty="0">
                <a:latin typeface="宋体" panose="02010600030101010101" pitchFamily="2" charset="-122"/>
                <a:ea typeface="宋体" panose="02010600030101010101" pitchFamily="2" charset="-122"/>
              </a:rPr>
              <a:t>）是两个车辆保持连接的持续时间。</a:t>
            </a:r>
            <a:endParaRPr lang="en-US" altLang="zh-CN" sz="2400" dirty="0">
              <a:latin typeface="宋体" panose="02010600030101010101" pitchFamily="2" charset="-122"/>
              <a:ea typeface="宋体" panose="02010600030101010101" pitchFamily="2" charset="-122"/>
            </a:endParaRPr>
          </a:p>
          <a:p>
            <a:pPr marL="285750" indent="-342900">
              <a:buClr>
                <a:srgbClr val="C00000"/>
              </a:buClr>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链路距离（</a:t>
            </a:r>
            <a:r>
              <a:rPr lang="en-US" altLang="zh-CN" sz="2400" dirty="0">
                <a:latin typeface="宋体" panose="02010600030101010101" pitchFamily="2" charset="-122"/>
                <a:ea typeface="宋体" panose="02010600030101010101" pitchFamily="2" charset="-122"/>
              </a:rPr>
              <a:t>LD</a:t>
            </a:r>
            <a:r>
              <a:rPr lang="zh-CN" altLang="en-US" sz="2400" dirty="0">
                <a:latin typeface="宋体" panose="02010600030101010101" pitchFamily="2" charset="-122"/>
                <a:ea typeface="宋体" panose="02010600030101010101" pitchFamily="2" charset="-122"/>
              </a:rPr>
              <a:t>）用于确定候选簇头的相邻节点之间的平均相对距离</a:t>
            </a:r>
            <a:endParaRPr lang="en-US" altLang="zh-CN" sz="2400" dirty="0">
              <a:latin typeface="宋体" panose="02010600030101010101" pitchFamily="2" charset="-122"/>
              <a:ea typeface="宋体" panose="02010600030101010101" pitchFamily="2" charset="-122"/>
            </a:endParaRPr>
          </a:p>
          <a:p>
            <a:pPr marL="285750" indent="-342900">
              <a:buClr>
                <a:srgbClr val="C00000"/>
              </a:buClr>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相邻节点越多的节点得到的</a:t>
            </a:r>
            <a:r>
              <a:rPr lang="en-US" altLang="zh-CN" sz="2400" dirty="0">
                <a:latin typeface="宋体" panose="02010600030101010101" pitchFamily="2" charset="-122"/>
                <a:ea typeface="宋体" panose="02010600030101010101" pitchFamily="2" charset="-122"/>
              </a:rPr>
              <a:t>LLT</a:t>
            </a:r>
            <a:r>
              <a:rPr lang="zh-CN" altLang="en-US" sz="2400" dirty="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LD</a:t>
            </a:r>
            <a:r>
              <a:rPr lang="zh-CN" altLang="en-US" sz="2400" dirty="0">
                <a:latin typeface="宋体" panose="02010600030101010101" pitchFamily="2" charset="-122"/>
                <a:ea typeface="宋体" panose="02010600030101010101" pitchFamily="2" charset="-122"/>
              </a:rPr>
              <a:t>值</a:t>
            </a:r>
            <a:r>
              <a:rPr lang="zh-CN" altLang="en-US" sz="2400" dirty="0" smtClean="0">
                <a:latin typeface="宋体" panose="02010600030101010101" pitchFamily="2" charset="-122"/>
                <a:ea typeface="宋体" panose="02010600030101010101" pitchFamily="2" charset="-122"/>
              </a:rPr>
              <a:t>越</a:t>
            </a:r>
            <a:r>
              <a:rPr lang="zh-CN" altLang="en-US" sz="2400" dirty="0">
                <a:latin typeface="宋体" panose="02010600030101010101" pitchFamily="2" charset="-122"/>
                <a:ea typeface="宋体" panose="02010600030101010101" pitchFamily="2" charset="-122"/>
              </a:rPr>
              <a:t>高。</a:t>
            </a:r>
            <a:endParaRPr lang="en-US" altLang="zh-CN" sz="2400" dirty="0">
              <a:latin typeface="宋体" panose="02010600030101010101" pitchFamily="2" charset="-122"/>
              <a:ea typeface="宋体" panose="02010600030101010101" pitchFamily="2" charset="-122"/>
            </a:endParaRPr>
          </a:p>
          <a:p>
            <a:pPr marL="285750" indent="-342900">
              <a:buClr>
                <a:srgbClr val="C00000"/>
              </a:buClr>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根据所提供服务的</a:t>
            </a:r>
            <a:r>
              <a:rPr lang="zh-CN" altLang="en-US" sz="2400" dirty="0">
                <a:solidFill>
                  <a:schemeClr val="accent4"/>
                </a:solidFill>
                <a:latin typeface="宋体" panose="02010600030101010101" pitchFamily="2" charset="-122"/>
                <a:ea typeface="宋体" panose="02010600030101010101" pitchFamily="2" charset="-122"/>
              </a:rPr>
              <a:t>数量</a:t>
            </a:r>
            <a:r>
              <a:rPr lang="zh-CN" altLang="en-US" sz="2400" dirty="0">
                <a:latin typeface="宋体" panose="02010600030101010101" pitchFamily="2" charset="-122"/>
                <a:ea typeface="宋体" panose="02010600030101010101" pitchFamily="2" charset="-122"/>
              </a:rPr>
              <a:t>和所提供服务的可用</a:t>
            </a:r>
            <a:r>
              <a:rPr lang="zh-CN" altLang="en-US" sz="2400" dirty="0">
                <a:solidFill>
                  <a:schemeClr val="accent4"/>
                </a:solidFill>
                <a:latin typeface="宋体" panose="02010600030101010101" pitchFamily="2" charset="-122"/>
                <a:ea typeface="宋体" panose="02010600030101010101" pitchFamily="2" charset="-122"/>
              </a:rPr>
              <a:t>时间</a:t>
            </a:r>
            <a:r>
              <a:rPr lang="zh-CN" altLang="en-US" sz="2400" dirty="0">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SAi</a:t>
            </a:r>
            <a:r>
              <a:rPr lang="zh-CN" altLang="en-US" sz="2400" dirty="0" smtClean="0">
                <a:latin typeface="宋体" panose="02010600030101010101" pitchFamily="2" charset="-122"/>
                <a:ea typeface="宋体" panose="02010600030101010101" pitchFamily="2" charset="-122"/>
              </a:rPr>
              <a:t>）  来</a:t>
            </a:r>
            <a:r>
              <a:rPr lang="zh-CN" altLang="en-US" sz="2400" dirty="0">
                <a:latin typeface="宋体" panose="02010600030101010101" pitchFamily="2" charset="-122"/>
                <a:ea typeface="宋体" panose="02010600030101010101" pitchFamily="2" charset="-122"/>
              </a:rPr>
              <a:t>选择簇头。</a:t>
            </a:r>
            <a:endParaRPr lang="en-US" altLang="zh-CN" sz="2400" dirty="0">
              <a:latin typeface="宋体" panose="02010600030101010101" pitchFamily="2" charset="-122"/>
              <a:ea typeface="宋体" panose="02010600030101010101" pitchFamily="2" charset="-122"/>
            </a:endParaRPr>
          </a:p>
          <a:p>
            <a:endParaRPr lang="zh-CN" altLang="en-US" dirty="0"/>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11</a:t>
            </a:fld>
            <a:endParaRPr lang="zh-TW" altLang="en-US" dirty="0"/>
          </a:p>
        </p:txBody>
      </p:sp>
      <p:sp>
        <p:nvSpPr>
          <p:cNvPr id="5" name="標題 1"/>
          <p:cNvSpPr>
            <a:spLocks noGrp="1"/>
          </p:cNvSpPr>
          <p:nvPr>
            <p:ph type="title"/>
          </p:nvPr>
        </p:nvSpPr>
        <p:spPr>
          <a:xfrm>
            <a:off x="581192" y="687475"/>
            <a:ext cx="7989752" cy="737672"/>
          </a:xfrm>
        </p:spPr>
        <p:txBody>
          <a:bodyPr>
            <a:normAutofit/>
          </a:bodyPr>
          <a:lstStyle/>
          <a:p>
            <a:r>
              <a:rPr lang="zh-CN" altLang="en-US" dirty="0">
                <a:solidFill>
                  <a:schemeClr val="accent5">
                    <a:lumMod val="50000"/>
                  </a:schemeClr>
                </a:solidFill>
                <a:latin typeface="Comic Sans MS" panose="030F0702030302020204" pitchFamily="66" charset="0"/>
              </a:rPr>
              <a:t>数据采集的簇头选择</a:t>
            </a:r>
            <a:endParaRPr lang="zh-TW" altLang="en-US" dirty="0">
              <a:latin typeface="Comic Sans MS" panose="030F0702030302020204" pitchFamily="66" charset="0"/>
            </a:endParaRPr>
          </a:p>
        </p:txBody>
      </p:sp>
      <p:sp>
        <p:nvSpPr>
          <p:cNvPr id="7" name="矩形 6"/>
          <p:cNvSpPr/>
          <p:nvPr/>
        </p:nvSpPr>
        <p:spPr>
          <a:xfrm>
            <a:off x="849691" y="2139672"/>
            <a:ext cx="7829129" cy="1569660"/>
          </a:xfrm>
          <a:prstGeom prst="rect">
            <a:avLst/>
          </a:prstGeom>
        </p:spPr>
        <p:txBody>
          <a:bodyPr wrap="square">
            <a:spAutoFit/>
          </a:bodyPr>
          <a:lstStyle/>
          <a:p>
            <a:pPr marL="285750" indent="-285750">
              <a:buClr>
                <a:srgbClr val="C00000"/>
              </a:buClr>
              <a:buFont typeface="Arial" panose="020B0604020202020204" pitchFamily="34" charset="0"/>
              <a:buChar char="•"/>
            </a:pPr>
            <a:endParaRPr lang="en-US" altLang="zh-TW" sz="2000" dirty="0" smtClean="0">
              <a:latin typeface="Candara" panose="020E0502030303020204" pitchFamily="34" charset="0"/>
            </a:endParaRPr>
          </a:p>
          <a:p>
            <a:pPr marL="285750" indent="-285750">
              <a:buClr>
                <a:srgbClr val="C00000"/>
              </a:buClr>
              <a:buFont typeface="Arial" panose="020B0604020202020204" pitchFamily="34" charset="0"/>
              <a:buChar char="•"/>
            </a:pPr>
            <a:endParaRPr lang="en-US" altLang="zh-TW" sz="2000" dirty="0">
              <a:latin typeface="Candara" panose="020E0502030303020204" pitchFamily="34" charset="0"/>
            </a:endParaRPr>
          </a:p>
          <a:p>
            <a:pPr marL="285750" indent="-285750">
              <a:buClr>
                <a:srgbClr val="C00000"/>
              </a:buClr>
              <a:buFont typeface="Arial" panose="020B0604020202020204" pitchFamily="34" charset="0"/>
              <a:buChar char="•"/>
            </a:pPr>
            <a:endParaRPr lang="en-US" altLang="zh-TW" sz="2000" dirty="0" smtClean="0">
              <a:latin typeface="Candara" panose="020E0502030303020204" pitchFamily="34" charset="0"/>
            </a:endParaRPr>
          </a:p>
          <a:p>
            <a:pPr>
              <a:lnSpc>
                <a:spcPct val="150000"/>
              </a:lnSpc>
              <a:buClr>
                <a:srgbClr val="C00000"/>
              </a:buClr>
            </a:pPr>
            <a:endParaRPr lang="en-US" altLang="zh-TW" sz="2400" dirty="0" smtClean="0">
              <a:latin typeface="Candara" panose="020E0502030303020204" pitchFamily="34" charset="0"/>
            </a:endParaRPr>
          </a:p>
        </p:txBody>
      </p:sp>
      <p:pic>
        <p:nvPicPr>
          <p:cNvPr id="6"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76" y="1739617"/>
            <a:ext cx="6925949" cy="8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728676" y="2887428"/>
            <a:ext cx="70718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Bg</a:t>
            </a: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是所提供服务</a:t>
            </a:r>
            <a:r>
              <a:rPr kumimoji="0" lang="en-US" altLang="zh-CN" sz="20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Sj</a:t>
            </a: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的遗忘</a:t>
            </a:r>
            <a:r>
              <a:rPr kumimoji="0" lang="zh-CN" altLang="en-US" sz="2000" b="0" i="0" u="none" strike="noStrike" cap="none" normalizeH="0" baseline="0" dirty="0" smtClean="0">
                <a:ln>
                  <a:noFill/>
                </a:ln>
                <a:solidFill>
                  <a:schemeClr val="accent4"/>
                </a:solidFill>
                <a:effectLst/>
                <a:latin typeface="宋体" panose="02010600030101010101" pitchFamily="2" charset="-122"/>
                <a:ea typeface="宋体" panose="02010600030101010101" pitchFamily="2" charset="-122"/>
                <a:cs typeface="宋体" panose="02010600030101010101" pitchFamily="2" charset="-122"/>
              </a:rPr>
              <a:t>权重因子</a:t>
            </a: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，且在以下范围内：</a:t>
            </a:r>
            <a:endPar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图片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76" y="3315667"/>
            <a:ext cx="2914176" cy="8479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581192" y="4237309"/>
            <a:ext cx="6651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其中</a:t>
            </a:r>
            <a:r>
              <a:rPr kumimoji="0" lang="en-US" altLang="zh-CN"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1</a:t>
            </a:r>
            <a:r>
              <a:rPr kumimoji="0" lang="zh-CN" altLang="en-US"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是最新的可用服务，</a:t>
            </a:r>
            <a:r>
              <a:rPr kumimoji="0" lang="en-US" altLang="zh-CN"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0</a:t>
            </a:r>
            <a:r>
              <a:rPr kumimoji="0" lang="zh-CN" altLang="en-US" sz="24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是最早的可用服务。</a:t>
            </a:r>
            <a:endParaRPr kumimoji="0" lang="zh-CN" altLang="en-US"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预处理阶段</a:t>
            </a:r>
            <a:endParaRPr lang="zh-CN" altLang="en-US" dirty="0"/>
          </a:p>
        </p:txBody>
      </p:sp>
      <p:sp>
        <p:nvSpPr>
          <p:cNvPr id="3" name="页脚占位符 2"/>
          <p:cNvSpPr>
            <a:spLocks noGrp="1"/>
          </p:cNvSpPr>
          <p:nvPr>
            <p:ph type="ftr" sz="quarter" idx="11"/>
          </p:nvPr>
        </p:nvSpPr>
        <p:spPr/>
        <p:txBody>
          <a:bodyPr/>
          <a:lstStyle/>
          <a:p>
            <a:endParaRPr lang="zh-TW" altLang="en-US" dirty="0"/>
          </a:p>
        </p:txBody>
      </p:sp>
      <p:sp>
        <p:nvSpPr>
          <p:cNvPr id="4" name="灯片编号占位符 3"/>
          <p:cNvSpPr>
            <a:spLocks noGrp="1"/>
          </p:cNvSpPr>
          <p:nvPr>
            <p:ph type="sldNum" sz="quarter" idx="12"/>
          </p:nvPr>
        </p:nvSpPr>
        <p:spPr/>
        <p:txBody>
          <a:bodyPr/>
          <a:lstStyle/>
          <a:p>
            <a:fld id="{F2D3F1A7-F77E-4C2F-A1F2-DDCD038A1A67}" type="slidenum">
              <a:rPr lang="zh-TW" altLang="en-US" smtClean="0"/>
              <a:t>12</a:t>
            </a:fld>
            <a:endParaRPr lang="zh-TW" altLang="en-US" dirty="0"/>
          </a:p>
        </p:txBody>
      </p:sp>
      <p:sp>
        <p:nvSpPr>
          <p:cNvPr id="5" name="矩形 4"/>
          <p:cNvSpPr/>
          <p:nvPr/>
        </p:nvSpPr>
        <p:spPr>
          <a:xfrm>
            <a:off x="581192" y="1592514"/>
            <a:ext cx="7073221" cy="2862322"/>
          </a:xfrm>
          <a:prstGeom prst="rect">
            <a:avLst/>
          </a:prstGeom>
        </p:spPr>
        <p:txBody>
          <a:bodyPr wrap="square">
            <a:spAutoFit/>
          </a:bodyPr>
          <a:lstStyle/>
          <a:p>
            <a:pPr marL="285750" indent="-342900">
              <a:buClr>
                <a:srgbClr val="C00000"/>
              </a:buClr>
              <a:buFont typeface="Arial" panose="020B0604020202020204" pitchFamily="34" charset="0"/>
              <a:buChar char="•"/>
            </a:pPr>
            <a:endParaRPr lang="en-US" altLang="zh-CN" sz="2400" dirty="0" smtClean="0">
              <a:latin typeface="宋体" panose="02010600030101010101" pitchFamily="2" charset="-122"/>
              <a:ea typeface="宋体" panose="02010600030101010101" pitchFamily="2" charset="-122"/>
            </a:endParaRPr>
          </a:p>
          <a:p>
            <a:pPr marL="285750" indent="-342900">
              <a:buClr>
                <a:srgbClr val="C00000"/>
              </a:buClr>
              <a:buFont typeface="Arial" panose="020B0604020202020204" pitchFamily="34" charset="0"/>
              <a:buChar char="•"/>
            </a:pPr>
            <a:r>
              <a:rPr lang="zh-CN" altLang="zh-CN" sz="2400" dirty="0" smtClean="0">
                <a:latin typeface="宋体" panose="02010600030101010101" pitchFamily="2" charset="-122"/>
                <a:ea typeface="宋体" panose="02010600030101010101" pitchFamily="2" charset="-122"/>
              </a:rPr>
              <a:t>使用</a:t>
            </a:r>
            <a:r>
              <a:rPr lang="en-US" altLang="zh-CN" sz="2400" dirty="0">
                <a:latin typeface="宋体" panose="02010600030101010101" pitchFamily="2" charset="-122"/>
                <a:ea typeface="宋体" panose="02010600030101010101" pitchFamily="2" charset="-122"/>
              </a:rPr>
              <a:t>ns-3 </a:t>
            </a:r>
            <a:r>
              <a:rPr lang="en-US" altLang="zh-CN" sz="2400" dirty="0" smtClean="0">
                <a:latin typeface="宋体" panose="02010600030101010101" pitchFamily="2" charset="-122"/>
                <a:ea typeface="宋体" panose="02010600030101010101" pitchFamily="2" charset="-122"/>
              </a:rPr>
              <a:t>traffic</a:t>
            </a:r>
            <a:r>
              <a:rPr lang="zh-CN" altLang="zh-CN" sz="2400" dirty="0">
                <a:latin typeface="宋体" panose="02010600030101010101" pitchFamily="2" charset="-122"/>
                <a:ea typeface="宋体" panose="02010600030101010101" pitchFamily="2" charset="-122"/>
              </a:rPr>
              <a:t>和</a:t>
            </a:r>
            <a:r>
              <a:rPr lang="en-US" altLang="zh-CN" sz="2400" dirty="0" err="1">
                <a:latin typeface="宋体" panose="02010600030101010101" pitchFamily="2" charset="-122"/>
                <a:ea typeface="宋体" panose="02010600030101010101" pitchFamily="2" charset="-122"/>
              </a:rPr>
              <a:t>nslkdd</a:t>
            </a:r>
            <a:r>
              <a:rPr lang="zh-CN" altLang="zh-CN" sz="2400" dirty="0">
                <a:latin typeface="宋体" panose="02010600030101010101" pitchFamily="2" charset="-122"/>
                <a:ea typeface="宋体" panose="02010600030101010101" pitchFamily="2" charset="-122"/>
              </a:rPr>
              <a:t>数据集进行测试</a:t>
            </a:r>
            <a:r>
              <a:rPr lang="zh-CN" altLang="zh-CN" sz="2400" dirty="0" smtClean="0">
                <a:latin typeface="宋体" panose="02010600030101010101" pitchFamily="2" charset="-122"/>
                <a:ea typeface="宋体" panose="02010600030101010101" pitchFamily="2" charset="-122"/>
              </a:rPr>
              <a:t>的</a:t>
            </a:r>
            <a:endParaRPr lang="en-US" altLang="zh-CN" sz="2400" dirty="0" smtClean="0">
              <a:latin typeface="宋体" panose="02010600030101010101" pitchFamily="2" charset="-122"/>
              <a:ea typeface="宋体" panose="02010600030101010101" pitchFamily="2" charset="-122"/>
            </a:endParaRPr>
          </a:p>
          <a:p>
            <a:pPr marL="285750" indent="-342900">
              <a:buClr>
                <a:srgbClr val="C00000"/>
              </a:buClr>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a:p>
            <a:pPr marL="285750" indent="-342900">
              <a:buClr>
                <a:srgbClr val="C00000"/>
              </a:buClr>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a:p>
            <a:pPr marL="285750" indent="-342900">
              <a:buClr>
                <a:srgbClr val="C00000"/>
              </a:buClr>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预处理阶段分析网络记录以及连接描述，以获得连接的特征字段值。</a:t>
            </a:r>
          </a:p>
          <a:p>
            <a:endParaRPr lang="en-US" altLang="zh-CN" kern="100" dirty="0" smtClean="0">
              <a:ea typeface="宋体" panose="02010600030101010101" pitchFamily="2" charset="-122"/>
              <a:cs typeface="宋体" panose="02010600030101010101" pitchFamily="2" charset="-122"/>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DBN</a:t>
            </a:r>
            <a:r>
              <a:rPr lang="zh-CN" altLang="en-US" dirty="0" smtClean="0"/>
              <a:t>的数据压缩</a:t>
            </a:r>
            <a:endParaRPr lang="zh-CN" altLang="en-US" dirty="0"/>
          </a:p>
        </p:txBody>
      </p:sp>
      <p:sp>
        <p:nvSpPr>
          <p:cNvPr id="3" name="页脚占位符 2"/>
          <p:cNvSpPr>
            <a:spLocks noGrp="1"/>
          </p:cNvSpPr>
          <p:nvPr>
            <p:ph type="ftr" sz="quarter" idx="11"/>
          </p:nvPr>
        </p:nvSpPr>
        <p:spPr/>
        <p:txBody>
          <a:bodyPr/>
          <a:lstStyle/>
          <a:p>
            <a:endParaRPr lang="zh-TW" altLang="en-US" dirty="0"/>
          </a:p>
        </p:txBody>
      </p:sp>
      <p:sp>
        <p:nvSpPr>
          <p:cNvPr id="4" name="灯片编号占位符 3"/>
          <p:cNvSpPr>
            <a:spLocks noGrp="1"/>
          </p:cNvSpPr>
          <p:nvPr>
            <p:ph type="sldNum" sz="quarter" idx="12"/>
          </p:nvPr>
        </p:nvSpPr>
        <p:spPr/>
        <p:txBody>
          <a:bodyPr/>
          <a:lstStyle/>
          <a:p>
            <a:fld id="{F2D3F1A7-F77E-4C2F-A1F2-DDCD038A1A67}" type="slidenum">
              <a:rPr lang="zh-TW" altLang="en-US" smtClean="0"/>
              <a:t>13</a:t>
            </a:fld>
            <a:endParaRPr lang="zh-TW" altLang="en-US" dirty="0"/>
          </a:p>
        </p:txBody>
      </p:sp>
      <p:sp>
        <p:nvSpPr>
          <p:cNvPr id="5" name="矩形 4"/>
          <p:cNvSpPr/>
          <p:nvPr/>
        </p:nvSpPr>
        <p:spPr>
          <a:xfrm>
            <a:off x="727255" y="1651800"/>
            <a:ext cx="7073221" cy="2585323"/>
          </a:xfrm>
          <a:prstGeom prst="rect">
            <a:avLst/>
          </a:prstGeom>
        </p:spPr>
        <p:txBody>
          <a:bodyPr wrap="square">
            <a:spAutoFit/>
          </a:bodyPr>
          <a:lstStyle/>
          <a:p>
            <a:r>
              <a:rPr lang="en-US" altLang="zh-CN" sz="2400" dirty="0" err="1"/>
              <a:t>rbm</a:t>
            </a:r>
            <a:r>
              <a:rPr lang="zh-CN" altLang="zh-CN" sz="2400" dirty="0"/>
              <a:t>是一种能量</a:t>
            </a:r>
            <a:r>
              <a:rPr lang="zh-CN" altLang="zh-CN" sz="2400" dirty="0" smtClean="0"/>
              <a:t>模型</a:t>
            </a:r>
            <a:endParaRPr lang="en-US" altLang="zh-CN" sz="2400" dirty="0" smtClean="0"/>
          </a:p>
          <a:p>
            <a:r>
              <a:rPr lang="zh-CN" altLang="zh-CN" sz="2400" dirty="0"/>
              <a:t>假设</a:t>
            </a:r>
            <a:r>
              <a:rPr lang="en-US" altLang="zh-CN" sz="2400" dirty="0" err="1"/>
              <a:t>rbm</a:t>
            </a:r>
            <a:r>
              <a:rPr lang="zh-CN" altLang="zh-CN" sz="2400" dirty="0"/>
              <a:t>具有</a:t>
            </a:r>
            <a:r>
              <a:rPr lang="en-US" altLang="zh-CN" sz="2400" dirty="0"/>
              <a:t>v</a:t>
            </a:r>
            <a:r>
              <a:rPr lang="zh-CN" altLang="zh-CN" sz="2400" dirty="0"/>
              <a:t>个可见节点和</a:t>
            </a:r>
            <a:r>
              <a:rPr lang="en-US" altLang="zh-CN" sz="2400" dirty="0"/>
              <a:t>h</a:t>
            </a:r>
            <a:r>
              <a:rPr lang="zh-CN" altLang="zh-CN" sz="2400" dirty="0"/>
              <a:t>个隐藏</a:t>
            </a:r>
            <a:r>
              <a:rPr lang="zh-CN" altLang="zh-CN" sz="2400" dirty="0" smtClean="0"/>
              <a:t>节点</a:t>
            </a:r>
            <a:endParaRPr lang="en-US" altLang="zh-CN" sz="2400" dirty="0" smtClean="0"/>
          </a:p>
          <a:p>
            <a:r>
              <a:rPr lang="en-US" altLang="zh-CN" sz="2400" dirty="0"/>
              <a:t>VI</a:t>
            </a:r>
            <a:r>
              <a:rPr lang="zh-CN" altLang="zh-CN" sz="2400" dirty="0" smtClean="0"/>
              <a:t>和</a:t>
            </a:r>
            <a:r>
              <a:rPr lang="en-US" altLang="zh-CN" sz="2400" dirty="0"/>
              <a:t>HI</a:t>
            </a:r>
            <a:r>
              <a:rPr lang="zh-CN" altLang="zh-CN" sz="2400" dirty="0" smtClean="0"/>
              <a:t>分别</a:t>
            </a:r>
            <a:r>
              <a:rPr lang="zh-CN" altLang="zh-CN" sz="2400" dirty="0"/>
              <a:t>表示可见和隐藏层</a:t>
            </a:r>
            <a:r>
              <a:rPr lang="zh-CN" altLang="zh-CN" sz="2400" dirty="0" smtClean="0"/>
              <a:t>单元</a:t>
            </a:r>
            <a:endParaRPr lang="en-US" altLang="zh-CN" sz="2400" dirty="0" smtClean="0"/>
          </a:p>
          <a:p>
            <a:r>
              <a:rPr lang="en-US" altLang="zh-CN" sz="2400" dirty="0" err="1"/>
              <a:t>v</a:t>
            </a:r>
            <a:r>
              <a:rPr lang="en-US" altLang="zh-CN" sz="2400" dirty="0" err="1" smtClean="0"/>
              <a:t>x</a:t>
            </a:r>
            <a:r>
              <a:rPr lang="zh-CN" altLang="zh-CN" sz="2400" dirty="0"/>
              <a:t>代表</a:t>
            </a:r>
            <a:r>
              <a:rPr lang="en-US" altLang="zh-CN" sz="2400" dirty="0"/>
              <a:t>x</a:t>
            </a:r>
            <a:r>
              <a:rPr lang="zh-CN" altLang="zh-CN" sz="2400" dirty="0"/>
              <a:t>单位的状态，</a:t>
            </a:r>
            <a:r>
              <a:rPr lang="en-US" altLang="zh-CN" sz="2400" dirty="0" err="1"/>
              <a:t>hy</a:t>
            </a:r>
            <a:r>
              <a:rPr lang="zh-CN" altLang="zh-CN" sz="2400" dirty="0"/>
              <a:t>代表</a:t>
            </a:r>
            <a:r>
              <a:rPr lang="en-US" altLang="zh-CN" sz="2400" dirty="0"/>
              <a:t>y</a:t>
            </a:r>
            <a:r>
              <a:rPr lang="zh-CN" altLang="zh-CN" sz="2400" dirty="0"/>
              <a:t>单位的状态。对于给定状态</a:t>
            </a:r>
            <a:r>
              <a:rPr lang="zh-CN" altLang="zh-CN" sz="2400" dirty="0" smtClean="0"/>
              <a:t>（</a:t>
            </a:r>
            <a:r>
              <a:rPr lang="en-US" altLang="zh-CN" sz="2400" dirty="0"/>
              <a:t>VI</a:t>
            </a:r>
            <a:r>
              <a:rPr lang="zh-CN" altLang="zh-CN" sz="2400" dirty="0" smtClean="0"/>
              <a:t>，</a:t>
            </a:r>
            <a:r>
              <a:rPr lang="en-US" altLang="zh-CN" sz="2400" dirty="0"/>
              <a:t>HI</a:t>
            </a:r>
            <a:r>
              <a:rPr lang="zh-CN" altLang="zh-CN" sz="2400" dirty="0" smtClean="0"/>
              <a:t>）</a:t>
            </a:r>
            <a:endParaRPr lang="en-US" altLang="zh-CN" sz="2400" dirty="0" smtClean="0"/>
          </a:p>
          <a:p>
            <a:endParaRPr lang="en-US" altLang="zh-CN" sz="2400" kern="100" dirty="0" smtClean="0">
              <a:ea typeface="宋体" panose="02010600030101010101" pitchFamily="2" charset="-122"/>
              <a:cs typeface="宋体" panose="02010600030101010101" pitchFamily="2" charset="-122"/>
            </a:endParaRPr>
          </a:p>
          <a:p>
            <a:endParaRPr lang="zh-CN" altLang="en-US" dirty="0"/>
          </a:p>
        </p:txBody>
      </p:sp>
      <p:pic>
        <p:nvPicPr>
          <p:cNvPr id="3074"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55" y="3908324"/>
            <a:ext cx="7540378" cy="91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81192" y="4929616"/>
            <a:ext cx="8690521" cy="646331"/>
          </a:xfrm>
          <a:prstGeom prst="rect">
            <a:avLst/>
          </a:prstGeom>
        </p:spPr>
        <p:txBody>
          <a:bodyPr wrap="none">
            <a:spAutoFit/>
          </a:bodyPr>
          <a:lstStyle/>
          <a:p>
            <a:r>
              <a:rPr lang="zh-CN" altLang="zh-CN" kern="100" dirty="0" smtClean="0">
                <a:ea typeface="宋体" panose="02010600030101010101" pitchFamily="2" charset="-122"/>
                <a:cs typeface="宋体" panose="02010600030101010101" pitchFamily="2" charset="-122"/>
              </a:rPr>
              <a:t>（</a:t>
            </a:r>
            <a:r>
              <a:rPr lang="en-US" altLang="zh-CN" kern="100" dirty="0" err="1" smtClean="0">
                <a:ea typeface="宋体" panose="02010600030101010101" pitchFamily="2" charset="-122"/>
                <a:cs typeface="宋体" panose="02010600030101010101" pitchFamily="2" charset="-122"/>
              </a:rPr>
              <a:t>Wxy</a:t>
            </a:r>
            <a:r>
              <a:rPr lang="zh-CN" altLang="zh-CN" kern="100" dirty="0" smtClean="0">
                <a:ea typeface="宋体" panose="02010600030101010101" pitchFamily="2" charset="-122"/>
                <a:cs typeface="宋体" panose="02010600030101010101" pitchFamily="2" charset="-122"/>
              </a:rPr>
              <a:t>，</a:t>
            </a:r>
            <a:r>
              <a:rPr lang="en-US" altLang="zh-CN" kern="100" dirty="0" smtClean="0">
                <a:ea typeface="宋体" panose="02010600030101010101" pitchFamily="2" charset="-122"/>
                <a:cs typeface="宋体" panose="02010600030101010101" pitchFamily="2" charset="-122"/>
              </a:rPr>
              <a:t>ax</a:t>
            </a:r>
            <a:r>
              <a:rPr lang="zh-CN" altLang="zh-CN" kern="100" dirty="0">
                <a:ea typeface="宋体" panose="02010600030101010101" pitchFamily="2" charset="-122"/>
                <a:cs typeface="宋体" panose="02010600030101010101" pitchFamily="2" charset="-122"/>
              </a:rPr>
              <a:t>，</a:t>
            </a:r>
            <a:r>
              <a:rPr lang="en-US" altLang="zh-CN" kern="100" dirty="0">
                <a:ea typeface="宋体" panose="02010600030101010101" pitchFamily="2" charset="-122"/>
                <a:cs typeface="宋体" panose="02010600030101010101" pitchFamily="2" charset="-122"/>
              </a:rPr>
              <a:t>by</a:t>
            </a:r>
            <a:r>
              <a:rPr lang="zh-CN" altLang="zh-CN" kern="100" dirty="0">
                <a:ea typeface="宋体" panose="02010600030101010101" pitchFamily="2" charset="-122"/>
                <a:cs typeface="宋体" panose="02010600030101010101" pitchFamily="2" charset="-122"/>
              </a:rPr>
              <a:t>）是</a:t>
            </a:r>
            <a:r>
              <a:rPr lang="en-US" altLang="zh-CN" kern="100" dirty="0" err="1">
                <a:ea typeface="宋体" panose="02010600030101010101" pitchFamily="2" charset="-122"/>
                <a:cs typeface="宋体" panose="02010600030101010101" pitchFamily="2" charset="-122"/>
              </a:rPr>
              <a:t>rbm</a:t>
            </a:r>
            <a:r>
              <a:rPr lang="zh-CN" altLang="zh-CN" kern="100" dirty="0" smtClean="0">
                <a:ea typeface="宋体" panose="02010600030101010101" pitchFamily="2" charset="-122"/>
                <a:cs typeface="宋体" panose="02010600030101010101" pitchFamily="2" charset="-122"/>
              </a:rPr>
              <a:t>参数</a:t>
            </a:r>
            <a:endParaRPr lang="en-US" altLang="zh-CN" kern="100" dirty="0" smtClean="0">
              <a:ea typeface="宋体" panose="02010600030101010101" pitchFamily="2" charset="-122"/>
              <a:cs typeface="宋体" panose="02010600030101010101" pitchFamily="2" charset="-122"/>
            </a:endParaRPr>
          </a:p>
          <a:p>
            <a:r>
              <a:rPr lang="en-US" altLang="zh-CN" dirty="0"/>
              <a:t>ax</a:t>
            </a:r>
            <a:r>
              <a:rPr lang="zh-CN" altLang="zh-CN" dirty="0"/>
              <a:t>，</a:t>
            </a:r>
            <a:r>
              <a:rPr lang="en-US" altLang="zh-CN" dirty="0"/>
              <a:t>by</a:t>
            </a:r>
            <a:r>
              <a:rPr lang="zh-CN" altLang="zh-CN" dirty="0"/>
              <a:t>分别是可见单位和隐藏单位的</a:t>
            </a:r>
            <a:r>
              <a:rPr lang="zh-CN" altLang="zh-CN" dirty="0" smtClean="0"/>
              <a:t>偏差</a:t>
            </a:r>
            <a:r>
              <a:rPr lang="en-US" altLang="zh-CN" dirty="0" smtClean="0"/>
              <a:t>,</a:t>
            </a:r>
            <a:r>
              <a:rPr lang="en-US" altLang="zh-CN" dirty="0"/>
              <a:t> </a:t>
            </a:r>
            <a:r>
              <a:rPr lang="en-US" altLang="zh-CN" dirty="0" err="1"/>
              <a:t>W</a:t>
            </a:r>
            <a:r>
              <a:rPr lang="en-US" altLang="zh-CN" dirty="0" err="1" smtClean="0"/>
              <a:t>xy</a:t>
            </a:r>
            <a:r>
              <a:rPr lang="zh-CN" altLang="zh-CN" dirty="0"/>
              <a:t>表示</a:t>
            </a:r>
            <a:r>
              <a:rPr lang="en-US" altLang="zh-CN" dirty="0"/>
              <a:t>x</a:t>
            </a:r>
            <a:r>
              <a:rPr lang="zh-CN" altLang="zh-CN" dirty="0"/>
              <a:t>可见单位和</a:t>
            </a:r>
            <a:r>
              <a:rPr lang="en-US" altLang="zh-CN" dirty="0"/>
              <a:t>y</a:t>
            </a:r>
            <a:r>
              <a:rPr lang="zh-CN" altLang="zh-CN" dirty="0"/>
              <a:t>隐藏单位之间的权重</a:t>
            </a:r>
            <a:endParaRPr lang="zh-CN" altLang="en-US" dirty="0"/>
          </a:p>
        </p:txBody>
      </p:sp>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DBN</a:t>
            </a:r>
            <a:r>
              <a:rPr lang="zh-CN" altLang="en-US" dirty="0" smtClean="0"/>
              <a:t>的数据压缩</a:t>
            </a:r>
            <a:endParaRPr lang="zh-CN" altLang="en-US" dirty="0"/>
          </a:p>
        </p:txBody>
      </p:sp>
      <p:sp>
        <p:nvSpPr>
          <p:cNvPr id="3" name="页脚占位符 2"/>
          <p:cNvSpPr>
            <a:spLocks noGrp="1"/>
          </p:cNvSpPr>
          <p:nvPr>
            <p:ph type="ftr" sz="quarter" idx="11"/>
          </p:nvPr>
        </p:nvSpPr>
        <p:spPr/>
        <p:txBody>
          <a:bodyPr/>
          <a:lstStyle/>
          <a:p>
            <a:endParaRPr lang="zh-TW" altLang="en-US" dirty="0"/>
          </a:p>
        </p:txBody>
      </p:sp>
      <p:sp>
        <p:nvSpPr>
          <p:cNvPr id="4" name="灯片编号占位符 3"/>
          <p:cNvSpPr>
            <a:spLocks noGrp="1"/>
          </p:cNvSpPr>
          <p:nvPr>
            <p:ph type="sldNum" sz="quarter" idx="12"/>
          </p:nvPr>
        </p:nvSpPr>
        <p:spPr/>
        <p:txBody>
          <a:bodyPr/>
          <a:lstStyle/>
          <a:p>
            <a:fld id="{F2D3F1A7-F77E-4C2F-A1F2-DDCD038A1A67}" type="slidenum">
              <a:rPr lang="zh-TW" altLang="en-US" smtClean="0"/>
              <a:t>14</a:t>
            </a:fld>
            <a:endParaRPr lang="zh-TW" altLang="en-US" dirty="0"/>
          </a:p>
        </p:txBody>
      </p:sp>
      <p:pic>
        <p:nvPicPr>
          <p:cNvPr id="4098"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730323"/>
            <a:ext cx="8107093" cy="79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08004" y="2642484"/>
            <a:ext cx="5155579" cy="369332"/>
          </a:xfrm>
          <a:prstGeom prst="rect">
            <a:avLst/>
          </a:prstGeom>
        </p:spPr>
        <p:txBody>
          <a:bodyPr wrap="none">
            <a:spAutoFit/>
          </a:bodyPr>
          <a:lstStyle/>
          <a:p>
            <a:r>
              <a:rPr lang="zh-CN" altLang="en-US" dirty="0" smtClean="0"/>
              <a:t>将</a:t>
            </a:r>
            <a:r>
              <a:rPr lang="zh-CN" altLang="en-US" dirty="0"/>
              <a:t>联合</a:t>
            </a:r>
            <a:r>
              <a:rPr lang="zh-CN" altLang="en-US" dirty="0" smtClean="0"/>
              <a:t>概率</a:t>
            </a:r>
            <a:r>
              <a:rPr lang="zh-CN" altLang="en-US" dirty="0"/>
              <a:t>分配给</a:t>
            </a:r>
            <a:r>
              <a:rPr lang="zh-CN" altLang="zh-CN" kern="100" dirty="0" smtClean="0">
                <a:ea typeface="宋体" panose="02010600030101010101" pitchFamily="2" charset="-122"/>
                <a:cs typeface="宋体" panose="02010600030101010101" pitchFamily="2" charset="-122"/>
              </a:rPr>
              <a:t>可见</a:t>
            </a:r>
            <a:r>
              <a:rPr lang="zh-CN" altLang="zh-CN" kern="100" dirty="0">
                <a:ea typeface="宋体" panose="02010600030101010101" pitchFamily="2" charset="-122"/>
                <a:cs typeface="宋体" panose="02010600030101010101" pitchFamily="2" charset="-122"/>
              </a:rPr>
              <a:t>层和隐藏层的每个可能对</a:t>
            </a:r>
            <a:endParaRPr lang="zh-CN" altLang="en-US" dirty="0"/>
          </a:p>
        </p:txBody>
      </p:sp>
      <p:sp>
        <p:nvSpPr>
          <p:cNvPr id="7" name="矩形 6"/>
          <p:cNvSpPr/>
          <p:nvPr/>
        </p:nvSpPr>
        <p:spPr>
          <a:xfrm>
            <a:off x="708004" y="3192664"/>
            <a:ext cx="5648551" cy="400110"/>
          </a:xfrm>
          <a:prstGeom prst="rect">
            <a:avLst/>
          </a:prstGeom>
        </p:spPr>
        <p:txBody>
          <a:bodyPr wrap="square">
            <a:spAutoFit/>
          </a:bodyPr>
          <a:lstStyle/>
          <a:p>
            <a:r>
              <a:rPr lang="en-US" altLang="zh-CN" sz="2000" kern="100" dirty="0">
                <a:latin typeface="宋体" panose="02010600030101010101" pitchFamily="2" charset="-122"/>
                <a:cs typeface="宋体" panose="02010600030101010101" pitchFamily="2" charset="-122"/>
              </a:rPr>
              <a:t>v</a:t>
            </a:r>
            <a:r>
              <a:rPr lang="zh-CN" altLang="zh-CN" sz="2000" kern="100" dirty="0">
                <a:ea typeface="宋体" panose="02010600030101010101" pitchFamily="2" charset="-122"/>
                <a:cs typeface="宋体" panose="02010600030101010101" pitchFamily="2" charset="-122"/>
              </a:rPr>
              <a:t>和</a:t>
            </a:r>
            <a:r>
              <a:rPr lang="en-US" altLang="zh-CN" sz="2000" kern="100" dirty="0">
                <a:ea typeface="宋体" panose="02010600030101010101" pitchFamily="2" charset="-122"/>
                <a:cs typeface="宋体" panose="02010600030101010101" pitchFamily="2" charset="-122"/>
              </a:rPr>
              <a:t>h</a:t>
            </a:r>
            <a:r>
              <a:rPr lang="zh-CN" altLang="zh-CN" sz="2000" kern="100" dirty="0">
                <a:ea typeface="宋体" panose="02010600030101010101" pitchFamily="2" charset="-122"/>
                <a:cs typeface="宋体" panose="02010600030101010101" pitchFamily="2" charset="-122"/>
              </a:rPr>
              <a:t>联合概率（</a:t>
            </a:r>
            <a:r>
              <a:rPr lang="zh-CN" altLang="zh-CN" sz="2000" kern="100" dirty="0">
                <a:solidFill>
                  <a:srgbClr val="333333"/>
                </a:solidFill>
                <a:ea typeface="微软雅黑" panose="020B0503020204020204" charset="-122"/>
                <a:cs typeface="Times New Roman" panose="02020603050405020304" pitchFamily="18" charset="0"/>
              </a:rPr>
              <a:t>表示两个事件共同发生的</a:t>
            </a:r>
            <a:r>
              <a:rPr lang="zh-CN" altLang="zh-CN" sz="2000" kern="100" dirty="0" smtClean="0">
                <a:solidFill>
                  <a:srgbClr val="333333"/>
                </a:solidFill>
                <a:ea typeface="微软雅黑" panose="020B0503020204020204" charset="-122"/>
                <a:cs typeface="Times New Roman" panose="02020603050405020304" pitchFamily="18" charset="0"/>
              </a:rPr>
              <a:t>概率</a:t>
            </a:r>
            <a:r>
              <a:rPr lang="en-US" altLang="zh-CN" sz="2000" kern="100" dirty="0" smtClean="0">
                <a:solidFill>
                  <a:srgbClr val="333333"/>
                </a:solidFill>
                <a:ea typeface="微软雅黑" panose="020B0503020204020204" charset="-122"/>
                <a:cs typeface="Times New Roman" panose="02020603050405020304" pitchFamily="18" charset="0"/>
              </a:rPr>
              <a:t>)</a:t>
            </a:r>
            <a:endParaRPr lang="zh-CN" altLang="en-US" sz="2000" dirty="0"/>
          </a:p>
        </p:txBody>
      </p:sp>
      <p:pic>
        <p:nvPicPr>
          <p:cNvPr id="4099"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30" y="4263464"/>
            <a:ext cx="7868792" cy="8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97383" y="5148805"/>
            <a:ext cx="6762061" cy="369332"/>
          </a:xfrm>
          <a:prstGeom prst="rect">
            <a:avLst/>
          </a:prstGeom>
        </p:spPr>
        <p:txBody>
          <a:bodyPr wrap="square">
            <a:spAutoFit/>
          </a:bodyPr>
          <a:lstStyle/>
          <a:p>
            <a:r>
              <a:rPr lang="zh-CN" altLang="zh-CN" kern="100" dirty="0">
                <a:ea typeface="宋体" panose="02010600030101010101" pitchFamily="2" charset="-122"/>
                <a:cs typeface="宋体" panose="02010600030101010101" pitchFamily="2" charset="-122"/>
              </a:rPr>
              <a:t>其中</a:t>
            </a:r>
            <a:r>
              <a:rPr lang="en-US" altLang="zh-CN" kern="100" dirty="0">
                <a:ea typeface="宋体" panose="02010600030101010101" pitchFamily="2" charset="-122"/>
                <a:cs typeface="宋体" panose="02010600030101010101" pitchFamily="2" charset="-122"/>
              </a:rPr>
              <a:t>z</a:t>
            </a:r>
            <a:r>
              <a:rPr lang="zh-CN" altLang="zh-CN" kern="100" dirty="0">
                <a:ea typeface="宋体" panose="02010600030101010101" pitchFamily="2" charset="-122"/>
                <a:cs typeface="宋体" panose="02010600030101010101" pitchFamily="2" charset="-122"/>
              </a:rPr>
              <a:t>被命名为分区函数，表示所有可见层和隐藏层对的总和。</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DBN</a:t>
            </a:r>
            <a:r>
              <a:rPr lang="zh-CN" altLang="en-US" dirty="0" smtClean="0"/>
              <a:t>的数据压缩</a:t>
            </a:r>
            <a:endParaRPr lang="zh-CN" altLang="en-US" dirty="0"/>
          </a:p>
        </p:txBody>
      </p:sp>
      <p:sp>
        <p:nvSpPr>
          <p:cNvPr id="3" name="页脚占位符 2"/>
          <p:cNvSpPr>
            <a:spLocks noGrp="1"/>
          </p:cNvSpPr>
          <p:nvPr>
            <p:ph type="ftr" sz="quarter" idx="11"/>
          </p:nvPr>
        </p:nvSpPr>
        <p:spPr/>
        <p:txBody>
          <a:bodyPr/>
          <a:lstStyle/>
          <a:p>
            <a:endParaRPr lang="zh-TW" altLang="en-US" dirty="0"/>
          </a:p>
        </p:txBody>
      </p:sp>
      <p:sp>
        <p:nvSpPr>
          <p:cNvPr id="4" name="灯片编号占位符 3"/>
          <p:cNvSpPr>
            <a:spLocks noGrp="1"/>
          </p:cNvSpPr>
          <p:nvPr>
            <p:ph type="sldNum" sz="quarter" idx="12"/>
          </p:nvPr>
        </p:nvSpPr>
        <p:spPr/>
        <p:txBody>
          <a:bodyPr/>
          <a:lstStyle/>
          <a:p>
            <a:fld id="{F2D3F1A7-F77E-4C2F-A1F2-DDCD038A1A67}" type="slidenum">
              <a:rPr lang="zh-TW" altLang="en-US" smtClean="0"/>
              <a:t>15</a:t>
            </a:fld>
            <a:endParaRPr lang="zh-TW" altLang="en-US" dirty="0"/>
          </a:p>
        </p:txBody>
      </p:sp>
      <p:sp>
        <p:nvSpPr>
          <p:cNvPr id="5" name="矩形 4"/>
          <p:cNvSpPr/>
          <p:nvPr/>
        </p:nvSpPr>
        <p:spPr>
          <a:xfrm>
            <a:off x="597384" y="1757968"/>
            <a:ext cx="8089416" cy="646331"/>
          </a:xfrm>
          <a:prstGeom prst="rect">
            <a:avLst/>
          </a:prstGeom>
        </p:spPr>
        <p:txBody>
          <a:bodyPr wrap="square">
            <a:spAutoFit/>
          </a:bodyPr>
          <a:lstStyle/>
          <a:p>
            <a:r>
              <a:rPr lang="zh-CN" altLang="zh-CN" kern="100" dirty="0">
                <a:latin typeface="Calibri" panose="020F0502020204030204" pitchFamily="34" charset="0"/>
                <a:ea typeface="宋体" panose="02010600030101010101" pitchFamily="2" charset="-122"/>
                <a:cs typeface="宋体" panose="02010600030101010101" pitchFamily="2" charset="-122"/>
              </a:rPr>
              <a:t>来自方程式（</a:t>
            </a:r>
            <a:r>
              <a:rPr lang="en-US" altLang="zh-CN" kern="100" dirty="0">
                <a:latin typeface="Calibri" panose="020F0502020204030204" pitchFamily="34" charset="0"/>
                <a:ea typeface="宋体" panose="02010600030101010101" pitchFamily="2" charset="-122"/>
                <a:cs typeface="宋体" panose="02010600030101010101" pitchFamily="2" charset="-122"/>
              </a:rPr>
              <a:t>4</a:t>
            </a:r>
            <a:r>
              <a:rPr lang="zh-CN" altLang="zh-CN" kern="100" dirty="0">
                <a:latin typeface="Calibri" panose="020F0502020204030204" pitchFamily="34" charset="0"/>
                <a:ea typeface="宋体" panose="02010600030101010101" pitchFamily="2" charset="-122"/>
                <a:cs typeface="宋体" panose="02010600030101010101" pitchFamily="2" charset="-122"/>
              </a:rPr>
              <a:t>）和（</a:t>
            </a:r>
            <a:r>
              <a:rPr lang="en-US" altLang="zh-CN" kern="100" dirty="0">
                <a:latin typeface="Calibri" panose="020F0502020204030204" pitchFamily="34" charset="0"/>
                <a:ea typeface="宋体" panose="02010600030101010101" pitchFamily="2" charset="-122"/>
                <a:cs typeface="宋体" panose="02010600030101010101" pitchFamily="2" charset="-122"/>
              </a:rPr>
              <a:t>5</a:t>
            </a:r>
            <a:r>
              <a:rPr lang="zh-CN" altLang="zh-CN" kern="100" dirty="0">
                <a:latin typeface="Calibri" panose="020F0502020204030204" pitchFamily="34" charset="0"/>
                <a:ea typeface="宋体" panose="02010600030101010101" pitchFamily="2" charset="-122"/>
                <a:cs typeface="宋体" panose="02010600030101010101" pitchFamily="2" charset="-122"/>
              </a:rPr>
              <a:t>）网络分配可见层的概率如式（</a:t>
            </a:r>
            <a:r>
              <a:rPr lang="en-US" altLang="zh-CN" kern="100" dirty="0">
                <a:latin typeface="Calibri" panose="020F0502020204030204" pitchFamily="34" charset="0"/>
                <a:ea typeface="宋体" panose="02010600030101010101" pitchFamily="2" charset="-122"/>
                <a:cs typeface="宋体" panose="02010600030101010101" pitchFamily="2" charset="-122"/>
              </a:rPr>
              <a:t>6</a:t>
            </a:r>
            <a:r>
              <a:rPr lang="zh-CN" altLang="zh-CN" kern="100" dirty="0">
                <a:latin typeface="Calibri" panose="020F0502020204030204" pitchFamily="34" charset="0"/>
                <a:ea typeface="宋体" panose="02010600030101010101" pitchFamily="2" charset="-122"/>
                <a:cs typeface="宋体" panose="02010600030101010101" pitchFamily="2" charset="-122"/>
              </a:rPr>
              <a:t>）所示，其由所有可能的隐藏层的总和表示。</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5122"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84" y="2668071"/>
            <a:ext cx="7973560" cy="8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48092" y="3577182"/>
            <a:ext cx="8122852" cy="1477328"/>
          </a:xfrm>
          <a:prstGeom prst="rect">
            <a:avLst/>
          </a:prstGeom>
        </p:spPr>
        <p:txBody>
          <a:bodyPr wrap="square">
            <a:spAutoFit/>
          </a:bodyPr>
          <a:lstStyle/>
          <a:p>
            <a:r>
              <a:rPr lang="zh-CN" altLang="zh-CN" kern="100" dirty="0">
                <a:latin typeface="Calibri" panose="020F0502020204030204" pitchFamily="34" charset="0"/>
                <a:ea typeface="宋体" panose="02010600030101010101" pitchFamily="2" charset="-122"/>
                <a:cs typeface="宋体" panose="02010600030101010101" pitchFamily="2" charset="-122"/>
              </a:rPr>
              <a:t>引入</a:t>
            </a:r>
            <a:r>
              <a:rPr lang="en-US" altLang="zh-CN" kern="100" dirty="0" err="1">
                <a:latin typeface="Calibri" panose="020F0502020204030204" pitchFamily="34" charset="0"/>
                <a:ea typeface="宋体" panose="02010600030101010101" pitchFamily="2" charset="-122"/>
                <a:cs typeface="宋体" panose="02010600030101010101" pitchFamily="2" charset="-122"/>
              </a:rPr>
              <a:t>dbn</a:t>
            </a:r>
            <a:r>
              <a:rPr lang="zh-CN" altLang="zh-CN" kern="100" dirty="0">
                <a:latin typeface="Calibri" panose="020F0502020204030204" pitchFamily="34" charset="0"/>
                <a:ea typeface="宋体" panose="02010600030101010101" pitchFamily="2" charset="-122"/>
                <a:cs typeface="宋体" panose="02010600030101010101" pitchFamily="2" charset="-122"/>
              </a:rPr>
              <a:t>进行特征选择和数据降维，如降低训练和测试数据的维数，将原始数据（输入数据）的特征映射到低维空间。</a:t>
            </a:r>
            <a:endParaRPr lang="en-US" altLang="zh-CN" kern="100" dirty="0">
              <a:latin typeface="Calibri" panose="020F0502020204030204" pitchFamily="34" charset="0"/>
              <a:ea typeface="宋体" panose="02010600030101010101" pitchFamily="2" charset="-122"/>
              <a:cs typeface="宋体" panose="02010600030101010101" pitchFamily="2" charset="-122"/>
            </a:endParaRPr>
          </a:p>
          <a:p>
            <a:r>
              <a:rPr lang="zh-CN" altLang="en-US" kern="100" dirty="0">
                <a:solidFill>
                  <a:schemeClr val="accent4"/>
                </a:solidFill>
                <a:latin typeface="Calibri" panose="020F0502020204030204" pitchFamily="34" charset="0"/>
                <a:ea typeface="宋体" panose="02010600030101010101" pitchFamily="2" charset="-122"/>
                <a:cs typeface="宋体" panose="02010600030101010101" pitchFamily="2" charset="-122"/>
              </a:rPr>
              <a:t>降低维数，加快分类过程，减小数据大小，提高数据质量。</a:t>
            </a:r>
            <a:endParaRPr lang="en-US" altLang="zh-CN" kern="100" dirty="0">
              <a:solidFill>
                <a:schemeClr val="accent4"/>
              </a:solidFill>
              <a:latin typeface="Calibri" panose="020F0502020204030204" pitchFamily="34" charset="0"/>
              <a:ea typeface="宋体" panose="02010600030101010101" pitchFamily="2" charset="-122"/>
              <a:cs typeface="宋体" panose="02010600030101010101" pitchFamily="2" charset="-122"/>
            </a:endParaRPr>
          </a:p>
          <a:p>
            <a:endParaRPr lang="en-US" altLang="zh-CN" kern="100" dirty="0">
              <a:solidFill>
                <a:srgbClr val="FF0000"/>
              </a:solidFill>
              <a:highlight>
                <a:srgbClr val="00FFFF"/>
              </a:highlight>
              <a:ea typeface="宋体" panose="02010600030101010101" pitchFamily="2" charset="-122"/>
            </a:endParaRPr>
          </a:p>
          <a:p>
            <a:endParaRPr lang="zh-CN" altLang="en-US" dirty="0">
              <a:solidFill>
                <a:srgbClr val="FF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DBN</a:t>
            </a:r>
            <a:r>
              <a:rPr lang="zh-CN" altLang="en-US" dirty="0" smtClean="0"/>
              <a:t>的数据压缩举例</a:t>
            </a:r>
            <a:endParaRPr lang="zh-CN" altLang="en-US" dirty="0"/>
          </a:p>
        </p:txBody>
      </p:sp>
      <p:sp>
        <p:nvSpPr>
          <p:cNvPr id="3" name="页脚占位符 2"/>
          <p:cNvSpPr>
            <a:spLocks noGrp="1"/>
          </p:cNvSpPr>
          <p:nvPr>
            <p:ph type="ftr" sz="quarter" idx="11"/>
          </p:nvPr>
        </p:nvSpPr>
        <p:spPr/>
        <p:txBody>
          <a:bodyPr/>
          <a:lstStyle/>
          <a:p>
            <a:endParaRPr lang="zh-TW" altLang="en-US" dirty="0"/>
          </a:p>
        </p:txBody>
      </p:sp>
      <p:sp>
        <p:nvSpPr>
          <p:cNvPr id="4" name="灯片编号占位符 3"/>
          <p:cNvSpPr>
            <a:spLocks noGrp="1"/>
          </p:cNvSpPr>
          <p:nvPr>
            <p:ph type="sldNum" sz="quarter" idx="12"/>
          </p:nvPr>
        </p:nvSpPr>
        <p:spPr/>
        <p:txBody>
          <a:bodyPr/>
          <a:lstStyle/>
          <a:p>
            <a:fld id="{F2D3F1A7-F77E-4C2F-A1F2-DDCD038A1A67}" type="slidenum">
              <a:rPr lang="zh-TW" altLang="en-US" smtClean="0"/>
              <a:t>16</a:t>
            </a:fld>
            <a:endParaRPr lang="zh-TW" altLang="en-US" dirty="0"/>
          </a:p>
        </p:txBody>
      </p:sp>
      <p:sp>
        <p:nvSpPr>
          <p:cNvPr id="7" name="下箭头 6"/>
          <p:cNvSpPr/>
          <p:nvPr/>
        </p:nvSpPr>
        <p:spPr>
          <a:xfrm>
            <a:off x="4317535" y="3325817"/>
            <a:ext cx="353962" cy="516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581192" y="1487060"/>
            <a:ext cx="7826649" cy="1624962"/>
          </a:xfrm>
          <a:prstGeom prst="rect">
            <a:avLst/>
          </a:prstGeom>
        </p:spPr>
      </p:pic>
      <p:pic>
        <p:nvPicPr>
          <p:cNvPr id="10" name="图片 9"/>
          <p:cNvPicPr>
            <a:picLocks noChangeAspect="1"/>
          </p:cNvPicPr>
          <p:nvPr/>
        </p:nvPicPr>
        <p:blipFill>
          <a:blip r:embed="rId3"/>
          <a:stretch>
            <a:fillRect/>
          </a:stretch>
        </p:blipFill>
        <p:spPr>
          <a:xfrm>
            <a:off x="581192" y="4026309"/>
            <a:ext cx="7968857" cy="12342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標題 1"/>
          <p:cNvSpPr>
            <a:spLocks noGrp="1"/>
          </p:cNvSpPr>
          <p:nvPr>
            <p:ph type="title"/>
          </p:nvPr>
        </p:nvSpPr>
        <p:spPr>
          <a:xfrm>
            <a:off x="512741" y="613526"/>
            <a:ext cx="7989752" cy="737672"/>
          </a:xfrm>
        </p:spPr>
        <p:txBody>
          <a:bodyPr>
            <a:normAutofit/>
          </a:bodyPr>
          <a:lstStyle/>
          <a:p>
            <a:r>
              <a:rPr lang="zh-CN" altLang="en-US" dirty="0" smtClean="0">
                <a:latin typeface="Comic Sans MS" panose="030F0702030302020204" pitchFamily="66" charset="0"/>
              </a:rPr>
              <a:t>本文构造的</a:t>
            </a:r>
            <a:r>
              <a:rPr lang="en-US" altLang="zh-CN" dirty="0" err="1" smtClean="0">
                <a:latin typeface="Comic Sans MS" panose="030F0702030302020204" pitchFamily="66" charset="0"/>
              </a:rPr>
              <a:t>dbn</a:t>
            </a:r>
            <a:r>
              <a:rPr lang="zh-CN" altLang="en-US" dirty="0" smtClean="0">
                <a:latin typeface="Comic Sans MS" panose="030F0702030302020204" pitchFamily="66" charset="0"/>
              </a:rPr>
              <a:t>👉</a:t>
            </a:r>
            <a:r>
              <a:rPr lang="en-US" altLang="zh-CN" dirty="0" smtClean="0">
                <a:latin typeface="Comic Sans MS" panose="030F0702030302020204" pitchFamily="66" charset="0"/>
              </a:rPr>
              <a:t>2rbms</a:t>
            </a:r>
            <a:r>
              <a:rPr lang="zh-CN" altLang="en-US" dirty="0" smtClean="0">
                <a:latin typeface="Comic Sans MS" panose="030F0702030302020204" pitchFamily="66" charset="0"/>
              </a:rPr>
              <a:t>组成</a:t>
            </a:r>
            <a:endParaRPr lang="zh-TW" altLang="en-US" dirty="0">
              <a:latin typeface="Comic Sans MS" panose="030F0702030302020204" pitchFamily="66" charset="0"/>
            </a:endParaRPr>
          </a:p>
        </p:txBody>
      </p:sp>
      <p:sp>
        <p:nvSpPr>
          <p:cNvPr id="3" name="矩形 2"/>
          <p:cNvSpPr/>
          <p:nvPr/>
        </p:nvSpPr>
        <p:spPr>
          <a:xfrm>
            <a:off x="512741" y="1630996"/>
            <a:ext cx="7989752" cy="923330"/>
          </a:xfrm>
          <a:prstGeom prst="rect">
            <a:avLst/>
          </a:prstGeom>
        </p:spPr>
        <p:txBody>
          <a:bodyPr wrap="square">
            <a:spAutoFit/>
          </a:bodyPr>
          <a:lstStyle/>
          <a:p>
            <a:r>
              <a:rPr lang="zh-CN" altLang="zh-CN" kern="100" dirty="0">
                <a:ea typeface="宋体" panose="02010600030101010101" pitchFamily="2" charset="-122"/>
                <a:cs typeface="宋体" panose="02010600030101010101" pitchFamily="2" charset="-122"/>
              </a:rPr>
              <a:t>较低</a:t>
            </a:r>
            <a:r>
              <a:rPr lang="en-US" altLang="zh-CN" kern="100" dirty="0">
                <a:ea typeface="宋体" panose="02010600030101010101" pitchFamily="2" charset="-122"/>
                <a:cs typeface="宋体" panose="02010600030101010101" pitchFamily="2" charset="-122"/>
              </a:rPr>
              <a:t>RBM</a:t>
            </a:r>
            <a:r>
              <a:rPr lang="zh-CN" altLang="zh-CN" kern="100" dirty="0">
                <a:ea typeface="宋体" panose="02010600030101010101" pitchFamily="2" charset="-122"/>
                <a:cs typeface="宋体" panose="02010600030101010101" pitchFamily="2" charset="-122"/>
              </a:rPr>
              <a:t>的可见节点数是测试的属性数，较高</a:t>
            </a:r>
            <a:r>
              <a:rPr lang="en-US" altLang="zh-CN" kern="100" dirty="0">
                <a:ea typeface="宋体" panose="02010600030101010101" pitchFamily="2" charset="-122"/>
                <a:cs typeface="宋体" panose="02010600030101010101" pitchFamily="2" charset="-122"/>
              </a:rPr>
              <a:t>RBM</a:t>
            </a:r>
            <a:r>
              <a:rPr lang="zh-CN" altLang="zh-CN" kern="100" dirty="0">
                <a:ea typeface="宋体" panose="02010600030101010101" pitchFamily="2" charset="-122"/>
                <a:cs typeface="宋体" panose="02010600030101010101" pitchFamily="2" charset="-122"/>
              </a:rPr>
              <a:t>的隐藏节点数是目标</a:t>
            </a:r>
            <a:r>
              <a:rPr lang="zh-CN" altLang="zh-CN" kern="100" dirty="0" smtClean="0">
                <a:ea typeface="宋体" panose="02010600030101010101" pitchFamily="2" charset="-122"/>
                <a:cs typeface="宋体" panose="02010600030101010101" pitchFamily="2" charset="-122"/>
              </a:rPr>
              <a:t>输出</a:t>
            </a:r>
            <a:endParaRPr lang="en-US" altLang="zh-CN" kern="100" dirty="0" smtClean="0">
              <a:ea typeface="宋体" panose="02010600030101010101" pitchFamily="2" charset="-122"/>
              <a:cs typeface="宋体" panose="02010600030101010101" pitchFamily="2" charset="-122"/>
            </a:endParaRPr>
          </a:p>
          <a:p>
            <a:endParaRPr lang="en-US" altLang="zh-CN" kern="100" dirty="0">
              <a:ea typeface="宋体" panose="02010600030101010101" pitchFamily="2" charset="-122"/>
            </a:endParaRPr>
          </a:p>
          <a:p>
            <a:r>
              <a:rPr lang="zh-CN" altLang="en-US" kern="100" dirty="0" smtClean="0">
                <a:ea typeface="宋体" panose="02010600030101010101" pitchFamily="2" charset="-122"/>
              </a:rPr>
              <a:t>两者的节点数是相同的</a:t>
            </a:r>
            <a:endParaRPr lang="zh-CN" altLang="en-US" dirty="0"/>
          </a:p>
        </p:txBody>
      </p:sp>
      <p:pic>
        <p:nvPicPr>
          <p:cNvPr id="31" name="图片 30"/>
          <p:cNvPicPr>
            <a:picLocks noChangeAspect="1"/>
          </p:cNvPicPr>
          <p:nvPr/>
        </p:nvPicPr>
        <p:blipFill>
          <a:blip r:embed="rId3"/>
          <a:stretch>
            <a:fillRect/>
          </a:stretch>
        </p:blipFill>
        <p:spPr>
          <a:xfrm>
            <a:off x="3341286" y="2092661"/>
            <a:ext cx="5057143" cy="3266667"/>
          </a:xfrm>
          <a:prstGeom prst="rect">
            <a:avLst/>
          </a:prstGeom>
        </p:spPr>
      </p:pic>
      <p:sp>
        <p:nvSpPr>
          <p:cNvPr id="32" name="矩形 31"/>
          <p:cNvSpPr/>
          <p:nvPr/>
        </p:nvSpPr>
        <p:spPr>
          <a:xfrm>
            <a:off x="512741" y="3015991"/>
            <a:ext cx="2377943" cy="2031325"/>
          </a:xfrm>
          <a:prstGeom prst="rect">
            <a:avLst/>
          </a:prstGeom>
        </p:spPr>
        <p:txBody>
          <a:bodyPr wrap="square">
            <a:spAutoFit/>
          </a:bodyPr>
          <a:lstStyle/>
          <a:p>
            <a:r>
              <a:rPr lang="zh-CN" altLang="en-US" kern="100" dirty="0" smtClean="0">
                <a:ea typeface="宋体" panose="02010600030101010101" pitchFamily="2" charset="-122"/>
                <a:cs typeface="宋体" panose="02010600030101010101" pitchFamily="2" charset="-122"/>
              </a:rPr>
              <a:t>前面输入，输出反复进行。</a:t>
            </a:r>
            <a:endParaRPr lang="en-US" altLang="zh-CN" kern="100" dirty="0" smtClean="0">
              <a:ea typeface="宋体" panose="02010600030101010101" pitchFamily="2" charset="-122"/>
              <a:cs typeface="宋体" panose="02010600030101010101" pitchFamily="2" charset="-122"/>
            </a:endParaRPr>
          </a:p>
          <a:p>
            <a:r>
              <a:rPr lang="zh-CN" altLang="zh-CN" kern="100" dirty="0" smtClean="0">
                <a:ea typeface="宋体" panose="02010600030101010101" pitchFamily="2" charset="-122"/>
                <a:cs typeface="宋体" panose="02010600030101010101" pitchFamily="2" charset="-122"/>
              </a:rPr>
              <a:t>最后</a:t>
            </a:r>
            <a:r>
              <a:rPr lang="zh-CN" altLang="zh-CN" kern="100" dirty="0">
                <a:ea typeface="宋体" panose="02010600030101010101" pitchFamily="2" charset="-122"/>
                <a:cs typeface="宋体" panose="02010600030101010101" pitchFamily="2" charset="-122"/>
              </a:rPr>
              <a:t>一个</a:t>
            </a:r>
            <a:r>
              <a:rPr lang="en-US" altLang="zh-CN" kern="100" dirty="0" err="1">
                <a:ea typeface="宋体" panose="02010600030101010101" pitchFamily="2" charset="-122"/>
                <a:cs typeface="宋体" panose="02010600030101010101" pitchFamily="2" charset="-122"/>
              </a:rPr>
              <a:t>rbm</a:t>
            </a:r>
            <a:r>
              <a:rPr lang="zh-CN" altLang="zh-CN" kern="100" dirty="0">
                <a:ea typeface="宋体" panose="02010600030101010101" pitchFamily="2" charset="-122"/>
                <a:cs typeface="宋体" panose="02010600030101010101" pitchFamily="2" charset="-122"/>
              </a:rPr>
              <a:t>的输出代表了面向第三阶段的最小化特征，即入侵检测的</a:t>
            </a:r>
            <a:r>
              <a:rPr lang="en-US" altLang="zh-CN" kern="100" dirty="0" err="1">
                <a:ea typeface="宋体" panose="02010600030101010101" pitchFamily="2" charset="-122"/>
                <a:cs typeface="宋体" panose="02010600030101010101" pitchFamily="2" charset="-122"/>
              </a:rPr>
              <a:t>dt</a:t>
            </a:r>
            <a:r>
              <a:rPr lang="zh-CN" altLang="zh-CN" kern="100" dirty="0">
                <a:ea typeface="宋体" panose="02010600030101010101" pitchFamily="2" charset="-122"/>
                <a:cs typeface="宋体" panose="02010600030101010101" pitchFamily="2" charset="-122"/>
              </a:rPr>
              <a:t>分类和攻击分类过程。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CN" altLang="zh-CN" dirty="0"/>
              <a:t>基于</a:t>
            </a:r>
            <a:r>
              <a:rPr lang="en-US" altLang="zh-CN" dirty="0" err="1"/>
              <a:t>dt</a:t>
            </a:r>
            <a:r>
              <a:rPr lang="zh-CN" altLang="zh-CN" dirty="0"/>
              <a:t>的入侵者分类</a:t>
            </a:r>
            <a:endParaRPr lang="zh-TW" altLang="en-US" sz="16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18</a:t>
            </a:fld>
            <a:endParaRPr lang="zh-TW" altLang="en-US" dirty="0"/>
          </a:p>
        </p:txBody>
      </p:sp>
      <p:sp>
        <p:nvSpPr>
          <p:cNvPr id="5" name="文字方塊 4"/>
          <p:cNvSpPr txBox="1"/>
          <p:nvPr/>
        </p:nvSpPr>
        <p:spPr>
          <a:xfrm>
            <a:off x="448092" y="1689100"/>
            <a:ext cx="8353008" cy="243143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zh-CN" altLang="zh-CN" sz="2000" dirty="0">
                <a:latin typeface="Candara" panose="020E0502030303020204" pitchFamily="34" charset="0"/>
              </a:rPr>
              <a:t>本文引入决策树（</a:t>
            </a:r>
            <a:r>
              <a:rPr lang="en-US" altLang="zh-CN" sz="2000" dirty="0" err="1">
                <a:latin typeface="Candara" panose="020E0502030303020204" pitchFamily="34" charset="0"/>
              </a:rPr>
              <a:t>dt</a:t>
            </a:r>
            <a:r>
              <a:rPr lang="zh-CN" altLang="zh-CN" sz="2000" dirty="0">
                <a:latin typeface="Candara" panose="020E0502030303020204" pitchFamily="34" charset="0"/>
              </a:rPr>
              <a:t>）将</a:t>
            </a:r>
            <a:r>
              <a:rPr lang="en-US" altLang="zh-CN" sz="2000" dirty="0" err="1">
                <a:latin typeface="Candara" panose="020E0502030303020204" pitchFamily="34" charset="0"/>
              </a:rPr>
              <a:t>dbn</a:t>
            </a:r>
            <a:r>
              <a:rPr lang="zh-CN" altLang="zh-CN" sz="2000" dirty="0">
                <a:latin typeface="Candara" panose="020E0502030303020204" pitchFamily="34" charset="0"/>
              </a:rPr>
              <a:t>中的最小数据集分类为</a:t>
            </a:r>
            <a:r>
              <a:rPr lang="en-US" altLang="zh-CN" sz="2000" dirty="0">
                <a:latin typeface="Candara" panose="020E0502030303020204" pitchFamily="34" charset="0"/>
              </a:rPr>
              <a:t>normal</a:t>
            </a:r>
            <a:r>
              <a:rPr lang="zh-CN" altLang="zh-CN" sz="2000" dirty="0">
                <a:latin typeface="Candara" panose="020E0502030303020204" pitchFamily="34" charset="0"/>
              </a:rPr>
              <a:t>、</a:t>
            </a:r>
            <a:r>
              <a:rPr lang="en-US" altLang="zh-CN" sz="2000" dirty="0">
                <a:latin typeface="Candara" panose="020E0502030303020204" pitchFamily="34" charset="0"/>
              </a:rPr>
              <a:t>u2r</a:t>
            </a:r>
            <a:r>
              <a:rPr lang="zh-CN" altLang="zh-CN" sz="2000" dirty="0">
                <a:latin typeface="Candara" panose="020E0502030303020204" pitchFamily="34" charset="0"/>
              </a:rPr>
              <a:t>、</a:t>
            </a:r>
            <a:r>
              <a:rPr lang="en-US" altLang="zh-CN" sz="2000" dirty="0">
                <a:latin typeface="Candara" panose="020E0502030303020204" pitchFamily="34" charset="0"/>
              </a:rPr>
              <a:t>probe</a:t>
            </a:r>
            <a:r>
              <a:rPr lang="zh-CN" altLang="zh-CN" sz="2000" dirty="0">
                <a:latin typeface="Candara" panose="020E0502030303020204" pitchFamily="34" charset="0"/>
              </a:rPr>
              <a:t>、</a:t>
            </a:r>
            <a:r>
              <a:rPr lang="en-US" altLang="zh-CN" sz="2000" dirty="0">
                <a:latin typeface="Candara" panose="020E0502030303020204" pitchFamily="34" charset="0"/>
              </a:rPr>
              <a:t>dos</a:t>
            </a:r>
            <a:r>
              <a:rPr lang="zh-CN" altLang="zh-CN" sz="2000" dirty="0">
                <a:latin typeface="Candara" panose="020E0502030303020204" pitchFamily="34" charset="0"/>
              </a:rPr>
              <a:t>和</a:t>
            </a:r>
            <a:r>
              <a:rPr lang="en-US" altLang="zh-CN" sz="2000" dirty="0">
                <a:latin typeface="Candara" panose="020E0502030303020204" pitchFamily="34" charset="0"/>
              </a:rPr>
              <a:t>r2l</a:t>
            </a:r>
            <a:r>
              <a:rPr lang="zh-CN" altLang="zh-CN" sz="2000" dirty="0">
                <a:latin typeface="Candara" panose="020E0502030303020204" pitchFamily="34" charset="0"/>
              </a:rPr>
              <a:t>，并在分类前进行数据预处理和特征选择，提高了分类算法的效率。</a:t>
            </a:r>
            <a:endParaRPr lang="en-US" altLang="zh-CN" sz="2000" dirty="0">
              <a:latin typeface="Candara" panose="020E0502030303020204" pitchFamily="34" charset="0"/>
            </a:endParaRPr>
          </a:p>
          <a:p>
            <a:pPr marL="285750" indent="-285750">
              <a:buClr>
                <a:srgbClr val="C00000"/>
              </a:buClr>
              <a:buFont typeface="Arial" panose="020B0604020202020204" pitchFamily="34" charset="0"/>
              <a:buChar char="•"/>
            </a:pPr>
            <a:r>
              <a:rPr lang="zh-CN" altLang="zh-CN" sz="2000" dirty="0"/>
              <a:t>每个数据特征可以通过将其分割成更小的集合来进行</a:t>
            </a:r>
            <a:r>
              <a:rPr lang="zh-CN" altLang="zh-CN" sz="2000" dirty="0" smtClean="0"/>
              <a:t>决策</a:t>
            </a:r>
            <a:endParaRPr lang="en-US" altLang="zh-CN" sz="2000" dirty="0" smtClean="0"/>
          </a:p>
          <a:p>
            <a:pPr marL="285750" indent="-285750">
              <a:buClr>
                <a:srgbClr val="C00000"/>
              </a:buClr>
              <a:buFont typeface="Arial" panose="020B0604020202020204" pitchFamily="34" charset="0"/>
              <a:buChar char="•"/>
            </a:pPr>
            <a:r>
              <a:rPr lang="zh-CN" altLang="zh-CN" dirty="0"/>
              <a:t>树由三</a:t>
            </a:r>
            <a:r>
              <a:rPr lang="zh-CN" altLang="zh-CN" dirty="0" smtClean="0"/>
              <a:t>种节点</a:t>
            </a:r>
            <a:r>
              <a:rPr lang="zh-CN" altLang="zh-CN" dirty="0"/>
              <a:t>组成：没有传入边的根节点、内部节点（分支）和终端节点（叶</a:t>
            </a:r>
            <a:r>
              <a:rPr lang="zh-CN" altLang="zh-CN" dirty="0" smtClean="0"/>
              <a:t>）</a:t>
            </a:r>
            <a:endParaRPr lang="en-US" altLang="zh-CN" dirty="0" smtClean="0"/>
          </a:p>
          <a:p>
            <a:pPr marL="285750" indent="-285750">
              <a:buClr>
                <a:srgbClr val="C00000"/>
              </a:buClr>
              <a:buFont typeface="Arial" panose="020B0604020202020204" pitchFamily="34" charset="0"/>
              <a:buChar char="•"/>
            </a:pPr>
            <a:r>
              <a:rPr lang="zh-CN" altLang="zh-CN" dirty="0"/>
              <a:t>基于</a:t>
            </a:r>
            <a:r>
              <a:rPr lang="en-US" altLang="zh-CN" dirty="0" err="1"/>
              <a:t>dt</a:t>
            </a:r>
            <a:r>
              <a:rPr lang="zh-CN" altLang="zh-CN" dirty="0"/>
              <a:t>的训练阶段通过使用训练数据</a:t>
            </a:r>
            <a:r>
              <a:rPr lang="zh-CN" altLang="zh-CN" dirty="0" smtClean="0"/>
              <a:t>集构建</a:t>
            </a:r>
            <a:r>
              <a:rPr lang="zh-CN" altLang="en-US" dirty="0" smtClean="0"/>
              <a:t>：</a:t>
            </a:r>
            <a:endParaRPr lang="en-US" altLang="zh-CN" dirty="0" smtClean="0"/>
          </a:p>
          <a:p>
            <a:pPr marL="285750" indent="-285750">
              <a:buClr>
                <a:srgbClr val="C00000"/>
              </a:buClr>
              <a:buFont typeface="Arial" panose="020B0604020202020204" pitchFamily="34" charset="0"/>
              <a:buChar char="•"/>
            </a:pPr>
            <a:r>
              <a:rPr lang="zh-CN" altLang="zh-CN" dirty="0" smtClean="0"/>
              <a:t>规则模式</a:t>
            </a:r>
            <a:r>
              <a:rPr lang="zh-CN" altLang="en-US" dirty="0" smtClean="0"/>
              <a:t>、</a:t>
            </a:r>
            <a:r>
              <a:rPr lang="zh-CN" altLang="zh-CN" dirty="0" smtClean="0"/>
              <a:t>入侵模式</a:t>
            </a:r>
            <a:endParaRPr lang="en-US" altLang="zh-CN" dirty="0" smtClean="0"/>
          </a:p>
          <a:p>
            <a:pPr marL="285750" indent="-285750">
              <a:buClr>
                <a:srgbClr val="C00000"/>
              </a:buClr>
              <a:buFont typeface="Arial" panose="020B0604020202020204" pitchFamily="34" charset="0"/>
              <a:buChar char="•"/>
            </a:pPr>
            <a:r>
              <a:rPr lang="zh-CN" altLang="en-US" dirty="0" smtClean="0"/>
              <a:t>标记的训练数据集</a:t>
            </a:r>
            <a:r>
              <a:rPr lang="en-US" altLang="zh-CN" dirty="0"/>
              <a:t> </a:t>
            </a:r>
            <a:r>
              <a:rPr lang="en-US" altLang="zh-CN" dirty="0" smtClean="0"/>
              <a:t>            </a:t>
            </a:r>
            <a:r>
              <a:rPr lang="zh-CN" altLang="en-US" dirty="0" smtClean="0"/>
              <a:t>入侵模式构建器               构建出检测模块</a:t>
            </a:r>
            <a:endParaRPr lang="zh-TW" altLang="en-US" dirty="0"/>
          </a:p>
        </p:txBody>
      </p:sp>
      <p:sp>
        <p:nvSpPr>
          <p:cNvPr id="10" name="右箭头 9"/>
          <p:cNvSpPr/>
          <p:nvPr/>
        </p:nvSpPr>
        <p:spPr>
          <a:xfrm>
            <a:off x="2728452" y="3908323"/>
            <a:ext cx="678425" cy="1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7384" y="4384488"/>
            <a:ext cx="7973560" cy="646331"/>
          </a:xfrm>
          <a:prstGeom prst="rect">
            <a:avLst/>
          </a:prstGeom>
        </p:spPr>
        <p:txBody>
          <a:bodyPr wrap="square">
            <a:spAutoFit/>
          </a:bodyPr>
          <a:lstStyle/>
          <a:p>
            <a:r>
              <a:rPr lang="zh-CN" altLang="zh-CN" kern="100" dirty="0">
                <a:ea typeface="宋体" panose="02010600030101010101" pitchFamily="2" charset="-122"/>
                <a:cs typeface="宋体" panose="02010600030101010101" pitchFamily="2" charset="-122"/>
              </a:rPr>
              <a:t>在分类阶段，网络流量由网络聚合器捕获，通过预处理操作进行修改，并写入网络特征数据库。</a:t>
            </a:r>
            <a:endParaRPr lang="zh-CN" altLang="en-US" dirty="0"/>
          </a:p>
        </p:txBody>
      </p:sp>
      <p:sp>
        <p:nvSpPr>
          <p:cNvPr id="9" name="右箭头 8"/>
          <p:cNvSpPr/>
          <p:nvPr/>
        </p:nvSpPr>
        <p:spPr>
          <a:xfrm>
            <a:off x="5196349" y="3914058"/>
            <a:ext cx="678425" cy="1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CN" altLang="zh-CN" dirty="0"/>
              <a:t>基于</a:t>
            </a:r>
            <a:r>
              <a:rPr lang="en-US" altLang="zh-CN" dirty="0" err="1"/>
              <a:t>dt</a:t>
            </a:r>
            <a:r>
              <a:rPr lang="zh-CN" altLang="zh-CN" dirty="0"/>
              <a:t>的入侵者分类</a:t>
            </a:r>
            <a:endParaRPr lang="zh-TW" altLang="en-US" sz="16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19</a:t>
            </a:fld>
            <a:endParaRPr lang="zh-TW" altLang="en-US" dirty="0"/>
          </a:p>
        </p:txBody>
      </p:sp>
      <p:sp>
        <p:nvSpPr>
          <p:cNvPr id="12" name="矩形 11"/>
          <p:cNvSpPr/>
          <p:nvPr/>
        </p:nvSpPr>
        <p:spPr>
          <a:xfrm>
            <a:off x="448092" y="1567546"/>
            <a:ext cx="8122852" cy="1569660"/>
          </a:xfrm>
          <a:prstGeom prst="rect">
            <a:avLst/>
          </a:prstGeom>
        </p:spPr>
        <p:txBody>
          <a:bodyPr wrap="square">
            <a:spAutoFit/>
          </a:bodyPr>
          <a:lstStyle/>
          <a:p>
            <a:endParaRPr lang="en-US" altLang="zh-CN" kern="100" dirty="0">
              <a:ea typeface="宋体" panose="02010600030101010101" pitchFamily="2" charset="-122"/>
            </a:endParaRPr>
          </a:p>
          <a:p>
            <a:r>
              <a:rPr lang="en-US" altLang="zh-CN" sz="2400" dirty="0" err="1"/>
              <a:t>dt</a:t>
            </a:r>
            <a:r>
              <a:rPr lang="zh-CN" altLang="zh-CN" sz="2400" dirty="0"/>
              <a:t>分类器将特征分解为入侵</a:t>
            </a:r>
            <a:r>
              <a:rPr lang="zh-CN" altLang="zh-CN" sz="2400" dirty="0" smtClean="0"/>
              <a:t>特征</a:t>
            </a:r>
            <a:endParaRPr lang="en-US" altLang="zh-CN" sz="2400" dirty="0" smtClean="0"/>
          </a:p>
          <a:p>
            <a:endParaRPr lang="en-US" altLang="zh-CN" dirty="0"/>
          </a:p>
          <a:p>
            <a:endParaRPr lang="en-US" altLang="zh-CN" dirty="0" smtClean="0"/>
          </a:p>
          <a:p>
            <a:endParaRPr lang="zh-CN" altLang="en-US" dirty="0"/>
          </a:p>
        </p:txBody>
      </p:sp>
      <p:sp>
        <p:nvSpPr>
          <p:cNvPr id="7" name="下箭头 6"/>
          <p:cNvSpPr/>
          <p:nvPr/>
        </p:nvSpPr>
        <p:spPr>
          <a:xfrm>
            <a:off x="1828800" y="2682960"/>
            <a:ext cx="545690" cy="1446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54420" y="4252620"/>
            <a:ext cx="3489877" cy="461665"/>
          </a:xfrm>
          <a:prstGeom prst="rect">
            <a:avLst/>
          </a:prstGeom>
          <a:noFill/>
        </p:spPr>
        <p:txBody>
          <a:bodyPr wrap="square" rtlCol="0">
            <a:spAutoFit/>
          </a:bodyPr>
          <a:lstStyle/>
          <a:p>
            <a:r>
              <a:rPr lang="zh-CN" altLang="en-US" sz="2400" dirty="0"/>
              <a:t>攻击类型，正常特征</a:t>
            </a:r>
          </a:p>
        </p:txBody>
      </p:sp>
      <p:sp>
        <p:nvSpPr>
          <p:cNvPr id="14" name="右箭头 13"/>
          <p:cNvSpPr/>
          <p:nvPr/>
        </p:nvSpPr>
        <p:spPr>
          <a:xfrm>
            <a:off x="3705913" y="4298786"/>
            <a:ext cx="1740310" cy="497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727260" y="4298786"/>
            <a:ext cx="2937060" cy="461665"/>
          </a:xfrm>
          <a:prstGeom prst="rect">
            <a:avLst/>
          </a:prstGeom>
          <a:noFill/>
        </p:spPr>
        <p:txBody>
          <a:bodyPr wrap="square" rtlCol="0">
            <a:spAutoFit/>
          </a:bodyPr>
          <a:lstStyle/>
          <a:p>
            <a:r>
              <a:rPr lang="zh-CN" altLang="en-US" sz="2400" dirty="0" smtClean="0"/>
              <a:t>发出警报</a:t>
            </a:r>
            <a:endParaRPr lang="zh-CN" altLang="en-US" sz="2400" dirty="0"/>
          </a:p>
        </p:txBody>
      </p:sp>
      <p:sp>
        <p:nvSpPr>
          <p:cNvPr id="16" name="文本框 15"/>
          <p:cNvSpPr txBox="1"/>
          <p:nvPr/>
        </p:nvSpPr>
        <p:spPr>
          <a:xfrm>
            <a:off x="2501735" y="3056156"/>
            <a:ext cx="2816942" cy="369332"/>
          </a:xfrm>
          <a:prstGeom prst="rect">
            <a:avLst/>
          </a:prstGeom>
          <a:noFill/>
        </p:spPr>
        <p:txBody>
          <a:bodyPr wrap="square" rtlCol="0">
            <a:spAutoFit/>
          </a:bodyPr>
          <a:lstStyle/>
          <a:p>
            <a:r>
              <a:rPr lang="zh-CN" altLang="zh-CN" dirty="0"/>
              <a:t>利用训练阶段生成的模式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defTabSz="457200"/>
            <a:r>
              <a:rPr lang="en-US" altLang="zh-TW" sz="3200" dirty="0">
                <a:ln w="0"/>
                <a:solidFill>
                  <a:srgbClr val="215968"/>
                </a:solidFill>
                <a:latin typeface="Comic Sans MS" panose="030F0702030302020204" pitchFamily="66" charset="0"/>
                <a:ea typeface="+mn-ea"/>
                <a:cs typeface="+mn-cs"/>
              </a:rPr>
              <a:t>Introduction</a:t>
            </a:r>
            <a:endParaRPr lang="zh-TW" altLang="en-US" sz="3200" dirty="0">
              <a:ln w="0"/>
              <a:solidFill>
                <a:srgbClr val="215968"/>
              </a:solidFill>
              <a:latin typeface="Comic Sans MS" panose="030F0702030302020204" pitchFamily="66" charset="0"/>
              <a:ea typeface="+mn-ea"/>
              <a:cs typeface="+mn-cs"/>
            </a:endParaRPr>
          </a:p>
        </p:txBody>
      </p:sp>
      <p:sp>
        <p:nvSpPr>
          <p:cNvPr id="11" name="內容版面配置區 10"/>
          <p:cNvSpPr>
            <a:spLocks noGrp="1"/>
          </p:cNvSpPr>
          <p:nvPr>
            <p:ph idx="1"/>
          </p:nvPr>
        </p:nvSpPr>
        <p:spPr>
          <a:xfrm>
            <a:off x="633845" y="1586430"/>
            <a:ext cx="7886700" cy="4731187"/>
          </a:xfrm>
        </p:spPr>
        <p:txBody>
          <a:bodyPr>
            <a:normAutofit fontScale="75000" lnSpcReduction="20000"/>
          </a:bodyPr>
          <a:lstStyle/>
          <a:p>
            <a:pPr marL="285750" indent="-285750">
              <a:lnSpc>
                <a:spcPct val="150000"/>
              </a:lnSpc>
              <a:buClr>
                <a:srgbClr val="C00000"/>
              </a:buClr>
              <a:buFont typeface="Arial" panose="020B0604020202020204" pitchFamily="34" charset="0"/>
              <a:buChar char="•"/>
            </a:pPr>
            <a:r>
              <a:rPr lang="en-US" altLang="zh-CN" sz="2800" dirty="0" smtClean="0">
                <a:latin typeface="Candara" panose="020E0502030303020204" pitchFamily="34" charset="0"/>
              </a:rPr>
              <a:t>Advanced cars</a:t>
            </a:r>
            <a:endParaRPr lang="en-US" altLang="zh-TW" sz="2800" dirty="0" smtClean="0">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en-US" altLang="zh-TW" sz="2600" dirty="0" smtClean="0">
                <a:latin typeface="Candara" panose="020E0502030303020204" pitchFamily="34" charset="0"/>
              </a:rPr>
              <a:t> </a:t>
            </a:r>
            <a:r>
              <a:rPr lang="en-US" altLang="zh-TW" sz="2500" dirty="0" smtClean="0">
                <a:latin typeface="Candara" panose="020E0502030303020204" pitchFamily="34" charset="0"/>
              </a:rPr>
              <a:t>AVS(自动变速器)</a:t>
            </a:r>
          </a:p>
          <a:p>
            <a:pPr marL="628650" lvl="1" indent="-285750">
              <a:lnSpc>
                <a:spcPct val="150000"/>
              </a:lnSpc>
              <a:buClr>
                <a:srgbClr val="C00000"/>
              </a:buClr>
              <a:buFont typeface="Arial" panose="020B0604020202020204" pitchFamily="34" charset="0"/>
              <a:buChar char="•"/>
            </a:pPr>
            <a:r>
              <a:rPr lang="en-US" altLang="zh-TW" sz="2500" dirty="0" smtClean="0">
                <a:latin typeface="Candara" panose="020E0502030303020204" pitchFamily="34" charset="0"/>
              </a:rPr>
              <a:t> CVS(连接式汽车)</a:t>
            </a:r>
          </a:p>
          <a:p>
            <a:pPr marL="628650" lvl="1" indent="-285750">
              <a:lnSpc>
                <a:spcPct val="150000"/>
              </a:lnSpc>
              <a:buClr>
                <a:srgbClr val="C00000"/>
              </a:buClr>
              <a:buFont typeface="Arial" panose="020B0604020202020204" pitchFamily="34" charset="0"/>
              <a:buChar char="•"/>
            </a:pPr>
            <a:r>
              <a:rPr lang="en-US" altLang="zh-TW" sz="2500" dirty="0" smtClean="0">
                <a:latin typeface="Candara" panose="020E0502030303020204" pitchFamily="34" charset="0"/>
              </a:rPr>
              <a:t> EVS(电动汽车)</a:t>
            </a:r>
          </a:p>
          <a:p>
            <a:pPr>
              <a:lnSpc>
                <a:spcPct val="150000"/>
              </a:lnSpc>
              <a:buClr>
                <a:srgbClr val="C00000"/>
              </a:buClr>
            </a:pPr>
            <a:r>
              <a:rPr lang="en-US" altLang="zh-TW" sz="2800" dirty="0" smtClean="0">
                <a:latin typeface="Candara" panose="020E0502030303020204" pitchFamily="34" charset="0"/>
              </a:rPr>
              <a:t>Advantages</a:t>
            </a:r>
          </a:p>
          <a:p>
            <a:pPr marL="628650" lvl="1" indent="-285750">
              <a:lnSpc>
                <a:spcPct val="150000"/>
              </a:lnSpc>
              <a:buClr>
                <a:srgbClr val="C00000"/>
              </a:buClr>
              <a:buFont typeface="Arial" panose="020B0604020202020204" pitchFamily="34" charset="0"/>
              <a:buChar char="•"/>
            </a:pPr>
            <a:r>
              <a:rPr lang="en-US" sz="2400" dirty="0" smtClean="0">
                <a:latin typeface="Candara" panose="020E0502030303020204" pitchFamily="34" charset="0"/>
              </a:rPr>
              <a:t>reduce</a:t>
            </a:r>
            <a:r>
              <a:rPr sz="2400" dirty="0" smtClean="0">
                <a:latin typeface="Candara" panose="020E0502030303020204" pitchFamily="34" charset="0"/>
              </a:rPr>
              <a:t> Greenhouse Gas (GHG) emissions</a:t>
            </a:r>
          </a:p>
          <a:p>
            <a:pPr marL="628650" lvl="1" indent="-285750">
              <a:lnSpc>
                <a:spcPct val="150000"/>
              </a:lnSpc>
              <a:buClr>
                <a:srgbClr val="C00000"/>
              </a:buClr>
              <a:buFont typeface="Arial" panose="020B0604020202020204" pitchFamily="34" charset="0"/>
              <a:buChar char="•"/>
            </a:pPr>
            <a:r>
              <a:rPr lang="en-US" altLang="zh-TW" sz="2400" dirty="0" smtClean="0">
                <a:latin typeface="Candara" panose="020E0502030303020204" pitchFamily="34" charset="0"/>
              </a:rPr>
              <a:t>provide autonomous driving</a:t>
            </a:r>
          </a:p>
          <a:p>
            <a:pPr marL="628650" lvl="1" indent="-285750">
              <a:lnSpc>
                <a:spcPct val="150000"/>
              </a:lnSpc>
              <a:buClr>
                <a:srgbClr val="C00000"/>
              </a:buClr>
              <a:buFont typeface="Arial" panose="020B0604020202020204" pitchFamily="34" charset="0"/>
              <a:buChar char="•"/>
            </a:pPr>
            <a:r>
              <a:rPr lang="en-US" altLang="zh-TW" sz="2400" dirty="0" smtClean="0">
                <a:latin typeface="Candara" panose="020E0502030303020204" pitchFamily="34" charset="0"/>
              </a:rPr>
              <a:t>Recharge battery or discharge energy by wireless </a:t>
            </a:r>
          </a:p>
          <a:p>
            <a:pPr marL="171450" lvl="1" algn="l">
              <a:lnSpc>
                <a:spcPct val="150000"/>
              </a:lnSpc>
              <a:spcBef>
                <a:spcPts val="750"/>
              </a:spcBef>
              <a:buClr>
                <a:srgbClr val="C00000"/>
              </a:buClr>
              <a:buSzTx/>
            </a:pPr>
            <a:r>
              <a:rPr lang="en-US" altLang="zh-TW" sz="2800" dirty="0" smtClean="0">
                <a:latin typeface="Candara" panose="020E0502030303020204" pitchFamily="34" charset="0"/>
              </a:rPr>
              <a:t>Problem</a:t>
            </a:r>
          </a:p>
          <a:p>
            <a:pPr marL="628650" lvl="1" indent="-285750">
              <a:lnSpc>
                <a:spcPct val="150000"/>
              </a:lnSpc>
              <a:buClr>
                <a:srgbClr val="C00000"/>
              </a:buClr>
              <a:buFont typeface="Arial" panose="020B0604020202020204" pitchFamily="34" charset="0"/>
              <a:buChar char="•"/>
            </a:pPr>
            <a:r>
              <a:rPr lang="en-US" altLang="zh-TW" sz="2400" dirty="0" smtClean="0">
                <a:latin typeface="Candara" panose="020E0502030303020204" pitchFamily="34" charset="0"/>
              </a:rPr>
              <a:t>Monitor and detect security threats</a:t>
            </a:r>
            <a:endParaRPr lang="zh-TW" altLang="en-US" sz="24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a:t>
            </a:fld>
            <a:endParaRPr lang="zh-TW" altLang="en-US" dirty="0"/>
          </a:p>
        </p:txBody>
      </p:sp>
      <p:pic>
        <p:nvPicPr>
          <p:cNvPr id="5" name="图片 4"/>
          <p:cNvPicPr>
            <a:picLocks noChangeAspect="1"/>
          </p:cNvPicPr>
          <p:nvPr/>
        </p:nvPicPr>
        <p:blipFill>
          <a:blip r:embed="rId3"/>
          <a:stretch>
            <a:fillRect/>
          </a:stretch>
        </p:blipFill>
        <p:spPr>
          <a:xfrm>
            <a:off x="5918835" y="4642485"/>
            <a:ext cx="3145790" cy="1581785"/>
          </a:xfrm>
          <a:prstGeom prst="rect">
            <a:avLst/>
          </a:prstGeom>
        </p:spPr>
      </p:pic>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167" y="789471"/>
            <a:ext cx="7989752" cy="737672"/>
          </a:xfrm>
        </p:spPr>
        <p:txBody>
          <a:bodyPr/>
          <a:lstStyle/>
          <a:p>
            <a:r>
              <a:rPr lang="zh-CN" altLang="zh-CN" dirty="0"/>
              <a:t>基于</a:t>
            </a:r>
            <a:r>
              <a:rPr lang="en-US" altLang="zh-CN" dirty="0" err="1"/>
              <a:t>dt</a:t>
            </a:r>
            <a:r>
              <a:rPr lang="zh-CN" altLang="zh-CN" dirty="0"/>
              <a:t>的入侵者分类</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20</a:t>
            </a:fld>
            <a:endParaRPr lang="zh-TW" altLang="en-US" dirty="0"/>
          </a:p>
        </p:txBody>
      </p:sp>
      <p:sp>
        <p:nvSpPr>
          <p:cNvPr id="5" name="文本框 4"/>
          <p:cNvSpPr txBox="1"/>
          <p:nvPr/>
        </p:nvSpPr>
        <p:spPr>
          <a:xfrm>
            <a:off x="965591" y="2170749"/>
            <a:ext cx="7809732" cy="2585323"/>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熵用于测量事件的可预测性，即</a:t>
            </a:r>
            <a:r>
              <a:rPr lang="zh-CN" altLang="zh-CN" dirty="0">
                <a:solidFill>
                  <a:schemeClr val="accent4"/>
                </a:solidFill>
              </a:rPr>
              <a:t>数据中的不确定性或</a:t>
            </a:r>
            <a:r>
              <a:rPr lang="zh-CN" altLang="zh-CN" dirty="0" smtClean="0">
                <a:solidFill>
                  <a:schemeClr val="accent4"/>
                </a:solidFill>
              </a:rPr>
              <a:t>随机性</a:t>
            </a:r>
            <a:endParaRPr lang="en-US" altLang="zh-CN" dirty="0" smtClean="0">
              <a:solidFill>
                <a:schemeClr val="accent4"/>
              </a:solidFill>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信息增益准则用于</a:t>
            </a:r>
            <a:r>
              <a:rPr lang="zh-CN" altLang="zh-CN" dirty="0">
                <a:solidFill>
                  <a:schemeClr val="accent4"/>
                </a:solidFill>
              </a:rPr>
              <a:t>确定特征分割的优</a:t>
            </a:r>
            <a:r>
              <a:rPr lang="zh-CN" altLang="zh-CN" dirty="0" smtClean="0">
                <a:solidFill>
                  <a:schemeClr val="accent4"/>
                </a:solidFill>
              </a:rPr>
              <a:t>度</a:t>
            </a:r>
            <a:endParaRPr lang="en-US" altLang="zh-CN" dirty="0" smtClean="0">
              <a:solidFill>
                <a:schemeClr val="accent4"/>
              </a:solidFill>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zh-CN" dirty="0"/>
              <a:t>具有最高信息增益的特征被保留为分割</a:t>
            </a:r>
            <a:r>
              <a:rPr lang="zh-CN" altLang="zh-CN" dirty="0" smtClean="0"/>
              <a:t>特征</a:t>
            </a:r>
            <a:endParaRPr lang="en-US" altLang="zh-CN" dirty="0"/>
          </a:p>
          <a:p>
            <a:pPr marL="285750" indent="-285750">
              <a:buFont typeface="Arial" panose="020B0604020202020204" pitchFamily="34" charset="0"/>
              <a:buChar char="•"/>
            </a:pPr>
            <a:endParaRPr lang="zh-CN" altLang="en-US" dirty="0"/>
          </a:p>
        </p:txBody>
      </p:sp>
      <p:pic>
        <p:nvPicPr>
          <p:cNvPr id="6146"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329" y="4704735"/>
            <a:ext cx="7341940" cy="82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8079" y="717939"/>
            <a:ext cx="7989752" cy="737672"/>
          </a:xfrm>
        </p:spPr>
        <p:txBody>
          <a:bodyPr/>
          <a:lstStyle/>
          <a:p>
            <a:r>
              <a:rPr lang="zh-CN" altLang="zh-CN" dirty="0"/>
              <a:t>基于</a:t>
            </a:r>
            <a:r>
              <a:rPr lang="en-US" altLang="zh-CN" dirty="0" err="1"/>
              <a:t>dt</a:t>
            </a:r>
            <a:r>
              <a:rPr lang="zh-CN" altLang="zh-CN" dirty="0"/>
              <a:t>的入侵者分类</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21</a:t>
            </a:fld>
            <a:endParaRPr lang="zh-TW" altLang="en-US" dirty="0"/>
          </a:p>
        </p:txBody>
      </p:sp>
      <p:sp>
        <p:nvSpPr>
          <p:cNvPr id="7" name="矩形 6"/>
          <p:cNvSpPr/>
          <p:nvPr/>
        </p:nvSpPr>
        <p:spPr>
          <a:xfrm>
            <a:off x="611990" y="1769495"/>
            <a:ext cx="3749744" cy="646331"/>
          </a:xfrm>
          <a:prstGeom prst="rect">
            <a:avLst/>
          </a:prstGeom>
        </p:spPr>
        <p:txBody>
          <a:bodyPr wrap="none">
            <a:spAutoFit/>
          </a:bodyPr>
          <a:lstStyle/>
          <a:p>
            <a:r>
              <a:rPr lang="zh-CN" altLang="zh-CN" kern="100" dirty="0">
                <a:ea typeface="宋体" panose="02010600030101010101" pitchFamily="2" charset="-122"/>
                <a:cs typeface="宋体" panose="02010600030101010101" pitchFamily="2" charset="-122"/>
              </a:rPr>
              <a:t>信息增益用集合</a:t>
            </a:r>
            <a:r>
              <a:rPr lang="en-US" altLang="zh-CN" kern="100" dirty="0">
                <a:ea typeface="宋体" panose="02010600030101010101" pitchFamily="2" charset="-122"/>
                <a:cs typeface="宋体" panose="02010600030101010101" pitchFamily="2" charset="-122"/>
              </a:rPr>
              <a:t>e</a:t>
            </a:r>
            <a:r>
              <a:rPr lang="zh-CN" altLang="zh-CN" kern="100" dirty="0" smtClean="0">
                <a:ea typeface="宋体" panose="02010600030101010101" pitchFamily="2" charset="-122"/>
                <a:cs typeface="宋体" panose="02010600030101010101" pitchFamily="2" charset="-122"/>
              </a:rPr>
              <a:t>的</a:t>
            </a:r>
            <a:r>
              <a:rPr lang="en-US" altLang="zh-CN" kern="100" dirty="0">
                <a:ea typeface="宋体" panose="02010600030101010101" pitchFamily="2" charset="-122"/>
                <a:cs typeface="宋体" panose="02010600030101010101" pitchFamily="2" charset="-122"/>
              </a:rPr>
              <a:t>IG</a:t>
            </a:r>
            <a:r>
              <a:rPr lang="zh-CN" altLang="zh-CN" kern="100" dirty="0" smtClean="0">
                <a:ea typeface="宋体" panose="02010600030101010101" pitchFamily="2" charset="-122"/>
                <a:cs typeface="宋体" panose="02010600030101010101" pitchFamily="2" charset="-122"/>
              </a:rPr>
              <a:t>（</a:t>
            </a:r>
            <a:r>
              <a:rPr lang="en-US" altLang="zh-CN" kern="100" dirty="0" smtClean="0">
                <a:ea typeface="宋体" panose="02010600030101010101" pitchFamily="2" charset="-122"/>
                <a:cs typeface="宋体" panose="02010600030101010101" pitchFamily="2" charset="-122"/>
              </a:rPr>
              <a:t>E</a:t>
            </a:r>
            <a:r>
              <a:rPr lang="zh-CN" altLang="zh-CN" kern="100" dirty="0" smtClean="0">
                <a:ea typeface="宋体" panose="02010600030101010101" pitchFamily="2" charset="-122"/>
                <a:cs typeface="宋体" panose="02010600030101010101" pitchFamily="2" charset="-122"/>
              </a:rPr>
              <a:t>，</a:t>
            </a:r>
            <a:r>
              <a:rPr lang="en-US" altLang="zh-CN" kern="100" dirty="0" smtClean="0">
                <a:ea typeface="宋体" panose="02010600030101010101" pitchFamily="2" charset="-122"/>
                <a:cs typeface="宋体" panose="02010600030101010101" pitchFamily="2" charset="-122"/>
              </a:rPr>
              <a:t>F</a:t>
            </a:r>
            <a:r>
              <a:rPr lang="zh-CN" altLang="zh-CN" kern="100" dirty="0" smtClean="0">
                <a:ea typeface="宋体" panose="02010600030101010101" pitchFamily="2" charset="-122"/>
                <a:cs typeface="宋体" panose="02010600030101010101" pitchFamily="2" charset="-122"/>
              </a:rPr>
              <a:t>）表示</a:t>
            </a:r>
            <a:endParaRPr lang="en-US" altLang="zh-CN" kern="100" dirty="0" smtClean="0">
              <a:ea typeface="宋体" panose="02010600030101010101" pitchFamily="2" charset="-122"/>
              <a:cs typeface="宋体" panose="02010600030101010101" pitchFamily="2" charset="-122"/>
            </a:endParaRPr>
          </a:p>
          <a:p>
            <a:endParaRPr lang="zh-CN" altLang="en-US" dirty="0"/>
          </a:p>
        </p:txBody>
      </p:sp>
      <p:pic>
        <p:nvPicPr>
          <p:cNvPr id="7170" name="图片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92" y="2595965"/>
            <a:ext cx="8398827" cy="107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99"/>
          <p:cNvSpPr txBox="1"/>
          <p:nvPr/>
        </p:nvSpPr>
        <p:spPr>
          <a:xfrm>
            <a:off x="612140" y="3672205"/>
            <a:ext cx="7884795" cy="2245360"/>
          </a:xfrm>
          <a:prstGeom prst="rect">
            <a:avLst/>
          </a:prstGeom>
          <a:noFill/>
          <a:ln w="9525">
            <a:noFill/>
          </a:ln>
        </p:spPr>
        <p:txBody>
          <a:bodyPr wrap="square">
            <a:spAutoFit/>
          </a:bodyPr>
          <a:lstStyle/>
          <a:p>
            <a:pPr indent="0"/>
            <a:r>
              <a:rPr lang="zh-CN" sz="2000" b="0" dirty="0">
                <a:ea typeface="宋体" panose="02010600030101010101" pitchFamily="2" charset="-122"/>
              </a:rPr>
              <a:t>其中</a:t>
            </a:r>
            <a:r>
              <a:rPr lang="en-US" altLang="zh-CN" sz="2000" b="0" dirty="0">
                <a:ea typeface="宋体" panose="02010600030101010101" pitchFamily="2" charset="-122"/>
              </a:rPr>
              <a:t>IG</a:t>
            </a:r>
            <a:r>
              <a:rPr lang="zh-CN" sz="2000" b="0" dirty="0">
                <a:ea typeface="宋体" panose="02010600030101010101" pitchFamily="2" charset="-122"/>
              </a:rPr>
              <a:t>（</a:t>
            </a:r>
            <a:r>
              <a:rPr lang="en-US" altLang="zh-CN" sz="2000" b="0" dirty="0">
                <a:ea typeface="宋体" panose="02010600030101010101" pitchFamily="2" charset="-122"/>
              </a:rPr>
              <a:t>E</a:t>
            </a:r>
            <a:r>
              <a:rPr lang="zh-CN" sz="2000" b="0" dirty="0">
                <a:ea typeface="宋体" panose="02010600030101010101" pitchFamily="2" charset="-122"/>
              </a:rPr>
              <a:t>，</a:t>
            </a:r>
            <a:r>
              <a:rPr lang="en-US" altLang="zh-CN" sz="2000" b="0" dirty="0">
                <a:ea typeface="宋体" panose="02010600030101010101" pitchFamily="2" charset="-122"/>
              </a:rPr>
              <a:t>F</a:t>
            </a:r>
            <a:r>
              <a:rPr lang="zh-CN" sz="2000" b="0" dirty="0">
                <a:ea typeface="宋体" panose="02010600030101010101" pitchFamily="2" charset="-122"/>
              </a:rPr>
              <a:t>）是通过应用</a:t>
            </a:r>
            <a:r>
              <a:rPr lang="zh-CN" sz="2000" b="0" dirty="0">
                <a:solidFill>
                  <a:schemeClr val="accent4"/>
                </a:solidFill>
                <a:ea typeface="宋体" panose="02010600030101010101" pitchFamily="2" charset="-122"/>
              </a:rPr>
              <a:t>特征</a:t>
            </a:r>
            <a:r>
              <a:rPr lang="en-US" altLang="zh-CN" sz="2000" b="0" dirty="0">
                <a:solidFill>
                  <a:schemeClr val="accent4"/>
                </a:solidFill>
                <a:ea typeface="宋体" panose="02010600030101010101" pitchFamily="2" charset="-122"/>
              </a:rPr>
              <a:t>F</a:t>
            </a:r>
            <a:r>
              <a:rPr lang="zh-CN" sz="2000" b="0" dirty="0">
                <a:ea typeface="宋体" panose="02010600030101010101" pitchFamily="2" charset="-122"/>
              </a:rPr>
              <a:t>获得的信息增益</a:t>
            </a:r>
          </a:p>
          <a:p>
            <a:pPr indent="0"/>
            <a:r>
              <a:rPr lang="zh-CN" altLang="en-US" sz="2000" dirty="0"/>
              <a:t>p（x）是指事件x概率</a:t>
            </a:r>
          </a:p>
          <a:p>
            <a:pPr indent="0"/>
            <a:r>
              <a:rPr lang="zh-CN" altLang="en-US" sz="2000" dirty="0"/>
              <a:t>H（E，F）表示的特征F的熵</a:t>
            </a:r>
          </a:p>
          <a:p>
            <a:pPr indent="0"/>
            <a:r>
              <a:rPr lang="zh-CN" altLang="en-US" sz="2000" dirty="0"/>
              <a:t>选择具有IG（E，F）的最大值的特征</a:t>
            </a:r>
          </a:p>
          <a:p>
            <a:pPr indent="0"/>
            <a:r>
              <a:rPr lang="zh-CN" altLang="en-US" sz="2000" dirty="0"/>
              <a:t>从特征集中移除提供最高IG的特征，并最终重复算法直到所有特征均已处理</a:t>
            </a:r>
          </a:p>
          <a:p>
            <a:pPr indent="0"/>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48092" y="414832"/>
            <a:ext cx="7989752" cy="737672"/>
          </a:xfrm>
        </p:spPr>
        <p:txBody>
          <a:bodyPr>
            <a:normAutofit/>
          </a:bodyPr>
          <a:lstStyle/>
          <a:p>
            <a:r>
              <a:rPr lang="en-US" altLang="zh-CN" sz="3200" dirty="0" smtClean="0"/>
              <a:t>NS-3 </a:t>
            </a:r>
            <a:r>
              <a:rPr lang="en-US" altLang="zh-CN" sz="3200" dirty="0"/>
              <a:t>Dataset</a:t>
            </a:r>
            <a:endParaRPr lang="zh-CN"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22</a:t>
            </a:fld>
            <a:endParaRPr lang="zh-TW" altLang="en-US" dirty="0"/>
          </a:p>
        </p:txBody>
      </p:sp>
      <p:pic>
        <p:nvPicPr>
          <p:cNvPr id="6" name="图片 5"/>
          <p:cNvPicPr>
            <a:picLocks noChangeAspect="1"/>
          </p:cNvPicPr>
          <p:nvPr/>
        </p:nvPicPr>
        <p:blipFill>
          <a:blip r:embed="rId3"/>
          <a:stretch>
            <a:fillRect/>
          </a:stretch>
        </p:blipFill>
        <p:spPr>
          <a:xfrm>
            <a:off x="1732837" y="1152504"/>
            <a:ext cx="5420262" cy="4524741"/>
          </a:xfrm>
          <a:prstGeom prst="rect">
            <a:avLst/>
          </a:prstGeom>
        </p:spPr>
      </p:pic>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3200" dirty="0">
                <a:solidFill>
                  <a:schemeClr val="accent5">
                    <a:lumMod val="50000"/>
                  </a:schemeClr>
                </a:solidFill>
              </a:rPr>
              <a:t/>
            </a:r>
            <a:br>
              <a:rPr lang="en-US" altLang="zh-TW" sz="3200" dirty="0">
                <a:solidFill>
                  <a:schemeClr val="accent5">
                    <a:lumMod val="50000"/>
                  </a:schemeClr>
                </a:solidFill>
              </a:rPr>
            </a:br>
            <a:r>
              <a:rPr lang="en-US" altLang="zh-CN" sz="3600" dirty="0"/>
              <a:t>NSL-KDD </a:t>
            </a:r>
            <a:r>
              <a:rPr lang="en-US" altLang="zh-CN" sz="3600" dirty="0" smtClean="0"/>
              <a:t>Dataset</a:t>
            </a:r>
            <a:endParaRPr lang="zh-TW" altLang="en-US" sz="36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23</a:t>
            </a:fld>
            <a:endParaRPr lang="zh-TW" altLang="en-US" dirty="0"/>
          </a:p>
        </p:txBody>
      </p:sp>
      <p:pic>
        <p:nvPicPr>
          <p:cNvPr id="5" name="图片 4"/>
          <p:cNvPicPr>
            <a:picLocks noChangeAspect="1"/>
          </p:cNvPicPr>
          <p:nvPr/>
        </p:nvPicPr>
        <p:blipFill>
          <a:blip r:embed="rId3"/>
          <a:stretch>
            <a:fillRect/>
          </a:stretch>
        </p:blipFill>
        <p:spPr>
          <a:xfrm>
            <a:off x="714060" y="3480618"/>
            <a:ext cx="7856884" cy="2153265"/>
          </a:xfrm>
          <a:prstGeom prst="rect">
            <a:avLst/>
          </a:prstGeom>
        </p:spPr>
      </p:pic>
      <p:sp>
        <p:nvSpPr>
          <p:cNvPr id="6" name="矩形 5"/>
          <p:cNvSpPr/>
          <p:nvPr/>
        </p:nvSpPr>
        <p:spPr>
          <a:xfrm>
            <a:off x="714059" y="1539781"/>
            <a:ext cx="8326701" cy="1754326"/>
          </a:xfrm>
          <a:prstGeom prst="rect">
            <a:avLst/>
          </a:prstGeom>
        </p:spPr>
        <p:txBody>
          <a:bodyPr wrap="square">
            <a:spAutoFit/>
          </a:bodyPr>
          <a:lstStyle/>
          <a:p>
            <a:r>
              <a:rPr lang="zh-CN" altLang="zh-CN" kern="100" dirty="0">
                <a:ea typeface="宋体" panose="02010600030101010101" pitchFamily="2" charset="-122"/>
                <a:cs typeface="宋体" panose="02010600030101010101" pitchFamily="2" charset="-122"/>
              </a:rPr>
              <a:t>是由</a:t>
            </a:r>
            <a:r>
              <a:rPr lang="en-US" altLang="zh-CN" kern="100" dirty="0" err="1">
                <a:ea typeface="宋体" panose="02010600030101010101" pitchFamily="2" charset="-122"/>
                <a:cs typeface="宋体" panose="02010600030101010101" pitchFamily="2" charset="-122"/>
              </a:rPr>
              <a:t>darpa</a:t>
            </a:r>
            <a:r>
              <a:rPr lang="zh-CN" altLang="zh-CN" kern="100" dirty="0">
                <a:ea typeface="宋体" panose="02010600030101010101" pitchFamily="2" charset="-122"/>
                <a:cs typeface="宋体" panose="02010600030101010101" pitchFamily="2" charset="-122"/>
              </a:rPr>
              <a:t>和</a:t>
            </a:r>
            <a:r>
              <a:rPr lang="en-US" altLang="zh-CN" kern="100" dirty="0" err="1">
                <a:ea typeface="宋体" panose="02010600030101010101" pitchFamily="2" charset="-122"/>
                <a:cs typeface="宋体" panose="02010600030101010101" pitchFamily="2" charset="-122"/>
              </a:rPr>
              <a:t>mit</a:t>
            </a:r>
            <a:r>
              <a:rPr lang="zh-CN" altLang="zh-CN" kern="100" dirty="0">
                <a:ea typeface="宋体" panose="02010600030101010101" pitchFamily="2" charset="-122"/>
                <a:cs typeface="宋体" panose="02010600030101010101" pitchFamily="2" charset="-122"/>
              </a:rPr>
              <a:t>林肯实验室于</a:t>
            </a:r>
            <a:r>
              <a:rPr lang="en-US" altLang="zh-CN" kern="100" dirty="0">
                <a:ea typeface="宋体" panose="02010600030101010101" pitchFamily="2" charset="-122"/>
                <a:cs typeface="宋体" panose="02010600030101010101" pitchFamily="2" charset="-122"/>
              </a:rPr>
              <a:t>1999</a:t>
            </a:r>
            <a:r>
              <a:rPr lang="zh-CN" altLang="zh-CN" kern="100" dirty="0">
                <a:ea typeface="宋体" panose="02010600030101010101" pitchFamily="2" charset="-122"/>
                <a:cs typeface="宋体" panose="02010600030101010101" pitchFamily="2" charset="-122"/>
              </a:rPr>
              <a:t>年合作生成</a:t>
            </a:r>
            <a:r>
              <a:rPr lang="zh-CN" altLang="zh-CN" kern="100" dirty="0" smtClean="0">
                <a:ea typeface="宋体" panose="02010600030101010101" pitchFamily="2" charset="-122"/>
                <a:cs typeface="宋体" panose="02010600030101010101" pitchFamily="2" charset="-122"/>
              </a:rPr>
              <a:t>的</a:t>
            </a:r>
            <a:endParaRPr lang="en-US" altLang="zh-CN" kern="100" dirty="0" smtClean="0">
              <a:ea typeface="宋体" panose="02010600030101010101" pitchFamily="2" charset="-122"/>
              <a:cs typeface="宋体" panose="02010600030101010101" pitchFamily="2" charset="-122"/>
            </a:endParaRPr>
          </a:p>
          <a:p>
            <a:r>
              <a:rPr lang="zh-CN" altLang="zh-CN" dirty="0"/>
              <a:t>在这个数据集中，每个网络连接总共包含</a:t>
            </a:r>
            <a:r>
              <a:rPr lang="en-US" altLang="zh-CN" dirty="0"/>
              <a:t>41</a:t>
            </a:r>
            <a:r>
              <a:rPr lang="zh-CN" altLang="zh-CN" dirty="0"/>
              <a:t>个</a:t>
            </a:r>
            <a:r>
              <a:rPr lang="zh-CN" altLang="zh-CN" dirty="0" smtClean="0"/>
              <a:t>特征</a:t>
            </a:r>
            <a:endParaRPr lang="en-US" altLang="zh-CN" dirty="0" smtClean="0"/>
          </a:p>
          <a:p>
            <a:r>
              <a:rPr lang="zh-CN" altLang="zh-CN" dirty="0"/>
              <a:t>这些特征分为三组</a:t>
            </a:r>
            <a:r>
              <a:rPr lang="zh-CN" altLang="zh-CN" dirty="0" smtClean="0"/>
              <a:t>：</a:t>
            </a:r>
            <a:endParaRPr lang="en-US" altLang="zh-CN" dirty="0" smtClean="0"/>
          </a:p>
          <a:p>
            <a:r>
              <a:rPr lang="en-US" altLang="zh-CN" dirty="0" smtClean="0"/>
              <a:t>1</a:t>
            </a:r>
            <a:r>
              <a:rPr lang="zh-CN" altLang="zh-CN" dirty="0"/>
              <a:t>）基本特征，如持续时间；</a:t>
            </a:r>
            <a:r>
              <a:rPr lang="en-US" altLang="zh-CN" dirty="0"/>
              <a:t>2</a:t>
            </a:r>
            <a:r>
              <a:rPr lang="zh-CN" altLang="zh-CN" dirty="0"/>
              <a:t>）内容；</a:t>
            </a:r>
            <a:r>
              <a:rPr lang="en-US" altLang="zh-CN" dirty="0"/>
              <a:t>3</a:t>
            </a:r>
            <a:r>
              <a:rPr lang="zh-CN" altLang="zh-CN" dirty="0"/>
              <a:t>）统计</a:t>
            </a:r>
            <a:r>
              <a:rPr lang="zh-CN" altLang="zh-CN" dirty="0" smtClean="0"/>
              <a:t>特征</a:t>
            </a:r>
            <a:endParaRPr lang="en-US" altLang="zh-CN" dirty="0" smtClean="0"/>
          </a:p>
          <a:p>
            <a:endParaRPr lang="en-US" altLang="zh-CN" dirty="0" smtClean="0"/>
          </a:p>
          <a:p>
            <a:r>
              <a:rPr lang="en-US" altLang="zh-CN" dirty="0"/>
              <a:t>NSL-KDD</a:t>
            </a:r>
            <a:r>
              <a:rPr lang="zh-CN" altLang="zh-CN" dirty="0"/>
              <a:t>分为五个主要类（一个普通类和四个攻击类：</a:t>
            </a:r>
            <a:r>
              <a:rPr lang="en-US" altLang="zh-CN" dirty="0" err="1"/>
              <a:t>DoS</a:t>
            </a:r>
            <a:r>
              <a:rPr lang="zh-CN" altLang="zh-CN" dirty="0"/>
              <a:t>、</a:t>
            </a:r>
            <a:r>
              <a:rPr lang="en-US" altLang="zh-CN" dirty="0"/>
              <a:t>Probe</a:t>
            </a:r>
            <a:r>
              <a:rPr lang="zh-CN" altLang="zh-CN" dirty="0"/>
              <a:t>、</a:t>
            </a:r>
            <a:r>
              <a:rPr lang="en-US" altLang="zh-CN" dirty="0"/>
              <a:t>R2L</a:t>
            </a:r>
            <a:r>
              <a:rPr lang="zh-CN" altLang="zh-CN" dirty="0"/>
              <a:t>和</a:t>
            </a:r>
            <a:r>
              <a:rPr lang="en-US" altLang="zh-CN" dirty="0"/>
              <a:t>U2R</a:t>
            </a:r>
            <a:r>
              <a:rPr lang="zh-CN" altLang="zh-CN" dirty="0"/>
              <a:t>）</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NSL-KDD </a:t>
            </a:r>
            <a:r>
              <a:rPr lang="en-US" altLang="zh-CN" dirty="0" smtClean="0"/>
              <a:t>Dataset </a:t>
            </a:r>
            <a:r>
              <a:rPr lang="zh-CN" altLang="en-US" dirty="0" smtClean="0"/>
              <a:t>攻击类型</a:t>
            </a:r>
            <a:endParaRPr lang="zh-CN" altLang="en-US" dirty="0"/>
          </a:p>
        </p:txBody>
      </p:sp>
      <p:sp>
        <p:nvSpPr>
          <p:cNvPr id="3" name="页脚占位符 2"/>
          <p:cNvSpPr>
            <a:spLocks noGrp="1"/>
          </p:cNvSpPr>
          <p:nvPr>
            <p:ph type="ftr" sz="quarter" idx="11"/>
          </p:nvPr>
        </p:nvSpPr>
        <p:spPr/>
        <p:txBody>
          <a:bodyPr/>
          <a:lstStyle/>
          <a:p>
            <a:endParaRPr lang="zh-TW" altLang="en-US" dirty="0"/>
          </a:p>
        </p:txBody>
      </p:sp>
      <p:sp>
        <p:nvSpPr>
          <p:cNvPr id="4" name="灯片编号占位符 3"/>
          <p:cNvSpPr>
            <a:spLocks noGrp="1"/>
          </p:cNvSpPr>
          <p:nvPr>
            <p:ph type="sldNum" sz="quarter" idx="12"/>
          </p:nvPr>
        </p:nvSpPr>
        <p:spPr/>
        <p:txBody>
          <a:bodyPr/>
          <a:lstStyle/>
          <a:p>
            <a:fld id="{F2D3F1A7-F77E-4C2F-A1F2-DDCD038A1A67}" type="slidenum">
              <a:rPr lang="zh-TW" altLang="en-US" smtClean="0"/>
              <a:t>24</a:t>
            </a:fld>
            <a:endParaRPr lang="zh-TW" altLang="en-US" dirty="0"/>
          </a:p>
        </p:txBody>
      </p:sp>
      <p:sp>
        <p:nvSpPr>
          <p:cNvPr id="5" name="矩形 4"/>
          <p:cNvSpPr/>
          <p:nvPr/>
        </p:nvSpPr>
        <p:spPr>
          <a:xfrm>
            <a:off x="581192" y="1794582"/>
            <a:ext cx="4572000" cy="3416320"/>
          </a:xfrm>
          <a:prstGeom prst="rect">
            <a:avLst/>
          </a:prstGeom>
        </p:spPr>
        <p:txBody>
          <a:bodyPr>
            <a:spAutoFit/>
          </a:bodyPr>
          <a:lstStyle/>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宋体" panose="02010600030101010101" pitchFamily="2" charset="-122"/>
              </a:rPr>
              <a:t>拒绝服务（</a:t>
            </a:r>
            <a:r>
              <a:rPr lang="en-US" altLang="zh-CN" kern="100" dirty="0" err="1">
                <a:latin typeface="Calibri" panose="020F0502020204030204" pitchFamily="34" charset="0"/>
                <a:ea typeface="宋体" panose="02010600030101010101" pitchFamily="2" charset="-122"/>
                <a:cs typeface="宋体" panose="02010600030101010101" pitchFamily="2" charset="-122"/>
              </a:rPr>
              <a:t>DoS</a:t>
            </a:r>
            <a:r>
              <a:rPr lang="zh-CN" altLang="zh-CN" kern="100" dirty="0">
                <a:latin typeface="Calibri" panose="020F0502020204030204" pitchFamily="34" charset="0"/>
                <a:ea typeface="宋体" panose="02010600030101010101" pitchFamily="2" charset="-122"/>
                <a:cs typeface="宋体" panose="02010600030101010101" pitchFamily="2" charset="-122"/>
              </a:rPr>
              <a:t>），如</a:t>
            </a:r>
            <a:r>
              <a:rPr lang="en-US" altLang="zh-CN" kern="100" dirty="0">
                <a:latin typeface="Calibri" panose="020F0502020204030204" pitchFamily="34" charset="0"/>
                <a:ea typeface="宋体" panose="02010600030101010101" pitchFamily="2" charset="-122"/>
                <a:cs typeface="宋体" panose="02010600030101010101" pitchFamily="2" charset="-122"/>
              </a:rPr>
              <a:t>Apache2</a:t>
            </a:r>
            <a:r>
              <a:rPr lang="zh-CN" altLang="zh-CN" kern="100" dirty="0">
                <a:latin typeface="Calibri" panose="020F0502020204030204" pitchFamily="34" charset="0"/>
                <a:ea typeface="宋体" panose="02010600030101010101" pitchFamily="2" charset="-122"/>
                <a:cs typeface="宋体" panose="02010600030101010101" pitchFamily="2" charset="-122"/>
              </a:rPr>
              <a:t>，其目标是计算机的计算能力或内存，并阻止用户使用服务。</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宋体" panose="02010600030101010101" pitchFamily="2" charset="-122"/>
              </a:rPr>
              <a:t>像</a:t>
            </a:r>
            <a:r>
              <a:rPr lang="en-US" altLang="zh-CN" kern="100" dirty="0" err="1">
                <a:latin typeface="Calibri" panose="020F0502020204030204" pitchFamily="34" charset="0"/>
                <a:ea typeface="宋体" panose="02010600030101010101" pitchFamily="2" charset="-122"/>
                <a:cs typeface="宋体" panose="02010600030101010101" pitchFamily="2" charset="-122"/>
              </a:rPr>
              <a:t>ipsweep</a:t>
            </a:r>
            <a:r>
              <a:rPr lang="zh-CN" altLang="zh-CN" kern="100" dirty="0">
                <a:latin typeface="Calibri" panose="020F0502020204030204" pitchFamily="34" charset="0"/>
                <a:ea typeface="宋体" panose="02010600030101010101" pitchFamily="2" charset="-122"/>
                <a:cs typeface="宋体" panose="02010600030101010101" pitchFamily="2" charset="-122"/>
              </a:rPr>
              <a:t>这样的探测器，它扫描网络以收集</a:t>
            </a:r>
            <a:r>
              <a:rPr lang="en-US" altLang="zh-CN" kern="100" dirty="0" err="1">
                <a:latin typeface="Calibri" panose="020F0502020204030204" pitchFamily="34" charset="0"/>
                <a:ea typeface="宋体" panose="02010600030101010101" pitchFamily="2" charset="-122"/>
                <a:cs typeface="宋体" panose="02010600030101010101" pitchFamily="2" charset="-122"/>
              </a:rPr>
              <a:t>pri-vate</a:t>
            </a:r>
            <a:r>
              <a:rPr lang="zh-CN" altLang="zh-CN" kern="100" dirty="0">
                <a:latin typeface="Calibri" panose="020F0502020204030204" pitchFamily="34" charset="0"/>
                <a:ea typeface="宋体" panose="02010600030101010101" pitchFamily="2" charset="-122"/>
                <a:cs typeface="宋体" panose="02010600030101010101" pitchFamily="2" charset="-122"/>
              </a:rPr>
              <a:t>信息并发现已知的漏洞。</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宋体" panose="02010600030101010101" pitchFamily="2" charset="-122"/>
              </a:rPr>
              <a:t>远程到用户（</a:t>
            </a:r>
            <a:r>
              <a:rPr lang="en-US" altLang="zh-CN" kern="100" dirty="0">
                <a:latin typeface="Calibri" panose="020F0502020204030204" pitchFamily="34" charset="0"/>
                <a:ea typeface="宋体" panose="02010600030101010101" pitchFamily="2" charset="-122"/>
                <a:cs typeface="宋体" panose="02010600030101010101" pitchFamily="2" charset="-122"/>
              </a:rPr>
              <a:t>r2l</a:t>
            </a:r>
            <a:r>
              <a:rPr lang="zh-CN" altLang="zh-CN" kern="100" dirty="0">
                <a:latin typeface="Calibri" panose="020F0502020204030204" pitchFamily="34" charset="0"/>
                <a:ea typeface="宋体" panose="02010600030101010101" pitchFamily="2" charset="-122"/>
                <a:cs typeface="宋体" panose="02010600030101010101" pitchFamily="2" charset="-122"/>
              </a:rPr>
              <a:t>），如</a:t>
            </a:r>
            <a:r>
              <a:rPr lang="en-US" altLang="zh-CN" kern="100" dirty="0">
                <a:latin typeface="Calibri" panose="020F0502020204030204" pitchFamily="34" charset="0"/>
                <a:ea typeface="宋体" panose="02010600030101010101" pitchFamily="2" charset="-122"/>
                <a:cs typeface="宋体" panose="02010600030101010101" pitchFamily="2" charset="-122"/>
              </a:rPr>
              <a:t>ftp write</a:t>
            </a:r>
            <a:r>
              <a:rPr lang="zh-CN" altLang="zh-CN" kern="100" dirty="0">
                <a:latin typeface="Calibri" panose="020F0502020204030204" pitchFamily="34" charset="0"/>
                <a:ea typeface="宋体" panose="02010600030101010101" pitchFamily="2" charset="-122"/>
                <a:cs typeface="宋体" panose="02010600030101010101" pitchFamily="2" charset="-122"/>
              </a:rPr>
              <a:t>，它表示无法访问计算机但试图通过网络通信发送数据包来获得访问权限的攻击。</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kern="100" dirty="0">
                <a:latin typeface="Calibri" panose="020F0502020204030204" pitchFamily="34" charset="0"/>
                <a:ea typeface="宋体" panose="02010600030101010101" pitchFamily="2" charset="-122"/>
                <a:cs typeface="宋体" panose="02010600030101010101" pitchFamily="2" charset="-122"/>
              </a:rPr>
              <a:t>从用户到根（</a:t>
            </a:r>
            <a:r>
              <a:rPr lang="en-US" altLang="zh-CN" kern="100" dirty="0">
                <a:latin typeface="Calibri" panose="020F0502020204030204" pitchFamily="34" charset="0"/>
                <a:ea typeface="宋体" panose="02010600030101010101" pitchFamily="2" charset="-122"/>
                <a:cs typeface="宋体" panose="02010600030101010101" pitchFamily="2" charset="-122"/>
              </a:rPr>
              <a:t>U2R</a:t>
            </a:r>
            <a:r>
              <a:rPr lang="zh-CN" altLang="zh-CN" kern="100" dirty="0">
                <a:latin typeface="Calibri" panose="020F0502020204030204" pitchFamily="34" charset="0"/>
                <a:ea typeface="宋体" panose="02010600030101010101" pitchFamily="2" charset="-122"/>
                <a:cs typeface="宋体" panose="02010600030101010101" pitchFamily="2" charset="-122"/>
              </a:rPr>
              <a:t>）的攻击，如缓冲区溢出，这些攻击以机器访问开始，但试图拥有其他权限并利用系统的各种漏洞进行攻击。</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026" name="图片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419" y="2099033"/>
            <a:ext cx="3541257" cy="206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3600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CN" sz="3200" dirty="0" smtClean="0">
                <a:solidFill>
                  <a:schemeClr val="accent5">
                    <a:lumMod val="50000"/>
                  </a:schemeClr>
                </a:solidFill>
              </a:rPr>
              <a:t>Train and Test</a:t>
            </a:r>
            <a:endParaRPr lang="zh-TW"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25</a:t>
            </a:fld>
            <a:endParaRPr lang="zh-TW" altLang="en-US" dirty="0"/>
          </a:p>
        </p:txBody>
      </p:sp>
      <p:pic>
        <p:nvPicPr>
          <p:cNvPr id="5" name="图片 4"/>
          <p:cNvPicPr>
            <a:picLocks noChangeAspect="1"/>
          </p:cNvPicPr>
          <p:nvPr/>
        </p:nvPicPr>
        <p:blipFill>
          <a:blip r:embed="rId3"/>
          <a:stretch>
            <a:fillRect/>
          </a:stretch>
        </p:blipFill>
        <p:spPr>
          <a:xfrm>
            <a:off x="4222623" y="687475"/>
            <a:ext cx="4533333" cy="4895238"/>
          </a:xfrm>
          <a:prstGeom prst="rect">
            <a:avLst/>
          </a:prstGeom>
        </p:spPr>
      </p:pic>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CN" sz="3200" dirty="0" err="1"/>
              <a:t>rbm</a:t>
            </a:r>
            <a:r>
              <a:rPr lang="zh-CN" altLang="zh-CN" sz="3200" dirty="0"/>
              <a:t>快速学习过程</a:t>
            </a:r>
            <a:endParaRPr lang="zh-TW"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26</a:t>
            </a:fld>
            <a:endParaRPr lang="zh-TW" altLang="en-US" dirty="0"/>
          </a:p>
        </p:txBody>
      </p:sp>
      <p:pic>
        <p:nvPicPr>
          <p:cNvPr id="3074" name="图片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89" y="1425147"/>
            <a:ext cx="7073221" cy="436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CN" altLang="zh-CN" sz="3200"/>
              <a:t>评价措施</a:t>
            </a:r>
            <a:endParaRPr lang="zh-TW"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27</a:t>
            </a:fld>
            <a:endParaRPr lang="zh-TW" altLang="en-US" dirty="0"/>
          </a:p>
        </p:txBody>
      </p:sp>
      <p:sp>
        <p:nvSpPr>
          <p:cNvPr id="7" name="矩形 6"/>
          <p:cNvSpPr/>
          <p:nvPr/>
        </p:nvSpPr>
        <p:spPr>
          <a:xfrm>
            <a:off x="597384" y="1425147"/>
            <a:ext cx="8384384" cy="369332"/>
          </a:xfrm>
          <a:prstGeom prst="rect">
            <a:avLst/>
          </a:prstGeom>
        </p:spPr>
        <p:txBody>
          <a:bodyPr wrap="square">
            <a:spAutoFit/>
          </a:bodyPr>
          <a:lstStyle/>
          <a:p>
            <a:r>
              <a:rPr lang="en-US" altLang="zh-CN" kern="100" dirty="0" err="1">
                <a:latin typeface="宋体" panose="02010600030101010101" pitchFamily="2" charset="-122"/>
                <a:cs typeface="宋体" panose="02010600030101010101" pitchFamily="2" charset="-122"/>
              </a:rPr>
              <a:t>dbn</a:t>
            </a:r>
            <a:r>
              <a:rPr lang="zh-CN" altLang="zh-CN" kern="100" dirty="0">
                <a:ea typeface="宋体" panose="02010600030101010101" pitchFamily="2" charset="-122"/>
                <a:cs typeface="宋体" panose="02010600030101010101" pitchFamily="2" charset="-122"/>
              </a:rPr>
              <a:t>用于特征选择，</a:t>
            </a:r>
            <a:r>
              <a:rPr lang="en-US" altLang="zh-CN" kern="100" dirty="0" err="1">
                <a:ea typeface="宋体" panose="02010600030101010101" pitchFamily="2" charset="-122"/>
                <a:cs typeface="宋体" panose="02010600030101010101" pitchFamily="2" charset="-122"/>
              </a:rPr>
              <a:t>dt</a:t>
            </a:r>
            <a:r>
              <a:rPr lang="zh-CN" altLang="zh-CN" kern="100" dirty="0">
                <a:ea typeface="宋体" panose="02010600030101010101" pitchFamily="2" charset="-122"/>
                <a:cs typeface="宋体" panose="02010600030101010101" pitchFamily="2" charset="-122"/>
              </a:rPr>
              <a:t>用于攻击分类过程。所提供的</a:t>
            </a:r>
            <a:r>
              <a:rPr lang="en-US" altLang="zh-CN" kern="100" dirty="0">
                <a:ea typeface="宋体" panose="02010600030101010101" pitchFamily="2" charset="-122"/>
                <a:cs typeface="宋体" panose="02010600030101010101" pitchFamily="2" charset="-122"/>
              </a:rPr>
              <a:t>D2H-ID</a:t>
            </a:r>
            <a:r>
              <a:rPr lang="zh-CN" altLang="zh-CN" kern="100" dirty="0">
                <a:ea typeface="宋体" panose="02010600030101010101" pitchFamily="2" charset="-122"/>
                <a:cs typeface="宋体" panose="02010600030101010101" pitchFamily="2" charset="-122"/>
              </a:rPr>
              <a:t>根据以下标准进行评估：</a:t>
            </a:r>
            <a:endParaRPr lang="zh-CN" altLang="en-US" dirty="0"/>
          </a:p>
        </p:txBody>
      </p:sp>
      <p:sp>
        <p:nvSpPr>
          <p:cNvPr id="8" name="矩形 7"/>
          <p:cNvSpPr/>
          <p:nvPr/>
        </p:nvSpPr>
        <p:spPr>
          <a:xfrm>
            <a:off x="597384" y="2169412"/>
            <a:ext cx="6452345" cy="2031325"/>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zh-CN" kern="100" dirty="0">
                <a:ea typeface="宋体" panose="02010600030101010101" pitchFamily="2" charset="-122"/>
                <a:cs typeface="宋体" panose="02010600030101010101" pitchFamily="2" charset="-122"/>
              </a:rPr>
              <a:t>真阳性（</a:t>
            </a:r>
            <a:r>
              <a:rPr lang="en-US" altLang="zh-CN" kern="100" dirty="0" err="1">
                <a:ea typeface="宋体" panose="02010600030101010101" pitchFamily="2" charset="-122"/>
                <a:cs typeface="宋体" panose="02010600030101010101" pitchFamily="2" charset="-122"/>
              </a:rPr>
              <a:t>tp</a:t>
            </a:r>
            <a:r>
              <a:rPr lang="zh-CN" altLang="zh-CN" kern="100" dirty="0">
                <a:ea typeface="宋体" panose="02010600030101010101" pitchFamily="2" charset="-122"/>
                <a:cs typeface="宋体" panose="02010600030101010101" pitchFamily="2" charset="-122"/>
              </a:rPr>
              <a:t>）：是被正确分类为异常的</a:t>
            </a:r>
            <a:r>
              <a:rPr lang="zh-CN" altLang="zh-CN" kern="100" dirty="0" smtClean="0">
                <a:ea typeface="宋体" panose="02010600030101010101" pitchFamily="2" charset="-122"/>
                <a:cs typeface="宋体" panose="02010600030101010101" pitchFamily="2" charset="-122"/>
              </a:rPr>
              <a:t>异常</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a:t>
            </a:r>
            <a:endParaRPr lang="en-US" altLang="zh-CN" kern="100" dirty="0" smtClean="0">
              <a:ea typeface="宋体" panose="02010600030101010101" pitchFamily="2" charset="-122"/>
              <a:cs typeface="宋体" panose="02010600030101010101" pitchFamily="2" charset="-122"/>
            </a:endParaRPr>
          </a:p>
          <a:p>
            <a:pPr marL="342900" lvl="0" indent="-342900" algn="just">
              <a:spcAft>
                <a:spcPts val="0"/>
              </a:spcAft>
              <a:buFont typeface="Wingdings" panose="05000000000000000000" pitchFamily="2" charset="2"/>
              <a:buChar char=""/>
            </a:pPr>
            <a:endParaRPr lang="zh-CN" altLang="zh-CN" kern="100" dirty="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a:ea typeface="宋体" panose="02010600030101010101" pitchFamily="2" charset="-122"/>
                <a:cs typeface="宋体" panose="02010600030101010101" pitchFamily="2" charset="-122"/>
              </a:rPr>
              <a:t>假阳性（</a:t>
            </a:r>
            <a:r>
              <a:rPr lang="en-US" altLang="zh-CN" kern="100" dirty="0" err="1">
                <a:ea typeface="宋体" panose="02010600030101010101" pitchFamily="2" charset="-122"/>
                <a:cs typeface="宋体" panose="02010600030101010101" pitchFamily="2" charset="-122"/>
              </a:rPr>
              <a:t>fp</a:t>
            </a:r>
            <a:r>
              <a:rPr lang="zh-CN" altLang="zh-CN" kern="100" dirty="0">
                <a:ea typeface="宋体" panose="02010600030101010101" pitchFamily="2" charset="-122"/>
                <a:cs typeface="宋体" panose="02010600030101010101" pitchFamily="2" charset="-122"/>
              </a:rPr>
              <a:t>）：是被错误地归类为异常的</a:t>
            </a:r>
            <a:r>
              <a:rPr lang="zh-CN" altLang="zh-CN" kern="100" dirty="0" smtClean="0">
                <a:ea typeface="宋体" panose="02010600030101010101" pitchFamily="2" charset="-122"/>
                <a:cs typeface="宋体" panose="02010600030101010101" pitchFamily="2" charset="-122"/>
              </a:rPr>
              <a:t>正常</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a:t>
            </a:r>
            <a:endParaRPr lang="en-US"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endParaRPr lang="zh-CN" altLang="zh-CN" kern="100" dirty="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a:ea typeface="宋体" panose="02010600030101010101" pitchFamily="2" charset="-122"/>
                <a:cs typeface="宋体" panose="02010600030101010101" pitchFamily="2" charset="-122"/>
              </a:rPr>
              <a:t>真阴性（</a:t>
            </a:r>
            <a:r>
              <a:rPr lang="en-US" altLang="zh-CN" kern="100" dirty="0">
                <a:ea typeface="宋体" panose="02010600030101010101" pitchFamily="2" charset="-122"/>
                <a:cs typeface="宋体" panose="02010600030101010101" pitchFamily="2" charset="-122"/>
              </a:rPr>
              <a:t>TN</a:t>
            </a:r>
            <a:r>
              <a:rPr lang="zh-CN" altLang="zh-CN" kern="100" dirty="0">
                <a:ea typeface="宋体" panose="02010600030101010101" pitchFamily="2" charset="-122"/>
                <a:cs typeface="宋体" panose="02010600030101010101" pitchFamily="2" charset="-122"/>
              </a:rPr>
              <a:t>）：是正常</a:t>
            </a:r>
            <a:r>
              <a:rPr lang="zh-CN" altLang="zh-CN" kern="100" dirty="0" smtClean="0">
                <a:ea typeface="宋体" panose="02010600030101010101" pitchFamily="2" charset="-122"/>
                <a:cs typeface="宋体" panose="02010600030101010101" pitchFamily="2" charset="-122"/>
              </a:rPr>
              <a:t>的</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a:t>
            </a:r>
            <a:r>
              <a:rPr lang="zh-CN" altLang="zh-CN" kern="100" dirty="0">
                <a:ea typeface="宋体" panose="02010600030101010101" pitchFamily="2" charset="-122"/>
                <a:cs typeface="宋体" panose="02010600030101010101" pitchFamily="2" charset="-122"/>
              </a:rPr>
              <a:t>，分类正确</a:t>
            </a:r>
            <a:r>
              <a:rPr lang="zh-CN" altLang="zh-CN" kern="100" dirty="0" smtClean="0">
                <a:ea typeface="宋体" panose="02010600030101010101" pitchFamily="2" charset="-122"/>
                <a:cs typeface="宋体" panose="02010600030101010101" pitchFamily="2" charset="-122"/>
              </a:rPr>
              <a:t>。</a:t>
            </a:r>
            <a:endParaRPr lang="en-US" altLang="zh-CN" kern="100" dirty="0" smtClean="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endParaRPr lang="zh-CN" altLang="zh-CN" kern="100" dirty="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r>
              <a:rPr lang="zh-CN" altLang="zh-CN" kern="100" dirty="0">
                <a:ea typeface="宋体" panose="02010600030101010101" pitchFamily="2" charset="-122"/>
                <a:cs typeface="宋体" panose="02010600030101010101" pitchFamily="2" charset="-122"/>
              </a:rPr>
              <a:t>假阴性（</a:t>
            </a:r>
            <a:r>
              <a:rPr lang="en-US" altLang="zh-CN" kern="100" dirty="0" err="1">
                <a:ea typeface="宋体" panose="02010600030101010101" pitchFamily="2" charset="-122"/>
                <a:cs typeface="宋体" panose="02010600030101010101" pitchFamily="2" charset="-122"/>
              </a:rPr>
              <a:t>fn</a:t>
            </a:r>
            <a:r>
              <a:rPr lang="zh-CN" altLang="zh-CN" kern="100" dirty="0">
                <a:ea typeface="宋体" panose="02010600030101010101" pitchFamily="2" charset="-122"/>
                <a:cs typeface="宋体" panose="02010600030101010101" pitchFamily="2" charset="-122"/>
              </a:rPr>
              <a:t>）：是指异常</a:t>
            </a:r>
            <a:r>
              <a:rPr lang="zh-CN" altLang="zh-CN" kern="100" dirty="0" smtClean="0">
                <a:ea typeface="宋体" panose="02010600030101010101" pitchFamily="2" charset="-122"/>
                <a:cs typeface="宋体" panose="02010600030101010101" pitchFamily="2" charset="-122"/>
              </a:rPr>
              <a:t>的</a:t>
            </a:r>
            <a:r>
              <a:rPr lang="zh-CN" altLang="en-US" kern="100" dirty="0" smtClean="0">
                <a:ea typeface="宋体" panose="02010600030101010101" pitchFamily="2" charset="-122"/>
                <a:cs typeface="宋体" panose="02010600030101010101" pitchFamily="2" charset="-122"/>
              </a:rPr>
              <a:t>案</a:t>
            </a:r>
            <a:r>
              <a:rPr lang="zh-CN" altLang="zh-CN" kern="100" dirty="0" smtClean="0">
                <a:ea typeface="宋体" panose="02010600030101010101" pitchFamily="2" charset="-122"/>
                <a:cs typeface="宋体" panose="02010600030101010101" pitchFamily="2" charset="-122"/>
              </a:rPr>
              <a:t>例</a:t>
            </a:r>
            <a:r>
              <a:rPr lang="zh-CN" altLang="zh-CN" kern="100" dirty="0">
                <a:ea typeface="宋体" panose="02010600030101010101" pitchFamily="2" charset="-122"/>
                <a:cs typeface="宋体" panose="02010600030101010101" pitchFamily="2" charset="-122"/>
              </a:rPr>
              <a:t>被不正确地归类为正常。</a:t>
            </a:r>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5442" y="463454"/>
            <a:ext cx="7989752" cy="737672"/>
          </a:xfrm>
        </p:spPr>
        <p:txBody>
          <a:bodyPr>
            <a:normAutofit/>
          </a:bodyPr>
          <a:lstStyle/>
          <a:p>
            <a:r>
              <a:rPr lang="zh-CN" altLang="en-US" sz="3200" dirty="0" smtClean="0">
                <a:solidFill>
                  <a:schemeClr val="accent5">
                    <a:lumMod val="50000"/>
                  </a:schemeClr>
                </a:solidFill>
              </a:rPr>
              <a:t>评价指标</a:t>
            </a:r>
            <a:r>
              <a:rPr lang="en-US" altLang="zh-CN" sz="3200" dirty="0" smtClean="0">
                <a:solidFill>
                  <a:schemeClr val="accent5">
                    <a:lumMod val="50000"/>
                  </a:schemeClr>
                </a:solidFill>
              </a:rPr>
              <a:t>-----</a:t>
            </a:r>
            <a:r>
              <a:rPr lang="zh-CN" altLang="en-US" sz="3200" dirty="0" smtClean="0">
                <a:solidFill>
                  <a:schemeClr val="accent5">
                    <a:lumMod val="50000"/>
                  </a:schemeClr>
                </a:solidFill>
              </a:rPr>
              <a:t>准确率</a:t>
            </a:r>
            <a:endParaRPr lang="zh-TW"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28</a:t>
            </a:fld>
            <a:endParaRPr lang="zh-TW" altLang="en-US" dirty="0"/>
          </a:p>
        </p:txBody>
      </p:sp>
      <p:pic>
        <p:nvPicPr>
          <p:cNvPr id="4098" name="图片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81" y="1569962"/>
            <a:ext cx="6164352" cy="79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676788" y="1016030"/>
            <a:ext cx="2608406" cy="369332"/>
          </a:xfrm>
          <a:prstGeom prst="rect">
            <a:avLst/>
          </a:prstGeom>
        </p:spPr>
        <p:txBody>
          <a:bodyPr wrap="none">
            <a:spAutoFit/>
          </a:bodyPr>
          <a:lstStyle/>
          <a:p>
            <a:r>
              <a:rPr lang="en-US" altLang="zh-CN" kern="100" dirty="0">
                <a:latin typeface="宋体" panose="02010600030101010101" pitchFamily="2" charset="-122"/>
                <a:cs typeface="宋体" panose="02010600030101010101" pitchFamily="2" charset="-122"/>
              </a:rPr>
              <a:t>ids</a:t>
            </a:r>
            <a:r>
              <a:rPr lang="zh-CN" altLang="zh-CN" kern="100" dirty="0">
                <a:ea typeface="宋体" panose="02010600030101010101" pitchFamily="2" charset="-122"/>
                <a:cs typeface="宋体" panose="02010600030101010101" pitchFamily="2" charset="-122"/>
              </a:rPr>
              <a:t>性能评估的关键因素</a:t>
            </a:r>
            <a:endParaRPr lang="zh-CN" altLang="en-US" dirty="0"/>
          </a:p>
        </p:txBody>
      </p:sp>
      <p:pic>
        <p:nvPicPr>
          <p:cNvPr id="4099" name="图片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81" y="2667226"/>
            <a:ext cx="416242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306" y="2467201"/>
            <a:ext cx="45529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080" y="1755058"/>
            <a:ext cx="4562475"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1000"/>
                                        <p:tgtEl>
                                          <p:spTgt spid="4100"/>
                                        </p:tgtEl>
                                      </p:cBhvr>
                                    </p:animEffect>
                                    <p:anim calcmode="lin" valueType="num">
                                      <p:cBhvr>
                                        <p:cTn id="12" dur="1000" fill="hold"/>
                                        <p:tgtEl>
                                          <p:spTgt spid="4100"/>
                                        </p:tgtEl>
                                        <p:attrNameLst>
                                          <p:attrName>ppt_x</p:attrName>
                                        </p:attrNameLst>
                                      </p:cBhvr>
                                      <p:tavLst>
                                        <p:tav tm="0">
                                          <p:val>
                                            <p:strVal val="#ppt_x"/>
                                          </p:val>
                                        </p:tav>
                                        <p:tav tm="100000">
                                          <p:val>
                                            <p:strVal val="#ppt_x"/>
                                          </p:val>
                                        </p:tav>
                                      </p:tavLst>
                                    </p:anim>
                                    <p:anim calcmode="lin" valueType="num">
                                      <p:cBhvr>
                                        <p:cTn id="13"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101"/>
                                        </p:tgtEl>
                                        <p:attrNameLst>
                                          <p:attrName>style.visibility</p:attrName>
                                        </p:attrNameLst>
                                      </p:cBhvr>
                                      <p:to>
                                        <p:strVal val="visible"/>
                                      </p:to>
                                    </p:set>
                                    <p:animEffect transition="in" filter="circle(in)">
                                      <p:cBhvr>
                                        <p:cTn id="18"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5442" y="463454"/>
            <a:ext cx="7989752" cy="737672"/>
          </a:xfrm>
        </p:spPr>
        <p:txBody>
          <a:bodyPr>
            <a:normAutofit/>
          </a:bodyPr>
          <a:lstStyle/>
          <a:p>
            <a:r>
              <a:rPr lang="zh-CN" altLang="en-US" sz="3200" dirty="0" smtClean="0">
                <a:solidFill>
                  <a:schemeClr val="accent5">
                    <a:lumMod val="50000"/>
                  </a:schemeClr>
                </a:solidFill>
              </a:rPr>
              <a:t>评价指标</a:t>
            </a:r>
            <a:r>
              <a:rPr lang="en-US" altLang="zh-CN" sz="3200" dirty="0" smtClean="0">
                <a:solidFill>
                  <a:schemeClr val="accent5">
                    <a:lumMod val="50000"/>
                  </a:schemeClr>
                </a:solidFill>
              </a:rPr>
              <a:t>-----</a:t>
            </a:r>
            <a:r>
              <a:rPr lang="zh-CN" altLang="en-US" sz="3200" dirty="0" smtClean="0">
                <a:solidFill>
                  <a:schemeClr val="accent5">
                    <a:lumMod val="50000"/>
                  </a:schemeClr>
                </a:solidFill>
              </a:rPr>
              <a:t>检出率</a:t>
            </a:r>
            <a:endParaRPr lang="zh-TW"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29</a:t>
            </a:fld>
            <a:endParaRPr lang="zh-TW" altLang="en-US" dirty="0"/>
          </a:p>
        </p:txBody>
      </p:sp>
      <p:pic>
        <p:nvPicPr>
          <p:cNvPr id="5122" name="图片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42" y="1555714"/>
            <a:ext cx="7049478" cy="82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91" y="2432297"/>
            <a:ext cx="6528261" cy="25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640697" y="973999"/>
            <a:ext cx="4339650" cy="369332"/>
          </a:xfrm>
          <a:prstGeom prst="rect">
            <a:avLst/>
          </a:prstGeom>
        </p:spPr>
        <p:txBody>
          <a:bodyPr wrap="none">
            <a:spAutoFit/>
          </a:bodyPr>
          <a:lstStyle/>
          <a:p>
            <a:r>
              <a:rPr lang="zh-CN" altLang="zh-CN" kern="100" dirty="0">
                <a:ea typeface="宋体" panose="02010600030101010101" pitchFamily="2" charset="-122"/>
                <a:cs typeface="宋体" panose="02010600030101010101" pitchFamily="2" charset="-122"/>
              </a:rPr>
              <a:t>它是指正确分类为攻击的行为的百分比。</a:t>
            </a:r>
            <a:endParaRPr lang="zh-CN" altLang="en-US" dirty="0"/>
          </a:p>
        </p:txBody>
      </p:sp>
    </p:spTree>
    <p:extLst>
      <p:ext uri="{BB962C8B-B14F-4D97-AF65-F5344CB8AC3E}">
        <p14:creationId xmlns:p14="http://schemas.microsoft.com/office/powerpoint/2010/main" val="60153686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solidFill>
                  <a:schemeClr val="accent5">
                    <a:lumMod val="50000"/>
                  </a:schemeClr>
                </a:solidFill>
                <a:latin typeface="Comic Sans MS" panose="030F0702030302020204" pitchFamily="66" charset="0"/>
              </a:rPr>
              <a:t>System </a:t>
            </a:r>
            <a:r>
              <a:rPr lang="en-US" altLang="zh-TW" sz="3200" dirty="0">
                <a:solidFill>
                  <a:schemeClr val="accent5">
                    <a:lumMod val="50000"/>
                  </a:schemeClr>
                </a:solidFill>
                <a:latin typeface="Comic Sans MS" panose="030F0702030302020204" pitchFamily="66" charset="0"/>
                <a:sym typeface="+mn-ea"/>
              </a:rPr>
              <a:t>framework</a:t>
            </a:r>
            <a:endParaRPr lang="en-US" altLang="zh-TW" sz="3200" dirty="0">
              <a:solidFill>
                <a:schemeClr val="accent5">
                  <a:lumMod val="50000"/>
                </a:schemeClr>
              </a:solidFill>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3</a:t>
            </a:fld>
            <a:endParaRPr lang="zh-TW" altLang="en-US" dirty="0"/>
          </a:p>
        </p:txBody>
      </p:sp>
      <p:sp>
        <p:nvSpPr>
          <p:cNvPr id="23" name="矩形 22"/>
          <p:cNvSpPr/>
          <p:nvPr/>
        </p:nvSpPr>
        <p:spPr>
          <a:xfrm>
            <a:off x="3478599" y="5304869"/>
            <a:ext cx="2076209" cy="276999"/>
          </a:xfrm>
          <a:prstGeom prst="rect">
            <a:avLst/>
          </a:prstGeom>
        </p:spPr>
        <p:txBody>
          <a:bodyPr wrap="none">
            <a:spAutoFit/>
          </a:bodyPr>
          <a:lstStyle/>
          <a:p>
            <a:r>
              <a:rPr lang="en-US" altLang="zh-TW" sz="1200" dirty="0" smtClean="0">
                <a:latin typeface="Comic Sans MS" panose="030F0702030302020204" pitchFamily="66" charset="0"/>
              </a:rPr>
              <a:t> Document Decryption </a:t>
            </a:r>
            <a:r>
              <a:rPr lang="en-US" altLang="zh-TW" sz="1200" dirty="0">
                <a:latin typeface="Comic Sans MS" panose="030F0702030302020204" pitchFamily="66" charset="0"/>
              </a:rPr>
              <a:t>Key</a:t>
            </a:r>
            <a:endParaRPr lang="zh-TW" altLang="en-US" sz="1200" dirty="0"/>
          </a:p>
        </p:txBody>
      </p:sp>
      <p:pic>
        <p:nvPicPr>
          <p:cNvPr id="11" name="图片 10"/>
          <p:cNvPicPr>
            <a:picLocks noChangeAspect="1"/>
          </p:cNvPicPr>
          <p:nvPr/>
        </p:nvPicPr>
        <p:blipFill>
          <a:blip r:embed="rId3"/>
          <a:stretch>
            <a:fillRect/>
          </a:stretch>
        </p:blipFill>
        <p:spPr>
          <a:xfrm>
            <a:off x="1047750" y="1425575"/>
            <a:ext cx="6626225" cy="443738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23"/>
                                        </p:tgtEl>
                                        <p:attrNameLst>
                                          <p:attrName>style.color</p:attrName>
                                        </p:attrNameLst>
                                      </p:cBhvr>
                                      <p:to>
                                        <p:clrVal>
                                          <a:schemeClr val="accent2"/>
                                        </p:clrVal>
                                      </p:to>
                                    </p:set>
                                    <p:set>
                                      <p:cBhvr>
                                        <p:cTn id="7" dur="500" fill="hold"/>
                                        <p:tgtEl>
                                          <p:spTgt spid="23"/>
                                        </p:tgtEl>
                                        <p:attrNameLst>
                                          <p:attrName>fillcolor</p:attrName>
                                        </p:attrNameLst>
                                      </p:cBhvr>
                                      <p:to>
                                        <p:clrVal>
                                          <a:schemeClr val="accent2"/>
                                        </p:clrVal>
                                      </p:to>
                                    </p:set>
                                    <p:set>
                                      <p:cBhvr>
                                        <p:cTn id="8" dur="500" fill="hold"/>
                                        <p:tgtEl>
                                          <p:spTgt spid="2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5442" y="463454"/>
            <a:ext cx="7989752" cy="737672"/>
          </a:xfrm>
        </p:spPr>
        <p:txBody>
          <a:bodyPr>
            <a:normAutofit/>
          </a:bodyPr>
          <a:lstStyle/>
          <a:p>
            <a:r>
              <a:rPr lang="zh-CN" altLang="en-US" sz="3200" dirty="0" smtClean="0">
                <a:solidFill>
                  <a:schemeClr val="accent5">
                    <a:lumMod val="50000"/>
                  </a:schemeClr>
                </a:solidFill>
              </a:rPr>
              <a:t>评价指标</a:t>
            </a:r>
            <a:r>
              <a:rPr lang="en-US" altLang="zh-CN" sz="3200" dirty="0" smtClean="0">
                <a:solidFill>
                  <a:schemeClr val="accent5">
                    <a:lumMod val="50000"/>
                  </a:schemeClr>
                </a:solidFill>
              </a:rPr>
              <a:t>-----</a:t>
            </a:r>
            <a:r>
              <a:rPr lang="zh-CN" altLang="en-US" sz="3200" dirty="0" smtClean="0">
                <a:solidFill>
                  <a:schemeClr val="accent5">
                    <a:lumMod val="50000"/>
                  </a:schemeClr>
                </a:solidFill>
              </a:rPr>
              <a:t>检出率</a:t>
            </a:r>
            <a:endParaRPr lang="zh-TW"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30</a:t>
            </a:fld>
            <a:endParaRPr lang="zh-TW" altLang="en-US" dirty="0"/>
          </a:p>
        </p:txBody>
      </p:sp>
      <p:pic>
        <p:nvPicPr>
          <p:cNvPr id="5122" name="图片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42" y="1555714"/>
            <a:ext cx="7049478" cy="82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图片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02" y="2202273"/>
            <a:ext cx="51212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0181" y="2202273"/>
            <a:ext cx="52673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5250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147"/>
                                        </p:tgtEl>
                                        <p:attrNameLst>
                                          <p:attrName>style.visibility</p:attrName>
                                        </p:attrNameLst>
                                      </p:cBhvr>
                                      <p:to>
                                        <p:strVal val="visible"/>
                                      </p:to>
                                    </p:set>
                                    <p:animEffect transition="in" filter="randombar(horizontal)">
                                      <p:cBhvr>
                                        <p:cTn id="14"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5442" y="463454"/>
            <a:ext cx="7989752" cy="737672"/>
          </a:xfrm>
        </p:spPr>
        <p:txBody>
          <a:bodyPr>
            <a:normAutofit/>
          </a:bodyPr>
          <a:lstStyle/>
          <a:p>
            <a:r>
              <a:rPr lang="zh-CN" altLang="en-US" sz="3200" dirty="0" smtClean="0">
                <a:solidFill>
                  <a:schemeClr val="accent5">
                    <a:lumMod val="50000"/>
                  </a:schemeClr>
                </a:solidFill>
              </a:rPr>
              <a:t>评价指标</a:t>
            </a:r>
            <a:r>
              <a:rPr lang="en-US" altLang="zh-CN" sz="3200" dirty="0" smtClean="0">
                <a:solidFill>
                  <a:schemeClr val="accent5">
                    <a:lumMod val="50000"/>
                  </a:schemeClr>
                </a:solidFill>
              </a:rPr>
              <a:t>-----</a:t>
            </a:r>
            <a:r>
              <a:rPr lang="zh-CN" altLang="en-US" sz="3200" dirty="0" smtClean="0">
                <a:solidFill>
                  <a:schemeClr val="accent5">
                    <a:lumMod val="50000"/>
                  </a:schemeClr>
                </a:solidFill>
              </a:rPr>
              <a:t>假阳性率（虚报率）</a:t>
            </a:r>
            <a:endParaRPr lang="zh-TW"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31</a:t>
            </a:fld>
            <a:endParaRPr lang="zh-TW" altLang="en-US" dirty="0"/>
          </a:p>
        </p:txBody>
      </p:sp>
      <p:pic>
        <p:nvPicPr>
          <p:cNvPr id="7170" name="图片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42" y="1166704"/>
            <a:ext cx="7075740" cy="86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64" y="2013548"/>
            <a:ext cx="5200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图片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997" y="1710813"/>
            <a:ext cx="51720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图片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326" y="1891788"/>
            <a:ext cx="527685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5984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3"/>
                                        </p:tgtEl>
                                        <p:attrNameLst>
                                          <p:attrName>style.visibility</p:attrName>
                                        </p:attrNameLst>
                                      </p:cBhvr>
                                      <p:to>
                                        <p:strVal val="visible"/>
                                      </p:to>
                                    </p:set>
                                    <p:animEffect transition="in" filter="fade">
                                      <p:cBhvr>
                                        <p:cTn id="14" dur="1000"/>
                                        <p:tgtEl>
                                          <p:spTgt spid="7173"/>
                                        </p:tgtEl>
                                      </p:cBhvr>
                                    </p:animEffect>
                                    <p:anim calcmode="lin" valueType="num">
                                      <p:cBhvr>
                                        <p:cTn id="15" dur="1000" fill="hold"/>
                                        <p:tgtEl>
                                          <p:spTgt spid="7173"/>
                                        </p:tgtEl>
                                        <p:attrNameLst>
                                          <p:attrName>ppt_x</p:attrName>
                                        </p:attrNameLst>
                                      </p:cBhvr>
                                      <p:tavLst>
                                        <p:tav tm="0">
                                          <p:val>
                                            <p:strVal val="#ppt_x"/>
                                          </p:val>
                                        </p:tav>
                                        <p:tav tm="100000">
                                          <p:val>
                                            <p:strVal val="#ppt_x"/>
                                          </p:val>
                                        </p:tav>
                                      </p:tavLst>
                                    </p:anim>
                                    <p:anim calcmode="lin" valueType="num">
                                      <p:cBhvr>
                                        <p:cTn id="16" dur="1000" fill="hold"/>
                                        <p:tgtEl>
                                          <p:spTgt spid="717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72"/>
                                        </p:tgtEl>
                                        <p:attrNameLst>
                                          <p:attrName>style.visibility</p:attrName>
                                        </p:attrNameLst>
                                      </p:cBhvr>
                                      <p:to>
                                        <p:strVal val="visible"/>
                                      </p:to>
                                    </p:set>
                                    <p:animEffect transition="in" filter="fade">
                                      <p:cBhvr>
                                        <p:cTn id="21" dur="1000"/>
                                        <p:tgtEl>
                                          <p:spTgt spid="7172"/>
                                        </p:tgtEl>
                                      </p:cBhvr>
                                    </p:animEffect>
                                    <p:anim calcmode="lin" valueType="num">
                                      <p:cBhvr>
                                        <p:cTn id="22" dur="1000" fill="hold"/>
                                        <p:tgtEl>
                                          <p:spTgt spid="7172"/>
                                        </p:tgtEl>
                                        <p:attrNameLst>
                                          <p:attrName>ppt_x</p:attrName>
                                        </p:attrNameLst>
                                      </p:cBhvr>
                                      <p:tavLst>
                                        <p:tav tm="0">
                                          <p:val>
                                            <p:strVal val="#ppt_x"/>
                                          </p:val>
                                        </p:tav>
                                        <p:tav tm="100000">
                                          <p:val>
                                            <p:strVal val="#ppt_x"/>
                                          </p:val>
                                        </p:tav>
                                      </p:tavLst>
                                    </p:anim>
                                    <p:anim calcmode="lin" valueType="num">
                                      <p:cBhvr>
                                        <p:cTn id="23" dur="1000" fill="hold"/>
                                        <p:tgtEl>
                                          <p:spTgt spid="7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solidFill>
                  <a:schemeClr val="accent5">
                    <a:lumMod val="50000"/>
                  </a:schemeClr>
                </a:solidFill>
              </a:rPr>
              <a:t>评价指标</a:t>
            </a:r>
            <a:r>
              <a:rPr lang="en-US" altLang="zh-CN" dirty="0" smtClean="0">
                <a:solidFill>
                  <a:schemeClr val="accent5">
                    <a:lumMod val="50000"/>
                  </a:schemeClr>
                </a:solidFill>
              </a:rPr>
              <a:t>-----</a:t>
            </a:r>
            <a:r>
              <a:rPr lang="zh-CN" altLang="zh-CN" dirty="0"/>
              <a:t>服务检索延迟</a:t>
            </a:r>
          </a:p>
        </p:txBody>
      </p:sp>
      <p:sp>
        <p:nvSpPr>
          <p:cNvPr id="3" name="页脚占位符 2"/>
          <p:cNvSpPr>
            <a:spLocks noGrp="1"/>
          </p:cNvSpPr>
          <p:nvPr>
            <p:ph type="ftr" sz="quarter" idx="11"/>
          </p:nvPr>
        </p:nvSpPr>
        <p:spPr/>
        <p:txBody>
          <a:bodyPr/>
          <a:lstStyle/>
          <a:p>
            <a:endParaRPr lang="zh-TW" altLang="en-US" dirty="0"/>
          </a:p>
        </p:txBody>
      </p:sp>
      <p:sp>
        <p:nvSpPr>
          <p:cNvPr id="4" name="灯片编号占位符 3"/>
          <p:cNvSpPr>
            <a:spLocks noGrp="1"/>
          </p:cNvSpPr>
          <p:nvPr>
            <p:ph type="sldNum" sz="quarter" idx="12"/>
          </p:nvPr>
        </p:nvSpPr>
        <p:spPr/>
        <p:txBody>
          <a:bodyPr/>
          <a:lstStyle/>
          <a:p>
            <a:fld id="{F2D3F1A7-F77E-4C2F-A1F2-DDCD038A1A67}" type="slidenum">
              <a:rPr lang="zh-TW" altLang="en-US" smtClean="0"/>
              <a:t>32</a:t>
            </a:fld>
            <a:endParaRPr lang="zh-TW" altLang="en-US" dirty="0"/>
          </a:p>
        </p:txBody>
      </p:sp>
      <p:pic>
        <p:nvPicPr>
          <p:cNvPr id="8194" name="图片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355" y="1553344"/>
            <a:ext cx="6233806" cy="4073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921658"/>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solidFill>
                  <a:schemeClr val="accent5">
                    <a:lumMod val="50000"/>
                  </a:schemeClr>
                </a:solidFill>
              </a:rPr>
              <a:t>Conclusion</a:t>
            </a:r>
            <a:endParaRPr lang="zh-TW" altLang="en-US" sz="32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33</a:t>
            </a:fld>
            <a:endParaRPr lang="zh-TW" altLang="en-US" dirty="0"/>
          </a:p>
        </p:txBody>
      </p:sp>
      <p:sp>
        <p:nvSpPr>
          <p:cNvPr id="5" name="文字方塊 4"/>
          <p:cNvSpPr txBox="1"/>
          <p:nvPr/>
        </p:nvSpPr>
        <p:spPr>
          <a:xfrm>
            <a:off x="581192" y="1732085"/>
            <a:ext cx="8009792" cy="2800767"/>
          </a:xfrm>
          <a:prstGeom prst="rect">
            <a:avLst/>
          </a:prstGeom>
          <a:noFill/>
        </p:spPr>
        <p:txBody>
          <a:bodyPr wrap="square" rtlCol="0">
            <a:spAutoFit/>
          </a:bodyPr>
          <a:lstStyle/>
          <a:p>
            <a:pPr marL="342900" indent="-342900">
              <a:buFont typeface="Arial" panose="020B0604020202020204" pitchFamily="34" charset="0"/>
              <a:buChar char="•"/>
            </a:pPr>
            <a:r>
              <a:rPr lang="zh-CN" altLang="zh-CN" sz="2400" dirty="0"/>
              <a:t>通过真实的网络安全攻击场景证明了该系统的有效性。该方法的总准确度为</a:t>
            </a:r>
            <a:r>
              <a:rPr lang="en-US" altLang="zh-CN" sz="2400" dirty="0"/>
              <a:t>99.43%</a:t>
            </a:r>
            <a:r>
              <a:rPr lang="zh-CN" altLang="zh-CN" sz="2400" dirty="0"/>
              <a:t>，检出率为</a:t>
            </a:r>
            <a:r>
              <a:rPr lang="en-US" altLang="zh-CN" sz="2400" dirty="0"/>
              <a:t>99.92%</a:t>
            </a:r>
            <a:r>
              <a:rPr lang="zh-CN" altLang="zh-CN" sz="2400" dirty="0" smtClean="0"/>
              <a:t>，</a:t>
            </a:r>
            <a:r>
              <a:rPr lang="zh-CN" altLang="en-US" sz="2400" dirty="0" smtClean="0"/>
              <a:t>虚报率</a:t>
            </a:r>
            <a:r>
              <a:rPr lang="zh-CN" altLang="zh-CN" sz="2400" dirty="0" smtClean="0"/>
              <a:t>为</a:t>
            </a:r>
            <a:r>
              <a:rPr lang="en-US" altLang="zh-CN" sz="2400" dirty="0"/>
              <a:t>0.96%</a:t>
            </a:r>
            <a:r>
              <a:rPr lang="zh-CN" altLang="zh-CN" sz="2400" dirty="0"/>
              <a:t>，假阴性率为</a:t>
            </a:r>
            <a:r>
              <a:rPr lang="en-US" altLang="zh-CN" sz="2400" dirty="0"/>
              <a:t>1.53%</a:t>
            </a:r>
            <a:r>
              <a:rPr lang="zh-CN" altLang="zh-CN" sz="2400" dirty="0"/>
              <a:t>。</a:t>
            </a:r>
          </a:p>
          <a:p>
            <a:pPr marL="742950" lvl="1" indent="-285750">
              <a:buClr>
                <a:srgbClr val="C00000"/>
              </a:buClr>
              <a:buFont typeface="Arial" panose="020B0604020202020204" pitchFamily="34" charset="0"/>
              <a:buChar char="•"/>
            </a:pPr>
            <a:endParaRPr lang="en-US" altLang="zh-TW" sz="2000" dirty="0">
              <a:latin typeface="Candara" panose="020E0502030303020204" pitchFamily="34" charset="0"/>
            </a:endParaRPr>
          </a:p>
          <a:p>
            <a:pPr marL="285750" indent="-285750">
              <a:buClr>
                <a:srgbClr val="C00000"/>
              </a:buClr>
              <a:buFont typeface="Arial" panose="020B0604020202020204" pitchFamily="34" charset="0"/>
              <a:buChar char="•"/>
            </a:pPr>
            <a:r>
              <a:rPr lang="en-US" altLang="zh-TW" sz="2400" dirty="0">
                <a:latin typeface="Candara" panose="020E0502030303020204" pitchFamily="34" charset="0"/>
              </a:rPr>
              <a:t>Future </a:t>
            </a:r>
            <a:r>
              <a:rPr lang="en-US" altLang="zh-TW" sz="2400" dirty="0" smtClean="0">
                <a:latin typeface="Candara" panose="020E0502030303020204" pitchFamily="34" charset="0"/>
              </a:rPr>
              <a:t>work</a:t>
            </a:r>
          </a:p>
          <a:p>
            <a:pPr marL="742950" lvl="1" indent="-285750">
              <a:buClr>
                <a:srgbClr val="C00000"/>
              </a:buClr>
              <a:buFont typeface="Arial" panose="020B0604020202020204" pitchFamily="34" charset="0"/>
              <a:buChar char="•"/>
            </a:pPr>
            <a:r>
              <a:rPr lang="zh-CN" altLang="zh-CN" sz="2000" dirty="0"/>
              <a:t>计划扩展所提出的模型，以利用从车辆通信中收集的大数据。系统将采用人工智能模型和技术进行数据分析，提高车辆行驶安全性和道路安全性。</a:t>
            </a:r>
            <a:endParaRPr lang="zh-TW" altLang="en-US" sz="2000" dirty="0">
              <a:latin typeface="Candara" panose="020E05020303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12566" y="3752572"/>
            <a:ext cx="2700841" cy="737672"/>
          </a:xfrm>
        </p:spPr>
        <p:txBody>
          <a:bodyPr>
            <a:normAutofit/>
          </a:bodyPr>
          <a:lstStyle/>
          <a:p>
            <a:r>
              <a:rPr lang="en-US" altLang="zh-TW" sz="4000" b="1" dirty="0" smtClean="0"/>
              <a:t>Thank You</a:t>
            </a:r>
            <a:endParaRPr lang="zh-TW" altLang="en-US" sz="40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34</a:t>
            </a:fld>
            <a:endParaRPr lang="zh-TW" altLang="en-US" dirty="0"/>
          </a:p>
        </p:txBody>
      </p:sp>
      <p:sp>
        <p:nvSpPr>
          <p:cNvPr id="69" name="Freeform 7"/>
          <p:cNvSpPr>
            <a:spLocks/>
          </p:cNvSpPr>
          <p:nvPr/>
        </p:nvSpPr>
        <p:spPr bwMode="auto">
          <a:xfrm>
            <a:off x="4639341" y="1160462"/>
            <a:ext cx="938213" cy="2454275"/>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8"/>
          <p:cNvSpPr>
            <a:spLocks/>
          </p:cNvSpPr>
          <p:nvPr/>
        </p:nvSpPr>
        <p:spPr bwMode="auto">
          <a:xfrm>
            <a:off x="4967953" y="1304925"/>
            <a:ext cx="604838" cy="2309813"/>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0"/>
          <p:cNvSpPr>
            <a:spLocks/>
          </p:cNvSpPr>
          <p:nvPr/>
        </p:nvSpPr>
        <p:spPr bwMode="auto">
          <a:xfrm>
            <a:off x="5544216" y="296862"/>
            <a:ext cx="514350" cy="3317875"/>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1"/>
          <p:cNvSpPr>
            <a:spLocks/>
          </p:cNvSpPr>
          <p:nvPr/>
        </p:nvSpPr>
        <p:spPr bwMode="auto">
          <a:xfrm>
            <a:off x="4937791" y="3614738"/>
            <a:ext cx="631825" cy="1398588"/>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2"/>
          <p:cNvSpPr>
            <a:spLocks/>
          </p:cNvSpPr>
          <p:nvPr/>
        </p:nvSpPr>
        <p:spPr bwMode="auto">
          <a:xfrm>
            <a:off x="4937791" y="3946525"/>
            <a:ext cx="896938" cy="1066800"/>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6"/>
          <p:cNvSpPr>
            <a:spLocks/>
          </p:cNvSpPr>
          <p:nvPr/>
        </p:nvSpPr>
        <p:spPr bwMode="auto">
          <a:xfrm>
            <a:off x="2926428" y="2595562"/>
            <a:ext cx="581025" cy="3446463"/>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21"/>
          <p:cNvSpPr>
            <a:spLocks/>
          </p:cNvSpPr>
          <p:nvPr/>
        </p:nvSpPr>
        <p:spPr bwMode="auto">
          <a:xfrm>
            <a:off x="1135728" y="2595562"/>
            <a:ext cx="2371725" cy="3471863"/>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22"/>
          <p:cNvSpPr>
            <a:spLocks/>
          </p:cNvSpPr>
          <p:nvPr/>
        </p:nvSpPr>
        <p:spPr bwMode="auto">
          <a:xfrm>
            <a:off x="1135728" y="1781175"/>
            <a:ext cx="3670300" cy="4286251"/>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25"/>
          <p:cNvSpPr>
            <a:spLocks/>
          </p:cNvSpPr>
          <p:nvPr/>
        </p:nvSpPr>
        <p:spPr bwMode="auto">
          <a:xfrm>
            <a:off x="-713709" y="5013325"/>
            <a:ext cx="5651500" cy="1219200"/>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26"/>
          <p:cNvSpPr>
            <a:spLocks/>
          </p:cNvSpPr>
          <p:nvPr/>
        </p:nvSpPr>
        <p:spPr bwMode="auto">
          <a:xfrm>
            <a:off x="-713709" y="3946525"/>
            <a:ext cx="6548438" cy="2216150"/>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27"/>
          <p:cNvSpPr>
            <a:spLocks/>
          </p:cNvSpPr>
          <p:nvPr/>
        </p:nvSpPr>
        <p:spPr bwMode="auto">
          <a:xfrm>
            <a:off x="-713709" y="2595562"/>
            <a:ext cx="4221163" cy="2873375"/>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35"/>
          <p:cNvSpPr>
            <a:spLocks/>
          </p:cNvSpPr>
          <p:nvPr/>
        </p:nvSpPr>
        <p:spPr bwMode="auto">
          <a:xfrm>
            <a:off x="4923503" y="-41275"/>
            <a:ext cx="1319213" cy="1046163"/>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37"/>
          <p:cNvSpPr>
            <a:spLocks/>
          </p:cNvSpPr>
          <p:nvPr/>
        </p:nvSpPr>
        <p:spPr bwMode="auto">
          <a:xfrm>
            <a:off x="3507453" y="0"/>
            <a:ext cx="2735263" cy="2595563"/>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38"/>
          <p:cNvSpPr>
            <a:spLocks/>
          </p:cNvSpPr>
          <p:nvPr/>
        </p:nvSpPr>
        <p:spPr bwMode="auto">
          <a:xfrm>
            <a:off x="4806028" y="0"/>
            <a:ext cx="1436688" cy="1782763"/>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39"/>
          <p:cNvSpPr>
            <a:spLocks/>
          </p:cNvSpPr>
          <p:nvPr/>
        </p:nvSpPr>
        <p:spPr bwMode="auto">
          <a:xfrm>
            <a:off x="5661691" y="0"/>
            <a:ext cx="581025" cy="549275"/>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44"/>
          <p:cNvSpPr>
            <a:spLocks/>
          </p:cNvSpPr>
          <p:nvPr/>
        </p:nvSpPr>
        <p:spPr bwMode="auto">
          <a:xfrm>
            <a:off x="6242716" y="0"/>
            <a:ext cx="571500" cy="346075"/>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47"/>
          <p:cNvSpPr>
            <a:spLocks/>
          </p:cNvSpPr>
          <p:nvPr/>
        </p:nvSpPr>
        <p:spPr bwMode="auto">
          <a:xfrm>
            <a:off x="2926428" y="346075"/>
            <a:ext cx="4000500" cy="5697538"/>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48"/>
          <p:cNvSpPr>
            <a:spLocks/>
          </p:cNvSpPr>
          <p:nvPr/>
        </p:nvSpPr>
        <p:spPr bwMode="auto">
          <a:xfrm>
            <a:off x="4937791" y="346075"/>
            <a:ext cx="2089150" cy="4667251"/>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49"/>
          <p:cNvSpPr>
            <a:spLocks/>
          </p:cNvSpPr>
          <p:nvPr/>
        </p:nvSpPr>
        <p:spPr bwMode="auto">
          <a:xfrm>
            <a:off x="5569616" y="346075"/>
            <a:ext cx="1485900" cy="3271838"/>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53"/>
          <p:cNvSpPr>
            <a:spLocks/>
          </p:cNvSpPr>
          <p:nvPr/>
        </p:nvSpPr>
        <p:spPr bwMode="auto">
          <a:xfrm>
            <a:off x="5831553" y="346075"/>
            <a:ext cx="1200150" cy="3603626"/>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54"/>
          <p:cNvSpPr>
            <a:spLocks/>
          </p:cNvSpPr>
          <p:nvPr/>
        </p:nvSpPr>
        <p:spPr bwMode="auto">
          <a:xfrm>
            <a:off x="5544216" y="117475"/>
            <a:ext cx="1312863" cy="228600"/>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55"/>
          <p:cNvSpPr>
            <a:spLocks/>
          </p:cNvSpPr>
          <p:nvPr/>
        </p:nvSpPr>
        <p:spPr bwMode="auto">
          <a:xfrm>
            <a:off x="3507453" y="346075"/>
            <a:ext cx="3306763" cy="2249488"/>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8227 w 10000"/>
              <a:gd name="connsiteY7" fmla="*/ 3131 h 10000"/>
              <a:gd name="connsiteX8" fmla="*/ 9121 w 10000"/>
              <a:gd name="connsiteY8" fmla="*/ 1920 h 10000"/>
              <a:gd name="connsiteX9" fmla="*/ 10000 w 10000"/>
              <a:gd name="connsiteY9" fmla="*/ 0 h 10000"/>
              <a:gd name="connsiteX10" fmla="*/ 10000 w 10000"/>
              <a:gd name="connsiteY10" fmla="*/ 0 h 10000"/>
              <a:gd name="connsiteX11" fmla="*/ 9121 w 10000"/>
              <a:gd name="connsiteY11" fmla="*/ 1931 h 10000"/>
              <a:gd name="connsiteX12" fmla="*/ 8235 w 10000"/>
              <a:gd name="connsiteY12" fmla="*/ 3131 h 10000"/>
              <a:gd name="connsiteX13" fmla="*/ 7030 w 10000"/>
              <a:gd name="connsiteY13" fmla="*/ 4469 h 10000"/>
              <a:gd name="connsiteX14" fmla="*/ 6555 w 10000"/>
              <a:gd name="connsiteY14" fmla="*/ 4971 h 10000"/>
              <a:gd name="connsiteX15" fmla="*/ 6322 w 10000"/>
              <a:gd name="connsiteY15" fmla="*/ 5177 h 10000"/>
              <a:gd name="connsiteX16" fmla="*/ 5544 w 10000"/>
              <a:gd name="connsiteY16" fmla="*/ 5886 h 10000"/>
              <a:gd name="connsiteX17" fmla="*/ 3818 w 10000"/>
              <a:gd name="connsiteY17" fmla="*/ 7326 h 10000"/>
              <a:gd name="connsiteX18" fmla="*/ 0 w 10000"/>
              <a:gd name="connsiteY18"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8227 w 10000"/>
              <a:gd name="connsiteY7" fmla="*/ 3131 h 10000"/>
              <a:gd name="connsiteX8" fmla="*/ 9121 w 10000"/>
              <a:gd name="connsiteY8" fmla="*/ 1920 h 10000"/>
              <a:gd name="connsiteX9" fmla="*/ 10000 w 10000"/>
              <a:gd name="connsiteY9" fmla="*/ 0 h 10000"/>
              <a:gd name="connsiteX10" fmla="*/ 10000 w 10000"/>
              <a:gd name="connsiteY10" fmla="*/ 0 h 10000"/>
              <a:gd name="connsiteX11" fmla="*/ 9121 w 10000"/>
              <a:gd name="connsiteY11" fmla="*/ 1931 h 10000"/>
              <a:gd name="connsiteX12" fmla="*/ 8235 w 10000"/>
              <a:gd name="connsiteY12" fmla="*/ 3131 h 10000"/>
              <a:gd name="connsiteX13" fmla="*/ 7030 w 10000"/>
              <a:gd name="connsiteY13" fmla="*/ 4469 h 10000"/>
              <a:gd name="connsiteX14" fmla="*/ 6322 w 10000"/>
              <a:gd name="connsiteY14" fmla="*/ 5177 h 10000"/>
              <a:gd name="connsiteX15" fmla="*/ 5544 w 10000"/>
              <a:gd name="connsiteY15" fmla="*/ 5886 h 10000"/>
              <a:gd name="connsiteX16" fmla="*/ 3818 w 10000"/>
              <a:gd name="connsiteY16" fmla="*/ 7326 h 10000"/>
              <a:gd name="connsiteX17" fmla="*/ 0 w 10000"/>
              <a:gd name="connsiteY17" fmla="*/ 10000 h 10000"/>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7030 w 10000"/>
              <a:gd name="connsiteY5" fmla="*/ 4469 h 10000"/>
              <a:gd name="connsiteX6" fmla="*/ 8227 w 10000"/>
              <a:gd name="connsiteY6" fmla="*/ 3131 h 10000"/>
              <a:gd name="connsiteX7" fmla="*/ 9121 w 10000"/>
              <a:gd name="connsiteY7" fmla="*/ 1920 h 10000"/>
              <a:gd name="connsiteX8" fmla="*/ 10000 w 10000"/>
              <a:gd name="connsiteY8" fmla="*/ 0 h 10000"/>
              <a:gd name="connsiteX9" fmla="*/ 10000 w 10000"/>
              <a:gd name="connsiteY9" fmla="*/ 0 h 10000"/>
              <a:gd name="connsiteX10" fmla="*/ 9121 w 10000"/>
              <a:gd name="connsiteY10" fmla="*/ 1931 h 10000"/>
              <a:gd name="connsiteX11" fmla="*/ 8235 w 10000"/>
              <a:gd name="connsiteY11" fmla="*/ 3131 h 10000"/>
              <a:gd name="connsiteX12" fmla="*/ 7030 w 10000"/>
              <a:gd name="connsiteY12" fmla="*/ 4469 h 10000"/>
              <a:gd name="connsiteX13" fmla="*/ 6322 w 10000"/>
              <a:gd name="connsiteY13" fmla="*/ 5177 h 10000"/>
              <a:gd name="connsiteX14" fmla="*/ 5544 w 10000"/>
              <a:gd name="connsiteY14" fmla="*/ 5886 h 10000"/>
              <a:gd name="connsiteX15" fmla="*/ 3818 w 10000"/>
              <a:gd name="connsiteY15" fmla="*/ 7326 h 10000"/>
              <a:gd name="connsiteX16" fmla="*/ 0 w 10000"/>
              <a:gd name="connsiteY1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56"/>
          <p:cNvSpPr>
            <a:spLocks/>
          </p:cNvSpPr>
          <p:nvPr/>
        </p:nvSpPr>
        <p:spPr bwMode="auto">
          <a:xfrm>
            <a:off x="4806028" y="346075"/>
            <a:ext cx="2008188" cy="1436688"/>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57"/>
          <p:cNvSpPr>
            <a:spLocks/>
          </p:cNvSpPr>
          <p:nvPr/>
        </p:nvSpPr>
        <p:spPr bwMode="auto">
          <a:xfrm>
            <a:off x="5661691" y="133350"/>
            <a:ext cx="1152525" cy="415925"/>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61"/>
          <p:cNvSpPr>
            <a:spLocks/>
          </p:cNvSpPr>
          <p:nvPr/>
        </p:nvSpPr>
        <p:spPr bwMode="auto">
          <a:xfrm>
            <a:off x="6814216" y="346075"/>
            <a:ext cx="230188" cy="925513"/>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62"/>
          <p:cNvSpPr>
            <a:spLocks/>
          </p:cNvSpPr>
          <p:nvPr/>
        </p:nvSpPr>
        <p:spPr bwMode="auto">
          <a:xfrm>
            <a:off x="6242716" y="-20638"/>
            <a:ext cx="800100" cy="1292225"/>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65"/>
          <p:cNvSpPr>
            <a:spLocks/>
          </p:cNvSpPr>
          <p:nvPr/>
        </p:nvSpPr>
        <p:spPr bwMode="auto">
          <a:xfrm>
            <a:off x="1135728" y="1271587"/>
            <a:ext cx="5894388" cy="4816476"/>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66"/>
          <p:cNvSpPr>
            <a:spLocks/>
          </p:cNvSpPr>
          <p:nvPr/>
        </p:nvSpPr>
        <p:spPr bwMode="auto">
          <a:xfrm>
            <a:off x="2926428" y="1271587"/>
            <a:ext cx="4103688" cy="4770438"/>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67"/>
          <p:cNvSpPr>
            <a:spLocks/>
          </p:cNvSpPr>
          <p:nvPr/>
        </p:nvSpPr>
        <p:spPr bwMode="auto">
          <a:xfrm>
            <a:off x="4937791" y="1271587"/>
            <a:ext cx="2092325" cy="3741738"/>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68"/>
          <p:cNvSpPr>
            <a:spLocks/>
          </p:cNvSpPr>
          <p:nvPr/>
        </p:nvSpPr>
        <p:spPr bwMode="auto">
          <a:xfrm>
            <a:off x="5569616" y="1271587"/>
            <a:ext cx="1460500" cy="2346325"/>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9"/>
          <p:cNvSpPr>
            <a:spLocks/>
          </p:cNvSpPr>
          <p:nvPr/>
        </p:nvSpPr>
        <p:spPr bwMode="auto">
          <a:xfrm>
            <a:off x="5831553" y="1271587"/>
            <a:ext cx="1198563" cy="2674938"/>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70"/>
          <p:cNvSpPr>
            <a:spLocks/>
          </p:cNvSpPr>
          <p:nvPr/>
        </p:nvSpPr>
        <p:spPr bwMode="auto">
          <a:xfrm>
            <a:off x="5544216" y="296862"/>
            <a:ext cx="1485900" cy="974725"/>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71"/>
          <p:cNvSpPr>
            <a:spLocks/>
          </p:cNvSpPr>
          <p:nvPr/>
        </p:nvSpPr>
        <p:spPr bwMode="auto">
          <a:xfrm>
            <a:off x="3507453" y="1271587"/>
            <a:ext cx="3522663" cy="1325563"/>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72"/>
          <p:cNvSpPr>
            <a:spLocks/>
          </p:cNvSpPr>
          <p:nvPr/>
        </p:nvSpPr>
        <p:spPr bwMode="auto">
          <a:xfrm>
            <a:off x="4806028" y="1047750"/>
            <a:ext cx="2233613" cy="735013"/>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73"/>
          <p:cNvSpPr>
            <a:spLocks/>
          </p:cNvSpPr>
          <p:nvPr/>
        </p:nvSpPr>
        <p:spPr bwMode="auto">
          <a:xfrm>
            <a:off x="5660103" y="179387"/>
            <a:ext cx="1379538" cy="1092200"/>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04" name="组合 103"/>
          <p:cNvGrpSpPr/>
          <p:nvPr/>
        </p:nvGrpSpPr>
        <p:grpSpPr>
          <a:xfrm>
            <a:off x="2255325" y="1375669"/>
            <a:ext cx="2304000" cy="2304000"/>
            <a:chOff x="1827622" y="1343919"/>
            <a:chExt cx="2304000" cy="2304000"/>
          </a:xfrm>
        </p:grpSpPr>
        <p:sp>
          <p:nvSpPr>
            <p:cNvPr id="105" name="椭圆 10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5306066" y="3340320"/>
            <a:ext cx="504056" cy="504056"/>
            <a:chOff x="1827622" y="1343919"/>
            <a:chExt cx="2304000" cy="2304000"/>
          </a:xfrm>
          <a:solidFill>
            <a:schemeClr val="accent1"/>
          </a:solidFill>
        </p:grpSpPr>
        <p:sp>
          <p:nvSpPr>
            <p:cNvPr id="109" name="椭圆 10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同心圆 110"/>
          <p:cNvSpPr/>
          <p:nvPr/>
        </p:nvSpPr>
        <p:spPr>
          <a:xfrm>
            <a:off x="5050364" y="1917818"/>
            <a:ext cx="179096" cy="17909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2" name="同心圆 111"/>
          <p:cNvSpPr/>
          <p:nvPr/>
        </p:nvSpPr>
        <p:spPr>
          <a:xfrm>
            <a:off x="5929965" y="1613683"/>
            <a:ext cx="179096" cy="179096"/>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600">
              <a:solidFill>
                <a:schemeClr val="bg1"/>
              </a:solidFill>
              <a:latin typeface="微软雅黑" pitchFamily="34" charset="-122"/>
              <a:ea typeface="微软雅黑" pitchFamily="34" charset="-122"/>
            </a:endParaRPr>
          </a:p>
        </p:txBody>
      </p:sp>
      <p:sp>
        <p:nvSpPr>
          <p:cNvPr id="113" name="同心圆 112"/>
          <p:cNvSpPr/>
          <p:nvPr/>
        </p:nvSpPr>
        <p:spPr>
          <a:xfrm>
            <a:off x="5483243" y="231775"/>
            <a:ext cx="179096" cy="179096"/>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同心圆 113"/>
          <p:cNvSpPr/>
          <p:nvPr/>
        </p:nvSpPr>
        <p:spPr>
          <a:xfrm>
            <a:off x="6397814" y="517524"/>
            <a:ext cx="179096" cy="179096"/>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同心圆 114"/>
          <p:cNvSpPr/>
          <p:nvPr/>
        </p:nvSpPr>
        <p:spPr>
          <a:xfrm>
            <a:off x="5765170" y="3853153"/>
            <a:ext cx="179096" cy="179096"/>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600">
              <a:solidFill>
                <a:schemeClr val="bg1"/>
              </a:solidFill>
              <a:latin typeface="微软雅黑" pitchFamily="34" charset="-122"/>
              <a:ea typeface="微软雅黑" pitchFamily="34" charset="-122"/>
            </a:endParaRPr>
          </a:p>
        </p:txBody>
      </p:sp>
      <p:sp>
        <p:nvSpPr>
          <p:cNvPr id="116" name="同心圆 115"/>
          <p:cNvSpPr/>
          <p:nvPr/>
        </p:nvSpPr>
        <p:spPr>
          <a:xfrm>
            <a:off x="2881330" y="5919285"/>
            <a:ext cx="179096" cy="179096"/>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7" name="同心圆 116"/>
          <p:cNvSpPr/>
          <p:nvPr/>
        </p:nvSpPr>
        <p:spPr>
          <a:xfrm>
            <a:off x="1058881" y="5975642"/>
            <a:ext cx="179096" cy="179096"/>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118" name="组合 117"/>
          <p:cNvGrpSpPr/>
          <p:nvPr/>
        </p:nvGrpSpPr>
        <p:grpSpPr>
          <a:xfrm>
            <a:off x="6774913" y="966763"/>
            <a:ext cx="504056" cy="504056"/>
            <a:chOff x="1827622" y="1343919"/>
            <a:chExt cx="2304000" cy="2304000"/>
          </a:xfrm>
          <a:solidFill>
            <a:schemeClr val="accent1"/>
          </a:solidFill>
        </p:grpSpPr>
        <p:sp>
          <p:nvSpPr>
            <p:cNvPr id="119" name="椭圆 11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1" name="组合 120"/>
          <p:cNvGrpSpPr/>
          <p:nvPr/>
        </p:nvGrpSpPr>
        <p:grpSpPr>
          <a:xfrm>
            <a:off x="6145786" y="2690788"/>
            <a:ext cx="504056" cy="504056"/>
            <a:chOff x="1827622" y="1343919"/>
            <a:chExt cx="2304000" cy="2304000"/>
          </a:xfrm>
        </p:grpSpPr>
        <p:sp>
          <p:nvSpPr>
            <p:cNvPr id="122" name="椭圆 1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4" name="组合 123"/>
          <p:cNvGrpSpPr/>
          <p:nvPr/>
        </p:nvGrpSpPr>
        <p:grpSpPr>
          <a:xfrm>
            <a:off x="5127815" y="4318793"/>
            <a:ext cx="504056" cy="504056"/>
            <a:chOff x="1827622" y="1343919"/>
            <a:chExt cx="2304000" cy="2304000"/>
          </a:xfrm>
        </p:grpSpPr>
        <p:sp>
          <p:nvSpPr>
            <p:cNvPr id="125" name="椭圆 1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7" name="组合 126"/>
          <p:cNvGrpSpPr/>
          <p:nvPr/>
        </p:nvGrpSpPr>
        <p:grpSpPr>
          <a:xfrm>
            <a:off x="4483378" y="770529"/>
            <a:ext cx="746082" cy="746082"/>
            <a:chOff x="1827622" y="1343919"/>
            <a:chExt cx="2304000" cy="2304000"/>
          </a:xfrm>
        </p:grpSpPr>
        <p:sp>
          <p:nvSpPr>
            <p:cNvPr id="128" name="椭圆 12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4" name="图片 133"/>
          <p:cNvPicPr>
            <a:picLocks noChangeAspect="1"/>
          </p:cNvPicPr>
          <p:nvPr/>
        </p:nvPicPr>
        <p:blipFill>
          <a:blip r:embed="rId3"/>
          <a:stretch>
            <a:fillRect/>
          </a:stretch>
        </p:blipFill>
        <p:spPr>
          <a:xfrm>
            <a:off x="2265397" y="1374081"/>
            <a:ext cx="2280501" cy="22805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500" fill="hold"/>
                                        <p:tgtEl>
                                          <p:spTgt spid="112"/>
                                        </p:tgtEl>
                                        <p:attrNameLst>
                                          <p:attrName>ppt_w</p:attrName>
                                        </p:attrNameLst>
                                      </p:cBhvr>
                                      <p:tavLst>
                                        <p:tav tm="0">
                                          <p:val>
                                            <p:fltVal val="0"/>
                                          </p:val>
                                        </p:tav>
                                        <p:tav tm="100000">
                                          <p:val>
                                            <p:strVal val="#ppt_w"/>
                                          </p:val>
                                        </p:tav>
                                      </p:tavLst>
                                    </p:anim>
                                    <p:anim calcmode="lin" valueType="num">
                                      <p:cBhvr>
                                        <p:cTn id="8" dur="500" fill="hold"/>
                                        <p:tgtEl>
                                          <p:spTgt spid="11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111"/>
                                        </p:tgtEl>
                                        <p:attrNameLst>
                                          <p:attrName>style.visibility</p:attrName>
                                        </p:attrNameLst>
                                      </p:cBhvr>
                                      <p:to>
                                        <p:strVal val="visible"/>
                                      </p:to>
                                    </p:set>
                                    <p:anim calcmode="lin" valueType="num">
                                      <p:cBhvr>
                                        <p:cTn id="11" dur="500" fill="hold"/>
                                        <p:tgtEl>
                                          <p:spTgt spid="111"/>
                                        </p:tgtEl>
                                        <p:attrNameLst>
                                          <p:attrName>ppt_w</p:attrName>
                                        </p:attrNameLst>
                                      </p:cBhvr>
                                      <p:tavLst>
                                        <p:tav tm="0">
                                          <p:val>
                                            <p:fltVal val="0"/>
                                          </p:val>
                                        </p:tav>
                                        <p:tav tm="100000">
                                          <p:val>
                                            <p:strVal val="#ppt_w"/>
                                          </p:val>
                                        </p:tav>
                                      </p:tavLst>
                                    </p:anim>
                                    <p:anim calcmode="lin" valueType="num">
                                      <p:cBhvr>
                                        <p:cTn id="12" dur="500" fill="hold"/>
                                        <p:tgtEl>
                                          <p:spTgt spid="111"/>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200"/>
                                  </p:stCondLst>
                                  <p:childTnLst>
                                    <p:set>
                                      <p:cBhvr>
                                        <p:cTn id="14" dur="1" fill="hold">
                                          <p:stCondLst>
                                            <p:cond delay="0"/>
                                          </p:stCondLst>
                                        </p:cTn>
                                        <p:tgtEl>
                                          <p:spTgt spid="113"/>
                                        </p:tgtEl>
                                        <p:attrNameLst>
                                          <p:attrName>style.visibility</p:attrName>
                                        </p:attrNameLst>
                                      </p:cBhvr>
                                      <p:to>
                                        <p:strVal val="visible"/>
                                      </p:to>
                                    </p:set>
                                    <p:anim calcmode="lin" valueType="num">
                                      <p:cBhvr>
                                        <p:cTn id="15" dur="500" fill="hold"/>
                                        <p:tgtEl>
                                          <p:spTgt spid="113"/>
                                        </p:tgtEl>
                                        <p:attrNameLst>
                                          <p:attrName>ppt_w</p:attrName>
                                        </p:attrNameLst>
                                      </p:cBhvr>
                                      <p:tavLst>
                                        <p:tav tm="0">
                                          <p:val>
                                            <p:fltVal val="0"/>
                                          </p:val>
                                        </p:tav>
                                        <p:tav tm="100000">
                                          <p:val>
                                            <p:strVal val="#ppt_w"/>
                                          </p:val>
                                        </p:tav>
                                      </p:tavLst>
                                    </p:anim>
                                    <p:anim calcmode="lin" valueType="num">
                                      <p:cBhvr>
                                        <p:cTn id="16" dur="500" fill="hold"/>
                                        <p:tgtEl>
                                          <p:spTgt spid="113"/>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0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400"/>
                                  </p:stCondLst>
                                  <p:childTnLst>
                                    <p:set>
                                      <p:cBhvr>
                                        <p:cTn id="22" dur="1" fill="hold">
                                          <p:stCondLst>
                                            <p:cond delay="0"/>
                                          </p:stCondLst>
                                        </p:cTn>
                                        <p:tgtEl>
                                          <p:spTgt spid="116"/>
                                        </p:tgtEl>
                                        <p:attrNameLst>
                                          <p:attrName>style.visibility</p:attrName>
                                        </p:attrNameLst>
                                      </p:cBhvr>
                                      <p:to>
                                        <p:strVal val="visible"/>
                                      </p:to>
                                    </p:set>
                                    <p:anim calcmode="lin" valueType="num">
                                      <p:cBhvr>
                                        <p:cTn id="23" dur="500" fill="hold"/>
                                        <p:tgtEl>
                                          <p:spTgt spid="116"/>
                                        </p:tgtEl>
                                        <p:attrNameLst>
                                          <p:attrName>ppt_w</p:attrName>
                                        </p:attrNameLst>
                                      </p:cBhvr>
                                      <p:tavLst>
                                        <p:tav tm="0">
                                          <p:val>
                                            <p:fltVal val="0"/>
                                          </p:val>
                                        </p:tav>
                                        <p:tav tm="100000">
                                          <p:val>
                                            <p:strVal val="#ppt_w"/>
                                          </p:val>
                                        </p:tav>
                                      </p:tavLst>
                                    </p:anim>
                                    <p:anim calcmode="lin" valueType="num">
                                      <p:cBhvr>
                                        <p:cTn id="24" dur="500" fill="hold"/>
                                        <p:tgtEl>
                                          <p:spTgt spid="11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500"/>
                                  </p:stCondLst>
                                  <p:childTnLst>
                                    <p:set>
                                      <p:cBhvr>
                                        <p:cTn id="26" dur="1" fill="hold">
                                          <p:stCondLst>
                                            <p:cond delay="0"/>
                                          </p:stCondLst>
                                        </p:cTn>
                                        <p:tgtEl>
                                          <p:spTgt spid="115"/>
                                        </p:tgtEl>
                                        <p:attrNameLst>
                                          <p:attrName>style.visibility</p:attrName>
                                        </p:attrNameLst>
                                      </p:cBhvr>
                                      <p:to>
                                        <p:strVal val="visible"/>
                                      </p:to>
                                    </p:set>
                                    <p:anim calcmode="lin" valueType="num">
                                      <p:cBhvr>
                                        <p:cTn id="27" dur="500" fill="hold"/>
                                        <p:tgtEl>
                                          <p:spTgt spid="115"/>
                                        </p:tgtEl>
                                        <p:attrNameLst>
                                          <p:attrName>ppt_w</p:attrName>
                                        </p:attrNameLst>
                                      </p:cBhvr>
                                      <p:tavLst>
                                        <p:tav tm="0">
                                          <p:val>
                                            <p:fltVal val="0"/>
                                          </p:val>
                                        </p:tav>
                                        <p:tav tm="100000">
                                          <p:val>
                                            <p:strVal val="#ppt_w"/>
                                          </p:val>
                                        </p:tav>
                                      </p:tavLst>
                                    </p:anim>
                                    <p:anim calcmode="lin" valueType="num">
                                      <p:cBhvr>
                                        <p:cTn id="28" dur="500" fill="hold"/>
                                        <p:tgtEl>
                                          <p:spTgt spid="11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60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childTnLst>
                                </p:cTn>
                              </p:par>
                            </p:childTnLst>
                          </p:cTn>
                        </p:par>
                        <p:par>
                          <p:cTn id="33" fill="hold">
                            <p:stCondLst>
                              <p:cond delay="1100"/>
                            </p:stCondLst>
                            <p:childTnLst>
                              <p:par>
                                <p:cTn id="34" presetID="22" presetClass="entr" presetSubtype="1" fill="hold" grpId="0" nodeType="after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up)">
                                      <p:cBhvr>
                                        <p:cTn id="36" dur="2000"/>
                                        <p:tgtEl>
                                          <p:spTgt spid="7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up)">
                                      <p:cBhvr>
                                        <p:cTn id="39" dur="2000"/>
                                        <p:tgtEl>
                                          <p:spTgt spid="7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up)">
                                      <p:cBhvr>
                                        <p:cTn id="42" dur="2000"/>
                                        <p:tgtEl>
                                          <p:spTgt spid="7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wipe(left)">
                                      <p:cBhvr>
                                        <p:cTn id="45" dur="2000"/>
                                        <p:tgtEl>
                                          <p:spTgt spid="9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left)">
                                      <p:cBhvr>
                                        <p:cTn id="48" dur="2000"/>
                                        <p:tgtEl>
                                          <p:spTgt spid="8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wipe(left)">
                                      <p:cBhvr>
                                        <p:cTn id="51" dur="2000"/>
                                        <p:tgtEl>
                                          <p:spTgt spid="101"/>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89"/>
                                        </p:tgtEl>
                                        <p:attrNameLst>
                                          <p:attrName>style.visibility</p:attrName>
                                        </p:attrNameLst>
                                      </p:cBhvr>
                                      <p:to>
                                        <p:strVal val="visible"/>
                                      </p:to>
                                    </p:set>
                                    <p:animEffect transition="in" filter="wipe(right)">
                                      <p:cBhvr>
                                        <p:cTn id="54" dur="2000"/>
                                        <p:tgtEl>
                                          <p:spTgt spid="8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right)">
                                      <p:cBhvr>
                                        <p:cTn id="57" dur="2000"/>
                                        <p:tgtEl>
                                          <p:spTgt spid="80"/>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right)">
                                      <p:cBhvr>
                                        <p:cTn id="60" dur="2000"/>
                                        <p:tgtEl>
                                          <p:spTgt spid="83"/>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2000"/>
                                        <p:tgtEl>
                                          <p:spTgt spid="84"/>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wipe(right)">
                                      <p:cBhvr>
                                        <p:cTn id="66" dur="2000"/>
                                        <p:tgtEl>
                                          <p:spTgt spid="92"/>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93"/>
                                        </p:tgtEl>
                                        <p:attrNameLst>
                                          <p:attrName>style.visibility</p:attrName>
                                        </p:attrNameLst>
                                      </p:cBhvr>
                                      <p:to>
                                        <p:strVal val="visible"/>
                                      </p:to>
                                    </p:set>
                                    <p:animEffect transition="in" filter="wipe(right)">
                                      <p:cBhvr>
                                        <p:cTn id="69" dur="2000"/>
                                        <p:tgtEl>
                                          <p:spTgt spid="93"/>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wipe(right)">
                                      <p:cBhvr>
                                        <p:cTn id="72" dur="2000"/>
                                        <p:tgtEl>
                                          <p:spTgt spid="94"/>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animEffect transition="in" filter="wipe(right)">
                                      <p:cBhvr>
                                        <p:cTn id="75" dur="2000"/>
                                        <p:tgtEl>
                                          <p:spTgt spid="103"/>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2000"/>
                                        <p:tgtEl>
                                          <p:spTgt spid="87"/>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wipe(up)">
                                      <p:cBhvr>
                                        <p:cTn id="81" dur="2000"/>
                                        <p:tgtEl>
                                          <p:spTgt spid="98"/>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97"/>
                                        </p:tgtEl>
                                        <p:attrNameLst>
                                          <p:attrName>style.visibility</p:attrName>
                                        </p:attrNameLst>
                                      </p:cBhvr>
                                      <p:to>
                                        <p:strVal val="visible"/>
                                      </p:to>
                                    </p:set>
                                    <p:animEffect transition="in" filter="wipe(up)">
                                      <p:cBhvr>
                                        <p:cTn id="84" dur="2000"/>
                                        <p:tgtEl>
                                          <p:spTgt spid="97"/>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wipe(up)">
                                      <p:cBhvr>
                                        <p:cTn id="87" dur="2000"/>
                                        <p:tgtEl>
                                          <p:spTgt spid="86"/>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up)">
                                      <p:cBhvr>
                                        <p:cTn id="90" dur="2000"/>
                                        <p:tgtEl>
                                          <p:spTgt spid="96"/>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85"/>
                                        </p:tgtEl>
                                        <p:attrNameLst>
                                          <p:attrName>style.visibility</p:attrName>
                                        </p:attrNameLst>
                                      </p:cBhvr>
                                      <p:to>
                                        <p:strVal val="visible"/>
                                      </p:to>
                                    </p:set>
                                    <p:animEffect transition="in" filter="wipe(up)">
                                      <p:cBhvr>
                                        <p:cTn id="93" dur="2000"/>
                                        <p:tgtEl>
                                          <p:spTgt spid="85"/>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99"/>
                                        </p:tgtEl>
                                        <p:attrNameLst>
                                          <p:attrName>style.visibility</p:attrName>
                                        </p:attrNameLst>
                                      </p:cBhvr>
                                      <p:to>
                                        <p:strVal val="visible"/>
                                      </p:to>
                                    </p:set>
                                    <p:animEffect transition="in" filter="wipe(up)">
                                      <p:cBhvr>
                                        <p:cTn id="96" dur="2000"/>
                                        <p:tgtEl>
                                          <p:spTgt spid="99"/>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95"/>
                                        </p:tgtEl>
                                        <p:attrNameLst>
                                          <p:attrName>style.visibility</p:attrName>
                                        </p:attrNameLst>
                                      </p:cBhvr>
                                      <p:to>
                                        <p:strVal val="visible"/>
                                      </p:to>
                                    </p:set>
                                    <p:animEffect transition="in" filter="wipe(up)">
                                      <p:cBhvr>
                                        <p:cTn id="99" dur="2000"/>
                                        <p:tgtEl>
                                          <p:spTgt spid="95"/>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up)">
                                      <p:cBhvr>
                                        <p:cTn id="102" dur="2000"/>
                                        <p:tgtEl>
                                          <p:spTgt spid="88"/>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100"/>
                                        </p:tgtEl>
                                        <p:attrNameLst>
                                          <p:attrName>style.visibility</p:attrName>
                                        </p:attrNameLst>
                                      </p:cBhvr>
                                      <p:to>
                                        <p:strVal val="visible"/>
                                      </p:to>
                                    </p:set>
                                    <p:animEffect transition="in" filter="wipe(right)">
                                      <p:cBhvr>
                                        <p:cTn id="105" dur="2000"/>
                                        <p:tgtEl>
                                          <p:spTgt spid="100"/>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up)">
                                      <p:cBhvr>
                                        <p:cTn id="108" dur="2000"/>
                                        <p:tgtEl>
                                          <p:spTgt spid="91"/>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2000"/>
                                        <p:tgtEl>
                                          <p:spTgt spid="82"/>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102"/>
                                        </p:tgtEl>
                                        <p:attrNameLst>
                                          <p:attrName>style.visibility</p:attrName>
                                        </p:attrNameLst>
                                      </p:cBhvr>
                                      <p:to>
                                        <p:strVal val="visible"/>
                                      </p:to>
                                    </p:set>
                                    <p:animEffect transition="in" filter="wipe(up)">
                                      <p:cBhvr>
                                        <p:cTn id="114" dur="2000"/>
                                        <p:tgtEl>
                                          <p:spTgt spid="102"/>
                                        </p:tgtEl>
                                      </p:cBhvr>
                                    </p:animEffect>
                                  </p:childTnLst>
                                </p:cTn>
                              </p:par>
                            </p:childTnLst>
                          </p:cTn>
                        </p:par>
                        <p:par>
                          <p:cTn id="115" fill="hold">
                            <p:stCondLst>
                              <p:cond delay="3100"/>
                            </p:stCondLst>
                            <p:childTnLst>
                              <p:par>
                                <p:cTn id="116" presetID="22" presetClass="entr" presetSubtype="1" fill="hold" grpId="0" nodeType="after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wipe(up)">
                                      <p:cBhvr>
                                        <p:cTn id="118" dur="2000"/>
                                        <p:tgtEl>
                                          <p:spTgt spid="71"/>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78"/>
                                        </p:tgtEl>
                                        <p:attrNameLst>
                                          <p:attrName>style.visibility</p:attrName>
                                        </p:attrNameLst>
                                      </p:cBhvr>
                                      <p:to>
                                        <p:strVal val="visible"/>
                                      </p:to>
                                    </p:set>
                                    <p:animEffect transition="in" filter="wipe(up)">
                                      <p:cBhvr>
                                        <p:cTn id="121" dur="2000"/>
                                        <p:tgtEl>
                                          <p:spTgt spid="78"/>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up)">
                                      <p:cBhvr>
                                        <p:cTn id="124" dur="2000"/>
                                        <p:tgtEl>
                                          <p:spTgt spid="73"/>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wipe(down)">
                                      <p:cBhvr>
                                        <p:cTn id="127" dur="2000"/>
                                        <p:tgtEl>
                                          <p:spTgt spid="72"/>
                                        </p:tgtEl>
                                      </p:cBhvr>
                                    </p:animEffect>
                                  </p:childTnLst>
                                </p:cTn>
                              </p:par>
                              <p:par>
                                <p:cTn id="128" presetID="22" presetClass="entr" presetSubtype="2" fill="hold" grpId="0" nodeType="withEffect">
                                  <p:stCondLst>
                                    <p:cond delay="0"/>
                                  </p:stCondLst>
                                  <p:childTnLst>
                                    <p:set>
                                      <p:cBhvr>
                                        <p:cTn id="129" dur="1" fill="hold">
                                          <p:stCondLst>
                                            <p:cond delay="0"/>
                                          </p:stCondLst>
                                        </p:cTn>
                                        <p:tgtEl>
                                          <p:spTgt spid="77"/>
                                        </p:tgtEl>
                                        <p:attrNameLst>
                                          <p:attrName>style.visibility</p:attrName>
                                        </p:attrNameLst>
                                      </p:cBhvr>
                                      <p:to>
                                        <p:strVal val="visible"/>
                                      </p:to>
                                    </p:set>
                                    <p:animEffect transition="in" filter="wipe(right)">
                                      <p:cBhvr>
                                        <p:cTn id="130" dur="2000"/>
                                        <p:tgtEl>
                                          <p:spTgt spid="77"/>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76"/>
                                        </p:tgtEl>
                                        <p:attrNameLst>
                                          <p:attrName>style.visibility</p:attrName>
                                        </p:attrNameLst>
                                      </p:cBhvr>
                                      <p:to>
                                        <p:strVal val="visible"/>
                                      </p:to>
                                    </p:set>
                                    <p:animEffect transition="in" filter="wipe(down)">
                                      <p:cBhvr>
                                        <p:cTn id="133" dur="2000"/>
                                        <p:tgtEl>
                                          <p:spTgt spid="76"/>
                                        </p:tgtEl>
                                      </p:cBhvr>
                                    </p:animEffect>
                                  </p:childTnLst>
                                </p:cTn>
                              </p:par>
                            </p:childTnLst>
                          </p:cTn>
                        </p:par>
                        <p:par>
                          <p:cTn id="134" fill="hold">
                            <p:stCondLst>
                              <p:cond delay="5100"/>
                            </p:stCondLst>
                            <p:childTnLst>
                              <p:par>
                                <p:cTn id="135" presetID="22" presetClass="entr" presetSubtype="4" fill="hold" grpId="0" nodeType="after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wipe(down)">
                                      <p:cBhvr>
                                        <p:cTn id="137" dur="2000"/>
                                        <p:tgtEl>
                                          <p:spTgt spid="69"/>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70"/>
                                        </p:tgtEl>
                                        <p:attrNameLst>
                                          <p:attrName>style.visibility</p:attrName>
                                        </p:attrNameLst>
                                      </p:cBhvr>
                                      <p:to>
                                        <p:strVal val="visible"/>
                                      </p:to>
                                    </p:set>
                                    <p:animEffect transition="in" filter="wipe(down)">
                                      <p:cBhvr>
                                        <p:cTn id="140" dur="2000"/>
                                        <p:tgtEl>
                                          <p:spTgt spid="70"/>
                                        </p:tgtEl>
                                      </p:cBhvr>
                                    </p:animEffect>
                                  </p:childTnLst>
                                </p:cTn>
                              </p:par>
                            </p:childTnLst>
                          </p:cTn>
                        </p:par>
                        <p:par>
                          <p:cTn id="141" fill="hold">
                            <p:stCondLst>
                              <p:cond delay="7100"/>
                            </p:stCondLst>
                            <p:childTnLst>
                              <p:par>
                                <p:cTn id="142" presetID="23" presetClass="entr" presetSubtype="16" fill="hold" nodeType="afterEffect">
                                  <p:stCondLst>
                                    <p:cond delay="0"/>
                                  </p:stCondLst>
                                  <p:childTnLst>
                                    <p:set>
                                      <p:cBhvr>
                                        <p:cTn id="143" dur="1" fill="hold">
                                          <p:stCondLst>
                                            <p:cond delay="0"/>
                                          </p:stCondLst>
                                        </p:cTn>
                                        <p:tgtEl>
                                          <p:spTgt spid="127"/>
                                        </p:tgtEl>
                                        <p:attrNameLst>
                                          <p:attrName>style.visibility</p:attrName>
                                        </p:attrNameLst>
                                      </p:cBhvr>
                                      <p:to>
                                        <p:strVal val="visible"/>
                                      </p:to>
                                    </p:set>
                                    <p:anim calcmode="lin" valueType="num">
                                      <p:cBhvr>
                                        <p:cTn id="144" dur="1000" fill="hold"/>
                                        <p:tgtEl>
                                          <p:spTgt spid="127"/>
                                        </p:tgtEl>
                                        <p:attrNameLst>
                                          <p:attrName>ppt_w</p:attrName>
                                        </p:attrNameLst>
                                      </p:cBhvr>
                                      <p:tavLst>
                                        <p:tav tm="0">
                                          <p:val>
                                            <p:fltVal val="0"/>
                                          </p:val>
                                        </p:tav>
                                        <p:tav tm="100000">
                                          <p:val>
                                            <p:strVal val="#ppt_w"/>
                                          </p:val>
                                        </p:tav>
                                      </p:tavLst>
                                    </p:anim>
                                    <p:anim calcmode="lin" valueType="num">
                                      <p:cBhvr>
                                        <p:cTn id="145" dur="1000" fill="hold"/>
                                        <p:tgtEl>
                                          <p:spTgt spid="127"/>
                                        </p:tgtEl>
                                        <p:attrNameLst>
                                          <p:attrName>ppt_h</p:attrName>
                                        </p:attrNameLst>
                                      </p:cBhvr>
                                      <p:tavLst>
                                        <p:tav tm="0">
                                          <p:val>
                                            <p:fltVal val="0"/>
                                          </p:val>
                                        </p:tav>
                                        <p:tav tm="100000">
                                          <p:val>
                                            <p:strVal val="#ppt_h"/>
                                          </p:val>
                                        </p:tav>
                                      </p:tavLst>
                                    </p:anim>
                                  </p:childTnLst>
                                </p:cTn>
                              </p:par>
                              <p:par>
                                <p:cTn id="146" presetID="23" presetClass="entr" presetSubtype="16" fill="hold" nodeType="withEffect">
                                  <p:stCondLst>
                                    <p:cond delay="200"/>
                                  </p:stCondLst>
                                  <p:childTnLst>
                                    <p:set>
                                      <p:cBhvr>
                                        <p:cTn id="147" dur="1" fill="hold">
                                          <p:stCondLst>
                                            <p:cond delay="0"/>
                                          </p:stCondLst>
                                        </p:cTn>
                                        <p:tgtEl>
                                          <p:spTgt spid="108"/>
                                        </p:tgtEl>
                                        <p:attrNameLst>
                                          <p:attrName>style.visibility</p:attrName>
                                        </p:attrNameLst>
                                      </p:cBhvr>
                                      <p:to>
                                        <p:strVal val="visible"/>
                                      </p:to>
                                    </p:set>
                                    <p:anim calcmode="lin" valueType="num">
                                      <p:cBhvr>
                                        <p:cTn id="148" dur="1000" fill="hold"/>
                                        <p:tgtEl>
                                          <p:spTgt spid="108"/>
                                        </p:tgtEl>
                                        <p:attrNameLst>
                                          <p:attrName>ppt_w</p:attrName>
                                        </p:attrNameLst>
                                      </p:cBhvr>
                                      <p:tavLst>
                                        <p:tav tm="0">
                                          <p:val>
                                            <p:fltVal val="0"/>
                                          </p:val>
                                        </p:tav>
                                        <p:tav tm="100000">
                                          <p:val>
                                            <p:strVal val="#ppt_w"/>
                                          </p:val>
                                        </p:tav>
                                      </p:tavLst>
                                    </p:anim>
                                    <p:anim calcmode="lin" valueType="num">
                                      <p:cBhvr>
                                        <p:cTn id="149" dur="1000" fill="hold"/>
                                        <p:tgtEl>
                                          <p:spTgt spid="108"/>
                                        </p:tgtEl>
                                        <p:attrNameLst>
                                          <p:attrName>ppt_h</p:attrName>
                                        </p:attrNameLst>
                                      </p:cBhvr>
                                      <p:tavLst>
                                        <p:tav tm="0">
                                          <p:val>
                                            <p:fltVal val="0"/>
                                          </p:val>
                                        </p:tav>
                                        <p:tav tm="100000">
                                          <p:val>
                                            <p:strVal val="#ppt_h"/>
                                          </p:val>
                                        </p:tav>
                                      </p:tavLst>
                                    </p:anim>
                                  </p:childTnLst>
                                </p:cTn>
                              </p:par>
                              <p:par>
                                <p:cTn id="150" presetID="23" presetClass="entr" presetSubtype="16" fill="hold" nodeType="withEffect">
                                  <p:stCondLst>
                                    <p:cond delay="400"/>
                                  </p:stCondLst>
                                  <p:childTnLst>
                                    <p:set>
                                      <p:cBhvr>
                                        <p:cTn id="151" dur="1" fill="hold">
                                          <p:stCondLst>
                                            <p:cond delay="0"/>
                                          </p:stCondLst>
                                        </p:cTn>
                                        <p:tgtEl>
                                          <p:spTgt spid="121"/>
                                        </p:tgtEl>
                                        <p:attrNameLst>
                                          <p:attrName>style.visibility</p:attrName>
                                        </p:attrNameLst>
                                      </p:cBhvr>
                                      <p:to>
                                        <p:strVal val="visible"/>
                                      </p:to>
                                    </p:set>
                                    <p:anim calcmode="lin" valueType="num">
                                      <p:cBhvr>
                                        <p:cTn id="152" dur="1000" fill="hold"/>
                                        <p:tgtEl>
                                          <p:spTgt spid="121"/>
                                        </p:tgtEl>
                                        <p:attrNameLst>
                                          <p:attrName>ppt_w</p:attrName>
                                        </p:attrNameLst>
                                      </p:cBhvr>
                                      <p:tavLst>
                                        <p:tav tm="0">
                                          <p:val>
                                            <p:fltVal val="0"/>
                                          </p:val>
                                        </p:tav>
                                        <p:tav tm="100000">
                                          <p:val>
                                            <p:strVal val="#ppt_w"/>
                                          </p:val>
                                        </p:tav>
                                      </p:tavLst>
                                    </p:anim>
                                    <p:anim calcmode="lin" valueType="num">
                                      <p:cBhvr>
                                        <p:cTn id="153" dur="1000" fill="hold"/>
                                        <p:tgtEl>
                                          <p:spTgt spid="121"/>
                                        </p:tgtEl>
                                        <p:attrNameLst>
                                          <p:attrName>ppt_h</p:attrName>
                                        </p:attrNameLst>
                                      </p:cBhvr>
                                      <p:tavLst>
                                        <p:tav tm="0">
                                          <p:val>
                                            <p:fltVal val="0"/>
                                          </p:val>
                                        </p:tav>
                                        <p:tav tm="100000">
                                          <p:val>
                                            <p:strVal val="#ppt_h"/>
                                          </p:val>
                                        </p:tav>
                                      </p:tavLst>
                                    </p:anim>
                                  </p:childTnLst>
                                </p:cTn>
                              </p:par>
                              <p:par>
                                <p:cTn id="154" presetID="23" presetClass="entr" presetSubtype="16" fill="hold" nodeType="withEffect">
                                  <p:stCondLst>
                                    <p:cond delay="600"/>
                                  </p:stCondLst>
                                  <p:childTnLst>
                                    <p:set>
                                      <p:cBhvr>
                                        <p:cTn id="155" dur="1" fill="hold">
                                          <p:stCondLst>
                                            <p:cond delay="0"/>
                                          </p:stCondLst>
                                        </p:cTn>
                                        <p:tgtEl>
                                          <p:spTgt spid="118"/>
                                        </p:tgtEl>
                                        <p:attrNameLst>
                                          <p:attrName>style.visibility</p:attrName>
                                        </p:attrNameLst>
                                      </p:cBhvr>
                                      <p:to>
                                        <p:strVal val="visible"/>
                                      </p:to>
                                    </p:set>
                                    <p:anim calcmode="lin" valueType="num">
                                      <p:cBhvr>
                                        <p:cTn id="156" dur="1000" fill="hold"/>
                                        <p:tgtEl>
                                          <p:spTgt spid="118"/>
                                        </p:tgtEl>
                                        <p:attrNameLst>
                                          <p:attrName>ppt_w</p:attrName>
                                        </p:attrNameLst>
                                      </p:cBhvr>
                                      <p:tavLst>
                                        <p:tav tm="0">
                                          <p:val>
                                            <p:fltVal val="0"/>
                                          </p:val>
                                        </p:tav>
                                        <p:tav tm="100000">
                                          <p:val>
                                            <p:strVal val="#ppt_w"/>
                                          </p:val>
                                        </p:tav>
                                      </p:tavLst>
                                    </p:anim>
                                    <p:anim calcmode="lin" valueType="num">
                                      <p:cBhvr>
                                        <p:cTn id="157" dur="1000" fill="hold"/>
                                        <p:tgtEl>
                                          <p:spTgt spid="118"/>
                                        </p:tgtEl>
                                        <p:attrNameLst>
                                          <p:attrName>ppt_h</p:attrName>
                                        </p:attrNameLst>
                                      </p:cBhvr>
                                      <p:tavLst>
                                        <p:tav tm="0">
                                          <p:val>
                                            <p:fltVal val="0"/>
                                          </p:val>
                                        </p:tav>
                                        <p:tav tm="100000">
                                          <p:val>
                                            <p:strVal val="#ppt_h"/>
                                          </p:val>
                                        </p:tav>
                                      </p:tavLst>
                                    </p:anim>
                                  </p:childTnLst>
                                </p:cTn>
                              </p:par>
                              <p:par>
                                <p:cTn id="158" presetID="23" presetClass="entr" presetSubtype="16" fill="hold" nodeType="withEffect">
                                  <p:stCondLst>
                                    <p:cond delay="800"/>
                                  </p:stCondLst>
                                  <p:childTnLst>
                                    <p:set>
                                      <p:cBhvr>
                                        <p:cTn id="159" dur="1" fill="hold">
                                          <p:stCondLst>
                                            <p:cond delay="0"/>
                                          </p:stCondLst>
                                        </p:cTn>
                                        <p:tgtEl>
                                          <p:spTgt spid="124"/>
                                        </p:tgtEl>
                                        <p:attrNameLst>
                                          <p:attrName>style.visibility</p:attrName>
                                        </p:attrNameLst>
                                      </p:cBhvr>
                                      <p:to>
                                        <p:strVal val="visible"/>
                                      </p:to>
                                    </p:set>
                                    <p:anim calcmode="lin" valueType="num">
                                      <p:cBhvr>
                                        <p:cTn id="160" dur="1000" fill="hold"/>
                                        <p:tgtEl>
                                          <p:spTgt spid="124"/>
                                        </p:tgtEl>
                                        <p:attrNameLst>
                                          <p:attrName>ppt_w</p:attrName>
                                        </p:attrNameLst>
                                      </p:cBhvr>
                                      <p:tavLst>
                                        <p:tav tm="0">
                                          <p:val>
                                            <p:fltVal val="0"/>
                                          </p:val>
                                        </p:tav>
                                        <p:tav tm="100000">
                                          <p:val>
                                            <p:strVal val="#ppt_w"/>
                                          </p:val>
                                        </p:tav>
                                      </p:tavLst>
                                    </p:anim>
                                    <p:anim calcmode="lin" valueType="num">
                                      <p:cBhvr>
                                        <p:cTn id="161" dur="1000" fill="hold"/>
                                        <p:tgtEl>
                                          <p:spTgt spid="124"/>
                                        </p:tgtEl>
                                        <p:attrNameLst>
                                          <p:attrName>ppt_h</p:attrName>
                                        </p:attrNameLst>
                                      </p:cBhvr>
                                      <p:tavLst>
                                        <p:tav tm="0">
                                          <p:val>
                                            <p:fltVal val="0"/>
                                          </p:val>
                                        </p:tav>
                                        <p:tav tm="100000">
                                          <p:val>
                                            <p:strVal val="#ppt_h"/>
                                          </p:val>
                                        </p:tav>
                                      </p:tavLst>
                                    </p:anim>
                                  </p:childTnLst>
                                </p:cTn>
                              </p:par>
                            </p:childTnLst>
                          </p:cTn>
                        </p:par>
                        <p:par>
                          <p:cTn id="162" fill="hold">
                            <p:stCondLst>
                              <p:cond delay="8900"/>
                            </p:stCondLst>
                            <p:childTnLst>
                              <p:par>
                                <p:cTn id="163" presetID="23" presetClass="entr" presetSubtype="272" fill="hold" nodeType="afterEffect">
                                  <p:stCondLst>
                                    <p:cond delay="0"/>
                                  </p:stCondLst>
                                  <p:childTnLst>
                                    <p:set>
                                      <p:cBhvr>
                                        <p:cTn id="164" dur="1" fill="hold">
                                          <p:stCondLst>
                                            <p:cond delay="0"/>
                                          </p:stCondLst>
                                        </p:cTn>
                                        <p:tgtEl>
                                          <p:spTgt spid="104"/>
                                        </p:tgtEl>
                                        <p:attrNameLst>
                                          <p:attrName>style.visibility</p:attrName>
                                        </p:attrNameLst>
                                      </p:cBhvr>
                                      <p:to>
                                        <p:strVal val="visible"/>
                                      </p:to>
                                    </p:set>
                                    <p:anim calcmode="lin" valueType="num">
                                      <p:cBhvr>
                                        <p:cTn id="165" dur="1000" fill="hold"/>
                                        <p:tgtEl>
                                          <p:spTgt spid="104"/>
                                        </p:tgtEl>
                                        <p:attrNameLst>
                                          <p:attrName>ppt_w</p:attrName>
                                        </p:attrNameLst>
                                      </p:cBhvr>
                                      <p:tavLst>
                                        <p:tav tm="0">
                                          <p:val>
                                            <p:strVal val="2/3*#ppt_w"/>
                                          </p:val>
                                        </p:tav>
                                        <p:tav tm="100000">
                                          <p:val>
                                            <p:strVal val="#ppt_w"/>
                                          </p:val>
                                        </p:tav>
                                      </p:tavLst>
                                    </p:anim>
                                    <p:anim calcmode="lin" valueType="num">
                                      <p:cBhvr>
                                        <p:cTn id="166" dur="1000" fill="hold"/>
                                        <p:tgtEl>
                                          <p:spTgt spid="104"/>
                                        </p:tgtEl>
                                        <p:attrNameLst>
                                          <p:attrName>ppt_h</p:attrName>
                                        </p:attrNameLst>
                                      </p:cBhvr>
                                      <p:tavLst>
                                        <p:tav tm="0">
                                          <p:val>
                                            <p:strVal val="2/3*#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21" presetClass="entr" presetSubtype="1" fill="hold" grpId="0" nodeType="clickEffect">
                                  <p:stCondLst>
                                    <p:cond delay="0"/>
                                  </p:stCondLst>
                                  <p:childTnLst>
                                    <p:set>
                                      <p:cBhvr>
                                        <p:cTn id="170" dur="1" fill="hold">
                                          <p:stCondLst>
                                            <p:cond delay="0"/>
                                          </p:stCondLst>
                                        </p:cTn>
                                        <p:tgtEl>
                                          <p:spTgt spid="2"/>
                                        </p:tgtEl>
                                        <p:attrNameLst>
                                          <p:attrName>style.visibility</p:attrName>
                                        </p:attrNameLst>
                                      </p:cBhvr>
                                      <p:to>
                                        <p:strVal val="visible"/>
                                      </p:to>
                                    </p:set>
                                    <p:animEffect transition="in" filter="wheel(1)">
                                      <p:cBhvr>
                                        <p:cTn id="17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11" grpId="0" animBg="1"/>
      <p:bldP spid="112" grpId="0" animBg="1"/>
      <p:bldP spid="113" grpId="0" animBg="1"/>
      <p:bldP spid="114" grpId="0" animBg="1"/>
      <p:bldP spid="115" grpId="0" animBg="1"/>
      <p:bldP spid="116" grpId="0" animBg="1"/>
      <p:bldP spid="1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515694" y="368549"/>
            <a:ext cx="7989752" cy="1083329"/>
          </a:xfrm>
        </p:spPr>
        <p:txBody>
          <a:bodyPr>
            <a:normAutofit/>
          </a:bodyPr>
          <a:lstStyle/>
          <a:p>
            <a:r>
              <a:rPr lang="en-US" altLang="zh-TW" cap="none" dirty="0" smtClean="0">
                <a:solidFill>
                  <a:schemeClr val="accent5">
                    <a:lumMod val="50000"/>
                  </a:schemeClr>
                </a:solidFill>
                <a:latin typeface="Comic Sans MS" panose="030F0702030302020204" pitchFamily="66" charset="0"/>
              </a:rPr>
              <a:t>Challenges</a:t>
            </a:r>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2D3F1A7-F77E-4C2F-A1F2-DDCD038A1A67}" type="slidenum">
              <a:rPr lang="zh-TW" altLang="en-US" smtClean="0"/>
              <a:t>4</a:t>
            </a:fld>
            <a:endParaRPr lang="zh-TW" altLang="en-US"/>
          </a:p>
        </p:txBody>
      </p:sp>
      <p:sp>
        <p:nvSpPr>
          <p:cNvPr id="28" name="矩形 27"/>
          <p:cNvSpPr/>
          <p:nvPr/>
        </p:nvSpPr>
        <p:spPr>
          <a:xfrm>
            <a:off x="188429" y="1690057"/>
            <a:ext cx="7765044" cy="4154170"/>
          </a:xfrm>
          <a:prstGeom prst="rect">
            <a:avLst/>
          </a:prstGeom>
        </p:spPr>
        <p:txBody>
          <a:bodyPr wrap="square">
            <a:spAutoFit/>
          </a:bodyPr>
          <a:lstStyle/>
          <a:p>
            <a:pPr marL="800100" lvl="1" indent="-342900">
              <a:buClr>
                <a:srgbClr val="C00000"/>
              </a:buClr>
              <a:buFont typeface="Arial" panose="020B0604020202020204" pitchFamily="34" charset="0"/>
              <a:buChar char="•"/>
            </a:pPr>
            <a:r>
              <a:rPr lang="en-US" altLang="zh-TW" sz="2400" dirty="0" smtClean="0">
                <a:latin typeface="Candara" panose="020E0502030303020204" pitchFamily="34" charset="0"/>
              </a:rPr>
              <a:t>DDos(分布式拒绝服务)</a:t>
            </a:r>
          </a:p>
          <a:p>
            <a:pPr marL="1257300" lvl="2" indent="-342900">
              <a:buClr>
                <a:srgbClr val="C00000"/>
              </a:buClr>
              <a:buFont typeface="Arial" panose="020B0604020202020204" pitchFamily="34" charset="0"/>
              <a:buChar char="•"/>
            </a:pPr>
            <a:r>
              <a:rPr lang="en-US" altLang="zh-TW" sz="2400" dirty="0" smtClean="0">
                <a:latin typeface="Candara" panose="020E0502030303020204" pitchFamily="34" charset="0"/>
              </a:rPr>
              <a:t>prevents the user from gaining access to network services</a:t>
            </a:r>
          </a:p>
          <a:p>
            <a:pPr marL="1257300" lvl="2" indent="-342900">
              <a:buClr>
                <a:srgbClr val="C00000"/>
              </a:buClr>
              <a:buFont typeface="Arial" panose="020B0604020202020204" pitchFamily="34" charset="0"/>
              <a:buChar char="•"/>
            </a:pPr>
            <a:r>
              <a:rPr lang="en-US" altLang="zh-TW" sz="2400" dirty="0" smtClean="0">
                <a:latin typeface="Candara" panose="020E0502030303020204" pitchFamily="34" charset="0"/>
              </a:rPr>
              <a:t>introduce a jam(引发混乱) in the targeted network		</a:t>
            </a:r>
          </a:p>
          <a:p>
            <a:pPr marL="800100" lvl="1" indent="-342900">
              <a:buClr>
                <a:srgbClr val="C00000"/>
              </a:buClr>
              <a:buFont typeface="Arial" panose="020B0604020202020204" pitchFamily="34" charset="0"/>
              <a:buChar char="•"/>
            </a:pPr>
            <a:r>
              <a:rPr lang="en-US" altLang="zh-TW" sz="2400" dirty="0" smtClean="0">
                <a:latin typeface="Candara" panose="020E0502030303020204" pitchFamily="34" charset="0"/>
              </a:rPr>
              <a:t>Black Hole</a:t>
            </a:r>
          </a:p>
          <a:p>
            <a:pPr marL="1257300" lvl="2" indent="-342900">
              <a:buClr>
                <a:srgbClr val="C00000"/>
              </a:buClr>
              <a:buFont typeface="Arial" panose="020B0604020202020204" pitchFamily="34" charset="0"/>
              <a:buChar char="•"/>
            </a:pPr>
            <a:r>
              <a:rPr lang="en-US" altLang="zh-TW" sz="2400" dirty="0" smtClean="0">
                <a:latin typeface="Candara" panose="020E0502030303020204" pitchFamily="34" charset="0"/>
              </a:rPr>
              <a:t>degradation in network efficiency(网络效率下降)</a:t>
            </a:r>
          </a:p>
          <a:p>
            <a:pPr marL="800100" lvl="1" indent="-342900">
              <a:buClr>
                <a:srgbClr val="C00000"/>
              </a:buClr>
              <a:buFont typeface="Arial" panose="020B0604020202020204" pitchFamily="34" charset="0"/>
              <a:buChar char="•"/>
            </a:pPr>
            <a:r>
              <a:rPr lang="en-US" altLang="zh-TW" sz="2400" dirty="0" smtClean="0">
                <a:latin typeface="Candara" panose="020E0502030303020204" pitchFamily="34" charset="0"/>
              </a:rPr>
              <a:t>Sybil attacks</a:t>
            </a:r>
          </a:p>
          <a:p>
            <a:pPr marL="1257300" lvl="2" indent="-342900">
              <a:buClr>
                <a:srgbClr val="C00000"/>
              </a:buClr>
              <a:buFont typeface="Arial" panose="020B0604020202020204" pitchFamily="34" charset="0"/>
              <a:buChar char="•"/>
            </a:pPr>
            <a:r>
              <a:rPr lang="en-US" altLang="zh-TW" sz="2400" dirty="0" smtClean="0">
                <a:latin typeface="Candara" panose="020E0502030303020204" pitchFamily="34" charset="0"/>
              </a:rPr>
              <a:t>spread fake messages(冒充合法节点)</a:t>
            </a:r>
          </a:p>
          <a:p>
            <a:pPr marL="800100" lvl="1" indent="-342900">
              <a:buClr>
                <a:srgbClr val="C00000"/>
              </a:buClr>
              <a:buFont typeface="Arial" panose="020B0604020202020204" pitchFamily="34" charset="0"/>
              <a:buChar char="•"/>
            </a:pPr>
            <a:r>
              <a:rPr lang="en-US" altLang="zh-TW" sz="2400" dirty="0" smtClean="0">
                <a:latin typeface="Candara" panose="020E0502030303020204" pitchFamily="34" charset="0"/>
              </a:rPr>
              <a:t>Timing attacks</a:t>
            </a:r>
          </a:p>
          <a:p>
            <a:pPr marL="1257300" lvl="2" indent="-342900">
              <a:buClr>
                <a:srgbClr val="C00000"/>
              </a:buClr>
              <a:buFont typeface="Arial" panose="020B0604020202020204" pitchFamily="34" charset="0"/>
              <a:buChar char="•"/>
            </a:pPr>
            <a:r>
              <a:rPr lang="en-US" altLang="zh-TW" sz="2400" dirty="0" smtClean="0">
                <a:latin typeface="Candara" panose="020E0502030303020204" pitchFamily="34" charset="0"/>
              </a:rPr>
              <a:t>Increase delay and cause an accident</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7042" y="665442"/>
            <a:ext cx="7989752" cy="737672"/>
          </a:xfrm>
        </p:spPr>
        <p:txBody>
          <a:bodyPr>
            <a:normAutofit/>
          </a:bodyPr>
          <a:lstStyle/>
          <a:p>
            <a:r>
              <a:rPr lang="en-US" altLang="zh-TW" dirty="0">
                <a:solidFill>
                  <a:schemeClr val="accent5">
                    <a:lumMod val="50000"/>
                  </a:schemeClr>
                </a:solidFill>
                <a:latin typeface="Comic Sans MS" panose="030F0702030302020204" pitchFamily="66" charset="0"/>
              </a:rPr>
              <a:t>Contributions</a:t>
            </a: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5</a:t>
            </a:fld>
            <a:endParaRPr lang="zh-TW" altLang="en-US" dirty="0"/>
          </a:p>
        </p:txBody>
      </p:sp>
      <p:sp>
        <p:nvSpPr>
          <p:cNvPr id="5" name="文本框 4"/>
          <p:cNvSpPr txBox="1"/>
          <p:nvPr/>
        </p:nvSpPr>
        <p:spPr>
          <a:xfrm>
            <a:off x="24765" y="1792605"/>
            <a:ext cx="7775575" cy="3784600"/>
          </a:xfrm>
          <a:prstGeom prst="rect">
            <a:avLst/>
          </a:prstGeom>
          <a:noFill/>
        </p:spPr>
        <p:txBody>
          <a:bodyPr wrap="square" rtlCol="0">
            <a:spAutoFit/>
          </a:bodyPr>
          <a:lstStyle/>
          <a:p>
            <a:pPr marL="800100" lvl="1" indent="-342900" algn="l">
              <a:buClr>
                <a:srgbClr val="C00000"/>
              </a:buClr>
              <a:buSzTx/>
              <a:buFont typeface="Arial" panose="020B0604020202020204" pitchFamily="34" charset="0"/>
              <a:buChar char="•"/>
            </a:pPr>
            <a:r>
              <a:rPr sz="2400" dirty="0" smtClean="0">
                <a:latin typeface="Candara" panose="020E0502030303020204" pitchFamily="34" charset="0"/>
              </a:rPr>
              <a:t>采用车辆节点聚类机制，以确保仅在簇首、可信第三方实体和服务提供者之间实现与服务提供者的通信。</a:t>
            </a:r>
          </a:p>
          <a:p>
            <a:pPr marL="800100" lvl="1" indent="-342900" algn="l">
              <a:buClr>
                <a:srgbClr val="C00000"/>
              </a:buClr>
              <a:buSzTx/>
              <a:buFont typeface="Arial" panose="020B0604020202020204" pitchFamily="34" charset="0"/>
              <a:buChar char="•"/>
            </a:pPr>
            <a:endParaRPr sz="2400" dirty="0" smtClean="0">
              <a:latin typeface="Candara" panose="020E0502030303020204" pitchFamily="34" charset="0"/>
            </a:endParaRPr>
          </a:p>
          <a:p>
            <a:pPr marL="800100" lvl="1" indent="-342900" algn="l">
              <a:buClr>
                <a:srgbClr val="C00000"/>
              </a:buClr>
              <a:buSzTx/>
              <a:buFont typeface="Arial" panose="020B0604020202020204" pitchFamily="34" charset="0"/>
              <a:buChar char="•"/>
            </a:pPr>
            <a:r>
              <a:rPr sz="2400" dirty="0" smtClean="0">
                <a:latin typeface="Candara" panose="020E0502030303020204" pitchFamily="34" charset="0"/>
              </a:rPr>
              <a:t>提出并评估了一种三阶段入侵检测机制。该技术分别应用于簇头、可信第三方和服务提供商。</a:t>
            </a:r>
          </a:p>
          <a:p>
            <a:pPr marL="800100" lvl="1" indent="-342900" algn="l">
              <a:buClr>
                <a:srgbClr val="C00000"/>
              </a:buClr>
              <a:buSzTx/>
              <a:buFont typeface="Arial" panose="020B0604020202020204" pitchFamily="34" charset="0"/>
              <a:buChar char="•"/>
            </a:pPr>
            <a:endParaRPr sz="2400" dirty="0" smtClean="0">
              <a:latin typeface="Candara" panose="020E0502030303020204" pitchFamily="34" charset="0"/>
            </a:endParaRPr>
          </a:p>
          <a:p>
            <a:pPr marL="800100" lvl="1" indent="-342900" algn="l">
              <a:buClr>
                <a:srgbClr val="C00000"/>
              </a:buClr>
              <a:buSzTx/>
              <a:buFont typeface="Arial" panose="020B0604020202020204" pitchFamily="34" charset="0"/>
              <a:buChar char="•"/>
            </a:pPr>
            <a:r>
              <a:rPr sz="2400" dirty="0" smtClean="0">
                <a:latin typeface="Candara" panose="020E0502030303020204" pitchFamily="34" charset="0"/>
              </a:rPr>
              <a:t>入侵检测机制是一种基于混合监测的解决方案，它使用深度信任网络（DBN）即D2H-IDS进行数据降维，使用基于ID3的决策树进行攻击分类。</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6</a:t>
            </a:fld>
            <a:endParaRPr lang="zh-TW" altLang="en-US" dirty="0"/>
          </a:p>
        </p:txBody>
      </p:sp>
      <p:sp>
        <p:nvSpPr>
          <p:cNvPr id="5" name="標題 1"/>
          <p:cNvSpPr txBox="1"/>
          <p:nvPr/>
        </p:nvSpPr>
        <p:spPr>
          <a:xfrm>
            <a:off x="733592" y="839875"/>
            <a:ext cx="7989752" cy="737672"/>
          </a:xfrm>
          <a:prstGeom prst="rect">
            <a:avLst/>
          </a:prstGeom>
          <a:noFill/>
          <a:ln>
            <a:noFill/>
          </a:ln>
          <a:effectLst/>
        </p:spPr>
        <p:txBody>
          <a:bodyPr vert="horz" lIns="91440" tIns="45720" rIns="91440" bIns="45720" rtlCol="0" anchor="b">
            <a:normAutofit/>
          </a:bodyPr>
          <a:lstStyle>
            <a:lvl1pPr algn="l" defTabSz="457200" rtl="0" eaLnBrk="1" latinLnBrk="0" hangingPunct="1">
              <a:spcBef>
                <a:spcPct val="0"/>
              </a:spcBef>
              <a:buNone/>
              <a:defRPr sz="2800" b="0" kern="1200" cap="none" spc="0" baseline="0">
                <a:ln w="0"/>
                <a:solidFill>
                  <a:schemeClr val="accent3">
                    <a:lumMod val="50000"/>
                  </a:schemeClr>
                </a:solidFill>
                <a:effectLst/>
                <a:latin typeface="Candara" panose="020E0502030303020204" pitchFamily="34" charset="0"/>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altLang="zh-TW" dirty="0">
                <a:solidFill>
                  <a:schemeClr val="accent5">
                    <a:lumMod val="50000"/>
                  </a:schemeClr>
                </a:solidFill>
                <a:latin typeface="Comic Sans MS" panose="030F0702030302020204" pitchFamily="66" charset="0"/>
                <a:sym typeface="+mn-ea"/>
              </a:rPr>
              <a:t>System model</a:t>
            </a:r>
          </a:p>
        </p:txBody>
      </p:sp>
      <p:sp>
        <p:nvSpPr>
          <p:cNvPr id="6" name="文本框 5"/>
          <p:cNvSpPr txBox="1"/>
          <p:nvPr/>
        </p:nvSpPr>
        <p:spPr>
          <a:xfrm>
            <a:off x="733592" y="2123768"/>
            <a:ext cx="7628743" cy="3141406"/>
          </a:xfrm>
          <a:prstGeom prst="rect">
            <a:avLst/>
          </a:prstGeom>
          <a:noFill/>
        </p:spPr>
        <p:txBody>
          <a:bodyPr wrap="square" rtlCol="0">
            <a:spAutoFit/>
          </a:bodyPr>
          <a:lstStyle/>
          <a:p>
            <a:endParaRPr lang="zh-CN" altLang="en-US" dirty="0"/>
          </a:p>
        </p:txBody>
      </p:sp>
      <p:pic>
        <p:nvPicPr>
          <p:cNvPr id="7" name="图片 6"/>
          <p:cNvPicPr>
            <a:picLocks noChangeAspect="1"/>
          </p:cNvPicPr>
          <p:nvPr/>
        </p:nvPicPr>
        <p:blipFill>
          <a:blip r:embed="rId3"/>
          <a:stretch>
            <a:fillRect/>
          </a:stretch>
        </p:blipFill>
        <p:spPr>
          <a:xfrm>
            <a:off x="3966715" y="839875"/>
            <a:ext cx="4395620" cy="4819908"/>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solidFill>
                  <a:schemeClr val="accent5">
                    <a:lumMod val="50000"/>
                  </a:schemeClr>
                </a:solidFill>
                <a:latin typeface="Comic Sans MS" panose="030F0702030302020204" pitchFamily="66" charset="0"/>
                <a:cs typeface="Times New Roman" panose="02020603050405020304" pitchFamily="18" charset="0"/>
              </a:rPr>
              <a:t>D2H-IDS Architecture</a:t>
            </a:r>
            <a:endParaRPr lang="zh-TW" altLang="en-US" dirty="0">
              <a:solidFill>
                <a:schemeClr val="accent5">
                  <a:lumMod val="50000"/>
                </a:schemeClr>
              </a:solidFill>
              <a:latin typeface="Comic Sans MS" panose="030F0702030302020204" pitchFamily="66" charset="0"/>
            </a:endParaRP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2D3F1A7-F77E-4C2F-A1F2-DDCD038A1A67}" type="slidenum">
              <a:rPr kumimoji="0" lang="zh-TW" altLang="en-US" sz="900" b="0" i="0" u="none" strike="noStrike" kern="1200" cap="none" spc="0" normalizeH="0" baseline="0" noProof="0" smtClean="0">
                <a:ln>
                  <a:noFill/>
                </a:ln>
                <a:solidFill>
                  <a:srgbClr val="C0504D"/>
                </a:solidFill>
                <a:effectLst/>
                <a:uLnTx/>
                <a:uFillTx/>
                <a:latin typeface="Gill Sans MT" panose="020B0502020104020203"/>
                <a:ea typeface="Microsoft JhengHei" panose="020B0604030504040204" pitchFamily="34" charset="-120"/>
                <a:cs typeface="+mn-cs"/>
              </a:rPr>
              <a:t>7</a:t>
            </a:fld>
            <a:endParaRPr kumimoji="0" lang="zh-TW" altLang="en-US" sz="900" b="0" i="0" u="none" strike="noStrike" kern="1200" cap="none" spc="0" normalizeH="0" baseline="0" noProof="0" dirty="0">
              <a:ln>
                <a:noFill/>
              </a:ln>
              <a:solidFill>
                <a:srgbClr val="C0504D"/>
              </a:solidFill>
              <a:effectLst/>
              <a:uLnTx/>
              <a:uFillTx/>
              <a:latin typeface="Gill Sans MT" panose="020B0502020104020203"/>
              <a:ea typeface="Microsoft JhengHei" panose="020B0604030504040204" pitchFamily="34" charset="-120"/>
              <a:cs typeface="+mn-cs"/>
            </a:endParaRPr>
          </a:p>
        </p:txBody>
      </p:sp>
      <p:pic>
        <p:nvPicPr>
          <p:cNvPr id="7" name="图片 6"/>
          <p:cNvPicPr>
            <a:picLocks noChangeAspect="1"/>
          </p:cNvPicPr>
          <p:nvPr/>
        </p:nvPicPr>
        <p:blipFill>
          <a:blip r:embed="rId3"/>
          <a:stretch>
            <a:fillRect/>
          </a:stretch>
        </p:blipFill>
        <p:spPr>
          <a:xfrm>
            <a:off x="2385933" y="1310737"/>
            <a:ext cx="4380270" cy="4542503"/>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0585" y="2823665"/>
            <a:ext cx="8206612" cy="49289"/>
          </a:xfrm>
          <a:prstGeom prst="rect">
            <a:avLst/>
          </a:prstGeom>
          <a:solidFill>
            <a:schemeClr val="accent4"/>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65">
              <a:solidFill>
                <a:schemeClr val="bg1"/>
              </a:solidFill>
            </a:endParaRPr>
          </a:p>
        </p:txBody>
      </p:sp>
      <p:grpSp>
        <p:nvGrpSpPr>
          <p:cNvPr id="9" name="组合 8"/>
          <p:cNvGrpSpPr/>
          <p:nvPr/>
        </p:nvGrpSpPr>
        <p:grpSpPr>
          <a:xfrm>
            <a:off x="776478" y="2259775"/>
            <a:ext cx="7462502" cy="1990620"/>
            <a:chOff x="776476" y="1123448"/>
            <a:chExt cx="7462502" cy="2090152"/>
          </a:xfrm>
        </p:grpSpPr>
        <p:sp>
          <p:nvSpPr>
            <p:cNvPr id="10" name="矩形 9"/>
            <p:cNvSpPr/>
            <p:nvPr/>
          </p:nvSpPr>
          <p:spPr>
            <a:xfrm>
              <a:off x="776476" y="1878592"/>
              <a:ext cx="1001071" cy="323166"/>
            </a:xfrm>
            <a:prstGeom prst="rect">
              <a:avLst/>
            </a:prstGeom>
          </p:spPr>
          <p:txBody>
            <a:bodyPr wrap="square">
              <a:spAutoFit/>
            </a:bodyPr>
            <a:lstStyle/>
            <a:p>
              <a:r>
                <a:rPr lang="en-US" altLang="zh-CN" sz="1400" b="1" dirty="0">
                  <a:solidFill>
                    <a:schemeClr val="accent5"/>
                  </a:solidFill>
                  <a:latin typeface="微软雅黑" panose="020B0503020204020204" pitchFamily="34" charset="-122"/>
                  <a:ea typeface="微软雅黑" panose="020B0503020204020204" pitchFamily="34" charset="-122"/>
                </a:rPr>
                <a:t>k-means</a:t>
              </a:r>
            </a:p>
          </p:txBody>
        </p:sp>
        <p:sp>
          <p:nvSpPr>
            <p:cNvPr id="11" name="矩形 10"/>
            <p:cNvSpPr/>
            <p:nvPr/>
          </p:nvSpPr>
          <p:spPr>
            <a:xfrm>
              <a:off x="2008030" y="1264740"/>
              <a:ext cx="898195" cy="323166"/>
            </a:xfrm>
            <a:prstGeom prst="rect">
              <a:avLst/>
            </a:prstGeom>
          </p:spPr>
          <p:txBody>
            <a:bodyPr wrap="none">
              <a:spAutoFit/>
            </a:bodyPr>
            <a:lstStyle/>
            <a:p>
              <a:r>
                <a:rPr lang="en-US" altLang="zh-CN" sz="1400" b="1" dirty="0">
                  <a:solidFill>
                    <a:schemeClr val="accent5"/>
                  </a:solidFill>
                  <a:latin typeface="微软雅黑" panose="020B0503020204020204" pitchFamily="34" charset="-122"/>
                  <a:ea typeface="微软雅黑" panose="020B0503020204020204" pitchFamily="34" charset="-122"/>
                </a:rPr>
                <a:t>k-</a:t>
              </a:r>
              <a:r>
                <a:rPr lang="zh-CN" altLang="en-US" sz="1400" b="1" dirty="0">
                  <a:solidFill>
                    <a:schemeClr val="accent5"/>
                  </a:solidFill>
                  <a:latin typeface="微软雅黑" panose="020B0503020204020204" pitchFamily="34" charset="-122"/>
                  <a:ea typeface="微软雅黑" panose="020B0503020204020204" pitchFamily="34" charset="-122"/>
                </a:rPr>
                <a:t>最近邻</a:t>
              </a:r>
            </a:p>
          </p:txBody>
        </p:sp>
        <p:sp>
          <p:nvSpPr>
            <p:cNvPr id="12" name="矩形 11"/>
            <p:cNvSpPr/>
            <p:nvPr/>
          </p:nvSpPr>
          <p:spPr>
            <a:xfrm>
              <a:off x="2970285" y="1859000"/>
              <a:ext cx="723276" cy="323166"/>
            </a:xfrm>
            <a:prstGeom prst="rect">
              <a:avLst/>
            </a:prstGeom>
          </p:spPr>
          <p:txBody>
            <a:bodyPr wrap="none">
              <a:spAutoFit/>
            </a:bodyPr>
            <a:lstStyle/>
            <a:p>
              <a:pPr algn="ctr"/>
              <a:r>
                <a:rPr lang="zh-CN" altLang="en-US" sz="1400" b="1" dirty="0">
                  <a:solidFill>
                    <a:schemeClr val="accent5"/>
                  </a:solidFill>
                  <a:latin typeface="微软雅黑" panose="020B0503020204020204" pitchFamily="34" charset="-122"/>
                  <a:ea typeface="微软雅黑" panose="020B0503020204020204" pitchFamily="34" charset="-122"/>
                </a:rPr>
                <a:t>决策树</a:t>
              </a:r>
            </a:p>
          </p:txBody>
        </p:sp>
        <p:sp>
          <p:nvSpPr>
            <p:cNvPr id="13" name="矩形 12"/>
            <p:cNvSpPr/>
            <p:nvPr/>
          </p:nvSpPr>
          <p:spPr>
            <a:xfrm>
              <a:off x="3928614" y="1123448"/>
              <a:ext cx="2550160" cy="549381"/>
            </a:xfrm>
            <a:prstGeom prst="rect">
              <a:avLst/>
            </a:prstGeom>
          </p:spPr>
          <p:txBody>
            <a:bodyPr wrap="square">
              <a:spAutoFit/>
            </a:bodyPr>
            <a:lstStyle/>
            <a:p>
              <a:pPr algn="ctr"/>
              <a:r>
                <a:rPr lang="zh-CN" altLang="en-US" sz="1400" b="1" dirty="0">
                  <a:solidFill>
                    <a:schemeClr val="accent1"/>
                  </a:solidFill>
                  <a:latin typeface="微软雅黑" panose="020B0503020204020204" pitchFamily="34" charset="-122"/>
                  <a:ea typeface="微软雅黑" panose="020B0503020204020204" pitchFamily="34" charset="-122"/>
                  <a:sym typeface="+mn-ea"/>
                </a:rPr>
                <a:t>基于</a:t>
              </a:r>
              <a:r>
                <a:rPr lang="zh-CN" altLang="en-US" sz="1400" b="1" dirty="0">
                  <a:solidFill>
                    <a:schemeClr val="accent5"/>
                  </a:solidFill>
                  <a:latin typeface="微软雅黑" panose="020B0503020204020204" pitchFamily="34" charset="-122"/>
                  <a:ea typeface="微软雅黑" panose="020B0503020204020204" pitchFamily="34" charset="-122"/>
                  <a:sym typeface="+mn-ea"/>
                </a:rPr>
                <a:t>增强密度的带噪声</a:t>
              </a:r>
            </a:p>
            <a:p>
              <a:pPr algn="ctr"/>
              <a:r>
                <a:rPr lang="zh-CN" altLang="en-US" sz="1400" b="1" dirty="0">
                  <a:solidFill>
                    <a:schemeClr val="accent5"/>
                  </a:solidFill>
                  <a:latin typeface="微软雅黑" panose="020B0503020204020204" pitchFamily="34" charset="-122"/>
                  <a:ea typeface="微软雅黑" panose="020B0503020204020204" pitchFamily="34" charset="-122"/>
                  <a:sym typeface="+mn-ea"/>
                </a:rPr>
                <a:t>应用空间聚类</a:t>
              </a:r>
              <a:endParaRPr lang="zh-CN" altLang="zh-CN" sz="1400" b="1" dirty="0">
                <a:solidFill>
                  <a:schemeClr val="accent5"/>
                </a:solidFill>
                <a:latin typeface="微软雅黑" panose="020B0503020204020204" pitchFamily="34" charset="-122"/>
                <a:ea typeface="微软雅黑" panose="020B0503020204020204" pitchFamily="34" charset="-122"/>
              </a:endParaRPr>
            </a:p>
          </p:txBody>
        </p:sp>
        <p:sp>
          <p:nvSpPr>
            <p:cNvPr id="14" name="矩形 13"/>
            <p:cNvSpPr/>
            <p:nvPr/>
          </p:nvSpPr>
          <p:spPr>
            <a:xfrm>
              <a:off x="4788990" y="1860297"/>
              <a:ext cx="1082348" cy="323166"/>
            </a:xfrm>
            <a:prstGeom prst="rect">
              <a:avLst/>
            </a:prstGeom>
          </p:spPr>
          <p:txBody>
            <a:bodyPr wrap="none">
              <a:spAutoFit/>
            </a:bodyPr>
            <a:lstStyle/>
            <a:p>
              <a:pPr algn="ctr"/>
              <a:r>
                <a:rPr lang="zh-CN" altLang="en-US" sz="1400" b="1" dirty="0">
                  <a:solidFill>
                    <a:schemeClr val="accent1"/>
                  </a:solidFill>
                  <a:latin typeface="微软雅黑" panose="020B0503020204020204" pitchFamily="34" charset="-122"/>
                  <a:ea typeface="微软雅黑" panose="020B0503020204020204" pitchFamily="34" charset="-122"/>
                </a:rPr>
                <a:t>支持向量机</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6155543" y="1934949"/>
              <a:ext cx="2083435" cy="775597"/>
            </a:xfrm>
            <a:prstGeom prst="rect">
              <a:avLst/>
            </a:prstGeom>
          </p:spPr>
          <p:txBody>
            <a:bodyPr wrap="square">
              <a:spAutoFit/>
            </a:bodyPr>
            <a:lstStyle/>
            <a:p>
              <a:pPr algn="ctr"/>
              <a:r>
                <a:rPr lang="zh-CN" altLang="en-US" sz="1400" b="1" dirty="0">
                  <a:solidFill>
                    <a:schemeClr val="accent1"/>
                  </a:solidFill>
                  <a:latin typeface="微软雅黑" panose="020B0503020204020204" pitchFamily="34" charset="-122"/>
                  <a:ea typeface="微软雅黑" panose="020B0503020204020204" pitchFamily="34" charset="-122"/>
                </a:rPr>
                <a:t>基于径向</a:t>
              </a:r>
              <a:r>
                <a:rPr lang="zh-CN" altLang="en-US" sz="1400" b="1" dirty="0">
                  <a:solidFill>
                    <a:schemeClr val="accent5"/>
                  </a:solidFill>
                  <a:latin typeface="微软雅黑" panose="020B0503020204020204" pitchFamily="34" charset="-122"/>
                  <a:ea typeface="微软雅黑" panose="020B0503020204020204" pitchFamily="34" charset="-122"/>
                </a:rPr>
                <a:t>基函数（rbf）核的单类支持向量机</a:t>
              </a:r>
            </a:p>
            <a:p>
              <a:pPr algn="ctr"/>
              <a:endParaRPr lang="zh-CN" altLang="en-US" sz="1400" b="1" dirty="0">
                <a:solidFill>
                  <a:schemeClr val="accent5"/>
                </a:solidFill>
                <a:latin typeface="微软雅黑" panose="020B0503020204020204" pitchFamily="34" charset="-122"/>
                <a:ea typeface="微软雅黑" panose="020B0503020204020204" pitchFamily="34" charset="-122"/>
              </a:endParaRPr>
            </a:p>
          </p:txBody>
        </p:sp>
        <p:sp>
          <p:nvSpPr>
            <p:cNvPr id="16" name="矩形 15"/>
            <p:cNvSpPr/>
            <p:nvPr/>
          </p:nvSpPr>
          <p:spPr>
            <a:xfrm>
              <a:off x="3783389" y="2664219"/>
              <a:ext cx="3416321" cy="549381"/>
            </a:xfrm>
            <a:prstGeom prst="rect">
              <a:avLst/>
            </a:prstGeom>
          </p:spPr>
          <p:txBody>
            <a:bodyPr wrap="none">
              <a:spAutoFit/>
            </a:bodyPr>
            <a:lstStyle/>
            <a:p>
              <a:pPr algn="ctr"/>
              <a:r>
                <a:rPr lang="zh-CN" altLang="en-US" sz="1400" b="1" dirty="0">
                  <a:solidFill>
                    <a:schemeClr val="accent5"/>
                  </a:solidFill>
                  <a:latin typeface="微软雅黑" panose="020B0503020204020204" pitchFamily="34" charset="-122"/>
                  <a:ea typeface="微软雅黑" panose="020B0503020204020204" pitchFamily="34" charset="-122"/>
                </a:rPr>
                <a:t>随机森林和基于增强密度的应用程序空间</a:t>
              </a:r>
            </a:p>
            <a:p>
              <a:pPr algn="ctr"/>
              <a:r>
                <a:rPr lang="zh-CN" altLang="en-US" sz="1400" b="1" dirty="0">
                  <a:solidFill>
                    <a:schemeClr val="accent5"/>
                  </a:solidFill>
                  <a:latin typeface="微软雅黑" panose="020B0503020204020204" pitchFamily="34" charset="-122"/>
                  <a:ea typeface="微软雅黑" panose="020B0503020204020204" pitchFamily="34" charset="-122"/>
                </a:rPr>
                <a:t>聚类与噪声（e-dbcan）方法相结合</a:t>
              </a:r>
            </a:p>
          </p:txBody>
        </p:sp>
      </p:grpSp>
      <p:grpSp>
        <p:nvGrpSpPr>
          <p:cNvPr id="17" name="组合 16"/>
          <p:cNvGrpSpPr/>
          <p:nvPr/>
        </p:nvGrpSpPr>
        <p:grpSpPr>
          <a:xfrm>
            <a:off x="1731020" y="3840100"/>
            <a:ext cx="5703238" cy="1427675"/>
            <a:chOff x="1731019" y="2782784"/>
            <a:chExt cx="5703238" cy="1499053"/>
          </a:xfrm>
        </p:grpSpPr>
        <p:sp>
          <p:nvSpPr>
            <p:cNvPr id="18" name="矩形 17"/>
            <p:cNvSpPr/>
            <p:nvPr/>
          </p:nvSpPr>
          <p:spPr>
            <a:xfrm>
              <a:off x="3530934" y="3750774"/>
              <a:ext cx="1261884" cy="323164"/>
            </a:xfrm>
            <a:prstGeom prst="rect">
              <a:avLst/>
            </a:prstGeom>
          </p:spPr>
          <p:txBody>
            <a:bodyPr wrap="none">
              <a:spAutoFit/>
            </a:bodyPr>
            <a:lstStyle/>
            <a:p>
              <a:pPr algn="ctr"/>
              <a:r>
                <a:rPr lang="zh-CN" altLang="en-US" sz="1400" b="1" dirty="0">
                  <a:solidFill>
                    <a:schemeClr val="accent5"/>
                  </a:solidFill>
                  <a:latin typeface="微软雅黑" panose="020B0503020204020204" pitchFamily="34" charset="-122"/>
                  <a:ea typeface="微软雅黑" panose="020B0503020204020204" pitchFamily="34" charset="-122"/>
                </a:rPr>
                <a:t>递归神经网络</a:t>
              </a:r>
            </a:p>
          </p:txBody>
        </p:sp>
        <p:sp>
          <p:nvSpPr>
            <p:cNvPr id="19" name="矩形 18"/>
            <p:cNvSpPr/>
            <p:nvPr/>
          </p:nvSpPr>
          <p:spPr>
            <a:xfrm>
              <a:off x="2044843" y="3773029"/>
              <a:ext cx="1261884" cy="323163"/>
            </a:xfrm>
            <a:prstGeom prst="rect">
              <a:avLst/>
            </a:prstGeom>
          </p:spPr>
          <p:txBody>
            <a:bodyPr wrap="none">
              <a:spAutoFit/>
            </a:bodyPr>
            <a:lstStyle/>
            <a:p>
              <a:pPr algn="ctr"/>
              <a:r>
                <a:rPr lang="zh-CN" altLang="en-US" sz="1400" b="1" dirty="0">
                  <a:solidFill>
                    <a:schemeClr val="accent5"/>
                  </a:solidFill>
                  <a:latin typeface="微软雅黑" panose="020B0503020204020204" pitchFamily="34" charset="-122"/>
                  <a:ea typeface="微软雅黑" panose="020B0503020204020204" pitchFamily="34" charset="-122"/>
                </a:rPr>
                <a:t>卷积神经网络</a:t>
              </a:r>
            </a:p>
          </p:txBody>
        </p:sp>
        <p:sp>
          <p:nvSpPr>
            <p:cNvPr id="20" name="矩形 19"/>
            <p:cNvSpPr/>
            <p:nvPr/>
          </p:nvSpPr>
          <p:spPr>
            <a:xfrm>
              <a:off x="1731019" y="2782784"/>
              <a:ext cx="1261884" cy="323164"/>
            </a:xfrm>
            <a:prstGeom prst="rect">
              <a:avLst/>
            </a:prstGeom>
          </p:spPr>
          <p:txBody>
            <a:bodyPr wrap="none">
              <a:spAutoFit/>
            </a:bodyPr>
            <a:lstStyle/>
            <a:p>
              <a:pPr algn="ctr"/>
              <a:r>
                <a:rPr lang="zh-CN" altLang="en-US" sz="1400" b="1" dirty="0">
                  <a:solidFill>
                    <a:schemeClr val="accent5"/>
                  </a:solidFill>
                  <a:latin typeface="微软雅黑" panose="020B0503020204020204" pitchFamily="34" charset="-122"/>
                  <a:ea typeface="微软雅黑" panose="020B0503020204020204" pitchFamily="34" charset="-122"/>
                </a:rPr>
                <a:t>深度信念网络</a:t>
              </a:r>
            </a:p>
          </p:txBody>
        </p:sp>
        <p:sp>
          <p:nvSpPr>
            <p:cNvPr id="24" name="矩形 23"/>
            <p:cNvSpPr/>
            <p:nvPr/>
          </p:nvSpPr>
          <p:spPr>
            <a:xfrm>
              <a:off x="5422168" y="3732459"/>
              <a:ext cx="2012089" cy="549378"/>
            </a:xfrm>
            <a:prstGeom prst="rect">
              <a:avLst/>
            </a:prstGeom>
          </p:spPr>
          <p:txBody>
            <a:bodyPr wrap="none">
              <a:spAutoFit/>
            </a:bodyPr>
            <a:lstStyle/>
            <a:p>
              <a:pPr algn="ctr"/>
              <a:r>
                <a:rPr lang="zh-CN" altLang="en-US" sz="1400" b="1" dirty="0">
                  <a:solidFill>
                    <a:schemeClr val="accent5"/>
                  </a:solidFill>
                  <a:latin typeface="微软雅黑" panose="020B0503020204020204" pitchFamily="34" charset="-122"/>
                  <a:ea typeface="微软雅黑" panose="020B0503020204020204" pitchFamily="34" charset="-122"/>
                </a:rPr>
                <a:t>长短期记忆（lstm）和</a:t>
              </a:r>
            </a:p>
            <a:p>
              <a:pPr algn="ctr"/>
              <a:r>
                <a:rPr lang="zh-CN" altLang="en-US" sz="1400" b="1" dirty="0">
                  <a:solidFill>
                    <a:schemeClr val="accent5"/>
                  </a:solidFill>
                  <a:latin typeface="微软雅黑" panose="020B0503020204020204" pitchFamily="34" charset="-122"/>
                  <a:ea typeface="微软雅黑" panose="020B0503020204020204" pitchFamily="34" charset="-122"/>
                </a:rPr>
                <a:t>递归神经网络（rnn）</a:t>
              </a:r>
            </a:p>
          </p:txBody>
        </p:sp>
      </p:grpSp>
      <p:sp>
        <p:nvSpPr>
          <p:cNvPr id="26" name="矩形 25"/>
          <p:cNvSpPr/>
          <p:nvPr/>
        </p:nvSpPr>
        <p:spPr>
          <a:xfrm>
            <a:off x="936206" y="3573563"/>
            <a:ext cx="7246655" cy="43877"/>
          </a:xfrm>
          <a:prstGeom prst="rect">
            <a:avLst/>
          </a:prstGeom>
          <a:solidFill>
            <a:schemeClr val="accent4"/>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27" name="矩形 26"/>
          <p:cNvSpPr/>
          <p:nvPr/>
        </p:nvSpPr>
        <p:spPr>
          <a:xfrm rot="5400000">
            <a:off x="7809045" y="3197480"/>
            <a:ext cx="793774" cy="46145"/>
          </a:xfrm>
          <a:prstGeom prst="rect">
            <a:avLst/>
          </a:prstGeom>
          <a:solidFill>
            <a:schemeClr val="accent4"/>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28" name="矩形 27"/>
          <p:cNvSpPr/>
          <p:nvPr/>
        </p:nvSpPr>
        <p:spPr>
          <a:xfrm rot="5400000">
            <a:off x="515080" y="3948967"/>
            <a:ext cx="796526" cy="45719"/>
          </a:xfrm>
          <a:prstGeom prst="rect">
            <a:avLst/>
          </a:prstGeom>
          <a:solidFill>
            <a:schemeClr val="accent4"/>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29" name="矩形 28"/>
          <p:cNvSpPr/>
          <p:nvPr/>
        </p:nvSpPr>
        <p:spPr>
          <a:xfrm>
            <a:off x="936391" y="4326506"/>
            <a:ext cx="8207611" cy="43542"/>
          </a:xfrm>
          <a:prstGeom prst="rect">
            <a:avLst/>
          </a:prstGeom>
          <a:solidFill>
            <a:schemeClr val="accent4"/>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65">
              <a:solidFill>
                <a:schemeClr val="bg1"/>
              </a:solidFill>
            </a:endParaRPr>
          </a:p>
        </p:txBody>
      </p:sp>
      <p:grpSp>
        <p:nvGrpSpPr>
          <p:cNvPr id="30" name="组合 29"/>
          <p:cNvGrpSpPr/>
          <p:nvPr/>
        </p:nvGrpSpPr>
        <p:grpSpPr>
          <a:xfrm>
            <a:off x="1241699" y="2736185"/>
            <a:ext cx="6302096" cy="1752032"/>
            <a:chOff x="1241699" y="1623678"/>
            <a:chExt cx="6302096" cy="1839634"/>
          </a:xfrm>
          <a:solidFill>
            <a:schemeClr val="bg1">
              <a:alpha val="50000"/>
            </a:schemeClr>
          </a:solidFill>
        </p:grpSpPr>
        <p:sp>
          <p:nvSpPr>
            <p:cNvPr id="31" name="椭圆 30"/>
            <p:cNvSpPr/>
            <p:nvPr/>
          </p:nvSpPr>
          <p:spPr>
            <a:xfrm>
              <a:off x="1335168" y="1673297"/>
              <a:ext cx="121479" cy="121479"/>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32" name="椭圆 31"/>
            <p:cNvSpPr/>
            <p:nvPr/>
          </p:nvSpPr>
          <p:spPr>
            <a:xfrm>
              <a:off x="2253826" y="1623678"/>
              <a:ext cx="189991" cy="189991"/>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33" name="椭圆 32"/>
            <p:cNvSpPr/>
            <p:nvPr/>
          </p:nvSpPr>
          <p:spPr>
            <a:xfrm>
              <a:off x="3280984" y="1656607"/>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34" name="椭圆 33"/>
            <p:cNvSpPr/>
            <p:nvPr/>
          </p:nvSpPr>
          <p:spPr>
            <a:xfrm>
              <a:off x="4315952" y="1656608"/>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35" name="椭圆 34"/>
            <p:cNvSpPr/>
            <p:nvPr/>
          </p:nvSpPr>
          <p:spPr>
            <a:xfrm>
              <a:off x="5263811" y="1656608"/>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36" name="椭圆 35"/>
            <p:cNvSpPr/>
            <p:nvPr/>
          </p:nvSpPr>
          <p:spPr>
            <a:xfrm>
              <a:off x="6250811" y="1656606"/>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37" name="椭圆 36"/>
            <p:cNvSpPr/>
            <p:nvPr/>
          </p:nvSpPr>
          <p:spPr>
            <a:xfrm>
              <a:off x="7411090" y="1701140"/>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38" name="椭圆 37"/>
            <p:cNvSpPr/>
            <p:nvPr/>
          </p:nvSpPr>
          <p:spPr>
            <a:xfrm>
              <a:off x="1241699" y="2452296"/>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39" name="椭圆 38"/>
            <p:cNvSpPr/>
            <p:nvPr/>
          </p:nvSpPr>
          <p:spPr>
            <a:xfrm>
              <a:off x="2113239" y="2454646"/>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0" name="椭圆 39"/>
            <p:cNvSpPr/>
            <p:nvPr/>
          </p:nvSpPr>
          <p:spPr>
            <a:xfrm>
              <a:off x="2911852" y="2461787"/>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1" name="椭圆 40"/>
            <p:cNvSpPr/>
            <p:nvPr/>
          </p:nvSpPr>
          <p:spPr>
            <a:xfrm>
              <a:off x="3717039" y="2447514"/>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2" name="椭圆 41"/>
            <p:cNvSpPr/>
            <p:nvPr/>
          </p:nvSpPr>
          <p:spPr>
            <a:xfrm>
              <a:off x="4641391" y="2454646"/>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3" name="椭圆 42"/>
            <p:cNvSpPr/>
            <p:nvPr/>
          </p:nvSpPr>
          <p:spPr>
            <a:xfrm>
              <a:off x="5353934" y="2423835"/>
              <a:ext cx="185287" cy="185287"/>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4" name="椭圆 43"/>
            <p:cNvSpPr/>
            <p:nvPr/>
          </p:nvSpPr>
          <p:spPr>
            <a:xfrm>
              <a:off x="6249535" y="3105954"/>
              <a:ext cx="357358" cy="357358"/>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5" name="椭圆 44"/>
            <p:cNvSpPr/>
            <p:nvPr/>
          </p:nvSpPr>
          <p:spPr>
            <a:xfrm>
              <a:off x="6801372" y="3249836"/>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6" name="椭圆 45"/>
            <p:cNvSpPr/>
            <p:nvPr/>
          </p:nvSpPr>
          <p:spPr>
            <a:xfrm>
              <a:off x="7017875" y="3270910"/>
              <a:ext cx="105548" cy="105548"/>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7" name="椭圆 46"/>
            <p:cNvSpPr/>
            <p:nvPr/>
          </p:nvSpPr>
          <p:spPr>
            <a:xfrm>
              <a:off x="7296721" y="3287192"/>
              <a:ext cx="65917" cy="65917"/>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8" name="椭圆 47"/>
            <p:cNvSpPr/>
            <p:nvPr/>
          </p:nvSpPr>
          <p:spPr>
            <a:xfrm>
              <a:off x="6184965" y="2402260"/>
              <a:ext cx="223330" cy="223330"/>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49" name="椭圆 48"/>
            <p:cNvSpPr/>
            <p:nvPr/>
          </p:nvSpPr>
          <p:spPr>
            <a:xfrm>
              <a:off x="7154904" y="2440830"/>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50" name="椭圆 49"/>
            <p:cNvSpPr/>
            <p:nvPr/>
          </p:nvSpPr>
          <p:spPr>
            <a:xfrm>
              <a:off x="1325663" y="3259002"/>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51" name="椭圆 50"/>
            <p:cNvSpPr/>
            <p:nvPr/>
          </p:nvSpPr>
          <p:spPr>
            <a:xfrm>
              <a:off x="2605835" y="3257332"/>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52" name="椭圆 51"/>
            <p:cNvSpPr/>
            <p:nvPr/>
          </p:nvSpPr>
          <p:spPr>
            <a:xfrm>
              <a:off x="4092622" y="3181850"/>
              <a:ext cx="223330" cy="223330"/>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sp>
          <p:nvSpPr>
            <p:cNvPr id="53" name="椭圆 52"/>
            <p:cNvSpPr/>
            <p:nvPr/>
          </p:nvSpPr>
          <p:spPr>
            <a:xfrm>
              <a:off x="5450846" y="3227162"/>
              <a:ext cx="132705" cy="132705"/>
            </a:xfrm>
            <a:prstGeom prst="ellipse">
              <a:avLst/>
            </a:prstGeom>
            <a:grpFill/>
            <a:ln w="2857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5"/>
                </a:solidFill>
              </a:endParaRPr>
            </a:p>
          </p:txBody>
        </p:sp>
      </p:grpSp>
      <p:sp>
        <p:nvSpPr>
          <p:cNvPr id="54" name="KSO_Shape"/>
          <p:cNvSpPr/>
          <p:nvPr/>
        </p:nvSpPr>
        <p:spPr bwMode="auto">
          <a:xfrm rot="10800000" flipV="1">
            <a:off x="-745848" y="2546593"/>
            <a:ext cx="702205" cy="603430"/>
          </a:xfrm>
          <a:custGeom>
            <a:avLst/>
            <a:gdLst/>
            <a:ahLst/>
            <a:cxnLst>
              <a:cxn ang="0">
                <a:pos x="2003" y="849"/>
              </a:cxn>
              <a:cxn ang="0">
                <a:pos x="2034" y="526"/>
              </a:cxn>
              <a:cxn ang="0">
                <a:pos x="1715" y="783"/>
              </a:cxn>
              <a:cxn ang="0">
                <a:pos x="1457" y="757"/>
              </a:cxn>
              <a:cxn ang="0">
                <a:pos x="1042" y="754"/>
              </a:cxn>
              <a:cxn ang="0">
                <a:pos x="1064" y="684"/>
              </a:cxn>
              <a:cxn ang="0">
                <a:pos x="1091" y="600"/>
              </a:cxn>
              <a:cxn ang="0">
                <a:pos x="1142" y="457"/>
              </a:cxn>
              <a:cxn ang="0">
                <a:pos x="1160" y="426"/>
              </a:cxn>
              <a:cxn ang="0">
                <a:pos x="1293" y="323"/>
              </a:cxn>
              <a:cxn ang="0">
                <a:pos x="1307" y="178"/>
              </a:cxn>
              <a:cxn ang="0">
                <a:pos x="1396" y="44"/>
              </a:cxn>
              <a:cxn ang="0">
                <a:pos x="1471" y="26"/>
              </a:cxn>
              <a:cxn ang="0">
                <a:pos x="1469" y="8"/>
              </a:cxn>
              <a:cxn ang="0">
                <a:pos x="1373" y="0"/>
              </a:cxn>
              <a:cxn ang="0">
                <a:pos x="1281" y="17"/>
              </a:cxn>
              <a:cxn ang="0">
                <a:pos x="1012" y="228"/>
              </a:cxn>
              <a:cxn ang="0">
                <a:pos x="926" y="284"/>
              </a:cxn>
              <a:cxn ang="0">
                <a:pos x="1008" y="312"/>
              </a:cxn>
              <a:cxn ang="0">
                <a:pos x="842" y="496"/>
              </a:cxn>
              <a:cxn ang="0">
                <a:pos x="695" y="508"/>
              </a:cxn>
              <a:cxn ang="0">
                <a:pos x="759" y="564"/>
              </a:cxn>
              <a:cxn ang="0">
                <a:pos x="605" y="754"/>
              </a:cxn>
              <a:cxn ang="0">
                <a:pos x="308" y="755"/>
              </a:cxn>
              <a:cxn ang="0">
                <a:pos x="21" y="820"/>
              </a:cxn>
              <a:cxn ang="0">
                <a:pos x="86" y="910"/>
              </a:cxn>
              <a:cxn ang="0">
                <a:pos x="367" y="947"/>
              </a:cxn>
              <a:cxn ang="0">
                <a:pos x="613" y="956"/>
              </a:cxn>
              <a:cxn ang="0">
                <a:pos x="722" y="1142"/>
              </a:cxn>
              <a:cxn ang="0">
                <a:pos x="722" y="1224"/>
              </a:cxn>
              <a:cxn ang="0">
                <a:pos x="877" y="1242"/>
              </a:cxn>
              <a:cxn ang="0">
                <a:pos x="996" y="1396"/>
              </a:cxn>
              <a:cxn ang="0">
                <a:pos x="932" y="1452"/>
              </a:cxn>
              <a:cxn ang="0">
                <a:pos x="1077" y="1466"/>
              </a:cxn>
              <a:cxn ang="0">
                <a:pos x="1304" y="1687"/>
              </a:cxn>
              <a:cxn ang="0">
                <a:pos x="1395" y="1696"/>
              </a:cxn>
              <a:cxn ang="0">
                <a:pos x="1492" y="1682"/>
              </a:cxn>
              <a:cxn ang="0">
                <a:pos x="1442" y="1666"/>
              </a:cxn>
              <a:cxn ang="0">
                <a:pos x="1382" y="1637"/>
              </a:cxn>
              <a:cxn ang="0">
                <a:pos x="1291" y="1496"/>
              </a:cxn>
              <a:cxn ang="0">
                <a:pos x="1205" y="1352"/>
              </a:cxn>
              <a:cxn ang="0">
                <a:pos x="1226" y="1273"/>
              </a:cxn>
              <a:cxn ang="0">
                <a:pos x="1123" y="1207"/>
              </a:cxn>
              <a:cxn ang="0">
                <a:pos x="1083" y="1081"/>
              </a:cxn>
              <a:cxn ang="0">
                <a:pos x="1056" y="997"/>
              </a:cxn>
              <a:cxn ang="0">
                <a:pos x="1393" y="946"/>
              </a:cxn>
              <a:cxn ang="0">
                <a:pos x="1666" y="927"/>
              </a:cxn>
              <a:cxn ang="0">
                <a:pos x="1955" y="1172"/>
              </a:cxn>
            </a:cxnLst>
            <a:rect l="0" t="0" r="r" b="b"/>
            <a:pathLst>
              <a:path w="2040" h="1697">
                <a:moveTo>
                  <a:pt x="2039" y="1166"/>
                </a:moveTo>
                <a:cubicBezTo>
                  <a:pt x="1952" y="866"/>
                  <a:pt x="1952" y="866"/>
                  <a:pt x="1952" y="866"/>
                </a:cubicBezTo>
                <a:cubicBezTo>
                  <a:pt x="1984" y="862"/>
                  <a:pt x="2003" y="855"/>
                  <a:pt x="2003" y="849"/>
                </a:cubicBezTo>
                <a:cubicBezTo>
                  <a:pt x="2003" y="842"/>
                  <a:pt x="1984" y="836"/>
                  <a:pt x="1952" y="831"/>
                </a:cubicBezTo>
                <a:cubicBezTo>
                  <a:pt x="2039" y="532"/>
                  <a:pt x="2039" y="532"/>
                  <a:pt x="2039" y="532"/>
                </a:cubicBezTo>
                <a:cubicBezTo>
                  <a:pt x="2040" y="529"/>
                  <a:pt x="2038" y="526"/>
                  <a:pt x="2034" y="526"/>
                </a:cubicBezTo>
                <a:cubicBezTo>
                  <a:pt x="1954" y="526"/>
                  <a:pt x="1954" y="526"/>
                  <a:pt x="1954" y="526"/>
                </a:cubicBezTo>
                <a:cubicBezTo>
                  <a:pt x="1951" y="526"/>
                  <a:pt x="1946" y="528"/>
                  <a:pt x="1944" y="531"/>
                </a:cubicBezTo>
                <a:cubicBezTo>
                  <a:pt x="1715" y="783"/>
                  <a:pt x="1715" y="783"/>
                  <a:pt x="1715" y="783"/>
                </a:cubicBezTo>
                <a:cubicBezTo>
                  <a:pt x="1694" y="780"/>
                  <a:pt x="1674" y="776"/>
                  <a:pt x="1661" y="774"/>
                </a:cubicBezTo>
                <a:cubicBezTo>
                  <a:pt x="1635" y="770"/>
                  <a:pt x="1593" y="764"/>
                  <a:pt x="1567" y="762"/>
                </a:cubicBezTo>
                <a:cubicBezTo>
                  <a:pt x="1542" y="760"/>
                  <a:pt x="1492" y="757"/>
                  <a:pt x="1457" y="757"/>
                </a:cubicBezTo>
                <a:cubicBezTo>
                  <a:pt x="1382" y="755"/>
                  <a:pt x="1382" y="755"/>
                  <a:pt x="1382" y="755"/>
                </a:cubicBezTo>
                <a:cubicBezTo>
                  <a:pt x="1346" y="754"/>
                  <a:pt x="1289" y="753"/>
                  <a:pt x="1254" y="753"/>
                </a:cubicBezTo>
                <a:cubicBezTo>
                  <a:pt x="1042" y="754"/>
                  <a:pt x="1042" y="754"/>
                  <a:pt x="1042" y="754"/>
                </a:cubicBezTo>
                <a:cubicBezTo>
                  <a:pt x="1057" y="706"/>
                  <a:pt x="1057" y="706"/>
                  <a:pt x="1057" y="706"/>
                </a:cubicBezTo>
                <a:cubicBezTo>
                  <a:pt x="1129" y="683"/>
                  <a:pt x="1129" y="683"/>
                  <a:pt x="1129" y="683"/>
                </a:cubicBezTo>
                <a:cubicBezTo>
                  <a:pt x="1064" y="684"/>
                  <a:pt x="1064" y="684"/>
                  <a:pt x="1064" y="684"/>
                </a:cubicBezTo>
                <a:cubicBezTo>
                  <a:pt x="1084" y="621"/>
                  <a:pt x="1084" y="621"/>
                  <a:pt x="1084" y="621"/>
                </a:cubicBezTo>
                <a:cubicBezTo>
                  <a:pt x="1154" y="599"/>
                  <a:pt x="1154" y="599"/>
                  <a:pt x="1154" y="599"/>
                </a:cubicBezTo>
                <a:cubicBezTo>
                  <a:pt x="1091" y="600"/>
                  <a:pt x="1091" y="600"/>
                  <a:pt x="1091" y="600"/>
                </a:cubicBezTo>
                <a:cubicBezTo>
                  <a:pt x="1126" y="489"/>
                  <a:pt x="1126" y="489"/>
                  <a:pt x="1126" y="489"/>
                </a:cubicBezTo>
                <a:cubicBezTo>
                  <a:pt x="1128" y="482"/>
                  <a:pt x="1133" y="472"/>
                  <a:pt x="1136" y="466"/>
                </a:cubicBezTo>
                <a:cubicBezTo>
                  <a:pt x="1142" y="457"/>
                  <a:pt x="1142" y="457"/>
                  <a:pt x="1142" y="457"/>
                </a:cubicBezTo>
                <a:cubicBezTo>
                  <a:pt x="1225" y="431"/>
                  <a:pt x="1225" y="431"/>
                  <a:pt x="1225" y="431"/>
                </a:cubicBezTo>
                <a:cubicBezTo>
                  <a:pt x="1157" y="432"/>
                  <a:pt x="1157" y="432"/>
                  <a:pt x="1157" y="432"/>
                </a:cubicBezTo>
                <a:cubicBezTo>
                  <a:pt x="1160" y="426"/>
                  <a:pt x="1160" y="426"/>
                  <a:pt x="1160" y="426"/>
                </a:cubicBezTo>
                <a:cubicBezTo>
                  <a:pt x="1163" y="420"/>
                  <a:pt x="1169" y="410"/>
                  <a:pt x="1173" y="404"/>
                </a:cubicBezTo>
                <a:cubicBezTo>
                  <a:pt x="1205" y="351"/>
                  <a:pt x="1205" y="351"/>
                  <a:pt x="1205" y="351"/>
                </a:cubicBezTo>
                <a:cubicBezTo>
                  <a:pt x="1293" y="323"/>
                  <a:pt x="1293" y="323"/>
                  <a:pt x="1293" y="323"/>
                </a:cubicBezTo>
                <a:cubicBezTo>
                  <a:pt x="1220" y="324"/>
                  <a:pt x="1220" y="324"/>
                  <a:pt x="1220" y="324"/>
                </a:cubicBezTo>
                <a:cubicBezTo>
                  <a:pt x="1294" y="200"/>
                  <a:pt x="1294" y="200"/>
                  <a:pt x="1294" y="200"/>
                </a:cubicBezTo>
                <a:cubicBezTo>
                  <a:pt x="1298" y="194"/>
                  <a:pt x="1304" y="184"/>
                  <a:pt x="1307" y="178"/>
                </a:cubicBezTo>
                <a:cubicBezTo>
                  <a:pt x="1370" y="80"/>
                  <a:pt x="1370" y="80"/>
                  <a:pt x="1370" y="80"/>
                </a:cubicBezTo>
                <a:cubicBezTo>
                  <a:pt x="1374" y="74"/>
                  <a:pt x="1381" y="65"/>
                  <a:pt x="1385" y="59"/>
                </a:cubicBezTo>
                <a:cubicBezTo>
                  <a:pt x="1396" y="44"/>
                  <a:pt x="1396" y="44"/>
                  <a:pt x="1396" y="44"/>
                </a:cubicBezTo>
                <a:cubicBezTo>
                  <a:pt x="1400" y="39"/>
                  <a:pt x="1409" y="33"/>
                  <a:pt x="1416" y="33"/>
                </a:cubicBezTo>
                <a:cubicBezTo>
                  <a:pt x="1445" y="30"/>
                  <a:pt x="1445" y="30"/>
                  <a:pt x="1445" y="30"/>
                </a:cubicBezTo>
                <a:cubicBezTo>
                  <a:pt x="1452" y="30"/>
                  <a:pt x="1464" y="28"/>
                  <a:pt x="1471" y="26"/>
                </a:cubicBezTo>
                <a:cubicBezTo>
                  <a:pt x="1495" y="20"/>
                  <a:pt x="1495" y="20"/>
                  <a:pt x="1495" y="20"/>
                </a:cubicBezTo>
                <a:cubicBezTo>
                  <a:pt x="1502" y="18"/>
                  <a:pt x="1502" y="16"/>
                  <a:pt x="1495" y="14"/>
                </a:cubicBezTo>
                <a:cubicBezTo>
                  <a:pt x="1469" y="8"/>
                  <a:pt x="1469" y="8"/>
                  <a:pt x="1469" y="8"/>
                </a:cubicBezTo>
                <a:cubicBezTo>
                  <a:pt x="1462" y="7"/>
                  <a:pt x="1451" y="5"/>
                  <a:pt x="1444" y="4"/>
                </a:cubicBezTo>
                <a:cubicBezTo>
                  <a:pt x="1399" y="0"/>
                  <a:pt x="1399" y="0"/>
                  <a:pt x="1399" y="0"/>
                </a:cubicBezTo>
                <a:cubicBezTo>
                  <a:pt x="1392" y="0"/>
                  <a:pt x="1380" y="0"/>
                  <a:pt x="1373" y="0"/>
                </a:cubicBezTo>
                <a:cubicBezTo>
                  <a:pt x="1332" y="4"/>
                  <a:pt x="1332" y="4"/>
                  <a:pt x="1332" y="4"/>
                </a:cubicBezTo>
                <a:cubicBezTo>
                  <a:pt x="1325" y="5"/>
                  <a:pt x="1314" y="7"/>
                  <a:pt x="1307" y="9"/>
                </a:cubicBezTo>
                <a:cubicBezTo>
                  <a:pt x="1281" y="17"/>
                  <a:pt x="1281" y="17"/>
                  <a:pt x="1281" y="17"/>
                </a:cubicBezTo>
                <a:cubicBezTo>
                  <a:pt x="1274" y="19"/>
                  <a:pt x="1265" y="25"/>
                  <a:pt x="1260" y="30"/>
                </a:cubicBezTo>
                <a:cubicBezTo>
                  <a:pt x="1071" y="241"/>
                  <a:pt x="1071" y="241"/>
                  <a:pt x="1071" y="241"/>
                </a:cubicBezTo>
                <a:cubicBezTo>
                  <a:pt x="1056" y="233"/>
                  <a:pt x="1035" y="228"/>
                  <a:pt x="1012" y="228"/>
                </a:cubicBezTo>
                <a:cubicBezTo>
                  <a:pt x="951" y="228"/>
                  <a:pt x="951" y="228"/>
                  <a:pt x="951" y="228"/>
                </a:cubicBezTo>
                <a:cubicBezTo>
                  <a:pt x="937" y="228"/>
                  <a:pt x="926" y="240"/>
                  <a:pt x="926" y="254"/>
                </a:cubicBezTo>
                <a:cubicBezTo>
                  <a:pt x="926" y="284"/>
                  <a:pt x="926" y="284"/>
                  <a:pt x="926" y="284"/>
                </a:cubicBezTo>
                <a:cubicBezTo>
                  <a:pt x="926" y="299"/>
                  <a:pt x="937" y="310"/>
                  <a:pt x="951" y="310"/>
                </a:cubicBezTo>
                <a:cubicBezTo>
                  <a:pt x="989" y="310"/>
                  <a:pt x="989" y="310"/>
                  <a:pt x="989" y="310"/>
                </a:cubicBezTo>
                <a:cubicBezTo>
                  <a:pt x="995" y="311"/>
                  <a:pt x="1002" y="311"/>
                  <a:pt x="1008" y="312"/>
                </a:cubicBezTo>
                <a:cubicBezTo>
                  <a:pt x="897" y="435"/>
                  <a:pt x="897" y="435"/>
                  <a:pt x="897" y="435"/>
                </a:cubicBezTo>
                <a:cubicBezTo>
                  <a:pt x="893" y="441"/>
                  <a:pt x="885" y="449"/>
                  <a:pt x="880" y="454"/>
                </a:cubicBezTo>
                <a:cubicBezTo>
                  <a:pt x="842" y="496"/>
                  <a:pt x="842" y="496"/>
                  <a:pt x="842" y="496"/>
                </a:cubicBezTo>
                <a:cubicBezTo>
                  <a:pt x="827" y="488"/>
                  <a:pt x="805" y="483"/>
                  <a:pt x="782" y="483"/>
                </a:cubicBezTo>
                <a:cubicBezTo>
                  <a:pt x="721" y="483"/>
                  <a:pt x="721" y="483"/>
                  <a:pt x="721" y="483"/>
                </a:cubicBezTo>
                <a:cubicBezTo>
                  <a:pt x="707" y="483"/>
                  <a:pt x="695" y="494"/>
                  <a:pt x="695" y="508"/>
                </a:cubicBezTo>
                <a:cubicBezTo>
                  <a:pt x="695" y="539"/>
                  <a:pt x="695" y="539"/>
                  <a:pt x="695" y="539"/>
                </a:cubicBezTo>
                <a:cubicBezTo>
                  <a:pt x="695" y="553"/>
                  <a:pt x="707" y="564"/>
                  <a:pt x="721" y="564"/>
                </a:cubicBezTo>
                <a:cubicBezTo>
                  <a:pt x="759" y="564"/>
                  <a:pt x="759" y="564"/>
                  <a:pt x="759" y="564"/>
                </a:cubicBezTo>
                <a:cubicBezTo>
                  <a:pt x="765" y="565"/>
                  <a:pt x="771" y="566"/>
                  <a:pt x="777" y="566"/>
                </a:cubicBezTo>
                <a:cubicBezTo>
                  <a:pt x="616" y="741"/>
                  <a:pt x="616" y="741"/>
                  <a:pt x="616" y="741"/>
                </a:cubicBezTo>
                <a:cubicBezTo>
                  <a:pt x="613" y="744"/>
                  <a:pt x="608" y="749"/>
                  <a:pt x="605" y="754"/>
                </a:cubicBezTo>
                <a:cubicBezTo>
                  <a:pt x="490" y="753"/>
                  <a:pt x="490" y="753"/>
                  <a:pt x="490" y="753"/>
                </a:cubicBezTo>
                <a:cubicBezTo>
                  <a:pt x="455" y="753"/>
                  <a:pt x="398" y="754"/>
                  <a:pt x="362" y="754"/>
                </a:cubicBezTo>
                <a:cubicBezTo>
                  <a:pt x="308" y="755"/>
                  <a:pt x="308" y="755"/>
                  <a:pt x="308" y="755"/>
                </a:cubicBezTo>
                <a:cubicBezTo>
                  <a:pt x="273" y="756"/>
                  <a:pt x="221" y="760"/>
                  <a:pt x="193" y="765"/>
                </a:cubicBezTo>
                <a:cubicBezTo>
                  <a:pt x="165" y="770"/>
                  <a:pt x="118" y="782"/>
                  <a:pt x="90" y="791"/>
                </a:cubicBezTo>
                <a:cubicBezTo>
                  <a:pt x="61" y="800"/>
                  <a:pt x="30" y="813"/>
                  <a:pt x="21" y="820"/>
                </a:cubicBezTo>
                <a:cubicBezTo>
                  <a:pt x="12" y="826"/>
                  <a:pt x="3" y="838"/>
                  <a:pt x="2" y="846"/>
                </a:cubicBezTo>
                <a:cubicBezTo>
                  <a:pt x="0" y="854"/>
                  <a:pt x="8" y="868"/>
                  <a:pt x="18" y="877"/>
                </a:cubicBezTo>
                <a:cubicBezTo>
                  <a:pt x="29" y="886"/>
                  <a:pt x="60" y="901"/>
                  <a:pt x="86" y="910"/>
                </a:cubicBezTo>
                <a:cubicBezTo>
                  <a:pt x="113" y="919"/>
                  <a:pt x="159" y="930"/>
                  <a:pt x="187" y="935"/>
                </a:cubicBezTo>
                <a:cubicBezTo>
                  <a:pt x="216" y="940"/>
                  <a:pt x="268" y="944"/>
                  <a:pt x="303" y="945"/>
                </a:cubicBezTo>
                <a:cubicBezTo>
                  <a:pt x="367" y="947"/>
                  <a:pt x="367" y="947"/>
                  <a:pt x="367" y="947"/>
                </a:cubicBezTo>
                <a:cubicBezTo>
                  <a:pt x="402" y="948"/>
                  <a:pt x="460" y="948"/>
                  <a:pt x="495" y="949"/>
                </a:cubicBezTo>
                <a:cubicBezTo>
                  <a:pt x="606" y="949"/>
                  <a:pt x="606" y="949"/>
                  <a:pt x="606" y="949"/>
                </a:cubicBezTo>
                <a:cubicBezTo>
                  <a:pt x="609" y="951"/>
                  <a:pt x="611" y="954"/>
                  <a:pt x="613" y="956"/>
                </a:cubicBezTo>
                <a:cubicBezTo>
                  <a:pt x="783" y="1140"/>
                  <a:pt x="783" y="1140"/>
                  <a:pt x="783" y="1140"/>
                </a:cubicBezTo>
                <a:cubicBezTo>
                  <a:pt x="775" y="1140"/>
                  <a:pt x="768" y="1141"/>
                  <a:pt x="761" y="1142"/>
                </a:cubicBezTo>
                <a:cubicBezTo>
                  <a:pt x="722" y="1142"/>
                  <a:pt x="722" y="1142"/>
                  <a:pt x="722" y="1142"/>
                </a:cubicBezTo>
                <a:cubicBezTo>
                  <a:pt x="708" y="1142"/>
                  <a:pt x="697" y="1154"/>
                  <a:pt x="697" y="1168"/>
                </a:cubicBezTo>
                <a:cubicBezTo>
                  <a:pt x="697" y="1198"/>
                  <a:pt x="697" y="1198"/>
                  <a:pt x="697" y="1198"/>
                </a:cubicBezTo>
                <a:cubicBezTo>
                  <a:pt x="697" y="1212"/>
                  <a:pt x="708" y="1224"/>
                  <a:pt x="722" y="1224"/>
                </a:cubicBezTo>
                <a:cubicBezTo>
                  <a:pt x="783" y="1224"/>
                  <a:pt x="783" y="1224"/>
                  <a:pt x="783" y="1224"/>
                </a:cubicBezTo>
                <a:cubicBezTo>
                  <a:pt x="809" y="1224"/>
                  <a:pt x="831" y="1218"/>
                  <a:pt x="847" y="1209"/>
                </a:cubicBezTo>
                <a:cubicBezTo>
                  <a:pt x="877" y="1242"/>
                  <a:pt x="877" y="1242"/>
                  <a:pt x="877" y="1242"/>
                </a:cubicBezTo>
                <a:cubicBezTo>
                  <a:pt x="882" y="1247"/>
                  <a:pt x="889" y="1256"/>
                  <a:pt x="894" y="1261"/>
                </a:cubicBezTo>
                <a:cubicBezTo>
                  <a:pt x="1014" y="1395"/>
                  <a:pt x="1014" y="1395"/>
                  <a:pt x="1014" y="1395"/>
                </a:cubicBezTo>
                <a:cubicBezTo>
                  <a:pt x="1008" y="1395"/>
                  <a:pt x="1002" y="1396"/>
                  <a:pt x="996" y="1396"/>
                </a:cubicBezTo>
                <a:cubicBezTo>
                  <a:pt x="958" y="1396"/>
                  <a:pt x="958" y="1396"/>
                  <a:pt x="958" y="1396"/>
                </a:cubicBezTo>
                <a:cubicBezTo>
                  <a:pt x="943" y="1396"/>
                  <a:pt x="932" y="1408"/>
                  <a:pt x="932" y="1422"/>
                </a:cubicBezTo>
                <a:cubicBezTo>
                  <a:pt x="932" y="1452"/>
                  <a:pt x="932" y="1452"/>
                  <a:pt x="932" y="1452"/>
                </a:cubicBezTo>
                <a:cubicBezTo>
                  <a:pt x="932" y="1467"/>
                  <a:pt x="943" y="1478"/>
                  <a:pt x="958" y="1478"/>
                </a:cubicBezTo>
                <a:cubicBezTo>
                  <a:pt x="1018" y="1478"/>
                  <a:pt x="1018" y="1478"/>
                  <a:pt x="1018" y="1478"/>
                </a:cubicBezTo>
                <a:cubicBezTo>
                  <a:pt x="1041" y="1478"/>
                  <a:pt x="1062" y="1473"/>
                  <a:pt x="1077" y="1466"/>
                </a:cubicBezTo>
                <a:cubicBezTo>
                  <a:pt x="1257" y="1666"/>
                  <a:pt x="1257" y="1666"/>
                  <a:pt x="1257" y="1666"/>
                </a:cubicBezTo>
                <a:cubicBezTo>
                  <a:pt x="1262" y="1672"/>
                  <a:pt x="1271" y="1678"/>
                  <a:pt x="1278" y="1680"/>
                </a:cubicBezTo>
                <a:cubicBezTo>
                  <a:pt x="1304" y="1687"/>
                  <a:pt x="1304" y="1687"/>
                  <a:pt x="1304" y="1687"/>
                </a:cubicBezTo>
                <a:cubicBezTo>
                  <a:pt x="1311" y="1689"/>
                  <a:pt x="1322" y="1691"/>
                  <a:pt x="1329" y="1692"/>
                </a:cubicBezTo>
                <a:cubicBezTo>
                  <a:pt x="1370" y="1696"/>
                  <a:pt x="1370" y="1696"/>
                  <a:pt x="1370" y="1696"/>
                </a:cubicBezTo>
                <a:cubicBezTo>
                  <a:pt x="1377" y="1697"/>
                  <a:pt x="1388" y="1697"/>
                  <a:pt x="1395" y="1696"/>
                </a:cubicBezTo>
                <a:cubicBezTo>
                  <a:pt x="1440" y="1692"/>
                  <a:pt x="1440" y="1692"/>
                  <a:pt x="1440" y="1692"/>
                </a:cubicBezTo>
                <a:cubicBezTo>
                  <a:pt x="1447" y="1691"/>
                  <a:pt x="1459" y="1690"/>
                  <a:pt x="1466" y="1688"/>
                </a:cubicBezTo>
                <a:cubicBezTo>
                  <a:pt x="1492" y="1682"/>
                  <a:pt x="1492" y="1682"/>
                  <a:pt x="1492" y="1682"/>
                </a:cubicBezTo>
                <a:cubicBezTo>
                  <a:pt x="1499" y="1681"/>
                  <a:pt x="1499" y="1678"/>
                  <a:pt x="1492" y="1676"/>
                </a:cubicBezTo>
                <a:cubicBezTo>
                  <a:pt x="1467" y="1670"/>
                  <a:pt x="1467" y="1670"/>
                  <a:pt x="1467" y="1670"/>
                </a:cubicBezTo>
                <a:cubicBezTo>
                  <a:pt x="1460" y="1669"/>
                  <a:pt x="1449" y="1667"/>
                  <a:pt x="1442" y="1666"/>
                </a:cubicBezTo>
                <a:cubicBezTo>
                  <a:pt x="1413" y="1664"/>
                  <a:pt x="1413" y="1664"/>
                  <a:pt x="1413" y="1664"/>
                </a:cubicBezTo>
                <a:cubicBezTo>
                  <a:pt x="1406" y="1663"/>
                  <a:pt x="1397" y="1658"/>
                  <a:pt x="1393" y="1652"/>
                </a:cubicBezTo>
                <a:cubicBezTo>
                  <a:pt x="1382" y="1637"/>
                  <a:pt x="1382" y="1637"/>
                  <a:pt x="1382" y="1637"/>
                </a:cubicBezTo>
                <a:cubicBezTo>
                  <a:pt x="1378" y="1632"/>
                  <a:pt x="1371" y="1622"/>
                  <a:pt x="1367" y="1616"/>
                </a:cubicBezTo>
                <a:cubicBezTo>
                  <a:pt x="1304" y="1518"/>
                  <a:pt x="1304" y="1518"/>
                  <a:pt x="1304" y="1518"/>
                </a:cubicBezTo>
                <a:cubicBezTo>
                  <a:pt x="1300" y="1512"/>
                  <a:pt x="1294" y="1502"/>
                  <a:pt x="1291" y="1496"/>
                </a:cubicBezTo>
                <a:cubicBezTo>
                  <a:pt x="1221" y="1379"/>
                  <a:pt x="1221" y="1379"/>
                  <a:pt x="1221" y="1379"/>
                </a:cubicBezTo>
                <a:cubicBezTo>
                  <a:pt x="1295" y="1380"/>
                  <a:pt x="1295" y="1380"/>
                  <a:pt x="1295" y="1380"/>
                </a:cubicBezTo>
                <a:cubicBezTo>
                  <a:pt x="1205" y="1352"/>
                  <a:pt x="1205" y="1352"/>
                  <a:pt x="1205" y="1352"/>
                </a:cubicBezTo>
                <a:cubicBezTo>
                  <a:pt x="1169" y="1292"/>
                  <a:pt x="1169" y="1292"/>
                  <a:pt x="1169" y="1292"/>
                </a:cubicBezTo>
                <a:cubicBezTo>
                  <a:pt x="1166" y="1287"/>
                  <a:pt x="1161" y="1278"/>
                  <a:pt x="1157" y="1272"/>
                </a:cubicBezTo>
                <a:cubicBezTo>
                  <a:pt x="1226" y="1273"/>
                  <a:pt x="1226" y="1273"/>
                  <a:pt x="1226" y="1273"/>
                </a:cubicBezTo>
                <a:cubicBezTo>
                  <a:pt x="1143" y="1246"/>
                  <a:pt x="1143" y="1246"/>
                  <a:pt x="1143" y="1246"/>
                </a:cubicBezTo>
                <a:cubicBezTo>
                  <a:pt x="1133" y="1230"/>
                  <a:pt x="1133" y="1230"/>
                  <a:pt x="1133" y="1230"/>
                </a:cubicBezTo>
                <a:cubicBezTo>
                  <a:pt x="1130" y="1224"/>
                  <a:pt x="1125" y="1214"/>
                  <a:pt x="1123" y="1207"/>
                </a:cubicBezTo>
                <a:cubicBezTo>
                  <a:pt x="1090" y="1103"/>
                  <a:pt x="1090" y="1103"/>
                  <a:pt x="1090" y="1103"/>
                </a:cubicBezTo>
                <a:cubicBezTo>
                  <a:pt x="1156" y="1104"/>
                  <a:pt x="1156" y="1104"/>
                  <a:pt x="1156" y="1104"/>
                </a:cubicBezTo>
                <a:cubicBezTo>
                  <a:pt x="1083" y="1081"/>
                  <a:pt x="1083" y="1081"/>
                  <a:pt x="1083" y="1081"/>
                </a:cubicBezTo>
                <a:cubicBezTo>
                  <a:pt x="1063" y="1019"/>
                  <a:pt x="1063" y="1019"/>
                  <a:pt x="1063" y="1019"/>
                </a:cubicBezTo>
                <a:cubicBezTo>
                  <a:pt x="1130" y="1020"/>
                  <a:pt x="1130" y="1020"/>
                  <a:pt x="1130" y="1020"/>
                </a:cubicBezTo>
                <a:cubicBezTo>
                  <a:pt x="1056" y="997"/>
                  <a:pt x="1056" y="997"/>
                  <a:pt x="1056" y="997"/>
                </a:cubicBezTo>
                <a:cubicBezTo>
                  <a:pt x="1040" y="948"/>
                  <a:pt x="1040" y="948"/>
                  <a:pt x="1040" y="948"/>
                </a:cubicBezTo>
                <a:cubicBezTo>
                  <a:pt x="1265" y="948"/>
                  <a:pt x="1265" y="948"/>
                  <a:pt x="1265" y="948"/>
                </a:cubicBezTo>
                <a:cubicBezTo>
                  <a:pt x="1300" y="948"/>
                  <a:pt x="1358" y="947"/>
                  <a:pt x="1393" y="946"/>
                </a:cubicBezTo>
                <a:cubicBezTo>
                  <a:pt x="1463" y="944"/>
                  <a:pt x="1463" y="944"/>
                  <a:pt x="1463" y="944"/>
                </a:cubicBezTo>
                <a:cubicBezTo>
                  <a:pt x="1498" y="943"/>
                  <a:pt x="1548" y="941"/>
                  <a:pt x="1574" y="939"/>
                </a:cubicBezTo>
                <a:cubicBezTo>
                  <a:pt x="1599" y="937"/>
                  <a:pt x="1641" y="932"/>
                  <a:pt x="1666" y="927"/>
                </a:cubicBezTo>
                <a:cubicBezTo>
                  <a:pt x="1679" y="924"/>
                  <a:pt x="1698" y="921"/>
                  <a:pt x="1718" y="917"/>
                </a:cubicBezTo>
                <a:cubicBezTo>
                  <a:pt x="1944" y="1167"/>
                  <a:pt x="1944" y="1167"/>
                  <a:pt x="1944" y="1167"/>
                </a:cubicBezTo>
                <a:cubicBezTo>
                  <a:pt x="1947" y="1170"/>
                  <a:pt x="1951" y="1172"/>
                  <a:pt x="1955" y="1172"/>
                </a:cubicBezTo>
                <a:cubicBezTo>
                  <a:pt x="2035" y="1172"/>
                  <a:pt x="2035" y="1172"/>
                  <a:pt x="2035" y="1172"/>
                </a:cubicBezTo>
                <a:cubicBezTo>
                  <a:pt x="2038" y="1172"/>
                  <a:pt x="2040" y="1169"/>
                  <a:pt x="2039" y="1166"/>
                </a:cubicBezTo>
                <a:close/>
              </a:path>
            </a:pathLst>
          </a:custGeom>
          <a:solidFill>
            <a:schemeClr val="bg1">
              <a:alpha val="50000"/>
            </a:schemeClr>
          </a:solidFill>
          <a:ln w="19050" cap="rnd">
            <a:noFill/>
            <a:prstDash val="solid"/>
            <a:round/>
          </a:ln>
        </p:spPr>
        <p:txBody>
          <a:bodyPr/>
          <a:lstStyle/>
          <a:p>
            <a:pPr>
              <a:defRPr/>
            </a:pPr>
            <a:r>
              <a:rPr lang="en-US" kern="0" dirty="0">
                <a:solidFill>
                  <a:schemeClr val="bg1"/>
                </a:solidFill>
              </a:rPr>
              <a:t> </a:t>
            </a:r>
          </a:p>
        </p:txBody>
      </p:sp>
      <p:sp>
        <p:nvSpPr>
          <p:cNvPr id="61" name="標題 1"/>
          <p:cNvSpPr txBox="1">
            <a:spLocks/>
          </p:cNvSpPr>
          <p:nvPr/>
        </p:nvSpPr>
        <p:spPr>
          <a:xfrm>
            <a:off x="453781" y="834843"/>
            <a:ext cx="7989752" cy="737672"/>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chemeClr val="accent5">
                    <a:lumMod val="50000"/>
                  </a:schemeClr>
                </a:solidFill>
                <a:latin typeface="Comic Sans MS" panose="030F0702030302020204" pitchFamily="66" charset="0"/>
                <a:cs typeface="Times New Roman" panose="02020603050405020304" pitchFamily="18" charset="0"/>
              </a:rPr>
              <a:t>前人工作</a:t>
            </a:r>
            <a:endParaRPr lang="zh-TW" altLang="en-US" dirty="0">
              <a:solidFill>
                <a:schemeClr val="accent5">
                  <a:lumMod val="50000"/>
                </a:schemeClr>
              </a:solidFill>
              <a:latin typeface="Comic Sans MS" panose="030F0702030302020204" pitchFamily="66" charset="0"/>
            </a:endParaRPr>
          </a:p>
        </p:txBody>
      </p:sp>
    </p:spTree>
    <p:extLst>
      <p:ext uri="{BB962C8B-B14F-4D97-AF65-F5344CB8AC3E}">
        <p14:creationId xmlns:p14="http://schemas.microsoft.com/office/powerpoint/2010/main" val="3786108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1856 -0.00118 L 0.13351 -0.00206 " pathEditMode="relative" rAng="0" ptsTypes="AA">
                                      <p:cBhvr>
                                        <p:cTn id="6" dur="750" fill="hold"/>
                                        <p:tgtEl>
                                          <p:spTgt spid="54"/>
                                        </p:tgtEl>
                                        <p:attrNameLst>
                                          <p:attrName>ppt_x</p:attrName>
                                          <p:attrName>ppt_y</p:attrName>
                                        </p:attrNameLst>
                                      </p:cBhvr>
                                      <p:rCtr x="15955" y="-59"/>
                                    </p:animMotion>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1000"/>
                                        <p:tgtEl>
                                          <p:spTgt spid="28"/>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1000"/>
                                        <p:tgtEl>
                                          <p:spTgt spid="29"/>
                                        </p:tgtEl>
                                      </p:cBhvr>
                                    </p:animEffect>
                                  </p:childTnLst>
                                </p:cTn>
                              </p:par>
                            </p:childTnLst>
                          </p:cTn>
                        </p:par>
                        <p:par>
                          <p:cTn id="27" fill="hold">
                            <p:stCondLst>
                              <p:cond delay="4500"/>
                            </p:stCondLst>
                            <p:childTnLst>
                              <p:par>
                                <p:cTn id="28" presetID="10" presetClass="entr" presetSubtype="0"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50"/>
                                        <p:tgtEl>
                                          <p:spTgt spid="30"/>
                                        </p:tgtEl>
                                      </p:cBhvr>
                                    </p:animEffect>
                                  </p:childTnLst>
                                </p:cTn>
                              </p:par>
                            </p:childTnLst>
                          </p:cTn>
                        </p:par>
                        <p:par>
                          <p:cTn id="31" fill="hold">
                            <p:stCondLst>
                              <p:cond delay="5500"/>
                            </p:stCondLst>
                            <p:childTnLst>
                              <p:par>
                                <p:cTn id="32" presetID="16" presetClass="entr" presetSubtype="21"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1000"/>
                                        <p:tgtEl>
                                          <p:spTgt spid="9"/>
                                        </p:tgtEl>
                                      </p:cBhvr>
                                    </p:animEffect>
                                  </p:childTnLst>
                                </p:cTn>
                              </p:par>
                            </p:childTnLst>
                          </p:cTn>
                        </p:par>
                        <p:par>
                          <p:cTn id="35" fill="hold">
                            <p:stCondLst>
                              <p:cond delay="6500"/>
                            </p:stCondLst>
                            <p:childTnLst>
                              <p:par>
                                <p:cTn id="36" presetID="16" presetClass="entr" presetSubtype="21"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6" grpId="0" bldLvl="0" animBg="1"/>
      <p:bldP spid="27" grpId="0" bldLvl="0" animBg="1"/>
      <p:bldP spid="28" grpId="0" bldLvl="0" animBg="1"/>
      <p:bldP spid="29" grpId="0" bldLvl="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7923" y="2250428"/>
            <a:ext cx="4572000" cy="1938992"/>
          </a:xfrm>
          <a:prstGeom prst="rect">
            <a:avLst/>
          </a:prstGeom>
        </p:spPr>
        <p:txBody>
          <a:bodyPr>
            <a:spAutoFit/>
          </a:bodyPr>
          <a:lstStyle/>
          <a:p>
            <a:pPr marL="285750" indent="-285750" algn="just">
              <a:buFont typeface="Arial" panose="020B0604020202020204" pitchFamily="34" charset="0"/>
              <a:buChar char="•"/>
            </a:pPr>
            <a:r>
              <a:rPr lang="zh-CN" altLang="en-US" sz="4000" kern="100" dirty="0" smtClean="0">
                <a:latin typeface="Candara" panose="020E0502030303020204" pitchFamily="34" charset="0"/>
                <a:ea typeface="宋体" panose="02010600030101010101" pitchFamily="2" charset="-122"/>
              </a:rPr>
              <a:t>定义</a:t>
            </a:r>
            <a:endParaRPr lang="en-US" altLang="zh-CN" sz="4000" kern="100" dirty="0" smtClean="0">
              <a:latin typeface="Candara" panose="020E0502030303020204" pitchFamily="34" charset="0"/>
              <a:ea typeface="宋体" panose="02010600030101010101" pitchFamily="2" charset="-122"/>
            </a:endParaRPr>
          </a:p>
          <a:p>
            <a:pPr marL="285750" indent="-285750" algn="just">
              <a:buFont typeface="Arial" panose="020B0604020202020204" pitchFamily="34" charset="0"/>
              <a:buChar char="•"/>
            </a:pPr>
            <a:endParaRPr lang="en-US" altLang="zh-CN" sz="4000" kern="100" dirty="0" smtClean="0">
              <a:latin typeface="Candara" panose="020E0502030303020204" pitchFamily="34" charset="0"/>
              <a:ea typeface="Cambria" panose="02040503050406030204" pitchFamily="18" charset="0"/>
            </a:endParaRPr>
          </a:p>
          <a:p>
            <a:pPr marL="285750" indent="-285750" algn="just">
              <a:buFont typeface="Arial" panose="020B0604020202020204" pitchFamily="34" charset="0"/>
              <a:buChar char="•"/>
            </a:pPr>
            <a:r>
              <a:rPr lang="zh-CN" altLang="en-US" sz="4000" kern="100" dirty="0" smtClean="0">
                <a:effectLst/>
                <a:latin typeface="Candara" panose="020E0502030303020204" pitchFamily="34" charset="0"/>
                <a:ea typeface="宋体" panose="02010600030101010101" pitchFamily="2" charset="-122"/>
              </a:rPr>
              <a:t>数学模型</a:t>
            </a:r>
            <a:endParaRPr lang="zh-CN" altLang="en-US" sz="4000" kern="100" dirty="0">
              <a:effectLst/>
              <a:latin typeface="Candara" panose="020E0502030303020204" pitchFamily="34" charset="0"/>
            </a:endParaRPr>
          </a:p>
        </p:txBody>
      </p:sp>
      <p:sp>
        <p:nvSpPr>
          <p:cNvPr id="3" name="標題 1"/>
          <p:cNvSpPr txBox="1">
            <a:spLocks/>
          </p:cNvSpPr>
          <p:nvPr/>
        </p:nvSpPr>
        <p:spPr>
          <a:xfrm>
            <a:off x="577124" y="879088"/>
            <a:ext cx="7989752" cy="737672"/>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solidFill>
                  <a:schemeClr val="accent5">
                    <a:lumMod val="50000"/>
                  </a:schemeClr>
                </a:solidFill>
                <a:latin typeface="Comic Sans MS" panose="030F0702030302020204" pitchFamily="66" charset="0"/>
              </a:rPr>
              <a:t>混合入侵检测系统介绍</a:t>
            </a:r>
            <a:endParaRPr lang="zh-TW" altLang="en-US" dirty="0">
              <a:solidFill>
                <a:schemeClr val="accent5">
                  <a:lumMod val="50000"/>
                </a:schemeClr>
              </a:solidFill>
              <a:latin typeface="Comic Sans MS" panose="030F0702030302020204" pitchFamily="66"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1085566"/>
            <a:ext cx="4762500" cy="4762500"/>
          </a:xfrm>
          <a:prstGeom prst="rect">
            <a:avLst/>
          </a:prstGeom>
        </p:spPr>
      </p:pic>
    </p:spTree>
    <p:extLst>
      <p:ext uri="{BB962C8B-B14F-4D97-AF65-F5344CB8AC3E}">
        <p14:creationId xmlns:p14="http://schemas.microsoft.com/office/powerpoint/2010/main" val="3216460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紅利">
  <a:themeElements>
    <a:clrScheme name="自訂 9">
      <a:dk1>
        <a:sysClr val="windowText" lastClr="000000"/>
      </a:dk1>
      <a:lt1>
        <a:sysClr val="window" lastClr="FFFFFF"/>
      </a:lt1>
      <a:dk2>
        <a:srgbClr val="1F497D"/>
      </a:dk2>
      <a:lt2>
        <a:srgbClr val="EEECE1"/>
      </a:lt2>
      <a:accent1>
        <a:srgbClr val="FFFFF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紅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TM02900688[[fn=面向]]</Template>
  <TotalTime>886</TotalTime>
  <Words>2790</Words>
  <Application>Microsoft Office PowerPoint</Application>
  <PresentationFormat>全屏显示(4:3)</PresentationFormat>
  <Paragraphs>289</Paragraphs>
  <Slides>34</Slides>
  <Notes>29</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34</vt:i4>
      </vt:variant>
    </vt:vector>
  </HeadingPairs>
  <TitlesOfParts>
    <vt:vector size="54" baseType="lpstr">
      <vt:lpstr>微軟正黑體</vt:lpstr>
      <vt:lpstr>微軟正黑體</vt:lpstr>
      <vt:lpstr>新細明體</vt:lpstr>
      <vt:lpstr>新細明體</vt:lpstr>
      <vt:lpstr>等线</vt:lpstr>
      <vt:lpstr>华文中宋</vt:lpstr>
      <vt:lpstr>宋体</vt:lpstr>
      <vt:lpstr>微软雅黑</vt:lpstr>
      <vt:lpstr>Arial</vt:lpstr>
      <vt:lpstr>Calibri</vt:lpstr>
      <vt:lpstr>Calibri Light</vt:lpstr>
      <vt:lpstr>Cambria</vt:lpstr>
      <vt:lpstr>Candara</vt:lpstr>
      <vt:lpstr>Comic Sans MS</vt:lpstr>
      <vt:lpstr>Gill Sans MT</vt:lpstr>
      <vt:lpstr>Times New Roman</vt:lpstr>
      <vt:lpstr>Wingdings</vt:lpstr>
      <vt:lpstr>Wingdings 2</vt:lpstr>
      <vt:lpstr>HDOfficeLightV0</vt:lpstr>
      <vt:lpstr>紅利</vt:lpstr>
      <vt:lpstr>An intrusion detection system for connected vehicles in smart cities</vt:lpstr>
      <vt:lpstr>Introduction</vt:lpstr>
      <vt:lpstr>System framework</vt:lpstr>
      <vt:lpstr>Challenges</vt:lpstr>
      <vt:lpstr>Contributions</vt:lpstr>
      <vt:lpstr>PowerPoint 演示文稿</vt:lpstr>
      <vt:lpstr>D2H-IDS Architecture</vt:lpstr>
      <vt:lpstr>PowerPoint 演示文稿</vt:lpstr>
      <vt:lpstr>PowerPoint 演示文稿</vt:lpstr>
      <vt:lpstr>数据采集的簇头选择</vt:lpstr>
      <vt:lpstr>数据采集的簇头选择</vt:lpstr>
      <vt:lpstr>预处理阶段</vt:lpstr>
      <vt:lpstr>DBN的数据压缩</vt:lpstr>
      <vt:lpstr>DBN的数据压缩</vt:lpstr>
      <vt:lpstr>DBN的数据压缩</vt:lpstr>
      <vt:lpstr>DBN的数据压缩举例</vt:lpstr>
      <vt:lpstr>本文构造的dbn👉2rbms组成</vt:lpstr>
      <vt:lpstr>基于dt的入侵者分类</vt:lpstr>
      <vt:lpstr>基于dt的入侵者分类</vt:lpstr>
      <vt:lpstr>基于dt的入侵者分类</vt:lpstr>
      <vt:lpstr>基于dt的入侵者分类</vt:lpstr>
      <vt:lpstr>NS-3 Dataset</vt:lpstr>
      <vt:lpstr> NSL-KDD Dataset</vt:lpstr>
      <vt:lpstr>NSL-KDD Dataset 攻击类型</vt:lpstr>
      <vt:lpstr>Train and Test</vt:lpstr>
      <vt:lpstr>rbm快速学习过程</vt:lpstr>
      <vt:lpstr>评价措施</vt:lpstr>
      <vt:lpstr>评价指标-----准确率</vt:lpstr>
      <vt:lpstr>评价指标-----检出率</vt:lpstr>
      <vt:lpstr>评价指标-----检出率</vt:lpstr>
      <vt:lpstr>评价指标-----假阳性率（虚报率）</vt:lpstr>
      <vt:lpstr>评价指标-----服务检索延迟</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M10415016</dc:creator>
  <cp:lastModifiedBy>焦 旭斌</cp:lastModifiedBy>
  <cp:revision>430</cp:revision>
  <cp:lastPrinted>2017-06-23T10:40:00Z</cp:lastPrinted>
  <dcterms:created xsi:type="dcterms:W3CDTF">2017-06-20T04:51:00Z</dcterms:created>
  <dcterms:modified xsi:type="dcterms:W3CDTF">2019-11-01T05:43:44Z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2052-11.1.0.9204</vt:lpwstr>
  </property>
</Properties>
</file>