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1" r:id="rId3"/>
    <p:sldId id="259" r:id="rId4"/>
    <p:sldId id="277" r:id="rId5"/>
    <p:sldId id="278" r:id="rId6"/>
    <p:sldId id="279" r:id="rId7"/>
    <p:sldId id="280" r:id="rId8"/>
    <p:sldId id="281" r:id="rId9"/>
    <p:sldId id="282" r:id="rId10"/>
    <p:sldId id="283" r:id="rId11"/>
    <p:sldId id="285" r:id="rId12"/>
    <p:sldId id="284"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4860"/>
    <a:srgbClr val="8DA1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428" autoAdjust="0"/>
  </p:normalViewPr>
  <p:slideViewPr>
    <p:cSldViewPr snapToGrid="0" showGuides="1">
      <p:cViewPr varScale="1">
        <p:scale>
          <a:sx n="76" d="100"/>
          <a:sy n="76" d="100"/>
        </p:scale>
        <p:origin x="917" y="48"/>
      </p:cViewPr>
      <p:guideLst>
        <p:guide orient="horz" pos="2183"/>
        <p:guide pos="3840"/>
      </p:guideLst>
    </p:cSldViewPr>
  </p:slideViewPr>
  <p:notesTextViewPr>
    <p:cViewPr>
      <p:scale>
        <a:sx n="133" d="100"/>
        <a:sy n="133"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0C1F99-FBDC-4A1D-B246-11414C0E0764}" type="datetimeFigureOut">
              <a:rPr lang="zh-CN" altLang="en-US" smtClean="0"/>
              <a:t>2019/11/17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64EC11-0E3E-4378-A623-F2B0778923EF}" type="slidenum">
              <a:rPr lang="zh-CN" altLang="en-US" smtClean="0"/>
              <a:t>‹#›</a:t>
            </a:fld>
            <a:endParaRPr lang="zh-CN" altLang="en-US"/>
          </a:p>
        </p:txBody>
      </p:sp>
    </p:spTree>
    <p:extLst>
      <p:ext uri="{BB962C8B-B14F-4D97-AF65-F5344CB8AC3E}">
        <p14:creationId xmlns:p14="http://schemas.microsoft.com/office/powerpoint/2010/main" val="1680433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基于</a:t>
            </a:r>
            <a:r>
              <a:rPr lang="en-US" altLang="zh-CN" dirty="0"/>
              <a:t>LSTM</a:t>
            </a:r>
            <a:r>
              <a:rPr lang="zh-CN" altLang="en-US" dirty="0"/>
              <a:t>的新型深度学习方法用于多时间尺度电动汽车充电负荷预测</a:t>
            </a:r>
            <a:endParaRPr lang="en-US" altLang="zh-CN" dirty="0"/>
          </a:p>
          <a:p>
            <a:r>
              <a:rPr lang="en-US" altLang="zh-CN" dirty="0"/>
              <a:t>19</a:t>
            </a:r>
            <a:r>
              <a:rPr lang="zh-CN" altLang="en-US" dirty="0"/>
              <a:t>年上半年国际智能电网创新技术大会</a:t>
            </a:r>
            <a:r>
              <a:rPr lang="en-US" altLang="zh-CN" dirty="0"/>
              <a:t>(</a:t>
            </a:r>
            <a:r>
              <a:rPr lang="zh-CN" altLang="en-US" dirty="0"/>
              <a:t>亚洲区</a:t>
            </a:r>
            <a:r>
              <a:rPr lang="en-US" altLang="zh-CN" dirty="0"/>
              <a:t>)</a:t>
            </a:r>
          </a:p>
          <a:p>
            <a:endParaRPr lang="zh-CN" altLang="en-US" dirty="0"/>
          </a:p>
        </p:txBody>
      </p:sp>
      <p:sp>
        <p:nvSpPr>
          <p:cNvPr id="4" name="灯片编号占位符 3"/>
          <p:cNvSpPr>
            <a:spLocks noGrp="1"/>
          </p:cNvSpPr>
          <p:nvPr>
            <p:ph type="sldNum" sz="quarter" idx="10"/>
          </p:nvPr>
        </p:nvSpPr>
        <p:spPr/>
        <p:txBody>
          <a:bodyPr/>
          <a:lstStyle/>
          <a:p>
            <a:fld id="{D564EC11-0E3E-4378-A623-F2B0778923EF}" type="slidenum">
              <a:rPr lang="zh-CN" altLang="en-US" smtClean="0"/>
              <a:t>1</a:t>
            </a:fld>
            <a:endParaRPr lang="zh-CN" altLang="en-US"/>
          </a:p>
        </p:txBody>
      </p:sp>
    </p:spTree>
    <p:extLst>
      <p:ext uri="{BB962C8B-B14F-4D97-AF65-F5344CB8AC3E}">
        <p14:creationId xmlns:p14="http://schemas.microsoft.com/office/powerpoint/2010/main" val="35664372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64EC11-0E3E-4378-A623-F2B0778923EF}" type="slidenum">
              <a:rPr lang="zh-CN" altLang="en-US" smtClean="0"/>
              <a:t>10</a:t>
            </a:fld>
            <a:endParaRPr lang="zh-CN" altLang="en-US"/>
          </a:p>
        </p:txBody>
      </p:sp>
    </p:spTree>
    <p:extLst>
      <p:ext uri="{BB962C8B-B14F-4D97-AF65-F5344CB8AC3E}">
        <p14:creationId xmlns:p14="http://schemas.microsoft.com/office/powerpoint/2010/main" val="3045480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在实验过程中，我们验证了两个模型在两个不同时标下的负荷预测效果，性能比较如表</a:t>
            </a:r>
            <a:r>
              <a:rPr lang="en-US" altLang="zh-CN" dirty="0"/>
              <a:t>I</a:t>
            </a:r>
            <a:r>
              <a:rPr lang="zh-CN" altLang="en-US" dirty="0"/>
              <a:t>所示。。从表中可以看出，与</a:t>
            </a:r>
            <a:r>
              <a:rPr lang="en-US" altLang="zh-CN" dirty="0"/>
              <a:t>ANN</a:t>
            </a:r>
            <a:r>
              <a:rPr lang="zh-CN" altLang="en-US" dirty="0"/>
              <a:t>模型的预测误差相比，</a:t>
            </a:r>
            <a:r>
              <a:rPr lang="en-US" altLang="zh-CN" dirty="0" err="1"/>
              <a:t>LsTM</a:t>
            </a:r>
            <a:r>
              <a:rPr lang="zh-CN" altLang="en-US" dirty="0"/>
              <a:t>模型在两个时标上的预测误差仅为</a:t>
            </a:r>
            <a:r>
              <a:rPr lang="en-US" altLang="zh-CN" dirty="0"/>
              <a:t>ANN</a:t>
            </a:r>
            <a:r>
              <a:rPr lang="zh-CN" altLang="en-US" dirty="0"/>
              <a:t>模型的预测误差的三分之一。此外，测试集中以</a:t>
            </a:r>
            <a:r>
              <a:rPr lang="en-US" altLang="zh-CN" dirty="0"/>
              <a:t>15</a:t>
            </a:r>
            <a:r>
              <a:rPr lang="zh-CN" altLang="en-US" dirty="0"/>
              <a:t>分钟为间隔的</a:t>
            </a:r>
            <a:r>
              <a:rPr lang="en-US" altLang="zh-CN" dirty="0"/>
              <a:t>LSTM</a:t>
            </a:r>
            <a:r>
              <a:rPr lang="zh-CN" altLang="en-US" dirty="0"/>
              <a:t>模型的</a:t>
            </a:r>
            <a:r>
              <a:rPr lang="en-US" altLang="zh-CN" dirty="0"/>
              <a:t>RMSE</a:t>
            </a:r>
            <a:r>
              <a:rPr lang="zh-CN" altLang="en-US" dirty="0"/>
              <a:t>和</a:t>
            </a:r>
            <a:r>
              <a:rPr lang="en-US" altLang="zh-CN" dirty="0"/>
              <a:t>MAE</a:t>
            </a:r>
            <a:r>
              <a:rPr lang="zh-CN" altLang="en-US" dirty="0"/>
              <a:t>为</a:t>
            </a:r>
            <a:r>
              <a:rPr lang="en-US" altLang="zh-CN" dirty="0"/>
              <a:t>12.302</a:t>
            </a:r>
            <a:r>
              <a:rPr lang="zh-CN" altLang="en-US" dirty="0"/>
              <a:t>和</a:t>
            </a:r>
            <a:r>
              <a:rPr lang="en-US" altLang="zh-CN" dirty="0"/>
              <a:t>5.509</a:t>
            </a:r>
            <a:r>
              <a:rPr lang="zh-CN" altLang="en-US" dirty="0"/>
              <a:t>，而</a:t>
            </a:r>
            <a:r>
              <a:rPr lang="en-US" altLang="zh-CN" dirty="0"/>
              <a:t>ANN</a:t>
            </a:r>
            <a:r>
              <a:rPr lang="zh-CN" altLang="en-US" dirty="0"/>
              <a:t>看到的结果更差，为</a:t>
            </a:r>
            <a:r>
              <a:rPr lang="en-US" altLang="zh-CN" dirty="0"/>
              <a:t>36.630</a:t>
            </a:r>
            <a:r>
              <a:rPr lang="zh-CN" altLang="en-US" dirty="0"/>
              <a:t>和</a:t>
            </a:r>
            <a:r>
              <a:rPr lang="en-US" altLang="zh-CN" dirty="0"/>
              <a:t>21.755</a:t>
            </a:r>
            <a:r>
              <a:rPr lang="zh-CN" altLang="en-US" dirty="0"/>
              <a:t>。通过比较，可以看到两个不同时间尺度的预测误差，随着时间间隔的减小，数据量增加，预测误差也减小。</a:t>
            </a:r>
            <a:r>
              <a:rPr lang="en-US" altLang="zh-CN" dirty="0"/>
              <a:t>LSTM</a:t>
            </a:r>
            <a:r>
              <a:rPr lang="zh-CN" altLang="en-US" dirty="0"/>
              <a:t>模型在</a:t>
            </a:r>
            <a:r>
              <a:rPr lang="en-US" altLang="zh-CN" dirty="0"/>
              <a:t>30</a:t>
            </a:r>
            <a:r>
              <a:rPr lang="zh-CN" altLang="en-US" dirty="0"/>
              <a:t>分钟间隔内的测试集预测误差不到一半，而在</a:t>
            </a:r>
            <a:r>
              <a:rPr lang="en-US" altLang="zh-CN" dirty="0"/>
              <a:t>15</a:t>
            </a:r>
            <a:r>
              <a:rPr lang="zh-CN" altLang="en-US" dirty="0"/>
              <a:t>分钟间隔内的误差就小于测试集的预测误差的一半。</a:t>
            </a:r>
          </a:p>
        </p:txBody>
      </p:sp>
      <p:sp>
        <p:nvSpPr>
          <p:cNvPr id="4" name="灯片编号占位符 3"/>
          <p:cNvSpPr>
            <a:spLocks noGrp="1"/>
          </p:cNvSpPr>
          <p:nvPr>
            <p:ph type="sldNum" sz="quarter" idx="10"/>
          </p:nvPr>
        </p:nvSpPr>
        <p:spPr/>
        <p:txBody>
          <a:bodyPr/>
          <a:lstStyle/>
          <a:p>
            <a:fld id="{D564EC11-0E3E-4378-A623-F2B0778923EF}" type="slidenum">
              <a:rPr lang="zh-CN" altLang="en-US" smtClean="0"/>
              <a:t>11</a:t>
            </a:fld>
            <a:endParaRPr lang="zh-CN" altLang="en-US"/>
          </a:p>
        </p:txBody>
      </p:sp>
    </p:spTree>
    <p:extLst>
      <p:ext uri="{BB962C8B-B14F-4D97-AF65-F5344CB8AC3E}">
        <p14:creationId xmlns:p14="http://schemas.microsoft.com/office/powerpoint/2010/main" val="30514905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64EC11-0E3E-4378-A623-F2B0778923EF}" type="slidenum">
              <a:rPr lang="zh-CN" altLang="en-US" smtClean="0"/>
              <a:t>12</a:t>
            </a:fld>
            <a:endParaRPr lang="zh-CN" altLang="en-US"/>
          </a:p>
        </p:txBody>
      </p:sp>
    </p:spTree>
    <p:extLst>
      <p:ext uri="{BB962C8B-B14F-4D97-AF65-F5344CB8AC3E}">
        <p14:creationId xmlns:p14="http://schemas.microsoft.com/office/powerpoint/2010/main" val="3498812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短期负荷预测是能源管理系统中的重要问题，也是维持电力系统稳定有效运行的关键措施，为机组的承担和经济负荷的分配提供合理的未来负荷曲线。具体而言，在不同时间范围内的负荷预测在电力系统中具有各种相应的作用。</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电力负荷预测模型可以分为传统统计模型和人工智能（</a:t>
            </a:r>
            <a:r>
              <a:rPr lang="en-US" altLang="zh-CN" sz="1200" b="0" i="0" kern="1200" dirty="0">
                <a:solidFill>
                  <a:schemeClr val="tx1"/>
                </a:solidFill>
                <a:effectLst/>
                <a:latin typeface="+mn-lt"/>
                <a:ea typeface="+mn-ea"/>
                <a:cs typeface="+mn-cs"/>
              </a:rPr>
              <a:t>AI</a:t>
            </a:r>
            <a:r>
              <a:rPr lang="zh-CN" altLang="en-US" sz="1200" b="0" i="0" kern="1200" dirty="0">
                <a:solidFill>
                  <a:schemeClr val="tx1"/>
                </a:solidFill>
                <a:effectLst/>
                <a:latin typeface="+mn-lt"/>
                <a:ea typeface="+mn-ea"/>
                <a:cs typeface="+mn-cs"/>
              </a:rPr>
              <a:t>）模型</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电动汽车类型分类</a:t>
            </a:r>
            <a:endParaRPr lang="en-US" altLang="zh-CN" sz="1200" b="0" i="0" kern="1200" dirty="0">
              <a:solidFill>
                <a:schemeClr val="tx1"/>
              </a:solidFill>
              <a:effectLst/>
              <a:latin typeface="+mn-lt"/>
              <a:ea typeface="+mn-ea"/>
              <a:cs typeface="+mn-cs"/>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近年来，深度学习方法获得了广泛的关注，并用于图像语义分割，目标检测，自然语言处理以及许多其他科学和工程领域。</a:t>
            </a:r>
            <a:endParaRPr lang="zh-CN" altLang="en-US" dirty="0"/>
          </a:p>
        </p:txBody>
      </p:sp>
      <p:sp>
        <p:nvSpPr>
          <p:cNvPr id="4" name="灯片编号占位符 3"/>
          <p:cNvSpPr>
            <a:spLocks noGrp="1"/>
          </p:cNvSpPr>
          <p:nvPr>
            <p:ph type="sldNum" sz="quarter" idx="5"/>
          </p:nvPr>
        </p:nvSpPr>
        <p:spPr/>
        <p:txBody>
          <a:bodyPr/>
          <a:lstStyle/>
          <a:p>
            <a:fld id="{D564EC11-0E3E-4378-A623-F2B0778923EF}" type="slidenum">
              <a:rPr lang="zh-CN" altLang="en-US" smtClean="0"/>
              <a:t>2</a:t>
            </a:fld>
            <a:endParaRPr lang="zh-CN" altLang="en-US"/>
          </a:p>
        </p:txBody>
      </p:sp>
    </p:spTree>
    <p:extLst>
      <p:ext uri="{BB962C8B-B14F-4D97-AF65-F5344CB8AC3E}">
        <p14:creationId xmlns:p14="http://schemas.microsoft.com/office/powerpoint/2010/main" val="1722087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递归神经网络是基于序列输入信息的模型。传统的</a:t>
            </a:r>
            <a:r>
              <a:rPr lang="en-US" altLang="zh-CN" sz="1200" b="0" i="0" kern="1200" dirty="0">
                <a:solidFill>
                  <a:schemeClr val="tx1"/>
                </a:solidFill>
                <a:effectLst/>
                <a:latin typeface="+mn-lt"/>
                <a:ea typeface="+mn-ea"/>
                <a:cs typeface="+mn-cs"/>
              </a:rPr>
              <a:t>RNN</a:t>
            </a:r>
            <a:r>
              <a:rPr lang="zh-CN" altLang="en-US" sz="1200" b="0" i="0" kern="1200" dirty="0">
                <a:solidFill>
                  <a:schemeClr val="tx1"/>
                </a:solidFill>
                <a:effectLst/>
                <a:latin typeface="+mn-lt"/>
                <a:ea typeface="+mn-ea"/>
                <a:cs typeface="+mn-cs"/>
              </a:rPr>
              <a:t>结构在处理时间序列和长延迟任务时会出现梯度爆炸和梯度消失的问题。</a:t>
            </a:r>
            <a:r>
              <a:rPr lang="en-US" altLang="zh-CN" sz="1200" b="0" i="0" kern="1200" dirty="0">
                <a:solidFill>
                  <a:schemeClr val="tx1"/>
                </a:solidFill>
                <a:effectLst/>
                <a:latin typeface="+mn-lt"/>
                <a:ea typeface="+mn-ea"/>
                <a:cs typeface="+mn-cs"/>
              </a:rPr>
              <a:t>LSTM</a:t>
            </a:r>
            <a:r>
              <a:rPr lang="zh-CN" altLang="en-US" sz="1200" b="0" i="0" kern="1200" dirty="0">
                <a:solidFill>
                  <a:schemeClr val="tx1"/>
                </a:solidFill>
                <a:effectLst/>
                <a:latin typeface="+mn-lt"/>
                <a:ea typeface="+mn-ea"/>
                <a:cs typeface="+mn-cs"/>
              </a:rPr>
              <a:t>神经网络是</a:t>
            </a:r>
            <a:r>
              <a:rPr lang="en-US" altLang="zh-CN" sz="1200" b="0" i="0" kern="1200" dirty="0">
                <a:solidFill>
                  <a:schemeClr val="tx1"/>
                </a:solidFill>
                <a:effectLst/>
                <a:latin typeface="+mn-lt"/>
                <a:ea typeface="+mn-ea"/>
                <a:cs typeface="+mn-cs"/>
              </a:rPr>
              <a:t>RNN</a:t>
            </a:r>
            <a:r>
              <a:rPr lang="zh-CN" altLang="en-US" sz="1200" b="0" i="0" kern="1200" dirty="0">
                <a:solidFill>
                  <a:schemeClr val="tx1"/>
                </a:solidFill>
                <a:effectLst/>
                <a:latin typeface="+mn-lt"/>
                <a:ea typeface="+mn-ea"/>
                <a:cs typeface="+mn-cs"/>
              </a:rPr>
              <a:t>的变体。</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传统</a:t>
            </a:r>
            <a:r>
              <a:rPr lang="en-US" altLang="zh-CN" sz="1200" b="0" i="0" kern="1200" dirty="0">
                <a:solidFill>
                  <a:schemeClr val="tx1"/>
                </a:solidFill>
                <a:effectLst/>
                <a:latin typeface="+mn-lt"/>
                <a:ea typeface="+mn-ea"/>
                <a:cs typeface="+mn-cs"/>
              </a:rPr>
              <a:t>RNN</a:t>
            </a:r>
            <a:r>
              <a:rPr lang="zh-CN" altLang="en-US" sz="1200" b="0" i="0" kern="1200" dirty="0">
                <a:solidFill>
                  <a:schemeClr val="tx1"/>
                </a:solidFill>
                <a:effectLst/>
                <a:latin typeface="+mn-lt"/>
                <a:ea typeface="+mn-ea"/>
                <a:cs typeface="+mn-cs"/>
              </a:rPr>
              <a:t>的问题在于，由于神经元功能不完善，网络会记住应忘记的信息，而忘记应记住的信息。</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为了解决这个问题，</a:t>
            </a:r>
            <a:r>
              <a:rPr lang="en-US" altLang="zh-CN" sz="1200" b="0" i="0" kern="1200" dirty="0">
                <a:solidFill>
                  <a:schemeClr val="tx1"/>
                </a:solidFill>
                <a:effectLst/>
                <a:latin typeface="+mn-lt"/>
                <a:ea typeface="+mn-ea"/>
                <a:cs typeface="+mn-cs"/>
              </a:rPr>
              <a:t>LSTM</a:t>
            </a:r>
            <a:r>
              <a:rPr lang="zh-CN" altLang="en-US" sz="1200" b="0" i="0" kern="1200" dirty="0">
                <a:solidFill>
                  <a:schemeClr val="tx1"/>
                </a:solidFill>
                <a:effectLst/>
                <a:latin typeface="+mn-lt"/>
                <a:ea typeface="+mn-ea"/>
                <a:cs typeface="+mn-cs"/>
              </a:rPr>
              <a:t>通过引入智能控制的自循环循环，创建了一条允许梯度长时间流动的路径。</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这些控制的自循环由输入门（</a:t>
            </a:r>
            <a:r>
              <a:rPr lang="en-US" altLang="zh-CN" sz="1200" b="0" i="0" kern="1200" dirty="0">
                <a:solidFill>
                  <a:schemeClr val="tx1"/>
                </a:solidFill>
                <a:effectLst/>
                <a:latin typeface="+mn-lt"/>
                <a:ea typeface="+mn-ea"/>
                <a:cs typeface="+mn-cs"/>
              </a:rPr>
              <a:t>Γ</a:t>
            </a:r>
            <a:r>
              <a:rPr lang="zh-CN" altLang="en-US" sz="1200" b="0" i="0" kern="1200" dirty="0">
                <a:solidFill>
                  <a:schemeClr val="tx1"/>
                </a:solidFill>
                <a:effectLst/>
                <a:latin typeface="+mn-lt"/>
                <a:ea typeface="+mn-ea"/>
                <a:cs typeface="+mn-cs"/>
              </a:rPr>
              <a:t>的</a:t>
            </a:r>
            <a:r>
              <a:rPr lang="en-US" altLang="zh-CN" sz="1200" b="0" i="1" kern="1200" baseline="-25000" dirty="0">
                <a:solidFill>
                  <a:schemeClr val="tx1"/>
                </a:solidFill>
                <a:effectLst/>
                <a:latin typeface="+mn-lt"/>
                <a:ea typeface="+mn-ea"/>
                <a:cs typeface="+mn-cs"/>
              </a:rPr>
              <a:t>Û</a:t>
            </a:r>
            <a:r>
              <a:rPr lang="zh-CN" altLang="en-US" sz="1200" b="0" i="0" kern="1200" dirty="0">
                <a:solidFill>
                  <a:schemeClr val="tx1"/>
                </a:solidFill>
                <a:effectLst/>
                <a:latin typeface="+mn-lt"/>
                <a:ea typeface="+mn-ea"/>
                <a:cs typeface="+mn-cs"/>
              </a:rPr>
              <a:t>），遗忘门（</a:t>
            </a:r>
            <a:r>
              <a:rPr lang="en-US" altLang="zh-CN" sz="1200" b="0" i="0" kern="1200" dirty="0">
                <a:solidFill>
                  <a:schemeClr val="tx1"/>
                </a:solidFill>
                <a:effectLst/>
                <a:latin typeface="+mn-lt"/>
                <a:ea typeface="+mn-ea"/>
                <a:cs typeface="+mn-cs"/>
              </a:rPr>
              <a:t>Γ </a:t>
            </a:r>
            <a:r>
              <a:rPr lang="zh-CN" altLang="en-US" sz="1200" b="0" i="1" kern="1200" baseline="-25000" dirty="0">
                <a:solidFill>
                  <a:schemeClr val="tx1"/>
                </a:solidFill>
                <a:effectLst/>
                <a:latin typeface="+mn-lt"/>
                <a:ea typeface="+mn-ea"/>
                <a:cs typeface="+mn-cs"/>
              </a:rPr>
              <a:t>˚</a:t>
            </a:r>
            <a:r>
              <a:rPr lang="en-US" altLang="zh-CN" sz="1200" b="0" i="1" kern="1200" baseline="-25000" dirty="0">
                <a:solidFill>
                  <a:schemeClr val="tx1"/>
                </a:solidFill>
                <a:effectLst/>
                <a:latin typeface="+mn-lt"/>
                <a:ea typeface="+mn-ea"/>
                <a:cs typeface="+mn-cs"/>
              </a:rPr>
              <a:t>F</a:t>
            </a:r>
            <a:r>
              <a:rPr lang="zh-CN" altLang="en-US" sz="1200" b="0" i="0" kern="1200" dirty="0">
                <a:solidFill>
                  <a:schemeClr val="tx1"/>
                </a:solidFill>
                <a:effectLst/>
                <a:latin typeface="+mn-lt"/>
                <a:ea typeface="+mn-ea"/>
                <a:cs typeface="+mn-cs"/>
              </a:rPr>
              <a:t>）和输出门（</a:t>
            </a:r>
            <a:r>
              <a:rPr lang="en-US" altLang="zh-CN" sz="1200" b="0" i="0" kern="1200" dirty="0">
                <a:solidFill>
                  <a:schemeClr val="tx1"/>
                </a:solidFill>
                <a:effectLst/>
                <a:latin typeface="+mn-lt"/>
                <a:ea typeface="+mn-ea"/>
                <a:cs typeface="+mn-cs"/>
              </a:rPr>
              <a:t>Γ </a:t>
            </a:r>
            <a:r>
              <a:rPr lang="en-US" altLang="zh-CN" sz="1200" b="0" i="1" kern="1200" baseline="-25000" dirty="0">
                <a:solidFill>
                  <a:schemeClr val="tx1"/>
                </a:solidFill>
                <a:effectLst/>
                <a:latin typeface="+mn-lt"/>
                <a:ea typeface="+mn-ea"/>
                <a:cs typeface="+mn-cs"/>
              </a:rPr>
              <a:t>Ò</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输入门确定隐藏层信息的更新，而遗忘门确定更新的信息是否包含最后时刻的信息。输出门决定将选择哪部分信息。</a:t>
            </a:r>
            <a:endParaRPr lang="en-US" altLang="zh-CN" sz="1200" b="0" i="0" kern="1200">
              <a:solidFill>
                <a:schemeClr val="tx1"/>
              </a:solidFill>
              <a:effectLst/>
              <a:latin typeface="+mn-lt"/>
              <a:ea typeface="+mn-ea"/>
              <a:cs typeface="+mn-cs"/>
            </a:endParaRPr>
          </a:p>
          <a:p>
            <a:r>
              <a:rPr lang="zh-CN" altLang="en-US" sz="1200" b="0" i="0" kern="1200">
                <a:solidFill>
                  <a:schemeClr val="tx1"/>
                </a:solidFill>
                <a:effectLst/>
                <a:latin typeface="+mn-lt"/>
                <a:ea typeface="+mn-ea"/>
                <a:cs typeface="+mn-cs"/>
              </a:rPr>
              <a:t>此外</a:t>
            </a:r>
            <a:r>
              <a:rPr lang="zh-CN" altLang="en-US" sz="1200" b="0" i="0" kern="1200" dirty="0">
                <a:solidFill>
                  <a:schemeClr val="tx1"/>
                </a:solidFill>
                <a:effectLst/>
                <a:latin typeface="+mn-lt"/>
                <a:ea typeface="+mn-ea"/>
                <a:cs typeface="+mn-cs"/>
              </a:rPr>
              <a:t>，</a:t>
            </a:r>
            <a:r>
              <a:rPr lang="en-US" altLang="zh-CN" sz="1200" b="0" i="1" kern="1200" dirty="0">
                <a:solidFill>
                  <a:schemeClr val="tx1"/>
                </a:solidFill>
                <a:effectLst/>
                <a:latin typeface="+mn-lt"/>
                <a:ea typeface="+mn-ea"/>
                <a:cs typeface="+mn-cs"/>
              </a:rPr>
              <a:t>ö </a:t>
            </a:r>
            <a:r>
              <a:rPr lang="zh-CN" altLang="en-US" sz="1200" b="0" i="1" kern="1200" baseline="-25000" dirty="0">
                <a:solidFill>
                  <a:schemeClr val="tx1"/>
                </a:solidFill>
                <a:effectLst/>
                <a:latin typeface="+mn-lt"/>
                <a:ea typeface="+mn-ea"/>
                <a:cs typeface="+mn-cs"/>
              </a:rPr>
              <a:t>吨</a:t>
            </a:r>
            <a:r>
              <a:rPr lang="en-US" altLang="zh-CN" sz="1200" b="0" i="0" kern="1200" baseline="-250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是</a:t>
            </a:r>
            <a:r>
              <a:rPr lang="en-US" altLang="zh-CN" sz="1200" b="0" i="1" kern="1200" dirty="0">
                <a:solidFill>
                  <a:schemeClr val="tx1"/>
                </a:solidFill>
                <a:effectLst/>
                <a:latin typeface="+mn-lt"/>
                <a:ea typeface="+mn-ea"/>
                <a:cs typeface="+mn-cs"/>
              </a:rPr>
              <a:t>t –</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时隙的输出，</a:t>
            </a:r>
            <a:r>
              <a:rPr lang="en-US" altLang="zh-CN" sz="1200" b="0" i="1" kern="1200" dirty="0">
                <a:solidFill>
                  <a:schemeClr val="tx1"/>
                </a:solidFill>
                <a:effectLst/>
                <a:latin typeface="+mn-lt"/>
                <a:ea typeface="+mn-ea"/>
                <a:cs typeface="+mn-cs"/>
              </a:rPr>
              <a:t>x </a:t>
            </a:r>
            <a:r>
              <a:rPr lang="en-US" altLang="zh-CN" sz="1200" b="0" i="1" kern="1200" baseline="-25000" dirty="0">
                <a:solidFill>
                  <a:schemeClr val="tx1"/>
                </a:solidFill>
                <a:effectLst/>
                <a:latin typeface="+mn-lt"/>
                <a:ea typeface="+mn-ea"/>
                <a:cs typeface="+mn-cs"/>
              </a:rPr>
              <a:t>t</a:t>
            </a:r>
            <a:r>
              <a:rPr lang="zh-CN" altLang="en-US" sz="1200" b="0" i="0" kern="1200" dirty="0">
                <a:solidFill>
                  <a:schemeClr val="tx1"/>
                </a:solidFill>
                <a:effectLst/>
                <a:latin typeface="+mn-lt"/>
                <a:ea typeface="+mn-ea"/>
                <a:cs typeface="+mn-cs"/>
              </a:rPr>
              <a:t>是当前时刻的输入，</a:t>
            </a:r>
            <a:r>
              <a:rPr lang="zh-CN" altLang="en-US" sz="1200" b="0" i="0" u="none" strike="noStrike" kern="1200" dirty="0">
                <a:solidFill>
                  <a:schemeClr val="tx1"/>
                </a:solidFill>
                <a:effectLst/>
                <a:latin typeface="+mn-lt"/>
                <a:ea typeface="+mn-ea"/>
                <a:cs typeface="+mn-cs"/>
              </a:rPr>
              <a:t>小号</a:t>
            </a:r>
            <a:r>
              <a:rPr lang="en-US" altLang="zh-CN" sz="1200" b="0" i="0" u="none" strike="noStrike" kern="1200" dirty="0">
                <a:solidFill>
                  <a:schemeClr val="tx1"/>
                </a:solidFill>
                <a:effectLst/>
                <a:latin typeface="+mn-lt"/>
                <a:ea typeface="+mn-ea"/>
                <a:cs typeface="+mn-cs"/>
              </a:rPr>
              <a:t>〜Ť</a:t>
            </a:r>
            <a:r>
              <a:rPr lang="zh-CN" altLang="en-US" sz="1200" b="0" i="0" kern="1200" dirty="0">
                <a:solidFill>
                  <a:schemeClr val="tx1"/>
                </a:solidFill>
                <a:effectLst/>
                <a:latin typeface="+mn-lt"/>
                <a:ea typeface="+mn-ea"/>
                <a:cs typeface="+mn-cs"/>
              </a:rPr>
              <a:t>是新的候选值，</a:t>
            </a:r>
            <a:r>
              <a:rPr lang="en-US" altLang="zh-CN" sz="1200" b="0" i="1" kern="1200" dirty="0">
                <a:solidFill>
                  <a:schemeClr val="tx1"/>
                </a:solidFill>
                <a:effectLst/>
                <a:latin typeface="+mn-lt"/>
                <a:ea typeface="+mn-ea"/>
                <a:cs typeface="+mn-cs"/>
              </a:rPr>
              <a:t>S </a:t>
            </a:r>
            <a:r>
              <a:rPr lang="en-US" altLang="zh-CN" sz="1200" b="0" i="1" kern="1200" baseline="-25000" dirty="0">
                <a:solidFill>
                  <a:schemeClr val="tx1"/>
                </a:solidFill>
                <a:effectLst/>
                <a:latin typeface="+mn-lt"/>
                <a:ea typeface="+mn-ea"/>
                <a:cs typeface="+mn-cs"/>
              </a:rPr>
              <a:t>t</a:t>
            </a:r>
            <a:r>
              <a:rPr lang="zh-CN" altLang="en-US" sz="1200" b="0" i="0" kern="1200" dirty="0">
                <a:solidFill>
                  <a:schemeClr val="tx1"/>
                </a:solidFill>
                <a:effectLst/>
                <a:latin typeface="+mn-lt"/>
                <a:ea typeface="+mn-ea"/>
                <a:cs typeface="+mn-cs"/>
              </a:rPr>
              <a:t>是当前块的内存，</a:t>
            </a:r>
            <a:r>
              <a:rPr lang="en-US" altLang="zh-CN" sz="1200" b="0" i="1" kern="1200" dirty="0">
                <a:solidFill>
                  <a:schemeClr val="tx1"/>
                </a:solidFill>
                <a:effectLst/>
                <a:latin typeface="+mn-lt"/>
                <a:ea typeface="+mn-ea"/>
                <a:cs typeface="+mn-cs"/>
              </a:rPr>
              <a:t>S </a:t>
            </a:r>
            <a:r>
              <a:rPr lang="en-US" altLang="zh-CN" sz="1200" b="0" i="1" kern="1200" baseline="-25000" dirty="0">
                <a:solidFill>
                  <a:schemeClr val="tx1"/>
                </a:solidFill>
                <a:effectLst/>
                <a:latin typeface="+mn-lt"/>
                <a:ea typeface="+mn-ea"/>
                <a:cs typeface="+mn-cs"/>
              </a:rPr>
              <a:t>t</a:t>
            </a:r>
            <a:r>
              <a:rPr lang="zh-CN" altLang="en-US" sz="1200" b="0" i="0" kern="1200" baseline="-25000" dirty="0">
                <a:solidFill>
                  <a:schemeClr val="tx1"/>
                </a:solidFill>
                <a:effectLst/>
                <a:latin typeface="+mn-lt"/>
                <a:ea typeface="+mn-ea"/>
                <a:cs typeface="+mn-cs"/>
              </a:rPr>
              <a:t> </a:t>
            </a:r>
            <a:r>
              <a:rPr lang="en-US" altLang="zh-CN" sz="1200" b="0" i="0" kern="1200" baseline="-250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是上一个块的内存，</a:t>
            </a:r>
            <a:r>
              <a:rPr lang="en-US" altLang="zh-CN" sz="1200" b="0" i="1" kern="1200" dirty="0">
                <a:solidFill>
                  <a:schemeClr val="tx1"/>
                </a:solidFill>
                <a:effectLst/>
                <a:latin typeface="+mn-lt"/>
                <a:ea typeface="+mn-ea"/>
                <a:cs typeface="+mn-cs"/>
              </a:rPr>
              <a:t>W</a:t>
            </a:r>
            <a:r>
              <a:rPr lang="zh-CN" altLang="en-US" sz="1200" b="0" i="0" kern="1200" dirty="0">
                <a:solidFill>
                  <a:schemeClr val="tx1"/>
                </a:solidFill>
                <a:effectLst/>
                <a:latin typeface="+mn-lt"/>
                <a:ea typeface="+mn-ea"/>
                <a:cs typeface="+mn-cs"/>
              </a:rPr>
              <a:t>是权重，</a:t>
            </a:r>
            <a:r>
              <a:rPr lang="en-US" altLang="zh-CN" sz="1200" b="0" i="1"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是偏置，符号*是元素乘数。</a:t>
            </a:r>
            <a:endParaRPr lang="zh-CN" altLang="en-US" dirty="0"/>
          </a:p>
        </p:txBody>
      </p:sp>
      <p:sp>
        <p:nvSpPr>
          <p:cNvPr id="4" name="灯片编号占位符 3"/>
          <p:cNvSpPr>
            <a:spLocks noGrp="1"/>
          </p:cNvSpPr>
          <p:nvPr>
            <p:ph type="sldNum" sz="quarter" idx="10"/>
          </p:nvPr>
        </p:nvSpPr>
        <p:spPr/>
        <p:txBody>
          <a:bodyPr/>
          <a:lstStyle/>
          <a:p>
            <a:fld id="{D564EC11-0E3E-4378-A623-F2B0778923EF}" type="slidenum">
              <a:rPr lang="zh-CN" altLang="en-US" smtClean="0"/>
              <a:t>3</a:t>
            </a:fld>
            <a:endParaRPr lang="zh-CN" altLang="en-US"/>
          </a:p>
        </p:txBody>
      </p:sp>
    </p:spTree>
    <p:extLst>
      <p:ext uri="{BB962C8B-B14F-4D97-AF65-F5344CB8AC3E}">
        <p14:creationId xmlns:p14="http://schemas.microsoft.com/office/powerpoint/2010/main" val="1520571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在本节中，</a:t>
            </a:r>
            <a:r>
              <a:rPr lang="zh-CN" altLang="en-US" sz="1200" b="0" i="0" u="none" strike="noStrike" kern="1200" dirty="0">
                <a:solidFill>
                  <a:schemeClr val="tx1"/>
                </a:solidFill>
                <a:effectLst/>
                <a:latin typeface="+mn-lt"/>
                <a:ea typeface="+mn-ea"/>
                <a:cs typeface="+mn-cs"/>
              </a:rPr>
              <a:t>图</a:t>
            </a:r>
            <a:r>
              <a:rPr lang="en-US" altLang="zh-CN" sz="1200" b="0" i="0" u="none" strike="noStrike"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给出了</a:t>
            </a:r>
            <a:r>
              <a:rPr lang="en-US" altLang="zh-CN" sz="1200" b="0" i="0" kern="1200" dirty="0">
                <a:solidFill>
                  <a:schemeClr val="tx1"/>
                </a:solidFill>
                <a:effectLst/>
                <a:latin typeface="+mn-lt"/>
                <a:ea typeface="+mn-ea"/>
                <a:cs typeface="+mn-cs"/>
              </a:rPr>
              <a:t>PEV</a:t>
            </a:r>
            <a:r>
              <a:rPr lang="zh-CN" altLang="en-US" sz="1200" b="0" i="0" kern="1200" dirty="0">
                <a:solidFill>
                  <a:schemeClr val="tx1"/>
                </a:solidFill>
                <a:effectLst/>
                <a:latin typeface="+mn-lt"/>
                <a:ea typeface="+mn-ea"/>
                <a:cs typeface="+mn-cs"/>
              </a:rPr>
              <a:t>负荷的超短期预测框架。该框架从对输入数据进行预处理开始。然后，将数据集划分为训练集和测试集，并全部归一化。此外，将训练集数据输入到</a:t>
            </a:r>
            <a:r>
              <a:rPr lang="en-US" altLang="zh-CN" sz="1200" b="0" i="0" kern="1200" dirty="0">
                <a:solidFill>
                  <a:schemeClr val="tx1"/>
                </a:solidFill>
                <a:effectLst/>
                <a:latin typeface="+mn-lt"/>
                <a:ea typeface="+mn-ea"/>
                <a:cs typeface="+mn-cs"/>
              </a:rPr>
              <a:t>LSTM</a:t>
            </a:r>
            <a:r>
              <a:rPr lang="zh-CN" altLang="en-US" sz="1200" b="0" i="0" kern="1200" dirty="0">
                <a:solidFill>
                  <a:schemeClr val="tx1"/>
                </a:solidFill>
                <a:effectLst/>
                <a:latin typeface="+mn-lt"/>
                <a:ea typeface="+mn-ea"/>
                <a:cs typeface="+mn-cs"/>
              </a:rPr>
              <a:t>中进行预训练，其中将训练集的</a:t>
            </a:r>
            <a:r>
              <a:rPr lang="en-US" altLang="zh-CN" sz="1200" b="0" i="0" kern="1200" dirty="0">
                <a:solidFill>
                  <a:schemeClr val="tx1"/>
                </a:solidFill>
                <a:effectLst/>
                <a:latin typeface="+mn-lt"/>
                <a:ea typeface="+mn-ea"/>
                <a:cs typeface="+mn-cs"/>
              </a:rPr>
              <a:t>10</a:t>
            </a:r>
            <a:r>
              <a:rPr lang="zh-CN" altLang="en-US" sz="1200" b="0" i="0" kern="1200" dirty="0">
                <a:solidFill>
                  <a:schemeClr val="tx1"/>
                </a:solidFill>
                <a:effectLst/>
                <a:latin typeface="+mn-lt"/>
                <a:ea typeface="+mn-ea"/>
                <a:cs typeface="+mn-cs"/>
              </a:rPr>
              <a:t>％用作验证集。根据模型在验证集上的性能，对超参数进行了很好的调整，以实现最佳性能。最后，通过使用测试集数据评估模型的性能来获得预训练模型，并计算均方根误差（</a:t>
            </a:r>
            <a:r>
              <a:rPr lang="en-US" altLang="zh-CN" sz="1200" b="0" i="0" kern="1200" dirty="0">
                <a:solidFill>
                  <a:schemeClr val="tx1"/>
                </a:solidFill>
                <a:effectLst/>
                <a:latin typeface="+mn-lt"/>
                <a:ea typeface="+mn-ea"/>
                <a:cs typeface="+mn-cs"/>
              </a:rPr>
              <a:t>RMSE</a:t>
            </a:r>
            <a:r>
              <a:rPr lang="zh-CN" altLang="en-US" sz="1200" b="0" i="0" kern="1200" dirty="0">
                <a:solidFill>
                  <a:schemeClr val="tx1"/>
                </a:solidFill>
                <a:effectLst/>
                <a:latin typeface="+mn-lt"/>
                <a:ea typeface="+mn-ea"/>
                <a:cs typeface="+mn-cs"/>
              </a:rPr>
              <a:t>）和平均绝对误差（</a:t>
            </a:r>
            <a:r>
              <a:rPr lang="en-US" altLang="zh-CN" sz="1200" b="0" i="0" kern="1200" dirty="0">
                <a:solidFill>
                  <a:schemeClr val="tx1"/>
                </a:solidFill>
                <a:effectLst/>
                <a:latin typeface="+mn-lt"/>
                <a:ea typeface="+mn-ea"/>
                <a:cs typeface="+mn-cs"/>
              </a:rPr>
              <a:t>MAE</a:t>
            </a:r>
            <a:r>
              <a:rPr lang="zh-CN" altLang="en-US" sz="1200" b="0" i="0" kern="1200" dirty="0">
                <a:solidFill>
                  <a:schemeClr val="tx1"/>
                </a:solidFill>
                <a:effectLst/>
                <a:latin typeface="+mn-lt"/>
                <a:ea typeface="+mn-ea"/>
                <a:cs typeface="+mn-cs"/>
              </a:rPr>
              <a:t>）以验证模型的有效性。</a:t>
            </a:r>
            <a:r>
              <a:rPr lang="en-US" altLang="zh-CN" sz="1200" b="0" i="0" kern="1200" dirty="0">
                <a:solidFill>
                  <a:schemeClr val="tx1"/>
                </a:solidFill>
                <a:effectLst/>
                <a:latin typeface="+mn-lt"/>
                <a:ea typeface="+mn-ea"/>
                <a:cs typeface="+mn-cs"/>
              </a:rPr>
              <a:t>LSTM</a:t>
            </a:r>
            <a:r>
              <a:rPr lang="zh-CN" altLang="en-US" sz="1200" b="0" i="0" kern="1200" dirty="0">
                <a:solidFill>
                  <a:schemeClr val="tx1"/>
                </a:solidFill>
                <a:effectLst/>
                <a:latin typeface="+mn-lt"/>
                <a:ea typeface="+mn-ea"/>
                <a:cs typeface="+mn-cs"/>
              </a:rPr>
              <a:t>的完整培训过程如下所示：</a:t>
            </a:r>
            <a:endParaRPr lang="zh-CN" altLang="en-US" dirty="0"/>
          </a:p>
        </p:txBody>
      </p:sp>
      <p:sp>
        <p:nvSpPr>
          <p:cNvPr id="4" name="灯片编号占位符 3"/>
          <p:cNvSpPr>
            <a:spLocks noGrp="1"/>
          </p:cNvSpPr>
          <p:nvPr>
            <p:ph type="sldNum" sz="quarter" idx="10"/>
          </p:nvPr>
        </p:nvSpPr>
        <p:spPr/>
        <p:txBody>
          <a:bodyPr/>
          <a:lstStyle/>
          <a:p>
            <a:fld id="{D564EC11-0E3E-4378-A623-F2B0778923EF}" type="slidenum">
              <a:rPr lang="zh-CN" altLang="en-US" smtClean="0"/>
              <a:t>4</a:t>
            </a:fld>
            <a:endParaRPr lang="zh-CN" altLang="en-US"/>
          </a:p>
        </p:txBody>
      </p:sp>
    </p:spTree>
    <p:extLst>
      <p:ext uri="{BB962C8B-B14F-4D97-AF65-F5344CB8AC3E}">
        <p14:creationId xmlns:p14="http://schemas.microsoft.com/office/powerpoint/2010/main" val="1152515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bg2">
                    <a:lumMod val="50000"/>
                  </a:schemeClr>
                </a:solidFill>
                <a:latin typeface="微软雅黑" panose="020B0503020204020204" pitchFamily="34" charset="-122"/>
                <a:ea typeface="微软雅黑" panose="020B0503020204020204" pitchFamily="34" charset="-122"/>
              </a:rPr>
              <a:t>本文使用的数据集由深圳的私家车充电站运营公司提供。选择了</a:t>
            </a:r>
            <a:r>
              <a:rPr lang="en-US" altLang="zh-CN" sz="1200" dirty="0">
                <a:solidFill>
                  <a:schemeClr val="bg2">
                    <a:lumMod val="50000"/>
                  </a:schemeClr>
                </a:solidFill>
                <a:latin typeface="微软雅黑" panose="020B0503020204020204" pitchFamily="34" charset="-122"/>
                <a:ea typeface="微软雅黑" panose="020B0503020204020204" pitchFamily="34" charset="-122"/>
              </a:rPr>
              <a:t>2017</a:t>
            </a:r>
            <a:r>
              <a:rPr lang="zh-CN" altLang="en-US" sz="1200" dirty="0">
                <a:solidFill>
                  <a:schemeClr val="bg2">
                    <a:lumMod val="50000"/>
                  </a:schemeClr>
                </a:solidFill>
                <a:latin typeface="微软雅黑" panose="020B0503020204020204" pitchFamily="34" charset="-122"/>
                <a:ea typeface="微软雅黑" panose="020B0503020204020204" pitchFamily="34" charset="-122"/>
              </a:rPr>
              <a:t>年</a:t>
            </a:r>
            <a:r>
              <a:rPr lang="en-US" altLang="zh-CN" sz="1200" dirty="0">
                <a:solidFill>
                  <a:schemeClr val="bg2">
                    <a:lumMod val="50000"/>
                  </a:schemeClr>
                </a:solidFill>
                <a:latin typeface="微软雅黑" panose="020B0503020204020204" pitchFamily="34" charset="-122"/>
                <a:ea typeface="微软雅黑" panose="020B0503020204020204" pitchFamily="34" charset="-122"/>
              </a:rPr>
              <a:t>7</a:t>
            </a:r>
            <a:r>
              <a:rPr lang="zh-CN" altLang="en-US" sz="1200" dirty="0">
                <a:solidFill>
                  <a:schemeClr val="bg2">
                    <a:lumMod val="50000"/>
                  </a:schemeClr>
                </a:solidFill>
                <a:latin typeface="微软雅黑" panose="020B0503020204020204" pitchFamily="34" charset="-122"/>
                <a:ea typeface="微软雅黑" panose="020B0503020204020204" pitchFamily="34" charset="-122"/>
              </a:rPr>
              <a:t>月至</a:t>
            </a:r>
            <a:r>
              <a:rPr lang="en-US" altLang="zh-CN" sz="1200" dirty="0">
                <a:solidFill>
                  <a:schemeClr val="bg2">
                    <a:lumMod val="50000"/>
                  </a:schemeClr>
                </a:solidFill>
                <a:latin typeface="微软雅黑" panose="020B0503020204020204" pitchFamily="34" charset="-122"/>
                <a:ea typeface="微软雅黑" panose="020B0503020204020204" pitchFamily="34" charset="-122"/>
              </a:rPr>
              <a:t>2018</a:t>
            </a:r>
            <a:r>
              <a:rPr lang="zh-CN" altLang="en-US" sz="1200" dirty="0">
                <a:solidFill>
                  <a:schemeClr val="bg2">
                    <a:lumMod val="50000"/>
                  </a:schemeClr>
                </a:solidFill>
                <a:latin typeface="微软雅黑" panose="020B0503020204020204" pitchFamily="34" charset="-122"/>
                <a:ea typeface="微软雅黑" panose="020B0503020204020204" pitchFamily="34" charset="-122"/>
              </a:rPr>
              <a:t>年</a:t>
            </a:r>
            <a:r>
              <a:rPr lang="en-US" altLang="zh-CN" sz="1200" dirty="0">
                <a:solidFill>
                  <a:schemeClr val="bg2">
                    <a:lumMod val="50000"/>
                  </a:schemeClr>
                </a:solidFill>
                <a:latin typeface="微软雅黑" panose="020B0503020204020204" pitchFamily="34" charset="-122"/>
                <a:ea typeface="微软雅黑" panose="020B0503020204020204" pitchFamily="34" charset="-122"/>
              </a:rPr>
              <a:t>7</a:t>
            </a:r>
            <a:r>
              <a:rPr lang="zh-CN" altLang="en-US" sz="1200" dirty="0">
                <a:solidFill>
                  <a:schemeClr val="bg2">
                    <a:lumMod val="50000"/>
                  </a:schemeClr>
                </a:solidFill>
                <a:latin typeface="微软雅黑" panose="020B0503020204020204" pitchFamily="34" charset="-122"/>
                <a:ea typeface="微软雅黑" panose="020B0503020204020204" pitchFamily="34" charset="-122"/>
              </a:rPr>
              <a:t>月的全年约</a:t>
            </a:r>
            <a:r>
              <a:rPr lang="en-US" altLang="zh-CN" sz="1200" dirty="0">
                <a:solidFill>
                  <a:schemeClr val="bg2">
                    <a:lumMod val="50000"/>
                  </a:schemeClr>
                </a:solidFill>
                <a:latin typeface="微软雅黑" panose="020B0503020204020204" pitchFamily="34" charset="-122"/>
                <a:ea typeface="微软雅黑" panose="020B0503020204020204" pitchFamily="34" charset="-122"/>
              </a:rPr>
              <a:t>60,000</a:t>
            </a:r>
            <a:r>
              <a:rPr lang="zh-CN" altLang="en-US" sz="1200" dirty="0">
                <a:solidFill>
                  <a:schemeClr val="bg2">
                    <a:lumMod val="50000"/>
                  </a:schemeClr>
                </a:solidFill>
                <a:latin typeface="微软雅黑" panose="020B0503020204020204" pitchFamily="34" charset="-122"/>
                <a:ea typeface="微软雅黑" panose="020B0503020204020204" pitchFamily="34" charset="-122"/>
              </a:rPr>
              <a:t>个充电负荷数据。充电站有</a:t>
            </a:r>
            <a:r>
              <a:rPr lang="en-US" altLang="zh-CN" sz="1200" dirty="0">
                <a:solidFill>
                  <a:schemeClr val="bg2">
                    <a:lumMod val="50000"/>
                  </a:schemeClr>
                </a:solidFill>
                <a:latin typeface="微软雅黑" panose="020B0503020204020204" pitchFamily="34" charset="-122"/>
                <a:ea typeface="微软雅黑" panose="020B0503020204020204" pitchFamily="34" charset="-122"/>
              </a:rPr>
              <a:t>24</a:t>
            </a:r>
            <a:r>
              <a:rPr lang="zh-CN" altLang="en-US" sz="1200" dirty="0">
                <a:solidFill>
                  <a:schemeClr val="bg2">
                    <a:lumMod val="50000"/>
                  </a:schemeClr>
                </a:solidFill>
                <a:latin typeface="微软雅黑" panose="020B0503020204020204" pitchFamily="34" charset="-122"/>
                <a:ea typeface="微软雅黑" panose="020B0503020204020204" pitchFamily="34" charset="-122"/>
              </a:rPr>
              <a:t>个充电桩。由于每辆车的随机充电开始时间和充电桩的选择，我们需要在时间维度上对数据进行整合和拆分，原始数据会有异常值和缺失值，因此，数据预处理对于负荷预测的准确性。</a:t>
            </a:r>
            <a:endParaRPr lang="en-US" altLang="zh-CN" sz="1200" dirty="0">
              <a:solidFill>
                <a:schemeClr val="bg2">
                  <a:lumMod val="50000"/>
                </a:schemeClr>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D564EC11-0E3E-4378-A623-F2B0778923EF}" type="slidenum">
              <a:rPr lang="zh-CN" altLang="en-US" smtClean="0"/>
              <a:t>5</a:t>
            </a:fld>
            <a:endParaRPr lang="zh-CN" altLang="en-US"/>
          </a:p>
        </p:txBody>
      </p:sp>
    </p:spTree>
    <p:extLst>
      <p:ext uri="{BB962C8B-B14F-4D97-AF65-F5344CB8AC3E}">
        <p14:creationId xmlns:p14="http://schemas.microsoft.com/office/powerpoint/2010/main" val="2209772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64EC11-0E3E-4378-A623-F2B0778923EF}" type="slidenum">
              <a:rPr lang="zh-CN" altLang="en-US" smtClean="0"/>
              <a:t>6</a:t>
            </a:fld>
            <a:endParaRPr lang="zh-CN" altLang="en-US"/>
          </a:p>
        </p:txBody>
      </p:sp>
    </p:spTree>
    <p:extLst>
      <p:ext uri="{BB962C8B-B14F-4D97-AF65-F5344CB8AC3E}">
        <p14:creationId xmlns:p14="http://schemas.microsoft.com/office/powerpoint/2010/main" val="328337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实验结果和讨论</a:t>
            </a:r>
            <a:endParaRPr lang="en-US" altLang="zh-CN" dirty="0"/>
          </a:p>
          <a:p>
            <a:r>
              <a:rPr lang="zh-CN" altLang="en-US" sz="1200" b="0" i="0" kern="1200" dirty="0">
                <a:solidFill>
                  <a:schemeClr val="tx1"/>
                </a:solidFill>
                <a:effectLst/>
                <a:latin typeface="+mn-lt"/>
                <a:ea typeface="+mn-ea"/>
                <a:cs typeface="+mn-cs"/>
              </a:rPr>
              <a:t>考虑到电动汽车负载特性的特征，其他指标不合适。</a:t>
            </a:r>
            <a:endParaRPr lang="en-US" altLang="zh-CN" dirty="0"/>
          </a:p>
          <a:p>
            <a:r>
              <a:rPr lang="zh-CN" altLang="en-US" sz="1200" b="0" i="0" kern="1200" dirty="0">
                <a:solidFill>
                  <a:schemeClr val="tx1"/>
                </a:solidFill>
                <a:effectLst/>
                <a:latin typeface="+mn-lt"/>
                <a:ea typeface="+mn-ea"/>
                <a:cs typeface="+mn-cs"/>
              </a:rPr>
              <a:t>了获得模型的有效性，采用了两个广泛使用的指标，包括</a:t>
            </a:r>
            <a:r>
              <a:rPr lang="en-US" altLang="zh-CN" sz="1200" b="0" i="0" kern="1200" dirty="0">
                <a:solidFill>
                  <a:schemeClr val="tx1"/>
                </a:solidFill>
                <a:effectLst/>
                <a:latin typeface="+mn-lt"/>
                <a:ea typeface="+mn-ea"/>
                <a:cs typeface="+mn-cs"/>
              </a:rPr>
              <a:t>RMSE</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MAE </a:t>
            </a:r>
            <a:r>
              <a:rPr lang="zh-CN" altLang="en-US" sz="1200" b="0" i="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D564EC11-0E3E-4378-A623-F2B0778923EF}" type="slidenum">
              <a:rPr lang="zh-CN" altLang="en-US" smtClean="0"/>
              <a:t>7</a:t>
            </a:fld>
            <a:endParaRPr lang="zh-CN" altLang="en-US"/>
          </a:p>
        </p:txBody>
      </p:sp>
    </p:spTree>
    <p:extLst>
      <p:ext uri="{BB962C8B-B14F-4D97-AF65-F5344CB8AC3E}">
        <p14:creationId xmlns:p14="http://schemas.microsoft.com/office/powerpoint/2010/main" val="1515254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如图</a:t>
            </a:r>
            <a:r>
              <a:rPr lang="en-US" altLang="zh-CN" sz="1200" b="0" i="0" u="none" strike="noStrike"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和</a:t>
            </a:r>
            <a:r>
              <a:rPr lang="zh-CN" altLang="en-US" sz="1200" b="0" i="0" u="none" strike="noStrike" kern="1200" dirty="0">
                <a:solidFill>
                  <a:schemeClr val="tx1"/>
                </a:solidFill>
                <a:effectLst/>
                <a:latin typeface="+mn-lt"/>
                <a:ea typeface="+mn-ea"/>
                <a:cs typeface="+mn-cs"/>
              </a:rPr>
              <a:t>图</a:t>
            </a:r>
            <a:r>
              <a:rPr lang="en-US" altLang="zh-CN" sz="1200" b="0" i="0" u="none" strike="noStrike" kern="1200" dirty="0">
                <a:solidFill>
                  <a:schemeClr val="tx1"/>
                </a:solidFill>
                <a:effectLst/>
                <a:latin typeface="+mn-lt"/>
                <a:ea typeface="+mn-ea"/>
                <a:cs typeface="+mn-cs"/>
              </a:rPr>
              <a:t>4</a:t>
            </a:r>
            <a:r>
              <a:rPr lang="zh-CN" altLang="en-US" sz="1200" b="0" i="0" u="none" strike="noStrike" kern="1200" dirty="0">
                <a:solidFill>
                  <a:schemeClr val="tx1"/>
                </a:solidFill>
                <a:effectLst/>
                <a:latin typeface="+mn-lt"/>
                <a:ea typeface="+mn-ea"/>
                <a:cs typeface="+mn-cs"/>
              </a:rPr>
              <a:t>所示</a:t>
            </a:r>
            <a:r>
              <a:rPr lang="zh-CN" altLang="en-US" sz="1200" b="0" i="0" kern="1200" dirty="0">
                <a:solidFill>
                  <a:schemeClr val="tx1"/>
                </a:solidFill>
                <a:effectLst/>
                <a:latin typeface="+mn-lt"/>
                <a:ea typeface="+mn-ea"/>
                <a:cs typeface="+mn-cs"/>
              </a:rPr>
              <a:t>，以</a:t>
            </a:r>
            <a:r>
              <a:rPr lang="en-US" altLang="zh-CN" sz="1200" b="0" i="0" kern="1200" dirty="0">
                <a:solidFill>
                  <a:schemeClr val="tx1"/>
                </a:solidFill>
                <a:effectLst/>
                <a:latin typeface="+mn-lt"/>
                <a:ea typeface="+mn-ea"/>
                <a:cs typeface="+mn-cs"/>
              </a:rPr>
              <a:t>30</a:t>
            </a:r>
            <a:r>
              <a:rPr lang="zh-CN" altLang="en-US" sz="1200" b="0" i="0" kern="1200" dirty="0">
                <a:solidFill>
                  <a:schemeClr val="tx1"/>
                </a:solidFill>
                <a:effectLst/>
                <a:latin typeface="+mn-lt"/>
                <a:ea typeface="+mn-ea"/>
                <a:cs typeface="+mn-cs"/>
              </a:rPr>
              <a:t>分钟为间隔的数据集和以</a:t>
            </a:r>
            <a:r>
              <a:rPr lang="en-US" altLang="zh-CN" sz="1200" b="0" i="0" kern="1200" dirty="0">
                <a:solidFill>
                  <a:schemeClr val="tx1"/>
                </a:solidFill>
                <a:effectLst/>
                <a:latin typeface="+mn-lt"/>
                <a:ea typeface="+mn-ea"/>
                <a:cs typeface="+mn-cs"/>
              </a:rPr>
              <a:t>15</a:t>
            </a:r>
            <a:r>
              <a:rPr lang="zh-CN" altLang="en-US" sz="1200" b="0" i="0" kern="1200" dirty="0">
                <a:solidFill>
                  <a:schemeClr val="tx1"/>
                </a:solidFill>
                <a:effectLst/>
                <a:latin typeface="+mn-lt"/>
                <a:ea typeface="+mn-ea"/>
                <a:cs typeface="+mn-cs"/>
              </a:rPr>
              <a:t>分钟为间隔的数据集可以在训练过程中收敛，并在验证集上表现出最佳性能。</a:t>
            </a:r>
            <a:endParaRPr lang="zh-CN" altLang="en-US" dirty="0"/>
          </a:p>
        </p:txBody>
      </p:sp>
      <p:sp>
        <p:nvSpPr>
          <p:cNvPr id="4" name="灯片编号占位符 3"/>
          <p:cNvSpPr>
            <a:spLocks noGrp="1"/>
          </p:cNvSpPr>
          <p:nvPr>
            <p:ph type="sldNum" sz="quarter" idx="10"/>
          </p:nvPr>
        </p:nvSpPr>
        <p:spPr/>
        <p:txBody>
          <a:bodyPr/>
          <a:lstStyle/>
          <a:p>
            <a:fld id="{D564EC11-0E3E-4378-A623-F2B0778923EF}" type="slidenum">
              <a:rPr lang="zh-CN" altLang="en-US" smtClean="0"/>
              <a:t>8</a:t>
            </a:fld>
            <a:endParaRPr lang="zh-CN" altLang="en-US"/>
          </a:p>
        </p:txBody>
      </p:sp>
    </p:spTree>
    <p:extLst>
      <p:ext uri="{BB962C8B-B14F-4D97-AF65-F5344CB8AC3E}">
        <p14:creationId xmlns:p14="http://schemas.microsoft.com/office/powerpoint/2010/main" val="3958238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这两个图都显示了</a:t>
            </a:r>
            <a:r>
              <a:rPr lang="en-US" altLang="zh-CN" dirty="0"/>
              <a:t>ANN</a:t>
            </a:r>
            <a:r>
              <a:rPr lang="zh-CN" altLang="en-US" dirty="0"/>
              <a:t>模型和</a:t>
            </a:r>
            <a:r>
              <a:rPr lang="en-US" altLang="zh-CN" dirty="0"/>
              <a:t>LSTM</a:t>
            </a:r>
            <a:r>
              <a:rPr lang="zh-CN" altLang="en-US" dirty="0"/>
              <a:t>模型与原始数据的预测之间的拟合程度，其中还绘制了每个点的实时误差曲线。从图中可以看出，这两个模型对于每日峰值负荷预测而言并不理想，但</a:t>
            </a:r>
            <a:r>
              <a:rPr lang="en-US" altLang="zh-CN" dirty="0" err="1"/>
              <a:t>LsTM</a:t>
            </a:r>
            <a:r>
              <a:rPr lang="zh-CN" altLang="en-US" dirty="0"/>
              <a:t>模型的误差较小。</a:t>
            </a:r>
          </a:p>
        </p:txBody>
      </p:sp>
      <p:sp>
        <p:nvSpPr>
          <p:cNvPr id="4" name="灯片编号占位符 3"/>
          <p:cNvSpPr>
            <a:spLocks noGrp="1"/>
          </p:cNvSpPr>
          <p:nvPr>
            <p:ph type="sldNum" sz="quarter" idx="10"/>
          </p:nvPr>
        </p:nvSpPr>
        <p:spPr/>
        <p:txBody>
          <a:bodyPr/>
          <a:lstStyle/>
          <a:p>
            <a:fld id="{D564EC11-0E3E-4378-A623-F2B0778923EF}" type="slidenum">
              <a:rPr lang="zh-CN" altLang="en-US" smtClean="0"/>
              <a:t>9</a:t>
            </a:fld>
            <a:endParaRPr lang="zh-CN" altLang="en-US"/>
          </a:p>
        </p:txBody>
      </p:sp>
    </p:spTree>
    <p:extLst>
      <p:ext uri="{BB962C8B-B14F-4D97-AF65-F5344CB8AC3E}">
        <p14:creationId xmlns:p14="http://schemas.microsoft.com/office/powerpoint/2010/main" val="1416098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FC6489EC-6AA7-44E3-BD11-96A1CFC3D0C4}" type="datetimeFigureOut">
              <a:rPr lang="zh-CN" altLang="en-US" smtClean="0"/>
              <a:t>2019/11/17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EAAE2E-E0A2-4A85-AA1E-FCF56DE8DA62}" type="slidenum">
              <a:rPr lang="zh-CN" altLang="en-US" smtClean="0"/>
              <a:t>‹#›</a:t>
            </a:fld>
            <a:endParaRPr lang="zh-CN" altLang="en-US"/>
          </a:p>
        </p:txBody>
      </p:sp>
    </p:spTree>
    <p:extLst>
      <p:ext uri="{BB962C8B-B14F-4D97-AF65-F5344CB8AC3E}">
        <p14:creationId xmlns:p14="http://schemas.microsoft.com/office/powerpoint/2010/main" val="204409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6489EC-6AA7-44E3-BD11-96A1CFC3D0C4}" type="datetimeFigureOut">
              <a:rPr lang="zh-CN" altLang="en-US" smtClean="0"/>
              <a:t>2019/11/17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EAAE2E-E0A2-4A85-AA1E-FCF56DE8DA62}" type="slidenum">
              <a:rPr lang="zh-CN" altLang="en-US" smtClean="0"/>
              <a:t>‹#›</a:t>
            </a:fld>
            <a:endParaRPr lang="zh-CN" altLang="en-US"/>
          </a:p>
        </p:txBody>
      </p:sp>
    </p:spTree>
    <p:extLst>
      <p:ext uri="{BB962C8B-B14F-4D97-AF65-F5344CB8AC3E}">
        <p14:creationId xmlns:p14="http://schemas.microsoft.com/office/powerpoint/2010/main" val="864100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6489EC-6AA7-44E3-BD11-96A1CFC3D0C4}" type="datetimeFigureOut">
              <a:rPr lang="zh-CN" altLang="en-US" smtClean="0"/>
              <a:t>2019/11/17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EAAE2E-E0A2-4A85-AA1E-FCF56DE8DA62}" type="slidenum">
              <a:rPr lang="zh-CN" altLang="en-US" smtClean="0"/>
              <a:t>‹#›</a:t>
            </a:fld>
            <a:endParaRPr lang="zh-CN" altLang="en-US"/>
          </a:p>
        </p:txBody>
      </p:sp>
    </p:spTree>
    <p:extLst>
      <p:ext uri="{BB962C8B-B14F-4D97-AF65-F5344CB8AC3E}">
        <p14:creationId xmlns:p14="http://schemas.microsoft.com/office/powerpoint/2010/main" val="4247674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6489EC-6AA7-44E3-BD11-96A1CFC3D0C4}" type="datetimeFigureOut">
              <a:rPr lang="zh-CN" altLang="en-US" smtClean="0"/>
              <a:t>2019/11/17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EAAE2E-E0A2-4A85-AA1E-FCF56DE8DA62}" type="slidenum">
              <a:rPr lang="zh-CN" altLang="en-US" smtClean="0"/>
              <a:t>‹#›</a:t>
            </a:fld>
            <a:endParaRPr lang="zh-CN" altLang="en-US"/>
          </a:p>
        </p:txBody>
      </p:sp>
    </p:spTree>
    <p:extLst>
      <p:ext uri="{BB962C8B-B14F-4D97-AF65-F5344CB8AC3E}">
        <p14:creationId xmlns:p14="http://schemas.microsoft.com/office/powerpoint/2010/main" val="1760708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FC6489EC-6AA7-44E3-BD11-96A1CFC3D0C4}" type="datetimeFigureOut">
              <a:rPr lang="zh-CN" altLang="en-US" smtClean="0"/>
              <a:t>2019/11/17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EAAE2E-E0A2-4A85-AA1E-FCF56DE8DA62}" type="slidenum">
              <a:rPr lang="zh-CN" altLang="en-US" smtClean="0"/>
              <a:t>‹#›</a:t>
            </a:fld>
            <a:endParaRPr lang="zh-CN" altLang="en-US"/>
          </a:p>
        </p:txBody>
      </p:sp>
    </p:spTree>
    <p:extLst>
      <p:ext uri="{BB962C8B-B14F-4D97-AF65-F5344CB8AC3E}">
        <p14:creationId xmlns:p14="http://schemas.microsoft.com/office/powerpoint/2010/main" val="3049885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C6489EC-6AA7-44E3-BD11-96A1CFC3D0C4}" type="datetimeFigureOut">
              <a:rPr lang="zh-CN" altLang="en-US" smtClean="0"/>
              <a:t>2019/11/17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2EAAE2E-E0A2-4A85-AA1E-FCF56DE8DA62}" type="slidenum">
              <a:rPr lang="zh-CN" altLang="en-US" smtClean="0"/>
              <a:t>‹#›</a:t>
            </a:fld>
            <a:endParaRPr lang="zh-CN" altLang="en-US"/>
          </a:p>
        </p:txBody>
      </p:sp>
    </p:spTree>
    <p:extLst>
      <p:ext uri="{BB962C8B-B14F-4D97-AF65-F5344CB8AC3E}">
        <p14:creationId xmlns:p14="http://schemas.microsoft.com/office/powerpoint/2010/main" val="1651147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C6489EC-6AA7-44E3-BD11-96A1CFC3D0C4}" type="datetimeFigureOut">
              <a:rPr lang="zh-CN" altLang="en-US" smtClean="0"/>
              <a:t>2019/11/17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2EAAE2E-E0A2-4A85-AA1E-FCF56DE8DA62}" type="slidenum">
              <a:rPr lang="zh-CN" altLang="en-US" smtClean="0"/>
              <a:t>‹#›</a:t>
            </a:fld>
            <a:endParaRPr lang="zh-CN" altLang="en-US"/>
          </a:p>
        </p:txBody>
      </p:sp>
    </p:spTree>
    <p:extLst>
      <p:ext uri="{BB962C8B-B14F-4D97-AF65-F5344CB8AC3E}">
        <p14:creationId xmlns:p14="http://schemas.microsoft.com/office/powerpoint/2010/main" val="3486056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C6489EC-6AA7-44E3-BD11-96A1CFC3D0C4}" type="datetimeFigureOut">
              <a:rPr lang="zh-CN" altLang="en-US" smtClean="0"/>
              <a:t>2019/11/17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2EAAE2E-E0A2-4A85-AA1E-FCF56DE8DA62}" type="slidenum">
              <a:rPr lang="zh-CN" altLang="en-US" smtClean="0"/>
              <a:t>‹#›</a:t>
            </a:fld>
            <a:endParaRPr lang="zh-CN" altLang="en-US"/>
          </a:p>
        </p:txBody>
      </p:sp>
    </p:spTree>
    <p:extLst>
      <p:ext uri="{BB962C8B-B14F-4D97-AF65-F5344CB8AC3E}">
        <p14:creationId xmlns:p14="http://schemas.microsoft.com/office/powerpoint/2010/main" val="4171188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6489EC-6AA7-44E3-BD11-96A1CFC3D0C4}" type="datetimeFigureOut">
              <a:rPr lang="zh-CN" altLang="en-US" smtClean="0"/>
              <a:t>2019/11/17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2EAAE2E-E0A2-4A85-AA1E-FCF56DE8DA62}" type="slidenum">
              <a:rPr lang="zh-CN" altLang="en-US" smtClean="0"/>
              <a:t>‹#›</a:t>
            </a:fld>
            <a:endParaRPr lang="zh-CN" altLang="en-US"/>
          </a:p>
        </p:txBody>
      </p:sp>
    </p:spTree>
    <p:extLst>
      <p:ext uri="{BB962C8B-B14F-4D97-AF65-F5344CB8AC3E}">
        <p14:creationId xmlns:p14="http://schemas.microsoft.com/office/powerpoint/2010/main" val="1668005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C6489EC-6AA7-44E3-BD11-96A1CFC3D0C4}" type="datetimeFigureOut">
              <a:rPr lang="zh-CN" altLang="en-US" smtClean="0"/>
              <a:t>2019/11/17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2EAAE2E-E0A2-4A85-AA1E-FCF56DE8DA62}" type="slidenum">
              <a:rPr lang="zh-CN" altLang="en-US" smtClean="0"/>
              <a:t>‹#›</a:t>
            </a:fld>
            <a:endParaRPr lang="zh-CN" altLang="en-US"/>
          </a:p>
        </p:txBody>
      </p:sp>
    </p:spTree>
    <p:extLst>
      <p:ext uri="{BB962C8B-B14F-4D97-AF65-F5344CB8AC3E}">
        <p14:creationId xmlns:p14="http://schemas.microsoft.com/office/powerpoint/2010/main" val="1966236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C6489EC-6AA7-44E3-BD11-96A1CFC3D0C4}" type="datetimeFigureOut">
              <a:rPr lang="zh-CN" altLang="en-US" smtClean="0"/>
              <a:t>2019/11/17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2EAAE2E-E0A2-4A85-AA1E-FCF56DE8DA62}" type="slidenum">
              <a:rPr lang="zh-CN" altLang="en-US" smtClean="0"/>
              <a:t>‹#›</a:t>
            </a:fld>
            <a:endParaRPr lang="zh-CN" altLang="en-US"/>
          </a:p>
        </p:txBody>
      </p:sp>
    </p:spTree>
    <p:extLst>
      <p:ext uri="{BB962C8B-B14F-4D97-AF65-F5344CB8AC3E}">
        <p14:creationId xmlns:p14="http://schemas.microsoft.com/office/powerpoint/2010/main" val="1535691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6489EC-6AA7-44E3-BD11-96A1CFC3D0C4}" type="datetimeFigureOut">
              <a:rPr lang="zh-CN" altLang="en-US" smtClean="0"/>
              <a:t>2019/11/17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EAAE2E-E0A2-4A85-AA1E-FCF56DE8DA62}" type="slidenum">
              <a:rPr lang="zh-CN" altLang="en-US" smtClean="0"/>
              <a:t>‹#›</a:t>
            </a:fld>
            <a:endParaRPr lang="zh-CN" altLang="en-US"/>
          </a:p>
        </p:txBody>
      </p:sp>
    </p:spTree>
    <p:extLst>
      <p:ext uri="{BB962C8B-B14F-4D97-AF65-F5344CB8AC3E}">
        <p14:creationId xmlns:p14="http://schemas.microsoft.com/office/powerpoint/2010/main" val="4102394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5"/>
          <p:cNvSpPr txBox="1"/>
          <p:nvPr/>
        </p:nvSpPr>
        <p:spPr>
          <a:xfrm>
            <a:off x="865875" y="1588365"/>
            <a:ext cx="10460249" cy="1754326"/>
          </a:xfrm>
          <a:prstGeom prst="rect">
            <a:avLst/>
          </a:prstGeom>
          <a:noFill/>
        </p:spPr>
        <p:txBody>
          <a:bodyPr wrap="square" rtlCol="0">
            <a:spAutoFit/>
          </a:bodyPr>
          <a:lstStyle/>
          <a:p>
            <a:pPr algn="ctr"/>
            <a:r>
              <a:rPr lang="en-US" altLang="zh-CN" sz="3600" b="1" dirty="0">
                <a:solidFill>
                  <a:srgbClr val="304860"/>
                </a:solidFill>
              </a:rPr>
              <a:t>A novel LSTM based deep learning approach for multi-time scale electric vehicles </a:t>
            </a:r>
          </a:p>
          <a:p>
            <a:pPr algn="ctr"/>
            <a:r>
              <a:rPr lang="en-US" altLang="zh-CN" sz="3600" b="1" dirty="0">
                <a:solidFill>
                  <a:srgbClr val="304860"/>
                </a:solidFill>
              </a:rPr>
              <a:t>charging load prediction</a:t>
            </a:r>
            <a:endParaRPr lang="zh-CN" altLang="en-US" sz="3600" b="1" dirty="0">
              <a:solidFill>
                <a:srgbClr val="304860"/>
              </a:solidFill>
            </a:endParaRPr>
          </a:p>
        </p:txBody>
      </p:sp>
      <p:sp>
        <p:nvSpPr>
          <p:cNvPr id="60" name="文本框 59"/>
          <p:cNvSpPr txBox="1"/>
          <p:nvPr/>
        </p:nvSpPr>
        <p:spPr>
          <a:xfrm>
            <a:off x="2859639" y="3766194"/>
            <a:ext cx="6472719" cy="400110"/>
          </a:xfrm>
          <a:prstGeom prst="rect">
            <a:avLst/>
          </a:prstGeom>
          <a:noFill/>
        </p:spPr>
        <p:txBody>
          <a:bodyPr wrap="square" rtlCol="0">
            <a:spAutoFit/>
          </a:bodyPr>
          <a:lstStyle/>
          <a:p>
            <a:pPr algn="dist"/>
            <a:r>
              <a:rPr lang="en-US" altLang="zh-CN" sz="2000" dirty="0">
                <a:solidFill>
                  <a:schemeClr val="tx2"/>
                </a:solidFill>
              </a:rPr>
              <a:t>2019 IEEE PES Innovative Smart Grid Technologies Asia</a:t>
            </a:r>
            <a:endParaRPr lang="zh-CN" altLang="en-US" sz="2000" dirty="0">
              <a:solidFill>
                <a:schemeClr val="tx2"/>
              </a:solidFill>
            </a:endParaRPr>
          </a:p>
        </p:txBody>
      </p:sp>
      <p:sp>
        <p:nvSpPr>
          <p:cNvPr id="62" name="文本框 61"/>
          <p:cNvSpPr txBox="1"/>
          <p:nvPr/>
        </p:nvSpPr>
        <p:spPr>
          <a:xfrm>
            <a:off x="5225145" y="5284950"/>
            <a:ext cx="2174895" cy="400110"/>
          </a:xfrm>
          <a:prstGeom prst="rect">
            <a:avLst/>
          </a:prstGeom>
          <a:noFill/>
        </p:spPr>
        <p:txBody>
          <a:bodyPr wrap="square" rtlCol="0">
            <a:spAutoFit/>
          </a:bodyPr>
          <a:lstStyle/>
          <a:p>
            <a:r>
              <a:rPr lang="en-US" altLang="zh-CN" sz="2000" dirty="0">
                <a:solidFill>
                  <a:srgbClr val="304860"/>
                </a:solidFill>
                <a:latin typeface="微软雅黑" panose="020B0503020204020204" pitchFamily="34" charset="-122"/>
                <a:ea typeface="微软雅黑" panose="020B0503020204020204" pitchFamily="34" charset="-122"/>
              </a:rPr>
              <a:t>Ding Qing Feng</a:t>
            </a:r>
            <a:endParaRPr lang="zh-CN" altLang="en-US" sz="2000" dirty="0">
              <a:solidFill>
                <a:srgbClr val="304860"/>
              </a:solidFill>
              <a:latin typeface="微软雅黑" panose="020B0503020204020204" pitchFamily="34" charset="-122"/>
              <a:ea typeface="微软雅黑" panose="020B0503020204020204" pitchFamily="34" charset="-122"/>
            </a:endParaRPr>
          </a:p>
        </p:txBody>
      </p:sp>
      <p:grpSp>
        <p:nvGrpSpPr>
          <p:cNvPr id="66" name="组合 4"/>
          <p:cNvGrpSpPr>
            <a:grpSpLocks/>
          </p:cNvGrpSpPr>
          <p:nvPr/>
        </p:nvGrpSpPr>
        <p:grpSpPr bwMode="auto">
          <a:xfrm>
            <a:off x="4632946" y="5269635"/>
            <a:ext cx="413091" cy="415374"/>
            <a:chOff x="0" y="0"/>
            <a:chExt cx="454" cy="454"/>
          </a:xfrm>
        </p:grpSpPr>
        <p:sp>
          <p:nvSpPr>
            <p:cNvPr id="67" name="正圆 1244"/>
            <p:cNvSpPr>
              <a:spLocks noChangeArrowheads="1"/>
            </p:cNvSpPr>
            <p:nvPr/>
          </p:nvSpPr>
          <p:spPr bwMode="auto">
            <a:xfrm>
              <a:off x="0" y="0"/>
              <a:ext cx="454" cy="454"/>
            </a:xfrm>
            <a:prstGeom prst="ellipse">
              <a:avLst/>
            </a:prstGeom>
            <a:solidFill>
              <a:srgbClr val="3048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999" tIns="47159" rIns="89999" bIns="47159"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8" name="方形小人2 1235"/>
            <p:cNvSpPr>
              <a:spLocks noChangeArrowheads="1"/>
            </p:cNvSpPr>
            <p:nvPr/>
          </p:nvSpPr>
          <p:spPr bwMode="auto">
            <a:xfrm>
              <a:off x="113" y="114"/>
              <a:ext cx="226" cy="226"/>
            </a:xfrm>
            <a:custGeom>
              <a:avLst/>
              <a:gdLst>
                <a:gd name="T0" fmla="*/ 393420 w 1520415"/>
                <a:gd name="T1" fmla="*/ 849255 h 1755576"/>
                <a:gd name="T2" fmla="*/ 760208 w 1520415"/>
                <a:gd name="T3" fmla="*/ 1098122 h 1755576"/>
                <a:gd name="T4" fmla="*/ 1126995 w 1520415"/>
                <a:gd name="T5" fmla="*/ 849255 h 1755576"/>
                <a:gd name="T6" fmla="*/ 1520415 w 1520415"/>
                <a:gd name="T7" fmla="*/ 1475516 h 1755576"/>
                <a:gd name="T8" fmla="*/ 1520415 w 1520415"/>
                <a:gd name="T9" fmla="*/ 1755576 h 1755576"/>
                <a:gd name="T10" fmla="*/ 0 w 1520415"/>
                <a:gd name="T11" fmla="*/ 1755576 h 1755576"/>
                <a:gd name="T12" fmla="*/ 0 w 1520415"/>
                <a:gd name="T13" fmla="*/ 1475516 h 1755576"/>
                <a:gd name="T14" fmla="*/ 393420 w 1520415"/>
                <a:gd name="T15" fmla="*/ 849255 h 1755576"/>
                <a:gd name="T16" fmla="*/ 760207 w 1520415"/>
                <a:gd name="T17" fmla="*/ 0 h 1755576"/>
                <a:gd name="T18" fmla="*/ 1138249 w 1520415"/>
                <a:gd name="T19" fmla="*/ 477053 h 1755576"/>
                <a:gd name="T20" fmla="*/ 760207 w 1520415"/>
                <a:gd name="T21" fmla="*/ 954106 h 1755576"/>
                <a:gd name="T22" fmla="*/ 382165 w 1520415"/>
                <a:gd name="T23" fmla="*/ 477053 h 1755576"/>
                <a:gd name="T24" fmla="*/ 760207 w 1520415"/>
                <a:gd name="T25" fmla="*/ 0 h 1755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20415" h="1755576">
                  <a:moveTo>
                    <a:pt x="393420" y="849255"/>
                  </a:moveTo>
                  <a:cubicBezTo>
                    <a:pt x="462894" y="997863"/>
                    <a:pt x="601240" y="1098122"/>
                    <a:pt x="760208" y="1098122"/>
                  </a:cubicBezTo>
                  <a:cubicBezTo>
                    <a:pt x="919176" y="1098122"/>
                    <a:pt x="1057521" y="997863"/>
                    <a:pt x="1126995" y="849255"/>
                  </a:cubicBezTo>
                  <a:cubicBezTo>
                    <a:pt x="1344348" y="849804"/>
                    <a:pt x="1520415" y="1129988"/>
                    <a:pt x="1520415" y="1475516"/>
                  </a:cubicBezTo>
                  <a:lnTo>
                    <a:pt x="1520415" y="1755576"/>
                  </a:lnTo>
                  <a:lnTo>
                    <a:pt x="0" y="1755576"/>
                  </a:lnTo>
                  <a:lnTo>
                    <a:pt x="0" y="1475516"/>
                  </a:lnTo>
                  <a:cubicBezTo>
                    <a:pt x="0" y="1129988"/>
                    <a:pt x="176067" y="849804"/>
                    <a:pt x="393420" y="849255"/>
                  </a:cubicBezTo>
                  <a:close/>
                  <a:moveTo>
                    <a:pt x="760207" y="0"/>
                  </a:moveTo>
                  <a:cubicBezTo>
                    <a:pt x="968994" y="0"/>
                    <a:pt x="1138249" y="213584"/>
                    <a:pt x="1138249" y="477053"/>
                  </a:cubicBezTo>
                  <a:cubicBezTo>
                    <a:pt x="1138249" y="740522"/>
                    <a:pt x="968994" y="954106"/>
                    <a:pt x="760207" y="954106"/>
                  </a:cubicBezTo>
                  <a:cubicBezTo>
                    <a:pt x="551420" y="954106"/>
                    <a:pt x="382165" y="740522"/>
                    <a:pt x="382165" y="477053"/>
                  </a:cubicBezTo>
                  <a:cubicBezTo>
                    <a:pt x="382165" y="213584"/>
                    <a:pt x="551420" y="0"/>
                    <a:pt x="760207" y="0"/>
                  </a:cubicBezTo>
                  <a:close/>
                </a:path>
              </a:pathLst>
            </a:custGeom>
            <a:solidFill>
              <a:schemeClr val="bg1"/>
            </a:solidFill>
            <a:ln>
              <a:noFill/>
            </a:ln>
            <a:extLst>
              <a:ext uri="{91240B29-F687-4F45-9708-019B960494DF}">
                <a14:hiddenLine xmlns:a14="http://schemas.microsoft.com/office/drawing/2010/main" w="19050">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zh-CN" altLang="en-US"/>
            </a:p>
          </p:txBody>
        </p:sp>
      </p:grpSp>
    </p:spTree>
    <p:extLst>
      <p:ext uri="{BB962C8B-B14F-4D97-AF65-F5344CB8AC3E}">
        <p14:creationId xmlns:p14="http://schemas.microsoft.com/office/powerpoint/2010/main" val="2715896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 name="Rectangle 47"/>
          <p:cNvSpPr/>
          <p:nvPr/>
        </p:nvSpPr>
        <p:spPr>
          <a:xfrm>
            <a:off x="357074" y="331435"/>
            <a:ext cx="3630309" cy="430887"/>
          </a:xfrm>
          <a:prstGeom prst="rect">
            <a:avLst/>
          </a:prstGeom>
        </p:spPr>
        <p:txBody>
          <a:bodyPr wrap="square" lIns="0" tIns="0" rIns="0" bIns="0">
            <a:spAutoFit/>
          </a:bodyPr>
          <a:lstStyle/>
          <a:p>
            <a:pPr algn="ctr"/>
            <a:r>
              <a:rPr lang="en-US" altLang="zh-CN" sz="2800" dirty="0">
                <a:solidFill>
                  <a:schemeClr val="accent5"/>
                </a:solidFill>
                <a:latin typeface="微软雅黑" panose="020B0503020204020204" pitchFamily="34" charset="-122"/>
                <a:ea typeface="微软雅黑" panose="020B0503020204020204" pitchFamily="34" charset="-122"/>
                <a:cs typeface="Arial" panose="020B0604020202020204" pitchFamily="34" charset="0"/>
              </a:rPr>
              <a:t>Experimental</a:t>
            </a:r>
            <a:r>
              <a:rPr lang="en-US" altLang="zh-CN" sz="2800" dirty="0">
                <a:solidFill>
                  <a:srgbClr val="304860"/>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28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Results</a:t>
            </a:r>
          </a:p>
        </p:txBody>
      </p:sp>
      <p:pic>
        <p:nvPicPr>
          <p:cNvPr id="2" name="图片 1">
            <a:extLst>
              <a:ext uri="{FF2B5EF4-FFF2-40B4-BE49-F238E27FC236}">
                <a16:creationId xmlns:a16="http://schemas.microsoft.com/office/drawing/2014/main" id="{958FCBC9-15F4-4A0F-A5E6-A2765CE23C36}"/>
              </a:ext>
            </a:extLst>
          </p:cNvPr>
          <p:cNvPicPr>
            <a:picLocks noChangeAspect="1"/>
          </p:cNvPicPr>
          <p:nvPr/>
        </p:nvPicPr>
        <p:blipFill>
          <a:blip r:embed="rId3"/>
          <a:stretch>
            <a:fillRect/>
          </a:stretch>
        </p:blipFill>
        <p:spPr>
          <a:xfrm>
            <a:off x="-3303" y="1481568"/>
            <a:ext cx="6096000" cy="3144472"/>
          </a:xfrm>
          <a:prstGeom prst="rect">
            <a:avLst/>
          </a:prstGeom>
        </p:spPr>
      </p:pic>
      <p:pic>
        <p:nvPicPr>
          <p:cNvPr id="4" name="图片 3">
            <a:extLst>
              <a:ext uri="{FF2B5EF4-FFF2-40B4-BE49-F238E27FC236}">
                <a16:creationId xmlns:a16="http://schemas.microsoft.com/office/drawing/2014/main" id="{CC226E77-7CC7-4D32-975D-3B4148710CD6}"/>
              </a:ext>
            </a:extLst>
          </p:cNvPr>
          <p:cNvPicPr>
            <a:picLocks noChangeAspect="1"/>
          </p:cNvPicPr>
          <p:nvPr/>
        </p:nvPicPr>
        <p:blipFill>
          <a:blip r:embed="rId4"/>
          <a:stretch>
            <a:fillRect/>
          </a:stretch>
        </p:blipFill>
        <p:spPr>
          <a:xfrm>
            <a:off x="6092697" y="1481568"/>
            <a:ext cx="6099302" cy="3125306"/>
          </a:xfrm>
          <a:prstGeom prst="rect">
            <a:avLst/>
          </a:prstGeom>
        </p:spPr>
      </p:pic>
      <p:pic>
        <p:nvPicPr>
          <p:cNvPr id="6" name="图片 5">
            <a:extLst>
              <a:ext uri="{FF2B5EF4-FFF2-40B4-BE49-F238E27FC236}">
                <a16:creationId xmlns:a16="http://schemas.microsoft.com/office/drawing/2014/main" id="{4132A0A6-29E0-48FC-A780-BCC4A212B99C}"/>
              </a:ext>
            </a:extLst>
          </p:cNvPr>
          <p:cNvPicPr>
            <a:picLocks noChangeAspect="1"/>
          </p:cNvPicPr>
          <p:nvPr/>
        </p:nvPicPr>
        <p:blipFill>
          <a:blip r:embed="rId5"/>
          <a:stretch>
            <a:fillRect/>
          </a:stretch>
        </p:blipFill>
        <p:spPr>
          <a:xfrm>
            <a:off x="3189225" y="5052042"/>
            <a:ext cx="5806943" cy="411516"/>
          </a:xfrm>
          <a:prstGeom prst="rect">
            <a:avLst/>
          </a:prstGeom>
        </p:spPr>
      </p:pic>
    </p:spTree>
    <p:extLst>
      <p:ext uri="{BB962C8B-B14F-4D97-AF65-F5344CB8AC3E}">
        <p14:creationId xmlns:p14="http://schemas.microsoft.com/office/powerpoint/2010/main" val="1275393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47"/>
          <p:cNvSpPr/>
          <p:nvPr/>
        </p:nvSpPr>
        <p:spPr>
          <a:xfrm>
            <a:off x="357074" y="331435"/>
            <a:ext cx="3630309" cy="430887"/>
          </a:xfrm>
          <a:prstGeom prst="rect">
            <a:avLst/>
          </a:prstGeom>
        </p:spPr>
        <p:txBody>
          <a:bodyPr wrap="square" lIns="0" tIns="0" rIns="0" bIns="0">
            <a:spAutoFit/>
          </a:bodyPr>
          <a:lstStyle/>
          <a:p>
            <a:pPr algn="ctr"/>
            <a:r>
              <a:rPr lang="en-US" altLang="zh-CN" sz="2800" dirty="0">
                <a:solidFill>
                  <a:schemeClr val="accent5"/>
                </a:solidFill>
                <a:latin typeface="微软雅黑" panose="020B0503020204020204" pitchFamily="34" charset="-122"/>
                <a:ea typeface="微软雅黑" panose="020B0503020204020204" pitchFamily="34" charset="-122"/>
                <a:cs typeface="Arial" panose="020B0604020202020204" pitchFamily="34" charset="0"/>
              </a:rPr>
              <a:t>Experimental</a:t>
            </a:r>
            <a:r>
              <a:rPr lang="en-US" altLang="zh-CN" sz="2800" dirty="0">
                <a:solidFill>
                  <a:srgbClr val="304860"/>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28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Results</a:t>
            </a:r>
          </a:p>
        </p:txBody>
      </p:sp>
      <p:pic>
        <p:nvPicPr>
          <p:cNvPr id="3" name="图片 2">
            <a:extLst>
              <a:ext uri="{FF2B5EF4-FFF2-40B4-BE49-F238E27FC236}">
                <a16:creationId xmlns:a16="http://schemas.microsoft.com/office/drawing/2014/main" id="{6FE5E2C5-6DF4-4567-BD42-82D1167A0EBE}"/>
              </a:ext>
            </a:extLst>
          </p:cNvPr>
          <p:cNvPicPr>
            <a:picLocks noChangeAspect="1"/>
          </p:cNvPicPr>
          <p:nvPr/>
        </p:nvPicPr>
        <p:blipFill>
          <a:blip r:embed="rId3"/>
          <a:stretch>
            <a:fillRect/>
          </a:stretch>
        </p:blipFill>
        <p:spPr>
          <a:xfrm>
            <a:off x="1586546" y="1859539"/>
            <a:ext cx="9018907" cy="2768721"/>
          </a:xfrm>
          <a:prstGeom prst="rect">
            <a:avLst/>
          </a:prstGeom>
        </p:spPr>
      </p:pic>
    </p:spTree>
    <p:extLst>
      <p:ext uri="{BB962C8B-B14F-4D97-AF65-F5344CB8AC3E}">
        <p14:creationId xmlns:p14="http://schemas.microsoft.com/office/powerpoint/2010/main" val="1247659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47"/>
          <p:cNvSpPr/>
          <p:nvPr/>
        </p:nvSpPr>
        <p:spPr>
          <a:xfrm>
            <a:off x="226243" y="376764"/>
            <a:ext cx="5029200" cy="430887"/>
          </a:xfrm>
          <a:prstGeom prst="rect">
            <a:avLst/>
          </a:prstGeom>
        </p:spPr>
        <p:txBody>
          <a:bodyPr wrap="square" lIns="0" tIns="0" rIns="0" bIns="0">
            <a:spAutoFit/>
          </a:bodyPr>
          <a:lstStyle/>
          <a:p>
            <a:pPr algn="ctr"/>
            <a:r>
              <a:rPr lang="en-US" altLang="zh-CN" sz="28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Conclusion</a:t>
            </a:r>
            <a:r>
              <a:rPr lang="en-US" altLang="zh-CN" sz="28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2800" dirty="0">
                <a:latin typeface="微软雅黑" panose="020B0503020204020204" pitchFamily="34" charset="-122"/>
                <a:ea typeface="微软雅黑" panose="020B0503020204020204" pitchFamily="34" charset="-122"/>
                <a:cs typeface="Arial" panose="020B0604020202020204" pitchFamily="34" charset="0"/>
              </a:rPr>
              <a:t>&amp;</a:t>
            </a:r>
            <a:r>
              <a:rPr lang="en-US" altLang="zh-CN" sz="28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2800" dirty="0">
                <a:solidFill>
                  <a:srgbClr val="00B050"/>
                </a:solidFill>
                <a:latin typeface="微软雅黑" panose="020B0503020204020204" pitchFamily="34" charset="-122"/>
                <a:ea typeface="微软雅黑" panose="020B0503020204020204" pitchFamily="34" charset="-122"/>
                <a:cs typeface="Arial" panose="020B0604020202020204" pitchFamily="34" charset="0"/>
              </a:rPr>
              <a:t>future works</a:t>
            </a:r>
          </a:p>
        </p:txBody>
      </p:sp>
      <p:sp>
        <p:nvSpPr>
          <p:cNvPr id="5" name="矩形 4">
            <a:extLst>
              <a:ext uri="{FF2B5EF4-FFF2-40B4-BE49-F238E27FC236}">
                <a16:creationId xmlns:a16="http://schemas.microsoft.com/office/drawing/2014/main" id="{C0BBF788-7137-44A8-BDA4-D5CF03C9DCC2}"/>
              </a:ext>
            </a:extLst>
          </p:cNvPr>
          <p:cNvSpPr/>
          <p:nvPr/>
        </p:nvSpPr>
        <p:spPr>
          <a:xfrm>
            <a:off x="2423615" y="2302669"/>
            <a:ext cx="7424726" cy="381254"/>
          </a:xfrm>
          <a:prstGeom prst="rect">
            <a:avLst/>
          </a:prstGeom>
        </p:spPr>
        <p:txBody>
          <a:bodyPr wrap="square" lIns="91436" tIns="45718" rIns="91436" bIns="45718">
            <a:spAutoFit/>
          </a:bodyPr>
          <a:lstStyle/>
          <a:p>
            <a:pPr>
              <a:lnSpc>
                <a:spcPct val="130000"/>
              </a:lnSpc>
            </a:pPr>
            <a:r>
              <a:rPr lang="zh-CN" altLang="en-US" sz="1600" dirty="0">
                <a:solidFill>
                  <a:schemeClr val="tx2"/>
                </a:solidFill>
                <a:latin typeface="微软雅黑" panose="020B0503020204020204" pitchFamily="34" charset="-122"/>
                <a:ea typeface="微软雅黑" panose="020B0503020204020204" pitchFamily="34" charset="-122"/>
              </a:rPr>
              <a:t>本文提出了一种新的</a:t>
            </a:r>
            <a:r>
              <a:rPr lang="en-US" altLang="zh-CN" sz="1600" dirty="0">
                <a:solidFill>
                  <a:schemeClr val="tx2"/>
                </a:solidFill>
                <a:latin typeface="微软雅黑" panose="020B0503020204020204" pitchFamily="34" charset="-122"/>
                <a:ea typeface="微软雅黑" panose="020B0503020204020204" pitchFamily="34" charset="-122"/>
              </a:rPr>
              <a:t>LSTM</a:t>
            </a:r>
            <a:r>
              <a:rPr lang="zh-CN" altLang="en-US" sz="1600" dirty="0">
                <a:solidFill>
                  <a:schemeClr val="tx2"/>
                </a:solidFill>
                <a:latin typeface="微软雅黑" panose="020B0503020204020204" pitchFamily="34" charset="-122"/>
                <a:ea typeface="微软雅黑" panose="020B0503020204020204" pitchFamily="34" charset="-122"/>
              </a:rPr>
              <a:t>模型来预测两种不同时间尺度下的</a:t>
            </a:r>
            <a:r>
              <a:rPr lang="en-US" altLang="zh-CN" sz="1600" dirty="0">
                <a:solidFill>
                  <a:schemeClr val="tx2"/>
                </a:solidFill>
                <a:latin typeface="微软雅黑" panose="020B0503020204020204" pitchFamily="34" charset="-122"/>
                <a:ea typeface="微软雅黑" panose="020B0503020204020204" pitchFamily="34" charset="-122"/>
              </a:rPr>
              <a:t>PEV</a:t>
            </a:r>
            <a:r>
              <a:rPr lang="zh-CN" altLang="en-US" sz="1600" dirty="0">
                <a:solidFill>
                  <a:schemeClr val="tx2"/>
                </a:solidFill>
                <a:latin typeface="微软雅黑" panose="020B0503020204020204" pitchFamily="34" charset="-122"/>
                <a:ea typeface="微软雅黑" panose="020B0503020204020204" pitchFamily="34" charset="-122"/>
              </a:rPr>
              <a:t>充电负荷。</a:t>
            </a:r>
            <a:endParaRPr lang="en-US" altLang="zh-CN" sz="1600" dirty="0">
              <a:solidFill>
                <a:schemeClr val="tx2"/>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10EC20B0-B7E1-4C0D-BDE2-D342BE85D51B}"/>
              </a:ext>
            </a:extLst>
          </p:cNvPr>
          <p:cNvSpPr/>
          <p:nvPr/>
        </p:nvSpPr>
        <p:spPr>
          <a:xfrm>
            <a:off x="2423615" y="3132609"/>
            <a:ext cx="6730113" cy="701342"/>
          </a:xfrm>
          <a:prstGeom prst="rect">
            <a:avLst/>
          </a:prstGeom>
        </p:spPr>
        <p:txBody>
          <a:bodyPr wrap="square" lIns="91436" tIns="45718" rIns="91436" bIns="45718">
            <a:spAutoFit/>
          </a:bodyPr>
          <a:lstStyle/>
          <a:p>
            <a:pPr>
              <a:lnSpc>
                <a:spcPct val="130000"/>
              </a:lnSpc>
            </a:pPr>
            <a:r>
              <a:rPr lang="zh-CN" altLang="en-US" sz="1600" dirty="0">
                <a:solidFill>
                  <a:schemeClr val="tx2"/>
                </a:solidFill>
                <a:latin typeface="微软雅黑" panose="020B0503020204020204" pitchFamily="34" charset="-122"/>
                <a:ea typeface="微软雅黑" panose="020B0503020204020204" pitchFamily="34" charset="-122"/>
              </a:rPr>
              <a:t>可以继续探索其他时间尺度的负荷预测，增加实时电价、温度、节假日信息、早晚高峰、高峰负荷信息等输入特征。</a:t>
            </a:r>
            <a:endParaRPr lang="en-US" altLang="zh-CN" sz="1600" dirty="0">
              <a:solidFill>
                <a:schemeClr val="tx2"/>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88EA5AEE-46A5-4A7E-9339-FBEA7F8919AC}"/>
              </a:ext>
            </a:extLst>
          </p:cNvPr>
          <p:cNvSpPr/>
          <p:nvPr/>
        </p:nvSpPr>
        <p:spPr>
          <a:xfrm>
            <a:off x="2423615" y="4282637"/>
            <a:ext cx="6877344" cy="701342"/>
          </a:xfrm>
          <a:prstGeom prst="rect">
            <a:avLst/>
          </a:prstGeom>
        </p:spPr>
        <p:txBody>
          <a:bodyPr wrap="square" lIns="91436" tIns="45718" rIns="91436" bIns="45718">
            <a:spAutoFit/>
          </a:bodyPr>
          <a:lstStyle/>
          <a:p>
            <a:pPr>
              <a:lnSpc>
                <a:spcPct val="130000"/>
              </a:lnSpc>
            </a:pPr>
            <a:r>
              <a:rPr lang="zh-CN" altLang="en-US" sz="1600" dirty="0">
                <a:solidFill>
                  <a:schemeClr val="tx2"/>
                </a:solidFill>
                <a:latin typeface="微软雅黑" panose="020B0503020204020204" pitchFamily="34" charset="-122"/>
                <a:ea typeface="微软雅黑" panose="020B0503020204020204" pitchFamily="34" charset="-122"/>
              </a:rPr>
              <a:t>本文提出的模型只进行单步预测。构建一个能够进行多步预测的模型将是未来研究的方向。</a:t>
            </a:r>
          </a:p>
        </p:txBody>
      </p:sp>
    </p:spTree>
    <p:extLst>
      <p:ext uri="{BB962C8B-B14F-4D97-AF65-F5344CB8AC3E}">
        <p14:creationId xmlns:p14="http://schemas.microsoft.com/office/powerpoint/2010/main" val="933761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 name="Rectangle 47"/>
          <p:cNvSpPr/>
          <p:nvPr/>
        </p:nvSpPr>
        <p:spPr>
          <a:xfrm>
            <a:off x="243090" y="265962"/>
            <a:ext cx="2328518" cy="430887"/>
          </a:xfrm>
          <a:prstGeom prst="rect">
            <a:avLst/>
          </a:prstGeom>
          <a:solidFill>
            <a:schemeClr val="bg1"/>
          </a:solidFill>
        </p:spPr>
        <p:txBody>
          <a:bodyPr wrap="square" lIns="0" tIns="0" rIns="0" bIns="0">
            <a:spAutoFit/>
          </a:bodyPr>
          <a:lstStyle/>
          <a:p>
            <a:pPr algn="ctr"/>
            <a:r>
              <a:rPr lang="en-US" altLang="zh-CN" sz="28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Introduction</a:t>
            </a:r>
            <a:endParaRPr lang="en-US" sz="2800" dirty="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98" name="文本框 397"/>
          <p:cNvSpPr txBox="1"/>
          <p:nvPr/>
        </p:nvSpPr>
        <p:spPr>
          <a:xfrm>
            <a:off x="540291" y="3962683"/>
            <a:ext cx="2031317" cy="525653"/>
          </a:xfrm>
          <a:prstGeom prst="rect">
            <a:avLst/>
          </a:prstGeom>
          <a:noFill/>
        </p:spPr>
        <p:txBody>
          <a:bodyPr wrap="none" lIns="91436" tIns="45718" rIns="91436" bIns="45718" rtlCol="0">
            <a:spAutoFit/>
          </a:bodyPr>
          <a:lstStyle/>
          <a:p>
            <a:pPr>
              <a:lnSpc>
                <a:spcPct val="130000"/>
              </a:lnSpc>
            </a:pPr>
            <a:r>
              <a:rPr lang="zh-CN" altLang="en-US" sz="2400" dirty="0">
                <a:solidFill>
                  <a:srgbClr val="00B0F0"/>
                </a:solidFill>
                <a:latin typeface="微软雅黑" panose="020B0503020204020204" pitchFamily="34" charset="-122"/>
                <a:ea typeface="微软雅黑" panose="020B0503020204020204" pitchFamily="34" charset="-122"/>
              </a:rPr>
              <a:t>电动汽车充电</a:t>
            </a:r>
          </a:p>
        </p:txBody>
      </p:sp>
      <p:cxnSp>
        <p:nvCxnSpPr>
          <p:cNvPr id="399" name="直接连接符 398"/>
          <p:cNvCxnSpPr/>
          <p:nvPr/>
        </p:nvCxnSpPr>
        <p:spPr>
          <a:xfrm>
            <a:off x="620874" y="4454696"/>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grpSp>
        <p:nvGrpSpPr>
          <p:cNvPr id="2" name="组合 1">
            <a:extLst>
              <a:ext uri="{FF2B5EF4-FFF2-40B4-BE49-F238E27FC236}">
                <a16:creationId xmlns:a16="http://schemas.microsoft.com/office/drawing/2014/main" id="{079980EF-7881-4795-B699-0F3953C40F0D}"/>
              </a:ext>
            </a:extLst>
          </p:cNvPr>
          <p:cNvGrpSpPr/>
          <p:nvPr/>
        </p:nvGrpSpPr>
        <p:grpSpPr>
          <a:xfrm>
            <a:off x="532500" y="1606097"/>
            <a:ext cx="4732189" cy="1541321"/>
            <a:chOff x="532500" y="1606097"/>
            <a:chExt cx="4732189" cy="1541321"/>
          </a:xfrm>
        </p:grpSpPr>
        <p:sp>
          <p:nvSpPr>
            <p:cNvPr id="396" name="文本框 395"/>
            <p:cNvSpPr txBox="1"/>
            <p:nvPr/>
          </p:nvSpPr>
          <p:spPr>
            <a:xfrm>
              <a:off x="540291" y="1606097"/>
              <a:ext cx="2031317" cy="525653"/>
            </a:xfrm>
            <a:prstGeom prst="rect">
              <a:avLst/>
            </a:prstGeom>
            <a:noFill/>
          </p:spPr>
          <p:txBody>
            <a:bodyPr wrap="none" lIns="91436" tIns="45718" rIns="91436" bIns="45718" rtlCol="0">
              <a:spAutoFit/>
            </a:bodyPr>
            <a:lstStyle/>
            <a:p>
              <a:pPr>
                <a:lnSpc>
                  <a:spcPct val="130000"/>
                </a:lnSpc>
              </a:pPr>
              <a:r>
                <a:rPr lang="zh-CN" altLang="en-US" sz="2400" dirty="0">
                  <a:solidFill>
                    <a:schemeClr val="tx2"/>
                  </a:solidFill>
                  <a:latin typeface="微软雅黑" panose="020B0503020204020204" pitchFamily="34" charset="-122"/>
                  <a:ea typeface="微软雅黑" panose="020B0503020204020204" pitchFamily="34" charset="-122"/>
                </a:rPr>
                <a:t>电力负荷预测</a:t>
              </a:r>
            </a:p>
          </p:txBody>
        </p:sp>
        <p:cxnSp>
          <p:nvCxnSpPr>
            <p:cNvPr id="397" name="直接连接符 396"/>
            <p:cNvCxnSpPr/>
            <p:nvPr/>
          </p:nvCxnSpPr>
          <p:spPr>
            <a:xfrm>
              <a:off x="620874" y="2111364"/>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00" name="矩形 399"/>
            <p:cNvSpPr/>
            <p:nvPr/>
          </p:nvSpPr>
          <p:spPr>
            <a:xfrm>
              <a:off x="532500" y="2125989"/>
              <a:ext cx="4732189" cy="1021429"/>
            </a:xfrm>
            <a:prstGeom prst="rect">
              <a:avLst/>
            </a:prstGeom>
          </p:spPr>
          <p:txBody>
            <a:bodyPr wrap="square" lIns="91436" tIns="45718" rIns="91436" bIns="45718">
              <a:spAutoFit/>
            </a:bodyPr>
            <a:lstStyle/>
            <a:p>
              <a:pPr>
                <a:lnSpc>
                  <a:spcPct val="130000"/>
                </a:lnSpc>
              </a:pPr>
              <a:r>
                <a:rPr lang="zh-CN" altLang="en-US" sz="1600" dirty="0">
                  <a:solidFill>
                    <a:schemeClr val="tx2"/>
                  </a:solidFill>
                  <a:latin typeface="微软雅黑" panose="020B0503020204020204" pitchFamily="34" charset="-122"/>
                  <a:ea typeface="微软雅黑" panose="020B0503020204020204" pitchFamily="34" charset="-122"/>
                </a:rPr>
                <a:t>电力负荷预测是电力和能源领域的重要组成部分，可分为超短期负荷预测，短期负荷预测，中期负荷预测和长期负荷预测，取决于预期的时间长度。</a:t>
              </a:r>
              <a:endParaRPr lang="en-US" altLang="zh-CN" sz="1600" dirty="0">
                <a:solidFill>
                  <a:schemeClr val="tx2"/>
                </a:solidFill>
                <a:latin typeface="微软雅黑" panose="020B0503020204020204" pitchFamily="34" charset="-122"/>
                <a:ea typeface="微软雅黑" panose="020B0503020204020204" pitchFamily="34" charset="-122"/>
              </a:endParaRPr>
            </a:p>
          </p:txBody>
        </p:sp>
      </p:grpSp>
      <p:sp>
        <p:nvSpPr>
          <p:cNvPr id="401" name="矩形 400"/>
          <p:cNvSpPr/>
          <p:nvPr/>
        </p:nvSpPr>
        <p:spPr>
          <a:xfrm>
            <a:off x="463728" y="4454925"/>
            <a:ext cx="4732189" cy="1341517"/>
          </a:xfrm>
          <a:prstGeom prst="rect">
            <a:avLst/>
          </a:prstGeom>
        </p:spPr>
        <p:txBody>
          <a:bodyPr wrap="square" lIns="91436" tIns="45718" rIns="91436" bIns="45718">
            <a:spAutoFit/>
          </a:bodyPr>
          <a:lstStyle/>
          <a:p>
            <a:pPr>
              <a:lnSpc>
                <a:spcPct val="130000"/>
              </a:lnSpc>
            </a:pPr>
            <a:r>
              <a:rPr lang="zh-CN" altLang="en-US" sz="1600" dirty="0">
                <a:solidFill>
                  <a:schemeClr val="accent1"/>
                </a:solidFill>
                <a:latin typeface="微软雅黑" panose="020B0503020204020204" pitchFamily="34" charset="-122"/>
                <a:ea typeface="微软雅黑" panose="020B0503020204020204" pitchFamily="34" charset="-122"/>
              </a:rPr>
              <a:t>近年来电动汽车的数量迅速增长。然而电动汽车的巨大充电功率和随机充电行为，使得电动汽车的大规模发展可能会对电力系统造成严峻挑战。因此，电动汽车充电负荷预测的是一个新兴的话题。</a:t>
            </a:r>
            <a:endParaRPr lang="en-US" altLang="zh-CN" sz="1600" dirty="0">
              <a:solidFill>
                <a:schemeClr val="accent1"/>
              </a:solidFill>
              <a:latin typeface="微软雅黑" panose="020B0503020204020204" pitchFamily="34" charset="-122"/>
              <a:ea typeface="微软雅黑" panose="020B0503020204020204" pitchFamily="34" charset="-122"/>
            </a:endParaRPr>
          </a:p>
        </p:txBody>
      </p:sp>
      <p:grpSp>
        <p:nvGrpSpPr>
          <p:cNvPr id="402" name="组合 401">
            <a:extLst>
              <a:ext uri="{FF2B5EF4-FFF2-40B4-BE49-F238E27FC236}">
                <a16:creationId xmlns:a16="http://schemas.microsoft.com/office/drawing/2014/main" id="{45004DB8-72BC-407B-B04F-1C71D81C4232}"/>
              </a:ext>
            </a:extLst>
          </p:cNvPr>
          <p:cNvGrpSpPr/>
          <p:nvPr/>
        </p:nvGrpSpPr>
        <p:grpSpPr>
          <a:xfrm>
            <a:off x="6838937" y="1606097"/>
            <a:ext cx="4732189" cy="1861409"/>
            <a:chOff x="532500" y="1606097"/>
            <a:chExt cx="4732189" cy="1861409"/>
          </a:xfrm>
        </p:grpSpPr>
        <p:sp>
          <p:nvSpPr>
            <p:cNvPr id="403" name="文本框 402">
              <a:extLst>
                <a:ext uri="{FF2B5EF4-FFF2-40B4-BE49-F238E27FC236}">
                  <a16:creationId xmlns:a16="http://schemas.microsoft.com/office/drawing/2014/main" id="{A0B34EB7-1C40-433F-AF11-FFD84265E902}"/>
                </a:ext>
              </a:extLst>
            </p:cNvPr>
            <p:cNvSpPr txBox="1"/>
            <p:nvPr/>
          </p:nvSpPr>
          <p:spPr>
            <a:xfrm>
              <a:off x="540291" y="1606097"/>
              <a:ext cx="2333708" cy="525653"/>
            </a:xfrm>
            <a:prstGeom prst="rect">
              <a:avLst/>
            </a:prstGeom>
            <a:noFill/>
          </p:spPr>
          <p:txBody>
            <a:bodyPr wrap="square" lIns="91436" tIns="45718" rIns="91436" bIns="45718" rtlCol="0">
              <a:spAutoFit/>
            </a:bodyPr>
            <a:lstStyle/>
            <a:p>
              <a:pPr>
                <a:lnSpc>
                  <a:spcPct val="130000"/>
                </a:lnSpc>
              </a:pPr>
              <a:r>
                <a:rPr lang="en-US" altLang="zh-CN" sz="2400" dirty="0">
                  <a:solidFill>
                    <a:schemeClr val="accent2"/>
                  </a:solidFill>
                  <a:latin typeface="微软雅黑" panose="020B0503020204020204" pitchFamily="34" charset="-122"/>
                  <a:ea typeface="微软雅黑" panose="020B0503020204020204" pitchFamily="34" charset="-122"/>
                </a:rPr>
                <a:t>Deep Learning</a:t>
              </a:r>
              <a:endParaRPr lang="zh-CN" altLang="en-US" sz="2400" dirty="0">
                <a:solidFill>
                  <a:schemeClr val="accent2"/>
                </a:solidFill>
                <a:latin typeface="微软雅黑" panose="020B0503020204020204" pitchFamily="34" charset="-122"/>
                <a:ea typeface="微软雅黑" panose="020B0503020204020204" pitchFamily="34" charset="-122"/>
              </a:endParaRPr>
            </a:p>
          </p:txBody>
        </p:sp>
        <p:cxnSp>
          <p:nvCxnSpPr>
            <p:cNvPr id="404" name="直接连接符 403">
              <a:extLst>
                <a:ext uri="{FF2B5EF4-FFF2-40B4-BE49-F238E27FC236}">
                  <a16:creationId xmlns:a16="http://schemas.microsoft.com/office/drawing/2014/main" id="{6DCB084C-2361-43CB-934A-F359AEAD1ED7}"/>
                </a:ext>
              </a:extLst>
            </p:cNvPr>
            <p:cNvCxnSpPr/>
            <p:nvPr/>
          </p:nvCxnSpPr>
          <p:spPr>
            <a:xfrm>
              <a:off x="620874" y="2111364"/>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05" name="矩形 404">
              <a:extLst>
                <a:ext uri="{FF2B5EF4-FFF2-40B4-BE49-F238E27FC236}">
                  <a16:creationId xmlns:a16="http://schemas.microsoft.com/office/drawing/2014/main" id="{25FDA39D-2E9B-4C44-9325-7D58BE135DF1}"/>
                </a:ext>
              </a:extLst>
            </p:cNvPr>
            <p:cNvSpPr/>
            <p:nvPr/>
          </p:nvSpPr>
          <p:spPr>
            <a:xfrm>
              <a:off x="532500" y="2125989"/>
              <a:ext cx="4732189" cy="1341517"/>
            </a:xfrm>
            <a:prstGeom prst="rect">
              <a:avLst/>
            </a:prstGeom>
          </p:spPr>
          <p:txBody>
            <a:bodyPr wrap="square" lIns="91436" tIns="45718" rIns="91436" bIns="45718">
              <a:spAutoFit/>
            </a:bodyPr>
            <a:lstStyle/>
            <a:p>
              <a:pPr>
                <a:lnSpc>
                  <a:spcPct val="130000"/>
                </a:lnSpc>
              </a:pPr>
              <a:r>
                <a:rPr lang="zh-CN" altLang="en-US" sz="1600" dirty="0">
                  <a:solidFill>
                    <a:schemeClr val="accent2"/>
                  </a:solidFill>
                  <a:latin typeface="微软雅黑" panose="020B0503020204020204" pitchFamily="34" charset="-122"/>
                  <a:ea typeface="微软雅黑" panose="020B0503020204020204" pitchFamily="34" charset="-122"/>
                </a:rPr>
                <a:t>深度学习方法构建的网络结构更为复杂，具有大量的隐藏层和</a:t>
              </a:r>
              <a:r>
                <a:rPr lang="en-US" altLang="zh-CN" sz="1600" dirty="0">
                  <a:solidFill>
                    <a:schemeClr val="accent2"/>
                  </a:solidFill>
                  <a:latin typeface="微软雅黑" panose="020B0503020204020204" pitchFamily="34" charset="-122"/>
                  <a:ea typeface="微软雅黑" panose="020B0503020204020204" pitchFamily="34" charset="-122"/>
                </a:rPr>
                <a:t>/</a:t>
              </a:r>
              <a:r>
                <a:rPr lang="zh-CN" altLang="en-US" sz="1600" dirty="0">
                  <a:solidFill>
                    <a:schemeClr val="accent2"/>
                  </a:solidFill>
                  <a:latin typeface="微软雅黑" panose="020B0503020204020204" pitchFamily="34" charset="-122"/>
                  <a:ea typeface="微软雅黑" panose="020B0503020204020204" pitchFamily="34" charset="-122"/>
                </a:rPr>
                <a:t>或递归结构，比</a:t>
              </a:r>
              <a:r>
                <a:rPr lang="en-US" altLang="zh-CN" sz="1600" dirty="0">
                  <a:solidFill>
                    <a:schemeClr val="accent2"/>
                  </a:solidFill>
                  <a:latin typeface="微软雅黑" panose="020B0503020204020204" pitchFamily="34" charset="-122"/>
                  <a:ea typeface="微软雅黑" panose="020B0503020204020204" pitchFamily="34" charset="-122"/>
                </a:rPr>
                <a:t>ANN</a:t>
              </a:r>
              <a:r>
                <a:rPr lang="zh-CN" altLang="en-US" sz="1600" dirty="0">
                  <a:solidFill>
                    <a:schemeClr val="accent2"/>
                  </a:solidFill>
                  <a:latin typeface="微软雅黑" panose="020B0503020204020204" pitchFamily="34" charset="-122"/>
                  <a:ea typeface="微软雅黑" panose="020B0503020204020204" pitchFamily="34" charset="-122"/>
                </a:rPr>
                <a:t>方法具有更强的学习能力和自适应能力。因此，在负荷预测领域也受到关注。</a:t>
              </a:r>
              <a:endParaRPr lang="en-US" altLang="zh-CN" sz="1600" dirty="0">
                <a:solidFill>
                  <a:schemeClr val="accent2"/>
                </a:solidFill>
                <a:latin typeface="微软雅黑" panose="020B0503020204020204" pitchFamily="34" charset="-122"/>
                <a:ea typeface="微软雅黑" panose="020B0503020204020204" pitchFamily="34" charset="-122"/>
              </a:endParaRPr>
            </a:p>
          </p:txBody>
        </p:sp>
      </p:grpSp>
      <p:grpSp>
        <p:nvGrpSpPr>
          <p:cNvPr id="406" name="组合 405">
            <a:extLst>
              <a:ext uri="{FF2B5EF4-FFF2-40B4-BE49-F238E27FC236}">
                <a16:creationId xmlns:a16="http://schemas.microsoft.com/office/drawing/2014/main" id="{20687476-13FC-4B51-AA53-996C8AD9683B}"/>
              </a:ext>
            </a:extLst>
          </p:cNvPr>
          <p:cNvGrpSpPr/>
          <p:nvPr/>
        </p:nvGrpSpPr>
        <p:grpSpPr>
          <a:xfrm>
            <a:off x="6927311" y="3935033"/>
            <a:ext cx="4732189" cy="1861409"/>
            <a:chOff x="532500" y="1606097"/>
            <a:chExt cx="4732189" cy="1861409"/>
          </a:xfrm>
        </p:grpSpPr>
        <p:sp>
          <p:nvSpPr>
            <p:cNvPr id="407" name="文本框 406">
              <a:extLst>
                <a:ext uri="{FF2B5EF4-FFF2-40B4-BE49-F238E27FC236}">
                  <a16:creationId xmlns:a16="http://schemas.microsoft.com/office/drawing/2014/main" id="{FE5DE30B-B2F8-4652-BB0F-9FE5DC0603F0}"/>
                </a:ext>
              </a:extLst>
            </p:cNvPr>
            <p:cNvSpPr txBox="1"/>
            <p:nvPr/>
          </p:nvSpPr>
          <p:spPr>
            <a:xfrm>
              <a:off x="540291" y="1606097"/>
              <a:ext cx="998983" cy="525653"/>
            </a:xfrm>
            <a:prstGeom prst="rect">
              <a:avLst/>
            </a:prstGeom>
            <a:noFill/>
          </p:spPr>
          <p:txBody>
            <a:bodyPr wrap="none" lIns="91436" tIns="45718" rIns="91436" bIns="45718" rtlCol="0">
              <a:spAutoFit/>
            </a:bodyPr>
            <a:lstStyle/>
            <a:p>
              <a:pPr>
                <a:lnSpc>
                  <a:spcPct val="130000"/>
                </a:lnSpc>
              </a:pPr>
              <a:r>
                <a:rPr lang="en-US" altLang="zh-CN" sz="2400" dirty="0">
                  <a:solidFill>
                    <a:schemeClr val="accent6"/>
                  </a:solidFill>
                  <a:latin typeface="微软雅黑" panose="020B0503020204020204" pitchFamily="34" charset="-122"/>
                  <a:ea typeface="微软雅黑" panose="020B0503020204020204" pitchFamily="34" charset="-122"/>
                </a:rPr>
                <a:t>LSTM</a:t>
              </a:r>
              <a:endParaRPr lang="zh-CN" altLang="en-US" sz="2400" dirty="0">
                <a:solidFill>
                  <a:schemeClr val="accent6"/>
                </a:solidFill>
                <a:latin typeface="微软雅黑" panose="020B0503020204020204" pitchFamily="34" charset="-122"/>
                <a:ea typeface="微软雅黑" panose="020B0503020204020204" pitchFamily="34" charset="-122"/>
              </a:endParaRPr>
            </a:p>
          </p:txBody>
        </p:sp>
        <p:cxnSp>
          <p:nvCxnSpPr>
            <p:cNvPr id="408" name="直接连接符 407">
              <a:extLst>
                <a:ext uri="{FF2B5EF4-FFF2-40B4-BE49-F238E27FC236}">
                  <a16:creationId xmlns:a16="http://schemas.microsoft.com/office/drawing/2014/main" id="{3D3057FD-9F74-4CA5-8206-CC267AC488E4}"/>
                </a:ext>
              </a:extLst>
            </p:cNvPr>
            <p:cNvCxnSpPr/>
            <p:nvPr/>
          </p:nvCxnSpPr>
          <p:spPr>
            <a:xfrm>
              <a:off x="620874" y="2111364"/>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09" name="矩形 408">
              <a:extLst>
                <a:ext uri="{FF2B5EF4-FFF2-40B4-BE49-F238E27FC236}">
                  <a16:creationId xmlns:a16="http://schemas.microsoft.com/office/drawing/2014/main" id="{241592D2-C745-4793-9422-6BCF7B976345}"/>
                </a:ext>
              </a:extLst>
            </p:cNvPr>
            <p:cNvSpPr/>
            <p:nvPr/>
          </p:nvSpPr>
          <p:spPr>
            <a:xfrm>
              <a:off x="532500" y="2125989"/>
              <a:ext cx="4732189" cy="1341517"/>
            </a:xfrm>
            <a:prstGeom prst="rect">
              <a:avLst/>
            </a:prstGeom>
          </p:spPr>
          <p:txBody>
            <a:bodyPr wrap="square" lIns="91436" tIns="45718" rIns="91436" bIns="45718">
              <a:spAutoFit/>
            </a:bodyPr>
            <a:lstStyle/>
            <a:p>
              <a:pPr>
                <a:lnSpc>
                  <a:spcPct val="130000"/>
                </a:lnSpc>
              </a:pPr>
              <a:r>
                <a:rPr lang="zh-CN" altLang="en-US" sz="1600" dirty="0">
                  <a:solidFill>
                    <a:schemeClr val="accent6"/>
                  </a:solidFill>
                  <a:latin typeface="微软雅黑" panose="020B0503020204020204" pitchFamily="34" charset="-122"/>
                  <a:ea typeface="微软雅黑" panose="020B0503020204020204" pitchFamily="34" charset="-122"/>
                </a:rPr>
                <a:t>长短期记忆网络是一种时间循环神经网络，是为了解决一般的</a:t>
              </a:r>
              <a:r>
                <a:rPr lang="en-US" altLang="zh-CN" sz="1600" dirty="0">
                  <a:solidFill>
                    <a:schemeClr val="accent6"/>
                  </a:solidFill>
                  <a:latin typeface="微软雅黑" panose="020B0503020204020204" pitchFamily="34" charset="-122"/>
                  <a:ea typeface="微软雅黑" panose="020B0503020204020204" pitchFamily="34" charset="-122"/>
                </a:rPr>
                <a:t>RNN</a:t>
              </a:r>
              <a:r>
                <a:rPr lang="zh-CN" altLang="en-US" sz="1600" dirty="0">
                  <a:solidFill>
                    <a:schemeClr val="accent6"/>
                  </a:solidFill>
                  <a:latin typeface="微软雅黑" panose="020B0503020204020204" pitchFamily="34" charset="-122"/>
                  <a:ea typeface="微软雅黑" panose="020B0503020204020204" pitchFamily="34" charset="-122"/>
                </a:rPr>
                <a:t>（循环神经网络）存在的长期依赖问题而专门设计出来的，能够有效提高负载预测的准确性。</a:t>
              </a:r>
              <a:endParaRPr lang="en-US" altLang="zh-CN" sz="1600" dirty="0">
                <a:solidFill>
                  <a:schemeClr val="accent6"/>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06514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 name="Rectangle 47"/>
          <p:cNvSpPr/>
          <p:nvPr/>
        </p:nvSpPr>
        <p:spPr>
          <a:xfrm>
            <a:off x="357075" y="331435"/>
            <a:ext cx="2328518" cy="430887"/>
          </a:xfrm>
          <a:prstGeom prst="rect">
            <a:avLst/>
          </a:prstGeom>
        </p:spPr>
        <p:txBody>
          <a:bodyPr wrap="square" lIns="0" tIns="0" rIns="0" bIns="0">
            <a:spAutoFit/>
          </a:bodyPr>
          <a:lstStyle/>
          <a:p>
            <a:pPr algn="ctr"/>
            <a:r>
              <a:rPr lang="en-US" altLang="zh-CN" sz="28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Preliminaries</a:t>
            </a:r>
          </a:p>
        </p:txBody>
      </p:sp>
      <p:pic>
        <p:nvPicPr>
          <p:cNvPr id="3" name="图片 2">
            <a:extLst>
              <a:ext uri="{FF2B5EF4-FFF2-40B4-BE49-F238E27FC236}">
                <a16:creationId xmlns:a16="http://schemas.microsoft.com/office/drawing/2014/main" id="{0AECA5D1-9EAB-44BC-9976-61EA5B20F0C3}"/>
              </a:ext>
            </a:extLst>
          </p:cNvPr>
          <p:cNvPicPr>
            <a:picLocks noChangeAspect="1"/>
          </p:cNvPicPr>
          <p:nvPr/>
        </p:nvPicPr>
        <p:blipFill>
          <a:blip r:embed="rId3"/>
          <a:stretch>
            <a:fillRect/>
          </a:stretch>
        </p:blipFill>
        <p:spPr>
          <a:xfrm>
            <a:off x="7391097" y="1942971"/>
            <a:ext cx="3246401" cy="2972058"/>
          </a:xfrm>
          <a:prstGeom prst="rect">
            <a:avLst/>
          </a:prstGeom>
        </p:spPr>
      </p:pic>
      <p:pic>
        <p:nvPicPr>
          <p:cNvPr id="5" name="图片 4">
            <a:extLst>
              <a:ext uri="{FF2B5EF4-FFF2-40B4-BE49-F238E27FC236}">
                <a16:creationId xmlns:a16="http://schemas.microsoft.com/office/drawing/2014/main" id="{81ABAFA3-EB8B-4FFF-A961-66BD641FE368}"/>
              </a:ext>
            </a:extLst>
          </p:cNvPr>
          <p:cNvPicPr>
            <a:picLocks noChangeAspect="1"/>
          </p:cNvPicPr>
          <p:nvPr/>
        </p:nvPicPr>
        <p:blipFill>
          <a:blip r:embed="rId4"/>
          <a:stretch>
            <a:fillRect/>
          </a:stretch>
        </p:blipFill>
        <p:spPr>
          <a:xfrm>
            <a:off x="1046031" y="1450334"/>
            <a:ext cx="5156974" cy="3957331"/>
          </a:xfrm>
          <a:prstGeom prst="rect">
            <a:avLst/>
          </a:prstGeom>
        </p:spPr>
      </p:pic>
    </p:spTree>
    <p:extLst>
      <p:ext uri="{BB962C8B-B14F-4D97-AF65-F5344CB8AC3E}">
        <p14:creationId xmlns:p14="http://schemas.microsoft.com/office/powerpoint/2010/main" val="1121659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 name="Rectangle 47"/>
          <p:cNvSpPr/>
          <p:nvPr/>
        </p:nvSpPr>
        <p:spPr>
          <a:xfrm>
            <a:off x="357075" y="331435"/>
            <a:ext cx="2328518" cy="430887"/>
          </a:xfrm>
          <a:prstGeom prst="rect">
            <a:avLst/>
          </a:prstGeom>
        </p:spPr>
        <p:txBody>
          <a:bodyPr wrap="square" lIns="0" tIns="0" rIns="0" bIns="0">
            <a:spAutoFit/>
          </a:bodyPr>
          <a:lstStyle/>
          <a:p>
            <a:pPr algn="ctr"/>
            <a:r>
              <a:rPr lang="en-US" altLang="zh-CN" sz="28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Preliminaries</a:t>
            </a:r>
          </a:p>
        </p:txBody>
      </p:sp>
      <p:pic>
        <p:nvPicPr>
          <p:cNvPr id="2" name="图片 1">
            <a:extLst>
              <a:ext uri="{FF2B5EF4-FFF2-40B4-BE49-F238E27FC236}">
                <a16:creationId xmlns:a16="http://schemas.microsoft.com/office/drawing/2014/main" id="{57058D25-4E8B-41FD-8C37-5D30DD7B45F7}"/>
              </a:ext>
            </a:extLst>
          </p:cNvPr>
          <p:cNvPicPr>
            <a:picLocks noChangeAspect="1"/>
          </p:cNvPicPr>
          <p:nvPr/>
        </p:nvPicPr>
        <p:blipFill>
          <a:blip r:embed="rId3"/>
          <a:stretch>
            <a:fillRect/>
          </a:stretch>
        </p:blipFill>
        <p:spPr>
          <a:xfrm>
            <a:off x="7521316" y="442034"/>
            <a:ext cx="4224481" cy="5973932"/>
          </a:xfrm>
          <a:prstGeom prst="rect">
            <a:avLst/>
          </a:prstGeom>
        </p:spPr>
      </p:pic>
      <p:pic>
        <p:nvPicPr>
          <p:cNvPr id="4" name="图片 3">
            <a:extLst>
              <a:ext uri="{FF2B5EF4-FFF2-40B4-BE49-F238E27FC236}">
                <a16:creationId xmlns:a16="http://schemas.microsoft.com/office/drawing/2014/main" id="{D41C745C-B27C-4D2C-8C33-00F128E04013}"/>
              </a:ext>
            </a:extLst>
          </p:cNvPr>
          <p:cNvPicPr>
            <a:picLocks noChangeAspect="1"/>
          </p:cNvPicPr>
          <p:nvPr/>
        </p:nvPicPr>
        <p:blipFill>
          <a:blip r:embed="rId4"/>
          <a:stretch>
            <a:fillRect/>
          </a:stretch>
        </p:blipFill>
        <p:spPr>
          <a:xfrm>
            <a:off x="1622672" y="1274388"/>
            <a:ext cx="4473328" cy="1745131"/>
          </a:xfrm>
          <a:prstGeom prst="rect">
            <a:avLst/>
          </a:prstGeom>
        </p:spPr>
      </p:pic>
      <p:pic>
        <p:nvPicPr>
          <p:cNvPr id="7" name="图片 6">
            <a:extLst>
              <a:ext uri="{FF2B5EF4-FFF2-40B4-BE49-F238E27FC236}">
                <a16:creationId xmlns:a16="http://schemas.microsoft.com/office/drawing/2014/main" id="{C759DCFD-C5EA-464D-83DE-09C1AA0F7F2A}"/>
              </a:ext>
            </a:extLst>
          </p:cNvPr>
          <p:cNvPicPr>
            <a:picLocks noChangeAspect="1"/>
          </p:cNvPicPr>
          <p:nvPr/>
        </p:nvPicPr>
        <p:blipFill>
          <a:blip r:embed="rId5"/>
          <a:stretch>
            <a:fillRect/>
          </a:stretch>
        </p:blipFill>
        <p:spPr>
          <a:xfrm>
            <a:off x="1637913" y="2987001"/>
            <a:ext cx="4442845" cy="883997"/>
          </a:xfrm>
          <a:prstGeom prst="rect">
            <a:avLst/>
          </a:prstGeom>
        </p:spPr>
      </p:pic>
      <p:pic>
        <p:nvPicPr>
          <p:cNvPr id="9" name="图片 8">
            <a:extLst>
              <a:ext uri="{FF2B5EF4-FFF2-40B4-BE49-F238E27FC236}">
                <a16:creationId xmlns:a16="http://schemas.microsoft.com/office/drawing/2014/main" id="{2926B2D0-6EEE-4B36-B96E-2F88F30FC1B3}"/>
              </a:ext>
            </a:extLst>
          </p:cNvPr>
          <p:cNvPicPr>
            <a:picLocks noChangeAspect="1"/>
          </p:cNvPicPr>
          <p:nvPr/>
        </p:nvPicPr>
        <p:blipFill>
          <a:blip r:embed="rId6"/>
          <a:stretch>
            <a:fillRect/>
          </a:stretch>
        </p:blipFill>
        <p:spPr>
          <a:xfrm>
            <a:off x="1599809" y="3838482"/>
            <a:ext cx="4519052" cy="1348857"/>
          </a:xfrm>
          <a:prstGeom prst="rect">
            <a:avLst/>
          </a:prstGeom>
        </p:spPr>
      </p:pic>
    </p:spTree>
    <p:extLst>
      <p:ext uri="{BB962C8B-B14F-4D97-AF65-F5344CB8AC3E}">
        <p14:creationId xmlns:p14="http://schemas.microsoft.com/office/powerpoint/2010/main" val="342499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 name="Rectangle 47"/>
          <p:cNvSpPr/>
          <p:nvPr/>
        </p:nvSpPr>
        <p:spPr>
          <a:xfrm>
            <a:off x="357075" y="331435"/>
            <a:ext cx="4667412" cy="430887"/>
          </a:xfrm>
          <a:prstGeom prst="rect">
            <a:avLst/>
          </a:prstGeom>
        </p:spPr>
        <p:txBody>
          <a:bodyPr wrap="square" lIns="0" tIns="0" rIns="0" bIns="0">
            <a:spAutoFit/>
          </a:bodyPr>
          <a:lstStyle/>
          <a:p>
            <a:pPr algn="ctr"/>
            <a:r>
              <a:rPr lang="en-US" altLang="zh-CN" sz="28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Introduction</a:t>
            </a:r>
            <a:r>
              <a:rPr lang="en-US" altLang="zh-CN" sz="2800" dirty="0">
                <a:solidFill>
                  <a:srgbClr val="304860"/>
                </a:solidFill>
                <a:latin typeface="微软雅黑" panose="020B0503020204020204" pitchFamily="34" charset="-122"/>
                <a:ea typeface="微软雅黑" panose="020B0503020204020204" pitchFamily="34" charset="-122"/>
                <a:cs typeface="Arial" panose="020B0604020202020204" pitchFamily="34" charset="0"/>
              </a:rPr>
              <a:t> of </a:t>
            </a:r>
            <a:r>
              <a:rPr lang="en-US" altLang="zh-CN" sz="2800" dirty="0">
                <a:solidFill>
                  <a:srgbClr val="002060"/>
                </a:solidFill>
                <a:latin typeface="微软雅黑" panose="020B0503020204020204" pitchFamily="34" charset="-122"/>
                <a:ea typeface="微软雅黑" panose="020B0503020204020204" pitchFamily="34" charset="-122"/>
                <a:cs typeface="Arial" panose="020B0604020202020204" pitchFamily="34" charset="0"/>
              </a:rPr>
              <a:t>the </a:t>
            </a:r>
            <a:r>
              <a:rPr lang="en-US" altLang="zh-CN" sz="28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Dataset</a:t>
            </a:r>
          </a:p>
        </p:txBody>
      </p:sp>
      <p:pic>
        <p:nvPicPr>
          <p:cNvPr id="4" name="图片 3">
            <a:extLst>
              <a:ext uri="{FF2B5EF4-FFF2-40B4-BE49-F238E27FC236}">
                <a16:creationId xmlns:a16="http://schemas.microsoft.com/office/drawing/2014/main" id="{4D391822-7F84-4413-8568-D223027EAA3D}"/>
              </a:ext>
            </a:extLst>
          </p:cNvPr>
          <p:cNvPicPr>
            <a:picLocks noChangeAspect="1"/>
          </p:cNvPicPr>
          <p:nvPr/>
        </p:nvPicPr>
        <p:blipFill>
          <a:blip r:embed="rId3"/>
          <a:stretch>
            <a:fillRect/>
          </a:stretch>
        </p:blipFill>
        <p:spPr>
          <a:xfrm>
            <a:off x="2526423" y="1955870"/>
            <a:ext cx="7707595" cy="3276508"/>
          </a:xfrm>
          <a:prstGeom prst="rect">
            <a:avLst/>
          </a:prstGeom>
        </p:spPr>
      </p:pic>
    </p:spTree>
    <p:extLst>
      <p:ext uri="{BB962C8B-B14F-4D97-AF65-F5344CB8AC3E}">
        <p14:creationId xmlns:p14="http://schemas.microsoft.com/office/powerpoint/2010/main" val="2506504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 name="Rectangle 47"/>
          <p:cNvSpPr/>
          <p:nvPr/>
        </p:nvSpPr>
        <p:spPr>
          <a:xfrm>
            <a:off x="357075" y="331435"/>
            <a:ext cx="3543716" cy="430887"/>
          </a:xfrm>
          <a:prstGeom prst="rect">
            <a:avLst/>
          </a:prstGeom>
        </p:spPr>
        <p:txBody>
          <a:bodyPr wrap="square" lIns="0" tIns="0" rIns="0" bIns="0">
            <a:spAutoFit/>
          </a:bodyPr>
          <a:lstStyle/>
          <a:p>
            <a:pPr algn="ctr"/>
            <a:r>
              <a:rPr lang="en-US" altLang="zh-CN" sz="28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Data</a:t>
            </a:r>
            <a:r>
              <a:rPr lang="en-US" altLang="zh-CN" sz="2800" dirty="0">
                <a:solidFill>
                  <a:srgbClr val="304860"/>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28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pre-processing</a:t>
            </a:r>
          </a:p>
        </p:txBody>
      </p:sp>
      <p:sp>
        <p:nvSpPr>
          <p:cNvPr id="3" name="Rectangle 47">
            <a:extLst>
              <a:ext uri="{FF2B5EF4-FFF2-40B4-BE49-F238E27FC236}">
                <a16:creationId xmlns:a16="http://schemas.microsoft.com/office/drawing/2014/main" id="{0242B891-0E94-4272-8FFF-FB67BC7BBDDB}"/>
              </a:ext>
            </a:extLst>
          </p:cNvPr>
          <p:cNvSpPr/>
          <p:nvPr/>
        </p:nvSpPr>
        <p:spPr>
          <a:xfrm>
            <a:off x="2420738" y="1650280"/>
            <a:ext cx="1357200" cy="307777"/>
          </a:xfrm>
          <a:prstGeom prst="rect">
            <a:avLst/>
          </a:prstGeom>
        </p:spPr>
        <p:txBody>
          <a:bodyPr wrap="square" lIns="0" tIns="0" rIns="0" bIns="0">
            <a:spAutoFit/>
          </a:bodyPr>
          <a:lstStyle/>
          <a:p>
            <a:pPr algn="ctr"/>
            <a:r>
              <a:rPr lang="zh-CN" altLang="en-US" sz="2000" dirty="0">
                <a:solidFill>
                  <a:srgbClr val="304860"/>
                </a:solidFill>
                <a:latin typeface="微软雅黑" panose="020B0503020204020204" pitchFamily="34" charset="-122"/>
                <a:ea typeface="微软雅黑" panose="020B0503020204020204" pitchFamily="34" charset="-122"/>
                <a:cs typeface="Arial" panose="020B0604020202020204" pitchFamily="34" charset="0"/>
              </a:rPr>
              <a:t>盒图分析</a:t>
            </a:r>
            <a:endParaRPr lang="en-US" sz="2000" dirty="0">
              <a:solidFill>
                <a:srgbClr val="30486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Rectangle 47">
            <a:extLst>
              <a:ext uri="{FF2B5EF4-FFF2-40B4-BE49-F238E27FC236}">
                <a16:creationId xmlns:a16="http://schemas.microsoft.com/office/drawing/2014/main" id="{4E2C246B-55F7-495B-8924-5A7925CD3A8D}"/>
              </a:ext>
            </a:extLst>
          </p:cNvPr>
          <p:cNvSpPr/>
          <p:nvPr/>
        </p:nvSpPr>
        <p:spPr>
          <a:xfrm>
            <a:off x="2539359" y="3521952"/>
            <a:ext cx="1610152" cy="307777"/>
          </a:xfrm>
          <a:prstGeom prst="rect">
            <a:avLst/>
          </a:prstGeom>
        </p:spPr>
        <p:txBody>
          <a:bodyPr wrap="square" lIns="0" tIns="0" rIns="0" bIns="0">
            <a:spAutoFit/>
          </a:bodyPr>
          <a:lstStyle/>
          <a:p>
            <a:pPr algn="ctr"/>
            <a:r>
              <a:rPr lang="zh-CN" altLang="en-US" sz="2000" dirty="0">
                <a:solidFill>
                  <a:srgbClr val="304860"/>
                </a:solidFill>
                <a:latin typeface="微软雅黑" panose="020B0503020204020204" pitchFamily="34" charset="-122"/>
                <a:ea typeface="微软雅黑" panose="020B0503020204020204" pitchFamily="34" charset="-122"/>
                <a:cs typeface="Arial" panose="020B0604020202020204" pitchFamily="34" charset="0"/>
              </a:rPr>
              <a:t>时间间隔处理</a:t>
            </a:r>
            <a:endParaRPr lang="en-US" sz="2000" dirty="0">
              <a:solidFill>
                <a:srgbClr val="30486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Rectangle 47">
            <a:extLst>
              <a:ext uri="{FF2B5EF4-FFF2-40B4-BE49-F238E27FC236}">
                <a16:creationId xmlns:a16="http://schemas.microsoft.com/office/drawing/2014/main" id="{C533D4A7-328F-4D8C-AD58-621F536C735F}"/>
              </a:ext>
            </a:extLst>
          </p:cNvPr>
          <p:cNvSpPr/>
          <p:nvPr/>
        </p:nvSpPr>
        <p:spPr>
          <a:xfrm>
            <a:off x="2543591" y="5100047"/>
            <a:ext cx="1357200" cy="307777"/>
          </a:xfrm>
          <a:prstGeom prst="rect">
            <a:avLst/>
          </a:prstGeom>
        </p:spPr>
        <p:txBody>
          <a:bodyPr wrap="square" lIns="0" tIns="0" rIns="0" bIns="0">
            <a:spAutoFit/>
          </a:bodyPr>
          <a:lstStyle/>
          <a:p>
            <a:pPr algn="ctr"/>
            <a:r>
              <a:rPr lang="zh-CN" altLang="en-US" sz="2000" dirty="0">
                <a:solidFill>
                  <a:srgbClr val="304860"/>
                </a:solidFill>
                <a:latin typeface="微软雅黑" panose="020B0503020204020204" pitchFamily="34" charset="-122"/>
                <a:ea typeface="微软雅黑" panose="020B0503020204020204" pitchFamily="34" charset="-122"/>
                <a:cs typeface="Arial" panose="020B0604020202020204" pitchFamily="34" charset="0"/>
              </a:rPr>
              <a:t>规范化处理</a:t>
            </a:r>
            <a:endParaRPr lang="en-US" sz="2000" dirty="0">
              <a:solidFill>
                <a:srgbClr val="30486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6" name="矩形 5">
            <a:extLst>
              <a:ext uri="{FF2B5EF4-FFF2-40B4-BE49-F238E27FC236}">
                <a16:creationId xmlns:a16="http://schemas.microsoft.com/office/drawing/2014/main" id="{3DB122C0-A73E-4B13-BCB9-E3DDE44E8560}"/>
              </a:ext>
            </a:extLst>
          </p:cNvPr>
          <p:cNvSpPr/>
          <p:nvPr/>
        </p:nvSpPr>
        <p:spPr>
          <a:xfrm>
            <a:off x="5039327" y="1326347"/>
            <a:ext cx="4812720" cy="1263421"/>
          </a:xfrm>
          <a:prstGeom prst="rect">
            <a:avLst/>
          </a:prstGeom>
        </p:spPr>
        <p:txBody>
          <a:bodyPr wrap="square" lIns="91438" tIns="45719" rIns="91438" bIns="45719">
            <a:spAutoFit/>
          </a:bodyPr>
          <a:lstStyle/>
          <a:p>
            <a:pPr>
              <a:lnSpc>
                <a:spcPct val="130000"/>
              </a:lnSpc>
            </a:pPr>
            <a:r>
              <a:rPr lang="zh-CN" altLang="en-US" sz="1500" dirty="0">
                <a:solidFill>
                  <a:schemeClr val="bg2">
                    <a:lumMod val="50000"/>
                  </a:schemeClr>
                </a:solidFill>
                <a:latin typeface="微软雅黑" panose="020B0503020204020204" pitchFamily="34" charset="-122"/>
                <a:ea typeface="微软雅黑" panose="020B0503020204020204" pitchFamily="34" charset="-122"/>
              </a:rPr>
              <a:t>盒图提供了识别异常值的标准，即盒图的边界之上或之下的值是异常值。确定上下界之后找出超过盒形图上下界的样本，进行平均处理，用当天序列数据的平均值代替异常值。</a:t>
            </a:r>
            <a:endParaRPr lang="en-US" altLang="zh-CN" sz="15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28058F34-4007-4068-9743-BF63F29BFD20}"/>
              </a:ext>
            </a:extLst>
          </p:cNvPr>
          <p:cNvSpPr/>
          <p:nvPr/>
        </p:nvSpPr>
        <p:spPr>
          <a:xfrm>
            <a:off x="5039327" y="3044131"/>
            <a:ext cx="4812720" cy="1263421"/>
          </a:xfrm>
          <a:prstGeom prst="rect">
            <a:avLst/>
          </a:prstGeom>
        </p:spPr>
        <p:txBody>
          <a:bodyPr wrap="square" lIns="91438" tIns="45719" rIns="91438" bIns="45719">
            <a:spAutoFit/>
          </a:bodyPr>
          <a:lstStyle/>
          <a:p>
            <a:pPr>
              <a:lnSpc>
                <a:spcPct val="130000"/>
              </a:lnSpc>
            </a:pPr>
            <a:r>
              <a:rPr lang="zh-CN" altLang="en-US" sz="1500" dirty="0">
                <a:solidFill>
                  <a:schemeClr val="bg2">
                    <a:lumMod val="50000"/>
                  </a:schemeClr>
                </a:solidFill>
                <a:latin typeface="微软雅黑" panose="020B0503020204020204" pitchFamily="34" charset="-122"/>
                <a:ea typeface="微软雅黑" panose="020B0503020204020204" pitchFamily="34" charset="-122"/>
              </a:rPr>
              <a:t>选取一年的数据，每</a:t>
            </a:r>
            <a:r>
              <a:rPr lang="en-US" altLang="zh-CN" sz="1500" dirty="0">
                <a:solidFill>
                  <a:schemeClr val="bg2">
                    <a:lumMod val="50000"/>
                  </a:schemeClr>
                </a:solidFill>
                <a:latin typeface="微软雅黑" panose="020B0503020204020204" pitchFamily="34" charset="-122"/>
                <a:ea typeface="微软雅黑" panose="020B0503020204020204" pitchFamily="34" charset="-122"/>
              </a:rPr>
              <a:t>30</a:t>
            </a:r>
            <a:r>
              <a:rPr lang="zh-CN" altLang="en-US" sz="1500" dirty="0">
                <a:solidFill>
                  <a:schemeClr val="bg2">
                    <a:lumMod val="50000"/>
                  </a:schemeClr>
                </a:solidFill>
                <a:latin typeface="微软雅黑" panose="020B0503020204020204" pitchFamily="34" charset="-122"/>
                <a:ea typeface="微软雅黑" panose="020B0503020204020204" pitchFamily="34" charset="-122"/>
              </a:rPr>
              <a:t>分钟将数据转换为</a:t>
            </a:r>
            <a:r>
              <a:rPr lang="en-US" altLang="zh-CN" sz="1500" dirty="0">
                <a:solidFill>
                  <a:schemeClr val="bg2">
                    <a:lumMod val="50000"/>
                  </a:schemeClr>
                </a:solidFill>
                <a:latin typeface="微软雅黑" panose="020B0503020204020204" pitchFamily="34" charset="-122"/>
                <a:ea typeface="微软雅黑" panose="020B0503020204020204" pitchFamily="34" charset="-122"/>
              </a:rPr>
              <a:t>30</a:t>
            </a:r>
            <a:r>
              <a:rPr lang="zh-CN" altLang="en-US" sz="1500" dirty="0">
                <a:solidFill>
                  <a:schemeClr val="bg2">
                    <a:lumMod val="50000"/>
                  </a:schemeClr>
                </a:solidFill>
                <a:latin typeface="微软雅黑" panose="020B0503020204020204" pitchFamily="34" charset="-122"/>
                <a:ea typeface="微软雅黑" panose="020B0503020204020204" pitchFamily="34" charset="-122"/>
              </a:rPr>
              <a:t>分钟多时标数据的训练。在训练数据和测试数据的划分中，</a:t>
            </a:r>
            <a:r>
              <a:rPr lang="en-US" altLang="zh-CN" sz="1500" dirty="0">
                <a:solidFill>
                  <a:schemeClr val="bg2">
                    <a:lumMod val="50000"/>
                  </a:schemeClr>
                </a:solidFill>
                <a:latin typeface="微软雅黑" panose="020B0503020204020204" pitchFamily="34" charset="-122"/>
                <a:ea typeface="微软雅黑" panose="020B0503020204020204" pitchFamily="34" charset="-122"/>
              </a:rPr>
              <a:t>7:3</a:t>
            </a:r>
            <a:r>
              <a:rPr lang="zh-CN" altLang="en-US" sz="1500" dirty="0">
                <a:solidFill>
                  <a:schemeClr val="bg2">
                    <a:lumMod val="50000"/>
                  </a:schemeClr>
                </a:solidFill>
                <a:latin typeface="微软雅黑" panose="020B0503020204020204" pitchFamily="34" charset="-122"/>
                <a:ea typeface="微软雅黑" panose="020B0503020204020204" pitchFamily="34" charset="-122"/>
              </a:rPr>
              <a:t>的比例被大致划分。滑动窗口用于将时间窗口设置为</a:t>
            </a:r>
            <a:r>
              <a:rPr lang="en-US" altLang="zh-CN" sz="1500" dirty="0">
                <a:solidFill>
                  <a:schemeClr val="bg2">
                    <a:lumMod val="50000"/>
                  </a:schemeClr>
                </a:solidFill>
                <a:latin typeface="微软雅黑" panose="020B0503020204020204" pitchFamily="34" charset="-122"/>
                <a:ea typeface="微软雅黑" panose="020B0503020204020204" pitchFamily="34" charset="-122"/>
              </a:rPr>
              <a:t>1</a:t>
            </a:r>
            <a:r>
              <a:rPr lang="zh-CN" altLang="en-US" sz="1500" dirty="0">
                <a:solidFill>
                  <a:schemeClr val="bg2">
                    <a:lumMod val="50000"/>
                  </a:schemeClr>
                </a:solidFill>
                <a:latin typeface="微软雅黑" panose="020B0503020204020204" pitchFamily="34" charset="-122"/>
                <a:ea typeface="微软雅黑" panose="020B0503020204020204" pitchFamily="34" charset="-122"/>
              </a:rPr>
              <a:t>，步长为</a:t>
            </a:r>
            <a:r>
              <a:rPr lang="en-US" altLang="zh-CN" sz="1500" dirty="0">
                <a:solidFill>
                  <a:schemeClr val="bg2">
                    <a:lumMod val="50000"/>
                  </a:schemeClr>
                </a:solidFill>
                <a:latin typeface="微软雅黑" panose="020B0503020204020204" pitchFamily="34" charset="-122"/>
                <a:ea typeface="微软雅黑" panose="020B0503020204020204" pitchFamily="34" charset="-122"/>
              </a:rPr>
              <a:t>1</a:t>
            </a:r>
            <a:r>
              <a:rPr lang="zh-CN" altLang="en-US" sz="1500" dirty="0">
                <a:solidFill>
                  <a:schemeClr val="bg2">
                    <a:lumMod val="50000"/>
                  </a:schemeClr>
                </a:solidFill>
                <a:latin typeface="微软雅黑" panose="020B0503020204020204" pitchFamily="34" charset="-122"/>
                <a:ea typeface="微软雅黑" panose="020B0503020204020204" pitchFamily="34" charset="-122"/>
              </a:rPr>
              <a:t>用于截取矩阵，最后一列矩阵用作标签。</a:t>
            </a:r>
            <a:endParaRPr lang="en-US" altLang="zh-CN" sz="15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6662A2F7-2F7F-4690-9B3E-83C5D996DC29}"/>
              </a:ext>
            </a:extLst>
          </p:cNvPr>
          <p:cNvSpPr/>
          <p:nvPr/>
        </p:nvSpPr>
        <p:spPr>
          <a:xfrm>
            <a:off x="5039327" y="4772267"/>
            <a:ext cx="4812720" cy="963339"/>
          </a:xfrm>
          <a:prstGeom prst="rect">
            <a:avLst/>
          </a:prstGeom>
        </p:spPr>
        <p:txBody>
          <a:bodyPr wrap="square" lIns="91438" tIns="45719" rIns="91438" bIns="45719">
            <a:spAutoFit/>
          </a:bodyPr>
          <a:lstStyle/>
          <a:p>
            <a:pPr>
              <a:lnSpc>
                <a:spcPct val="130000"/>
              </a:lnSpc>
            </a:pPr>
            <a:r>
              <a:rPr lang="zh-CN" altLang="en-US" sz="1500" dirty="0">
                <a:solidFill>
                  <a:schemeClr val="bg2">
                    <a:lumMod val="50000"/>
                  </a:schemeClr>
                </a:solidFill>
                <a:latin typeface="微软雅黑" panose="020B0503020204020204" pitchFamily="34" charset="-122"/>
                <a:ea typeface="微软雅黑" panose="020B0503020204020204" pitchFamily="34" charset="-122"/>
              </a:rPr>
              <a:t>对数据进行标准化，以消除数据维度对结果的影响。标准化方法使用归一化，即将所有数据缩放到</a:t>
            </a:r>
            <a:r>
              <a:rPr lang="en-US" altLang="zh-CN" sz="1500" dirty="0">
                <a:solidFill>
                  <a:schemeClr val="bg2">
                    <a:lumMod val="50000"/>
                  </a:schemeClr>
                </a:solidFill>
                <a:latin typeface="微软雅黑" panose="020B0503020204020204" pitchFamily="34" charset="-122"/>
                <a:ea typeface="微软雅黑" panose="020B0503020204020204" pitchFamily="34" charset="-122"/>
              </a:rPr>
              <a:t>0-1</a:t>
            </a:r>
            <a:r>
              <a:rPr lang="zh-CN" altLang="en-US" sz="1500" dirty="0">
                <a:solidFill>
                  <a:schemeClr val="bg2">
                    <a:lumMod val="50000"/>
                  </a:schemeClr>
                </a:solidFill>
                <a:latin typeface="微软雅黑" panose="020B0503020204020204" pitchFamily="34" charset="-122"/>
                <a:ea typeface="微软雅黑" panose="020B0503020204020204" pitchFamily="34" charset="-122"/>
              </a:rPr>
              <a:t>，称为最大化和最小归一化。</a:t>
            </a:r>
          </a:p>
        </p:txBody>
      </p:sp>
    </p:spTree>
    <p:extLst>
      <p:ext uri="{BB962C8B-B14F-4D97-AF65-F5344CB8AC3E}">
        <p14:creationId xmlns:p14="http://schemas.microsoft.com/office/powerpoint/2010/main" val="2109335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 name="Rectangle 47"/>
          <p:cNvSpPr/>
          <p:nvPr/>
        </p:nvSpPr>
        <p:spPr>
          <a:xfrm>
            <a:off x="357074" y="331435"/>
            <a:ext cx="3093135" cy="430887"/>
          </a:xfrm>
          <a:prstGeom prst="rect">
            <a:avLst/>
          </a:prstGeom>
        </p:spPr>
        <p:txBody>
          <a:bodyPr wrap="square" lIns="0" tIns="0" rIns="0" bIns="0">
            <a:spAutoFit/>
          </a:bodyPr>
          <a:lstStyle/>
          <a:p>
            <a:pPr algn="ctr"/>
            <a:r>
              <a:rPr lang="en-US" altLang="zh-CN" sz="28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Model</a:t>
            </a:r>
            <a:r>
              <a:rPr lang="en-US" altLang="zh-CN" sz="2800" dirty="0">
                <a:solidFill>
                  <a:srgbClr val="304860"/>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2800" dirty="0">
                <a:solidFill>
                  <a:schemeClr val="tx2"/>
                </a:solidFill>
                <a:latin typeface="微软雅黑" panose="020B0503020204020204" pitchFamily="34" charset="-122"/>
                <a:ea typeface="微软雅黑" panose="020B0503020204020204" pitchFamily="34" charset="-122"/>
                <a:cs typeface="Arial" panose="020B0604020202020204" pitchFamily="34" charset="0"/>
              </a:rPr>
              <a:t>Evaluation</a:t>
            </a:r>
          </a:p>
        </p:txBody>
      </p:sp>
      <p:pic>
        <p:nvPicPr>
          <p:cNvPr id="2" name="图片 1">
            <a:extLst>
              <a:ext uri="{FF2B5EF4-FFF2-40B4-BE49-F238E27FC236}">
                <a16:creationId xmlns:a16="http://schemas.microsoft.com/office/drawing/2014/main" id="{EDCE9976-25E1-4F6F-86FD-AC42D33D1FC8}"/>
              </a:ext>
            </a:extLst>
          </p:cNvPr>
          <p:cNvPicPr>
            <a:picLocks noChangeAspect="1"/>
          </p:cNvPicPr>
          <p:nvPr/>
        </p:nvPicPr>
        <p:blipFill>
          <a:blip r:embed="rId3"/>
          <a:stretch>
            <a:fillRect/>
          </a:stretch>
        </p:blipFill>
        <p:spPr>
          <a:xfrm>
            <a:off x="3549425" y="2189582"/>
            <a:ext cx="5093150" cy="2231590"/>
          </a:xfrm>
          <a:prstGeom prst="rect">
            <a:avLst/>
          </a:prstGeom>
        </p:spPr>
      </p:pic>
    </p:spTree>
    <p:extLst>
      <p:ext uri="{BB962C8B-B14F-4D97-AF65-F5344CB8AC3E}">
        <p14:creationId xmlns:p14="http://schemas.microsoft.com/office/powerpoint/2010/main" val="2879685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 name="Rectangle 47"/>
          <p:cNvSpPr/>
          <p:nvPr/>
        </p:nvSpPr>
        <p:spPr>
          <a:xfrm>
            <a:off x="357075" y="331435"/>
            <a:ext cx="3621538" cy="430887"/>
          </a:xfrm>
          <a:prstGeom prst="rect">
            <a:avLst/>
          </a:prstGeom>
        </p:spPr>
        <p:txBody>
          <a:bodyPr wrap="square" lIns="0" tIns="0" rIns="0" bIns="0">
            <a:spAutoFit/>
          </a:bodyPr>
          <a:lstStyle/>
          <a:p>
            <a:pPr algn="ctr"/>
            <a:r>
              <a:rPr lang="en-US" altLang="zh-CN" sz="28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Experimental</a:t>
            </a:r>
            <a:r>
              <a:rPr lang="en-US" altLang="zh-CN" sz="2800" dirty="0">
                <a:solidFill>
                  <a:srgbClr val="304860"/>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28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Results</a:t>
            </a:r>
          </a:p>
        </p:txBody>
      </p:sp>
      <p:pic>
        <p:nvPicPr>
          <p:cNvPr id="6" name="图片 5">
            <a:extLst>
              <a:ext uri="{FF2B5EF4-FFF2-40B4-BE49-F238E27FC236}">
                <a16:creationId xmlns:a16="http://schemas.microsoft.com/office/drawing/2014/main" id="{BFBE8A57-DF1C-4614-8F56-1407D49ED400}"/>
              </a:ext>
            </a:extLst>
          </p:cNvPr>
          <p:cNvPicPr>
            <a:picLocks noChangeAspect="1"/>
          </p:cNvPicPr>
          <p:nvPr/>
        </p:nvPicPr>
        <p:blipFill>
          <a:blip r:embed="rId3"/>
          <a:stretch>
            <a:fillRect/>
          </a:stretch>
        </p:blipFill>
        <p:spPr>
          <a:xfrm>
            <a:off x="620246" y="1686940"/>
            <a:ext cx="5475754" cy="2778056"/>
          </a:xfrm>
          <a:prstGeom prst="rect">
            <a:avLst/>
          </a:prstGeom>
        </p:spPr>
      </p:pic>
      <p:pic>
        <p:nvPicPr>
          <p:cNvPr id="7" name="图片 6">
            <a:extLst>
              <a:ext uri="{FF2B5EF4-FFF2-40B4-BE49-F238E27FC236}">
                <a16:creationId xmlns:a16="http://schemas.microsoft.com/office/drawing/2014/main" id="{2B5F1399-6C9F-4DB7-817C-2FAE78D0D7CD}"/>
              </a:ext>
            </a:extLst>
          </p:cNvPr>
          <p:cNvPicPr>
            <a:picLocks noChangeAspect="1"/>
          </p:cNvPicPr>
          <p:nvPr/>
        </p:nvPicPr>
        <p:blipFill>
          <a:blip r:embed="rId4"/>
          <a:stretch>
            <a:fillRect/>
          </a:stretch>
        </p:blipFill>
        <p:spPr>
          <a:xfrm>
            <a:off x="6096000" y="1789889"/>
            <a:ext cx="5324272" cy="2675107"/>
          </a:xfrm>
          <a:prstGeom prst="rect">
            <a:avLst/>
          </a:prstGeom>
        </p:spPr>
      </p:pic>
    </p:spTree>
    <p:extLst>
      <p:ext uri="{BB962C8B-B14F-4D97-AF65-F5344CB8AC3E}">
        <p14:creationId xmlns:p14="http://schemas.microsoft.com/office/powerpoint/2010/main" val="153515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C16B2CA-7B0E-4462-B484-36C5E816ECC7}"/>
              </a:ext>
            </a:extLst>
          </p:cNvPr>
          <p:cNvPicPr>
            <a:picLocks noChangeAspect="1"/>
          </p:cNvPicPr>
          <p:nvPr/>
        </p:nvPicPr>
        <p:blipFill>
          <a:blip r:embed="rId3"/>
          <a:stretch>
            <a:fillRect/>
          </a:stretch>
        </p:blipFill>
        <p:spPr>
          <a:xfrm>
            <a:off x="0" y="1383645"/>
            <a:ext cx="6028655" cy="3211519"/>
          </a:xfrm>
          <a:prstGeom prst="rect">
            <a:avLst/>
          </a:prstGeom>
        </p:spPr>
      </p:pic>
      <p:pic>
        <p:nvPicPr>
          <p:cNvPr id="7" name="图片 6">
            <a:extLst>
              <a:ext uri="{FF2B5EF4-FFF2-40B4-BE49-F238E27FC236}">
                <a16:creationId xmlns:a16="http://schemas.microsoft.com/office/drawing/2014/main" id="{9FE2DBDA-7475-4EA8-9137-2F65312C18EA}"/>
              </a:ext>
            </a:extLst>
          </p:cNvPr>
          <p:cNvPicPr>
            <a:picLocks noChangeAspect="1"/>
          </p:cNvPicPr>
          <p:nvPr/>
        </p:nvPicPr>
        <p:blipFill>
          <a:blip r:embed="rId4"/>
          <a:stretch>
            <a:fillRect/>
          </a:stretch>
        </p:blipFill>
        <p:spPr>
          <a:xfrm>
            <a:off x="5969097" y="1383645"/>
            <a:ext cx="6222903" cy="3309105"/>
          </a:xfrm>
          <a:prstGeom prst="rect">
            <a:avLst/>
          </a:prstGeom>
        </p:spPr>
      </p:pic>
      <p:pic>
        <p:nvPicPr>
          <p:cNvPr id="8" name="图片 7">
            <a:extLst>
              <a:ext uri="{FF2B5EF4-FFF2-40B4-BE49-F238E27FC236}">
                <a16:creationId xmlns:a16="http://schemas.microsoft.com/office/drawing/2014/main" id="{D1507AE7-08DC-4FF4-A5AD-A959F8BB2FA4}"/>
              </a:ext>
            </a:extLst>
          </p:cNvPr>
          <p:cNvPicPr>
            <a:picLocks noChangeAspect="1"/>
          </p:cNvPicPr>
          <p:nvPr/>
        </p:nvPicPr>
        <p:blipFill>
          <a:blip r:embed="rId5"/>
          <a:stretch>
            <a:fillRect/>
          </a:stretch>
        </p:blipFill>
        <p:spPr>
          <a:xfrm>
            <a:off x="3946974" y="5025970"/>
            <a:ext cx="4298052" cy="381033"/>
          </a:xfrm>
          <a:prstGeom prst="rect">
            <a:avLst/>
          </a:prstGeom>
        </p:spPr>
      </p:pic>
      <p:sp>
        <p:nvSpPr>
          <p:cNvPr id="10" name="Rectangle 47">
            <a:extLst>
              <a:ext uri="{FF2B5EF4-FFF2-40B4-BE49-F238E27FC236}">
                <a16:creationId xmlns:a16="http://schemas.microsoft.com/office/drawing/2014/main" id="{781B0FC6-8DFE-48E8-AAA8-14E58F7BF8EF}"/>
              </a:ext>
            </a:extLst>
          </p:cNvPr>
          <p:cNvSpPr/>
          <p:nvPr/>
        </p:nvSpPr>
        <p:spPr>
          <a:xfrm>
            <a:off x="357074" y="331435"/>
            <a:ext cx="3630309" cy="430887"/>
          </a:xfrm>
          <a:prstGeom prst="rect">
            <a:avLst/>
          </a:prstGeom>
        </p:spPr>
        <p:txBody>
          <a:bodyPr wrap="square" lIns="0" tIns="0" rIns="0" bIns="0">
            <a:spAutoFit/>
          </a:bodyPr>
          <a:lstStyle/>
          <a:p>
            <a:pPr algn="ctr"/>
            <a:r>
              <a:rPr lang="en-US" altLang="zh-CN" sz="2800" dirty="0">
                <a:solidFill>
                  <a:schemeClr val="accent5"/>
                </a:solidFill>
                <a:latin typeface="微软雅黑" panose="020B0503020204020204" pitchFamily="34" charset="-122"/>
                <a:ea typeface="微软雅黑" panose="020B0503020204020204" pitchFamily="34" charset="-122"/>
                <a:cs typeface="Arial" panose="020B0604020202020204" pitchFamily="34" charset="0"/>
              </a:rPr>
              <a:t>Experimental</a:t>
            </a:r>
            <a:r>
              <a:rPr lang="en-US" altLang="zh-CN" sz="2800" dirty="0">
                <a:solidFill>
                  <a:srgbClr val="304860"/>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28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Results</a:t>
            </a:r>
          </a:p>
        </p:txBody>
      </p:sp>
    </p:spTree>
    <p:extLst>
      <p:ext uri="{BB962C8B-B14F-4D97-AF65-F5344CB8AC3E}">
        <p14:creationId xmlns:p14="http://schemas.microsoft.com/office/powerpoint/2010/main" val="43931007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342</TotalTime>
  <Words>1211</Words>
  <Application>Microsoft Office PowerPoint</Application>
  <PresentationFormat>宽屏</PresentationFormat>
  <Paragraphs>65</Paragraphs>
  <Slides>12</Slides>
  <Notes>12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等线</vt:lpstr>
      <vt:lpstr>等线 Light</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dc:creator>
  <cp:keywords>锐旗设计；https:/9ppt.taobao.com</cp:keywords>
  <cp:lastModifiedBy>philding</cp:lastModifiedBy>
  <cp:revision>44</cp:revision>
  <dcterms:created xsi:type="dcterms:W3CDTF">2016-05-19T11:36:40Z</dcterms:created>
  <dcterms:modified xsi:type="dcterms:W3CDTF">2019-11-17T12:33:24Z</dcterms:modified>
  <cp:category>锐旗设计；https://9ppt.taobao.com</cp:category>
</cp:coreProperties>
</file>