
<file path=[Content_Types].xml><?xml version="1.0" encoding="utf-8"?>
<Types xmlns="http://schemas.openxmlformats.org/package/2006/content-types">
  <Default Extension="jpeg" ContentType="image/jpeg"/>
  <Default Extension="png" ContentType="image/png"/>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374" r:id="rId3"/>
    <p:sldId id="322" r:id="rId5"/>
    <p:sldId id="355" r:id="rId6"/>
    <p:sldId id="259" r:id="rId7"/>
    <p:sldId id="408" r:id="rId8"/>
    <p:sldId id="409" r:id="rId9"/>
    <p:sldId id="410" r:id="rId10"/>
    <p:sldId id="312" r:id="rId11"/>
    <p:sldId id="412" r:id="rId12"/>
    <p:sldId id="411" r:id="rId13"/>
    <p:sldId id="375"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907F7A"/>
    <a:srgbClr val="202A36"/>
    <a:srgbClr val="14171B"/>
    <a:srgbClr val="90807A"/>
    <a:srgbClr val="FCB00F"/>
    <a:srgbClr val="DC8046"/>
    <a:srgbClr val="DCDAD6"/>
    <a:srgbClr val="D8B25C"/>
    <a:srgbClr val="E7E7E7"/>
    <a:srgbClr val="484F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93895" autoAdjust="0"/>
  </p:normalViewPr>
  <p:slideViewPr>
    <p:cSldViewPr snapToGrid="0">
      <p:cViewPr varScale="1">
        <p:scale>
          <a:sx n="83" d="100"/>
          <a:sy n="83" d="100"/>
        </p:scale>
        <p:origin x="60" y="540"/>
      </p:cViewPr>
      <p:guideLst>
        <p:guide orient="horz" pos="1008"/>
        <p:guide pos="5283"/>
      </p:guideLst>
    </p:cSldViewPr>
  </p:slideViewPr>
  <p:notesTextViewPr>
    <p:cViewPr>
      <p:scale>
        <a:sx n="66" d="100"/>
        <a:sy n="66" d="100"/>
      </p:scale>
      <p:origin x="0" y="0"/>
    </p:cViewPr>
  </p:notesTextViewPr>
  <p:sorterViewPr>
    <p:cViewPr>
      <p:scale>
        <a:sx n="60" d="100"/>
        <a:sy n="60" d="100"/>
      </p:scale>
      <p:origin x="0" y="306"/>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D2B7A5-5F45-4DA9-B703-C3D9FEDB96E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AAADD8-09B1-4552-9365-0360B1A7322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0" y="0"/>
            <a:ext cx="1219200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论文总结</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23" name="图片 2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24"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1F29A10A-2BA3-48EC-97A4-ECAEED063087}"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C6B532E8-4759-4A04-95B7-616AF75723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srcRect/>
          <a:stretch>
            <a:fillRect/>
          </a:stretch>
        </p:blipFill>
        <p:spPr>
          <a:xfrm>
            <a:off x="-318053" y="0"/>
            <a:ext cx="2680698" cy="11529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272662"/>
            <a:ext cx="1691680" cy="788186"/>
            <a:chOff x="0" y="1272662"/>
            <a:chExt cx="1691680" cy="788186"/>
          </a:xfrm>
          <a:solidFill>
            <a:srgbClr val="1A92A2"/>
          </a:solidFill>
        </p:grpSpPr>
        <p:sp>
          <p:nvSpPr>
            <p:cNvPr id="11" name="矩形 10"/>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绪论</a:t>
              </a:r>
              <a:endParaRPr lang="zh-CN" altLang="en-US" sz="1800" dirty="0">
                <a:latin typeface="微软雅黑" panose="020B0503020204020204" pitchFamily="34" charset="-122"/>
                <a:ea typeface="微软雅黑"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17" name="图片 16"/>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20"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研究方法与思路</a:t>
              </a:r>
              <a:endParaRPr lang="zh-CN" altLang="en-US" sz="1600" dirty="0">
                <a:latin typeface="微软雅黑" panose="020B0503020204020204" pitchFamily="34" charset="-122"/>
                <a:ea typeface="微软雅黑" panose="020B0503020204020204" pitchFamily="34" charset="-122"/>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19" name="图片 18"/>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20"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关键技术与难点</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18" name="图片 17"/>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19"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a:solidFill>
            <a:srgbClr val="1A92A2"/>
          </a:solidFill>
        </p:grpSpPr>
        <p:sp>
          <p:nvSpPr>
            <p:cNvPr id="11" name="矩形 10"/>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成果与应用</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2" name="等腰三角形 11"/>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18" name="图片 17"/>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19"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相关建议</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23" name="图片 2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24"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0.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email"/>
          <a:srcRect/>
          <a:stretch>
            <a:fillRect/>
          </a:stretch>
        </p:blipFill>
        <p:spPr>
          <a:xfrm>
            <a:off x="-478367" y="48283"/>
            <a:ext cx="3726562" cy="1602754"/>
          </a:xfrm>
          <a:prstGeom prst="rect">
            <a:avLst/>
          </a:prstGeom>
        </p:spPr>
      </p:pic>
      <p:pic>
        <p:nvPicPr>
          <p:cNvPr id="5" name="图片 4"/>
          <p:cNvPicPr>
            <a:picLocks noChangeAspect="1"/>
          </p:cNvPicPr>
          <p:nvPr/>
        </p:nvPicPr>
        <p:blipFill rotWithShape="1">
          <a:blip r:embed="rId2" cstate="email"/>
          <a:srcRect/>
          <a:stretch>
            <a:fillRect/>
          </a:stretch>
        </p:blipFill>
        <p:spPr>
          <a:xfrm>
            <a:off x="6800849" y="4175678"/>
            <a:ext cx="5478031" cy="3257538"/>
          </a:xfrm>
          <a:prstGeom prst="rect">
            <a:avLst/>
          </a:prstGeom>
        </p:spPr>
      </p:pic>
      <p:sp>
        <p:nvSpPr>
          <p:cNvPr id="8" name="矩形 7"/>
          <p:cNvSpPr/>
          <p:nvPr/>
        </p:nvSpPr>
        <p:spPr>
          <a:xfrm>
            <a:off x="1057008" y="2542296"/>
            <a:ext cx="9485630" cy="1383665"/>
          </a:xfrm>
          <a:prstGeom prst="rect">
            <a:avLst/>
          </a:prstGeom>
        </p:spPr>
        <p:txBody>
          <a:bodyPr wrap="none">
            <a:spAutoFit/>
          </a:bodyPr>
          <a:lstStyle/>
          <a:p>
            <a:pPr algn="ctr"/>
            <a:r>
              <a:rPr sz="2800" b="1" spc="300" dirty="0">
                <a:solidFill>
                  <a:srgbClr val="90807A"/>
                </a:solidFill>
                <a:latin typeface="Times New Roman" panose="02020603050405020304" pitchFamily="18" charset="0"/>
                <a:ea typeface="微软雅黑" panose="020B0503020204020204" pitchFamily="34" charset="-122"/>
                <a:cs typeface="Times New Roman" panose="02020603050405020304" pitchFamily="18" charset="0"/>
              </a:rPr>
              <a:t>A Blockchain-Based Framework for Data Sharing</a:t>
            </a:r>
            <a:endParaRPr sz="2800" b="1" spc="300" dirty="0">
              <a:solidFill>
                <a:srgbClr val="90807A"/>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sz="2800" b="1" spc="300" dirty="0">
                <a:solidFill>
                  <a:srgbClr val="90807A"/>
                </a:solidFill>
                <a:latin typeface="Times New Roman" panose="02020603050405020304" pitchFamily="18" charset="0"/>
                <a:ea typeface="微软雅黑" panose="020B0503020204020204" pitchFamily="34" charset="-122"/>
                <a:cs typeface="Times New Roman" panose="02020603050405020304" pitchFamily="18" charset="0"/>
              </a:rPr>
              <a:t>With Fine-Grained Access Control in</a:t>
            </a:r>
            <a:endParaRPr sz="2800" b="1" spc="300" dirty="0">
              <a:solidFill>
                <a:srgbClr val="90807A"/>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sz="2800" b="1" spc="300" dirty="0">
                <a:solidFill>
                  <a:srgbClr val="90807A"/>
                </a:solidFill>
                <a:latin typeface="Times New Roman" panose="02020603050405020304" pitchFamily="18" charset="0"/>
                <a:ea typeface="微软雅黑" panose="020B0503020204020204" pitchFamily="34" charset="-122"/>
                <a:cs typeface="Times New Roman" panose="02020603050405020304" pitchFamily="18" charset="0"/>
              </a:rPr>
              <a:t>Decentralized Storage Systems</a:t>
            </a:r>
            <a:endParaRPr sz="2800" b="1" spc="300" dirty="0">
              <a:solidFill>
                <a:srgbClr val="90807A"/>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p:cNvSpPr/>
          <p:nvPr/>
        </p:nvSpPr>
        <p:spPr>
          <a:xfrm>
            <a:off x="2492748" y="3926251"/>
            <a:ext cx="6937660" cy="460375"/>
          </a:xfrm>
          <a:prstGeom prst="rect">
            <a:avLst/>
          </a:prstGeom>
        </p:spPr>
        <p:txBody>
          <a:bodyPr wrap="square">
            <a:spAutoFit/>
          </a:bodyPr>
          <a:lstStyle/>
          <a:p>
            <a:pPr algn="ctr">
              <a:lnSpc>
                <a:spcPct val="120000"/>
              </a:lnSpc>
            </a:pPr>
            <a:r>
              <a:rPr lang="zh-CN" altLang="en-US" sz="2000" dirty="0">
                <a:solidFill>
                  <a:srgbClr val="90807A"/>
                </a:solidFill>
                <a:latin typeface="微软雅黑" panose="020B0503020204020204" pitchFamily="34" charset="-122"/>
                <a:ea typeface="微软雅黑" panose="020B0503020204020204" pitchFamily="34" charset="-122"/>
              </a:rPr>
              <a:t>分散存储系统中基于区块链的细粒度访问控制数据共享框架</a:t>
            </a:r>
            <a:endParaRPr lang="zh-CN" altLang="en-US" sz="2000" dirty="0">
              <a:solidFill>
                <a:srgbClr val="90807A"/>
              </a:solidFill>
              <a:latin typeface="微软雅黑" panose="020B0503020204020204" pitchFamily="34" charset="-122"/>
              <a:ea typeface="微软雅黑" panose="020B0503020204020204" pitchFamily="34" charset="-122"/>
            </a:endParaRPr>
          </a:p>
        </p:txBody>
      </p:sp>
      <p:sp>
        <p:nvSpPr>
          <p:cNvPr id="10" name="TextBox 25"/>
          <p:cNvSpPr txBox="1"/>
          <p:nvPr/>
        </p:nvSpPr>
        <p:spPr>
          <a:xfrm>
            <a:off x="4411691" y="4738239"/>
            <a:ext cx="3099772" cy="306705"/>
          </a:xfrm>
          <a:prstGeom prst="rect">
            <a:avLst/>
          </a:prstGeom>
          <a:solidFill>
            <a:srgbClr val="FCB00F"/>
          </a:solid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400" dirty="0"/>
              <a:t>汇报人</a:t>
            </a:r>
            <a:r>
              <a:rPr lang="zh-CN" altLang="en-US" sz="1400" dirty="0" smtClean="0"/>
              <a:t>：</a:t>
            </a:r>
            <a:r>
              <a:rPr lang="zh-CN" altLang="en-US" sz="1400" dirty="0"/>
              <a:t>葛江妍</a:t>
            </a:r>
            <a:r>
              <a:rPr lang="zh-CN" altLang="en-US" sz="1400" dirty="0" smtClean="0"/>
              <a:t>    </a:t>
            </a:r>
            <a:r>
              <a:rPr lang="zh-CN" altLang="en-US" sz="1400" dirty="0"/>
              <a:t>导师</a:t>
            </a:r>
            <a:r>
              <a:rPr lang="zh-CN" altLang="en-US" sz="1400" dirty="0" smtClean="0"/>
              <a:t>：</a:t>
            </a:r>
            <a:r>
              <a:rPr lang="zh-CN" altLang="en-US" sz="1400" dirty="0"/>
              <a:t>温蜜</a:t>
            </a:r>
            <a:endParaRPr lang="zh-CN" altLang="en-US" sz="1400" dirty="0"/>
          </a:p>
        </p:txBody>
      </p:sp>
      <p:sp>
        <p:nvSpPr>
          <p:cNvPr id="11" name="任意多边形 25"/>
          <p:cNvSpPr/>
          <p:nvPr/>
        </p:nvSpPr>
        <p:spPr>
          <a:xfrm>
            <a:off x="7037403" y="216609"/>
            <a:ext cx="1203526" cy="74050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26"/>
          <p:cNvSpPr/>
          <p:nvPr/>
        </p:nvSpPr>
        <p:spPr>
          <a:xfrm>
            <a:off x="7697977" y="2152635"/>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21"/>
          <p:cNvSpPr/>
          <p:nvPr/>
        </p:nvSpPr>
        <p:spPr>
          <a:xfrm>
            <a:off x="10377763" y="632376"/>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22"/>
          <p:cNvSpPr/>
          <p:nvPr/>
        </p:nvSpPr>
        <p:spPr>
          <a:xfrm>
            <a:off x="9287631" y="654817"/>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066165" y="1567180"/>
            <a:ext cx="3972560" cy="22225"/>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38183" y="161573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74411" y="1570700"/>
            <a:ext cx="0" cy="1899821"/>
          </a:xfrm>
          <a:prstGeom prst="line">
            <a:avLst/>
          </a:prstGeom>
          <a:ln>
            <a:solidFill>
              <a:schemeClr val="tx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74399" y="3488924"/>
            <a:ext cx="62143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548120" y="1589405"/>
            <a:ext cx="4011930" cy="32385"/>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42974" y="1615138"/>
            <a:ext cx="0" cy="1811045"/>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3577" y="895966"/>
            <a:ext cx="1413763" cy="1386273"/>
          </a:xfrm>
          <a:prstGeom prst="rect">
            <a:avLst/>
          </a:prstGeom>
        </p:spPr>
      </p:pic>
      <p:cxnSp>
        <p:nvCxnSpPr>
          <p:cNvPr id="6" name="直接连接符 5"/>
          <p:cNvCxnSpPr/>
          <p:nvPr/>
        </p:nvCxnSpPr>
        <p:spPr>
          <a:xfrm>
            <a:off x="9921219" y="3426694"/>
            <a:ext cx="62143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p:cNvSpPr>
            <a:spLocks noChangeArrowheads="1"/>
          </p:cNvSpPr>
          <p:nvPr/>
        </p:nvSpPr>
        <p:spPr bwMode="auto">
          <a:xfrm>
            <a:off x="2028863" y="542060"/>
            <a:ext cx="9283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总结</a:t>
            </a:r>
            <a:endParaRPr lang="zh-CN" altLang="en-US" sz="2935" b="1" dirty="0">
              <a:solidFill>
                <a:srgbClr val="90807A"/>
              </a:solidFill>
              <a:latin typeface="Arial" panose="020B0604020202020204" pitchFamily="34" charset="0"/>
              <a:cs typeface="Arial" panose="020B0604020202020204" pitchFamily="34" charset="0"/>
            </a:endParaRPr>
          </a:p>
        </p:txBody>
      </p:sp>
      <p:sp>
        <p:nvSpPr>
          <p:cNvPr id="3" name="文本框 2"/>
          <p:cNvSpPr txBox="1"/>
          <p:nvPr/>
        </p:nvSpPr>
        <p:spPr>
          <a:xfrm>
            <a:off x="1003300" y="1675765"/>
            <a:ext cx="10185400" cy="3830955"/>
          </a:xfrm>
          <a:prstGeom prst="rect">
            <a:avLst/>
          </a:prstGeom>
          <a:noFill/>
        </p:spPr>
        <p:txBody>
          <a:bodyPr wrap="square" rtlCol="0">
            <a:spAutoFit/>
          </a:bodyPr>
          <a:p>
            <a:pPr indent="457200" algn="l">
              <a:lnSpc>
                <a:spcPct val="150000"/>
              </a:lnSpc>
              <a:buClrTx/>
              <a:buSzTx/>
              <a:buNone/>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本文提出了一个框架，结合了去中心化存储系统IPFS，以太坊区块链和基于属性的加密（ABE）技术。</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457200" algn="l">
              <a:lnSpc>
                <a:spcPct val="150000"/>
              </a:lnSpc>
              <a:buClrTx/>
              <a:buSzTx/>
              <a:buNone/>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此框架中，不需要信任的PKG。数据所有者可以为用户分配密钥，并可以在指定的访问策略下加密其数据，以实现对数据的细粒度访问控制。</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457200" algn="l">
              <a:lnSpc>
                <a:spcPct val="150000"/>
              </a:lnSpc>
              <a:buClrTx/>
              <a:buSzTx/>
              <a:buNone/>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基于以太坊区块链上的智能合约，实现了分散存储系统密文中的关键词搜索功能，解决了传统云存储中云服务器不返回结果或返回错误结果的问题。</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457200" algn="l">
              <a:lnSpc>
                <a:spcPct val="150000"/>
              </a:lnSpc>
              <a:buClrTx/>
              <a:buSzTx/>
              <a:buNone/>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分散存储方法可以解决传统云存储系统中的单点故障。同时，与集中式存储相比，它还具有价格低，吞吐量高等一系列优势。</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algn="l">
              <a:lnSpc>
                <a:spcPct val="150000"/>
              </a:lnSpc>
              <a:buClrTx/>
              <a:buSzTx/>
              <a:buNone/>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但是，该方案没有实现用户属性撤销和访问策略更新的功能。</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email"/>
          <a:srcRect/>
          <a:stretch>
            <a:fillRect/>
          </a:stretch>
        </p:blipFill>
        <p:spPr>
          <a:xfrm>
            <a:off x="-527054" y="396062"/>
            <a:ext cx="3726562" cy="1602754"/>
          </a:xfrm>
          <a:prstGeom prst="rect">
            <a:avLst/>
          </a:prstGeom>
        </p:spPr>
      </p:pic>
      <p:pic>
        <p:nvPicPr>
          <p:cNvPr id="5" name="图片 4"/>
          <p:cNvPicPr>
            <a:picLocks noChangeAspect="1"/>
          </p:cNvPicPr>
          <p:nvPr/>
        </p:nvPicPr>
        <p:blipFill rotWithShape="1">
          <a:blip r:embed="rId2" cstate="email"/>
          <a:srcRect/>
          <a:stretch>
            <a:fillRect/>
          </a:stretch>
        </p:blipFill>
        <p:spPr>
          <a:xfrm>
            <a:off x="6130617" y="3777121"/>
            <a:ext cx="6148264" cy="3656095"/>
          </a:xfrm>
          <a:prstGeom prst="rect">
            <a:avLst/>
          </a:prstGeom>
        </p:spPr>
      </p:pic>
      <p:sp>
        <p:nvSpPr>
          <p:cNvPr id="8" name="矩形 7"/>
          <p:cNvSpPr/>
          <p:nvPr/>
        </p:nvSpPr>
        <p:spPr>
          <a:xfrm>
            <a:off x="3156963" y="2816873"/>
            <a:ext cx="5609228" cy="769441"/>
          </a:xfrm>
          <a:prstGeom prst="rect">
            <a:avLst/>
          </a:prstGeom>
        </p:spPr>
        <p:txBody>
          <a:bodyPr wrap="none">
            <a:spAutoFit/>
          </a:bodyPr>
          <a:lstStyle/>
          <a:p>
            <a:pPr algn="ctr"/>
            <a:r>
              <a:rPr lang="zh-CN" altLang="en-US" sz="4400" b="1" spc="300" dirty="0" smtClean="0">
                <a:solidFill>
                  <a:srgbClr val="90807A"/>
                </a:solidFill>
                <a:latin typeface="微软雅黑" panose="020B0503020204020204" pitchFamily="34" charset="-122"/>
                <a:ea typeface="微软雅黑" panose="020B0503020204020204" pitchFamily="34" charset="-122"/>
              </a:rPr>
              <a:t>演示完毕，感谢观看</a:t>
            </a:r>
            <a:endParaRPr lang="zh-CN" altLang="en-US" sz="4400" b="1" spc="300" dirty="0">
              <a:solidFill>
                <a:srgbClr val="90807A"/>
              </a:solidFill>
              <a:latin typeface="微软雅黑" panose="020B0503020204020204" pitchFamily="34" charset="-122"/>
              <a:ea typeface="微软雅黑" panose="020B0503020204020204" pitchFamily="34" charset="-122"/>
            </a:endParaRPr>
          </a:p>
        </p:txBody>
      </p:sp>
      <p:sp>
        <p:nvSpPr>
          <p:cNvPr id="9" name="矩形 8"/>
          <p:cNvSpPr/>
          <p:nvPr/>
        </p:nvSpPr>
        <p:spPr>
          <a:xfrm>
            <a:off x="2492748" y="3926251"/>
            <a:ext cx="6937660" cy="430374"/>
          </a:xfrm>
          <a:prstGeom prst="rect">
            <a:avLst/>
          </a:prstGeom>
        </p:spPr>
        <p:txBody>
          <a:bodyPr wrap="square">
            <a:spAutoFit/>
          </a:bodyPr>
          <a:lstStyle/>
          <a:p>
            <a:pPr algn="ctr">
              <a:lnSpc>
                <a:spcPct val="120000"/>
              </a:lnSpc>
            </a:pPr>
            <a:r>
              <a:rPr lang="en-US" altLang="zh-CN" sz="2000" dirty="0">
                <a:solidFill>
                  <a:srgbClr val="90807A"/>
                </a:solidFill>
                <a:latin typeface="微软雅黑" panose="020B0503020204020204" pitchFamily="34" charset="-122"/>
                <a:ea typeface="微软雅黑" panose="020B0503020204020204" pitchFamily="34" charset="-122"/>
              </a:rPr>
              <a:t>Shanghai University of Electric Power</a:t>
            </a:r>
            <a:endParaRPr lang="zh-CN" altLang="en-US" sz="2000" dirty="0">
              <a:solidFill>
                <a:srgbClr val="90807A"/>
              </a:solidFill>
              <a:latin typeface="微软雅黑" panose="020B0503020204020204" pitchFamily="34" charset="-122"/>
              <a:ea typeface="微软雅黑" panose="020B0503020204020204" pitchFamily="34" charset="-122"/>
            </a:endParaRPr>
          </a:p>
        </p:txBody>
      </p:sp>
      <p:sp>
        <p:nvSpPr>
          <p:cNvPr id="11" name="任意多边形 25"/>
          <p:cNvSpPr/>
          <p:nvPr/>
        </p:nvSpPr>
        <p:spPr>
          <a:xfrm>
            <a:off x="7037403" y="216609"/>
            <a:ext cx="1203526" cy="74050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26"/>
          <p:cNvSpPr/>
          <p:nvPr/>
        </p:nvSpPr>
        <p:spPr>
          <a:xfrm>
            <a:off x="7656702" y="2235185"/>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21"/>
          <p:cNvSpPr/>
          <p:nvPr/>
        </p:nvSpPr>
        <p:spPr>
          <a:xfrm>
            <a:off x="10233618" y="1002581"/>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22"/>
          <p:cNvSpPr/>
          <p:nvPr/>
        </p:nvSpPr>
        <p:spPr>
          <a:xfrm>
            <a:off x="9744196" y="762132"/>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cstate="email"/>
          <a:srcRect/>
          <a:stretch>
            <a:fillRect/>
          </a:stretch>
        </p:blipFill>
        <p:spPr>
          <a:xfrm>
            <a:off x="-318053" y="0"/>
            <a:ext cx="2680698" cy="1152939"/>
          </a:xfrm>
          <a:prstGeom prst="rect">
            <a:avLst/>
          </a:prstGeom>
        </p:spPr>
      </p:pic>
      <p:pic>
        <p:nvPicPr>
          <p:cNvPr id="3" name="图片 2"/>
          <p:cNvPicPr>
            <a:picLocks noChangeAspect="1"/>
          </p:cNvPicPr>
          <p:nvPr/>
        </p:nvPicPr>
        <p:blipFill>
          <a:blip r:embed="rId2"/>
          <a:stretch>
            <a:fillRect/>
          </a:stretch>
        </p:blipFill>
        <p:spPr>
          <a:xfrm>
            <a:off x="609600" y="781050"/>
            <a:ext cx="10972800" cy="5295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rotWithShape="1">
          <a:blip r:embed="rId1" cstate="email"/>
          <a:srcRect/>
          <a:stretch>
            <a:fillRect/>
          </a:stretch>
        </p:blipFill>
        <p:spPr>
          <a:xfrm>
            <a:off x="2818113" y="-69421"/>
            <a:ext cx="6148264" cy="3656095"/>
          </a:xfrm>
          <a:prstGeom prst="rect">
            <a:avLst/>
          </a:prstGeom>
        </p:spPr>
      </p:pic>
      <p:sp>
        <p:nvSpPr>
          <p:cNvPr id="6" name="矩形 5"/>
          <p:cNvSpPr/>
          <p:nvPr/>
        </p:nvSpPr>
        <p:spPr>
          <a:xfrm>
            <a:off x="2407758" y="4937203"/>
            <a:ext cx="1005840" cy="368300"/>
          </a:xfrm>
          <a:prstGeom prst="rect">
            <a:avLst/>
          </a:prstGeom>
        </p:spPr>
        <p:txBody>
          <a:bodyPr wrap="none">
            <a:spAutoFit/>
          </a:bodyPr>
          <a:lstStyle/>
          <a:p>
            <a:pPr algn="ctr">
              <a:spcAft>
                <a:spcPts val="0"/>
              </a:spcAft>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01/</a:t>
            </a:r>
            <a:r>
              <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摘要</a:t>
            </a:r>
            <a:endPar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698662" y="4934028"/>
            <a:ext cx="1463040" cy="368300"/>
          </a:xfrm>
          <a:prstGeom prst="rect">
            <a:avLst/>
          </a:prstGeom>
        </p:spPr>
        <p:txBody>
          <a:bodyPr wrap="none">
            <a:spAutoFit/>
          </a:bodyPr>
          <a:lstStyle/>
          <a:p>
            <a:pPr algn="ctr">
              <a:spcAft>
                <a:spcPts val="0"/>
              </a:spcAft>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02/</a:t>
            </a:r>
            <a:r>
              <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相关技术</a:t>
            </a:r>
            <a:endPar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5217795" y="4933950"/>
            <a:ext cx="1576070" cy="645160"/>
          </a:xfrm>
          <a:prstGeom prst="rect">
            <a:avLst/>
          </a:prstGeom>
        </p:spPr>
        <p:txBody>
          <a:bodyPr wrap="square">
            <a:spAutoFit/>
          </a:bodyPr>
          <a:lstStyle/>
          <a:p>
            <a:pPr algn="ctr">
              <a:spcAft>
                <a:spcPts val="0"/>
              </a:spcAft>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03/</a:t>
            </a:r>
            <a:r>
              <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框架设计与实现</a:t>
            </a:r>
            <a:endPar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6827520" y="4937125"/>
            <a:ext cx="1578610" cy="645160"/>
          </a:xfrm>
          <a:prstGeom prst="rect">
            <a:avLst/>
          </a:prstGeom>
        </p:spPr>
        <p:txBody>
          <a:bodyPr wrap="square">
            <a:spAutoFit/>
          </a:bodyPr>
          <a:lstStyle/>
          <a:p>
            <a:pPr algn="ctr">
              <a:spcAft>
                <a:spcPts val="0"/>
              </a:spcAft>
              <a:defRPr/>
            </a:pPr>
            <a:r>
              <a:rPr lang="en-US" altLang="zh-CN"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04/</a:t>
            </a:r>
            <a:r>
              <a:rPr lang="zh-CN" altLang="en-US"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安全和隐私分析</a:t>
            </a:r>
            <a:endParaRPr lang="zh-CN" altLang="en-US"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p:cNvSpPr/>
          <p:nvPr/>
        </p:nvSpPr>
        <p:spPr>
          <a:xfrm>
            <a:off x="8674781" y="4934028"/>
            <a:ext cx="1005840" cy="368300"/>
          </a:xfrm>
          <a:prstGeom prst="rect">
            <a:avLst/>
          </a:prstGeom>
        </p:spPr>
        <p:txBody>
          <a:bodyPr wrap="none">
            <a:spAutoFit/>
          </a:bodyPr>
          <a:lstStyle/>
          <a:p>
            <a:pPr algn="ctr">
              <a:spcAft>
                <a:spcPts val="0"/>
              </a:spcAft>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05/</a:t>
            </a:r>
            <a:r>
              <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1" name="组合 30"/>
          <p:cNvGrpSpPr/>
          <p:nvPr/>
        </p:nvGrpSpPr>
        <p:grpSpPr>
          <a:xfrm>
            <a:off x="2308933" y="3700331"/>
            <a:ext cx="1086966" cy="1090110"/>
            <a:chOff x="4584701" y="522287"/>
            <a:chExt cx="2744788" cy="2752726"/>
          </a:xfrm>
          <a:solidFill>
            <a:srgbClr val="202A36"/>
          </a:solidFill>
        </p:grpSpPr>
        <p:sp>
          <p:nvSpPr>
            <p:cNvPr id="40" name="Oval 5"/>
            <p:cNvSpPr>
              <a:spLocks noChangeArrowheads="1"/>
            </p:cNvSpPr>
            <p:nvPr/>
          </p:nvSpPr>
          <p:spPr bwMode="auto">
            <a:xfrm>
              <a:off x="4837113" y="774700"/>
              <a:ext cx="2238375" cy="2246313"/>
            </a:xfrm>
            <a:prstGeom prst="ellipse">
              <a:avLst/>
            </a:prstGeom>
            <a:solidFill>
              <a:srgbClr val="90807A"/>
            </a:solidFill>
            <a:ln w="9525">
              <a:noFill/>
              <a:round/>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rgbClr val="90807A"/>
            </a:solidFill>
            <a:ln w="9525">
              <a:noFill/>
              <a:round/>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3886699" y="3697156"/>
            <a:ext cx="1086966" cy="1090110"/>
            <a:chOff x="4584701" y="522287"/>
            <a:chExt cx="2744788" cy="2752726"/>
          </a:xfrm>
          <a:solidFill>
            <a:srgbClr val="202A36"/>
          </a:solidFill>
        </p:grpSpPr>
        <p:sp>
          <p:nvSpPr>
            <p:cNvPr id="50" name="Oval 5"/>
            <p:cNvSpPr>
              <a:spLocks noChangeArrowheads="1"/>
            </p:cNvSpPr>
            <p:nvPr/>
          </p:nvSpPr>
          <p:spPr bwMode="auto">
            <a:xfrm>
              <a:off x="4837113" y="774700"/>
              <a:ext cx="2238375" cy="2246313"/>
            </a:xfrm>
            <a:prstGeom prst="ellipse">
              <a:avLst/>
            </a:prstGeom>
            <a:solidFill>
              <a:srgbClr val="90807A"/>
            </a:solidFill>
            <a:ln w="9525">
              <a:noFill/>
              <a:round/>
            </a:ln>
          </p:spPr>
          <p:txBody>
            <a:bodyPr vert="horz" wrap="square" lIns="91440" tIns="45720" rIns="91440" bIns="45720" numCol="1" anchor="t" anchorCtr="0" compatLnSpc="1"/>
            <a:lstStyle/>
            <a:p>
              <a:endParaRPr lang="zh-CN" altLang="en-US"/>
            </a:p>
          </p:txBody>
        </p:sp>
        <p:sp>
          <p:nvSpPr>
            <p:cNvPr id="51"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rgbClr val="90807A"/>
            </a:solidFill>
            <a:ln w="9525">
              <a:noFill/>
              <a:round/>
            </a:ln>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5462332" y="3697156"/>
            <a:ext cx="1086966" cy="1090110"/>
            <a:chOff x="4584701" y="522287"/>
            <a:chExt cx="2744788" cy="2752726"/>
          </a:xfrm>
          <a:solidFill>
            <a:srgbClr val="202A36"/>
          </a:solidFill>
        </p:grpSpPr>
        <p:sp>
          <p:nvSpPr>
            <p:cNvPr id="53" name="Oval 5"/>
            <p:cNvSpPr>
              <a:spLocks noChangeArrowheads="1"/>
            </p:cNvSpPr>
            <p:nvPr/>
          </p:nvSpPr>
          <p:spPr bwMode="auto">
            <a:xfrm>
              <a:off x="4837113" y="774700"/>
              <a:ext cx="2238375" cy="2246313"/>
            </a:xfrm>
            <a:prstGeom prst="ellipse">
              <a:avLst/>
            </a:prstGeom>
            <a:solidFill>
              <a:srgbClr val="90807A"/>
            </a:solidFill>
            <a:ln w="9525">
              <a:noFill/>
              <a:round/>
            </a:ln>
          </p:spPr>
          <p:txBody>
            <a:bodyPr vert="horz" wrap="square" lIns="91440" tIns="45720" rIns="91440" bIns="45720" numCol="1" anchor="t" anchorCtr="0" compatLnSpc="1"/>
            <a:lstStyle/>
            <a:p>
              <a:endParaRPr lang="zh-CN" altLang="en-US"/>
            </a:p>
          </p:txBody>
        </p:sp>
        <p:sp>
          <p:nvSpPr>
            <p:cNvPr id="54"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rgbClr val="90807A"/>
            </a:solidFill>
            <a:ln w="9525">
              <a:noFill/>
              <a:round/>
            </a:ln>
          </p:spPr>
          <p:txBody>
            <a:bodyPr vert="horz" wrap="square" lIns="91440" tIns="45720" rIns="91440" bIns="45720" numCol="1" anchor="t" anchorCtr="0" compatLnSpc="1"/>
            <a:lstStyle/>
            <a:p>
              <a:endParaRPr lang="zh-CN" altLang="en-US"/>
            </a:p>
          </p:txBody>
        </p:sp>
      </p:grpSp>
      <p:grpSp>
        <p:nvGrpSpPr>
          <p:cNvPr id="55" name="组合 54"/>
          <p:cNvGrpSpPr/>
          <p:nvPr/>
        </p:nvGrpSpPr>
        <p:grpSpPr>
          <a:xfrm>
            <a:off x="7072993" y="3697156"/>
            <a:ext cx="1086966" cy="1090110"/>
            <a:chOff x="4584701" y="522287"/>
            <a:chExt cx="2744788" cy="2752726"/>
          </a:xfrm>
          <a:solidFill>
            <a:srgbClr val="202A36"/>
          </a:solidFill>
        </p:grpSpPr>
        <p:sp>
          <p:nvSpPr>
            <p:cNvPr id="56" name="Oval 5"/>
            <p:cNvSpPr>
              <a:spLocks noChangeArrowheads="1"/>
            </p:cNvSpPr>
            <p:nvPr/>
          </p:nvSpPr>
          <p:spPr bwMode="auto">
            <a:xfrm>
              <a:off x="4837113" y="774700"/>
              <a:ext cx="2238375" cy="2246313"/>
            </a:xfrm>
            <a:prstGeom prst="ellipse">
              <a:avLst/>
            </a:prstGeom>
            <a:solidFill>
              <a:srgbClr val="90807A"/>
            </a:solidFill>
            <a:ln w="9525">
              <a:noFill/>
              <a:round/>
            </a:ln>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rgbClr val="90807A"/>
            </a:solidFill>
            <a:ln w="9525">
              <a:noFill/>
              <a:round/>
            </a:ln>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8623701" y="3697156"/>
            <a:ext cx="1086966" cy="1090110"/>
            <a:chOff x="4584701" y="522287"/>
            <a:chExt cx="2744788" cy="2752726"/>
          </a:xfrm>
          <a:solidFill>
            <a:srgbClr val="202A36"/>
          </a:solidFill>
        </p:grpSpPr>
        <p:sp>
          <p:nvSpPr>
            <p:cNvPr id="59" name="Oval 5"/>
            <p:cNvSpPr>
              <a:spLocks noChangeArrowheads="1"/>
            </p:cNvSpPr>
            <p:nvPr/>
          </p:nvSpPr>
          <p:spPr bwMode="auto">
            <a:xfrm>
              <a:off x="4837113" y="774700"/>
              <a:ext cx="2238375" cy="2246313"/>
            </a:xfrm>
            <a:prstGeom prst="ellipse">
              <a:avLst/>
            </a:prstGeom>
            <a:solidFill>
              <a:srgbClr val="90807A"/>
            </a:solidFill>
            <a:ln w="9525">
              <a:noFill/>
              <a:round/>
            </a:ln>
          </p:spPr>
          <p:txBody>
            <a:bodyPr vert="horz" wrap="square" lIns="91440" tIns="45720" rIns="91440" bIns="45720" numCol="1" anchor="t" anchorCtr="0" compatLnSpc="1"/>
            <a:lstStyle/>
            <a:p>
              <a:endParaRPr lang="zh-CN" altLang="en-US"/>
            </a:p>
          </p:txBody>
        </p:sp>
        <p:sp>
          <p:nvSpPr>
            <p:cNvPr id="60"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rgbClr val="90807A"/>
            </a:solidFill>
            <a:ln w="9525">
              <a:noFill/>
              <a:round/>
            </a:ln>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0" y="3090295"/>
            <a:ext cx="12192000" cy="4195"/>
            <a:chOff x="0" y="5083947"/>
            <a:chExt cx="12192000" cy="4195"/>
          </a:xfrm>
        </p:grpSpPr>
        <p:cxnSp>
          <p:nvCxnSpPr>
            <p:cNvPr id="68" name="直接连接符 67"/>
            <p:cNvCxnSpPr/>
            <p:nvPr/>
          </p:nvCxnSpPr>
          <p:spPr>
            <a:xfrm>
              <a:off x="0" y="5083947"/>
              <a:ext cx="4454114" cy="41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561014" y="5083947"/>
              <a:ext cx="463098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2" name="TextBox 59"/>
          <p:cNvSpPr txBox="1">
            <a:spLocks noChangeArrowheads="1"/>
          </p:cNvSpPr>
          <p:nvPr/>
        </p:nvSpPr>
        <p:spPr bwMode="auto">
          <a:xfrm flipH="1">
            <a:off x="4410742" y="2764175"/>
            <a:ext cx="3312368" cy="461665"/>
          </a:xfrm>
          <a:prstGeom prst="rect">
            <a:avLst/>
          </a:prstGeom>
          <a:solidFill>
            <a:srgbClr val="FCB00F"/>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b="1" kern="0" dirty="0">
                <a:solidFill>
                  <a:schemeClr val="bg1"/>
                </a:solidFill>
                <a:latin typeface="微软雅黑" panose="020B0503020204020204" pitchFamily="34" charset="-122"/>
                <a:ea typeface="微软雅黑" panose="020B0503020204020204" pitchFamily="34" charset="-122"/>
              </a:rPr>
              <a:t>目录 </a:t>
            </a:r>
            <a:r>
              <a:rPr lang="en-US" altLang="zh-CN" sz="2400" b="1" kern="0" dirty="0">
                <a:solidFill>
                  <a:schemeClr val="bg1"/>
                </a:solidFill>
                <a:latin typeface="微软雅黑" panose="020B0503020204020204" pitchFamily="34" charset="-122"/>
                <a:ea typeface="微软雅黑" panose="020B0503020204020204" pitchFamily="34" charset="-122"/>
              </a:rPr>
              <a:t>/ </a:t>
            </a:r>
            <a:r>
              <a:rPr lang="en-US" altLang="zh-CN" sz="2400" kern="0" dirty="0">
                <a:solidFill>
                  <a:schemeClr val="bg1"/>
                </a:solidFill>
                <a:latin typeface="微软雅黑" panose="020B0503020204020204" pitchFamily="34" charset="-122"/>
                <a:ea typeface="微软雅黑" panose="020B0503020204020204" pitchFamily="34" charset="-122"/>
              </a:rPr>
              <a:t>CONTENTS</a:t>
            </a:r>
            <a:endParaRPr lang="en-US" altLang="ko-KR" sz="2400" kern="0" dirty="0">
              <a:solidFill>
                <a:schemeClr val="bg1"/>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947469" y="1667107"/>
            <a:ext cx="984643" cy="605829"/>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12458" y="758260"/>
            <a:ext cx="1178389" cy="725037"/>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10318569" y="2327644"/>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28"/>
          <p:cNvSpPr>
            <a:spLocks noEditPoints="1"/>
          </p:cNvSpPr>
          <p:nvPr/>
        </p:nvSpPr>
        <p:spPr bwMode="auto">
          <a:xfrm>
            <a:off x="2494831" y="3973557"/>
            <a:ext cx="714540" cy="536882"/>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5" name="Freeform 8"/>
          <p:cNvSpPr>
            <a:spLocks noEditPoints="1"/>
          </p:cNvSpPr>
          <p:nvPr/>
        </p:nvSpPr>
        <p:spPr bwMode="auto">
          <a:xfrm rot="2925393">
            <a:off x="4272143" y="3968336"/>
            <a:ext cx="315446" cy="540976"/>
          </a:xfrm>
          <a:custGeom>
            <a:avLst/>
            <a:gdLst>
              <a:gd name="T0" fmla="*/ 24 w 112"/>
              <a:gd name="T1" fmla="*/ 148 h 192"/>
              <a:gd name="T2" fmla="*/ 28 w 112"/>
              <a:gd name="T3" fmla="*/ 52 h 192"/>
              <a:gd name="T4" fmla="*/ 32 w 112"/>
              <a:gd name="T5" fmla="*/ 172 h 192"/>
              <a:gd name="T6" fmla="*/ 8 w 112"/>
              <a:gd name="T7" fmla="*/ 184 h 192"/>
              <a:gd name="T8" fmla="*/ 32 w 112"/>
              <a:gd name="T9" fmla="*/ 172 h 192"/>
              <a:gd name="T10" fmla="*/ 8 w 112"/>
              <a:gd name="T11" fmla="*/ 35 h 192"/>
              <a:gd name="T12" fmla="*/ 32 w 112"/>
              <a:gd name="T13" fmla="*/ 164 h 192"/>
              <a:gd name="T14" fmla="*/ 32 w 112"/>
              <a:gd name="T15" fmla="*/ 192 h 192"/>
              <a:gd name="T16" fmla="*/ 0 w 112"/>
              <a:gd name="T17" fmla="*/ 184 h 192"/>
              <a:gd name="T18" fmla="*/ 0 w 112"/>
              <a:gd name="T19" fmla="*/ 32 h 192"/>
              <a:gd name="T20" fmla="*/ 20 w 112"/>
              <a:gd name="T21" fmla="*/ 0 h 192"/>
              <a:gd name="T22" fmla="*/ 39 w 112"/>
              <a:gd name="T23" fmla="*/ 32 h 192"/>
              <a:gd name="T24" fmla="*/ 40 w 112"/>
              <a:gd name="T25" fmla="*/ 184 h 192"/>
              <a:gd name="T26" fmla="*/ 108 w 112"/>
              <a:gd name="T27" fmla="*/ 164 h 192"/>
              <a:gd name="T28" fmla="*/ 84 w 112"/>
              <a:gd name="T29" fmla="*/ 172 h 192"/>
              <a:gd name="T30" fmla="*/ 108 w 112"/>
              <a:gd name="T31" fmla="*/ 164 h 192"/>
              <a:gd name="T32" fmla="*/ 92 w 112"/>
              <a:gd name="T33" fmla="*/ 140 h 192"/>
              <a:gd name="T34" fmla="*/ 108 w 112"/>
              <a:gd name="T35" fmla="*/ 148 h 192"/>
              <a:gd name="T36" fmla="*/ 108 w 112"/>
              <a:gd name="T37" fmla="*/ 116 h 192"/>
              <a:gd name="T38" fmla="*/ 84 w 112"/>
              <a:gd name="T39" fmla="*/ 124 h 192"/>
              <a:gd name="T40" fmla="*/ 108 w 112"/>
              <a:gd name="T41" fmla="*/ 116 h 192"/>
              <a:gd name="T42" fmla="*/ 92 w 112"/>
              <a:gd name="T43" fmla="*/ 92 h 192"/>
              <a:gd name="T44" fmla="*/ 108 w 112"/>
              <a:gd name="T45" fmla="*/ 100 h 192"/>
              <a:gd name="T46" fmla="*/ 108 w 112"/>
              <a:gd name="T47" fmla="*/ 68 h 192"/>
              <a:gd name="T48" fmla="*/ 84 w 112"/>
              <a:gd name="T49" fmla="*/ 76 h 192"/>
              <a:gd name="T50" fmla="*/ 108 w 112"/>
              <a:gd name="T51" fmla="*/ 68 h 192"/>
              <a:gd name="T52" fmla="*/ 92 w 112"/>
              <a:gd name="T53" fmla="*/ 44 h 192"/>
              <a:gd name="T54" fmla="*/ 108 w 112"/>
              <a:gd name="T55" fmla="*/ 52 h 192"/>
              <a:gd name="T56" fmla="*/ 108 w 112"/>
              <a:gd name="T57" fmla="*/ 20 h 192"/>
              <a:gd name="T58" fmla="*/ 84 w 112"/>
              <a:gd name="T59" fmla="*/ 28 h 192"/>
              <a:gd name="T60" fmla="*/ 108 w 112"/>
              <a:gd name="T61" fmla="*/ 20 h 192"/>
              <a:gd name="T62" fmla="*/ 64 w 112"/>
              <a:gd name="T63" fmla="*/ 192 h 192"/>
              <a:gd name="T64" fmla="*/ 56 w 112"/>
              <a:gd name="T65" fmla="*/ 8 h 192"/>
              <a:gd name="T66" fmla="*/ 104 w 112"/>
              <a:gd name="T67" fmla="*/ 0 h 192"/>
              <a:gd name="T68" fmla="*/ 112 w 112"/>
              <a:gd name="T69"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92">
                <a:moveTo>
                  <a:pt x="28" y="148"/>
                </a:moveTo>
                <a:cubicBezTo>
                  <a:pt x="24" y="148"/>
                  <a:pt x="24" y="148"/>
                  <a:pt x="24" y="148"/>
                </a:cubicBezTo>
                <a:cubicBezTo>
                  <a:pt x="24" y="52"/>
                  <a:pt x="24" y="52"/>
                  <a:pt x="24" y="52"/>
                </a:cubicBezTo>
                <a:cubicBezTo>
                  <a:pt x="28" y="52"/>
                  <a:pt x="28" y="52"/>
                  <a:pt x="28" y="52"/>
                </a:cubicBezTo>
                <a:lnTo>
                  <a:pt x="28" y="148"/>
                </a:lnTo>
                <a:close/>
                <a:moveTo>
                  <a:pt x="32" y="172"/>
                </a:moveTo>
                <a:cubicBezTo>
                  <a:pt x="8" y="172"/>
                  <a:pt x="8" y="172"/>
                  <a:pt x="8" y="172"/>
                </a:cubicBezTo>
                <a:cubicBezTo>
                  <a:pt x="8" y="184"/>
                  <a:pt x="8" y="184"/>
                  <a:pt x="8" y="184"/>
                </a:cubicBezTo>
                <a:cubicBezTo>
                  <a:pt x="32" y="184"/>
                  <a:pt x="32" y="184"/>
                  <a:pt x="32" y="184"/>
                </a:cubicBezTo>
                <a:lnTo>
                  <a:pt x="32" y="172"/>
                </a:lnTo>
                <a:close/>
                <a:moveTo>
                  <a:pt x="32" y="35"/>
                </a:moveTo>
                <a:cubicBezTo>
                  <a:pt x="8" y="35"/>
                  <a:pt x="8" y="35"/>
                  <a:pt x="8" y="35"/>
                </a:cubicBezTo>
                <a:cubicBezTo>
                  <a:pt x="8" y="164"/>
                  <a:pt x="8" y="164"/>
                  <a:pt x="8" y="164"/>
                </a:cubicBezTo>
                <a:cubicBezTo>
                  <a:pt x="32" y="164"/>
                  <a:pt x="32" y="164"/>
                  <a:pt x="32" y="164"/>
                </a:cubicBezTo>
                <a:lnTo>
                  <a:pt x="32" y="35"/>
                </a:lnTo>
                <a:close/>
                <a:moveTo>
                  <a:pt x="32" y="192"/>
                </a:moveTo>
                <a:cubicBezTo>
                  <a:pt x="8" y="192"/>
                  <a:pt x="8" y="192"/>
                  <a:pt x="8" y="192"/>
                </a:cubicBezTo>
                <a:cubicBezTo>
                  <a:pt x="3" y="192"/>
                  <a:pt x="0" y="188"/>
                  <a:pt x="0" y="184"/>
                </a:cubicBezTo>
                <a:cubicBezTo>
                  <a:pt x="0" y="35"/>
                  <a:pt x="0" y="35"/>
                  <a:pt x="0" y="35"/>
                </a:cubicBezTo>
                <a:cubicBezTo>
                  <a:pt x="0" y="34"/>
                  <a:pt x="0" y="33"/>
                  <a:pt x="0" y="32"/>
                </a:cubicBezTo>
                <a:cubicBezTo>
                  <a:pt x="12" y="4"/>
                  <a:pt x="12" y="4"/>
                  <a:pt x="12" y="4"/>
                </a:cubicBezTo>
                <a:cubicBezTo>
                  <a:pt x="14" y="2"/>
                  <a:pt x="16" y="0"/>
                  <a:pt x="20" y="0"/>
                </a:cubicBezTo>
                <a:cubicBezTo>
                  <a:pt x="23" y="0"/>
                  <a:pt x="26" y="2"/>
                  <a:pt x="27" y="4"/>
                </a:cubicBezTo>
                <a:cubicBezTo>
                  <a:pt x="39" y="32"/>
                  <a:pt x="39" y="32"/>
                  <a:pt x="39" y="32"/>
                </a:cubicBezTo>
                <a:cubicBezTo>
                  <a:pt x="39" y="33"/>
                  <a:pt x="40" y="34"/>
                  <a:pt x="40" y="35"/>
                </a:cubicBezTo>
                <a:cubicBezTo>
                  <a:pt x="40" y="184"/>
                  <a:pt x="40" y="184"/>
                  <a:pt x="40" y="184"/>
                </a:cubicBezTo>
                <a:cubicBezTo>
                  <a:pt x="40" y="188"/>
                  <a:pt x="36" y="192"/>
                  <a:pt x="32" y="192"/>
                </a:cubicBezTo>
                <a:close/>
                <a:moveTo>
                  <a:pt x="108" y="164"/>
                </a:moveTo>
                <a:cubicBezTo>
                  <a:pt x="84" y="164"/>
                  <a:pt x="84" y="164"/>
                  <a:pt x="84" y="164"/>
                </a:cubicBezTo>
                <a:cubicBezTo>
                  <a:pt x="84" y="172"/>
                  <a:pt x="84" y="172"/>
                  <a:pt x="84" y="172"/>
                </a:cubicBezTo>
                <a:cubicBezTo>
                  <a:pt x="108" y="172"/>
                  <a:pt x="108" y="172"/>
                  <a:pt x="108" y="172"/>
                </a:cubicBezTo>
                <a:lnTo>
                  <a:pt x="108" y="164"/>
                </a:lnTo>
                <a:close/>
                <a:moveTo>
                  <a:pt x="108" y="140"/>
                </a:moveTo>
                <a:cubicBezTo>
                  <a:pt x="92" y="140"/>
                  <a:pt x="92" y="140"/>
                  <a:pt x="92" y="140"/>
                </a:cubicBezTo>
                <a:cubicBezTo>
                  <a:pt x="92" y="148"/>
                  <a:pt x="92" y="148"/>
                  <a:pt x="92" y="148"/>
                </a:cubicBezTo>
                <a:cubicBezTo>
                  <a:pt x="108" y="148"/>
                  <a:pt x="108" y="148"/>
                  <a:pt x="108" y="148"/>
                </a:cubicBezTo>
                <a:lnTo>
                  <a:pt x="108" y="140"/>
                </a:lnTo>
                <a:close/>
                <a:moveTo>
                  <a:pt x="108" y="116"/>
                </a:moveTo>
                <a:cubicBezTo>
                  <a:pt x="84" y="116"/>
                  <a:pt x="84" y="116"/>
                  <a:pt x="84" y="116"/>
                </a:cubicBezTo>
                <a:cubicBezTo>
                  <a:pt x="84" y="124"/>
                  <a:pt x="84" y="124"/>
                  <a:pt x="84" y="124"/>
                </a:cubicBezTo>
                <a:cubicBezTo>
                  <a:pt x="108" y="124"/>
                  <a:pt x="108" y="124"/>
                  <a:pt x="108" y="124"/>
                </a:cubicBezTo>
                <a:lnTo>
                  <a:pt x="108" y="116"/>
                </a:lnTo>
                <a:close/>
                <a:moveTo>
                  <a:pt x="108" y="92"/>
                </a:moveTo>
                <a:cubicBezTo>
                  <a:pt x="92" y="92"/>
                  <a:pt x="92" y="92"/>
                  <a:pt x="92" y="92"/>
                </a:cubicBezTo>
                <a:cubicBezTo>
                  <a:pt x="92" y="100"/>
                  <a:pt x="92" y="100"/>
                  <a:pt x="92" y="100"/>
                </a:cubicBezTo>
                <a:cubicBezTo>
                  <a:pt x="108" y="100"/>
                  <a:pt x="108" y="100"/>
                  <a:pt x="108" y="100"/>
                </a:cubicBezTo>
                <a:lnTo>
                  <a:pt x="108" y="92"/>
                </a:lnTo>
                <a:close/>
                <a:moveTo>
                  <a:pt x="108" y="68"/>
                </a:moveTo>
                <a:cubicBezTo>
                  <a:pt x="84" y="68"/>
                  <a:pt x="84" y="68"/>
                  <a:pt x="84" y="68"/>
                </a:cubicBezTo>
                <a:cubicBezTo>
                  <a:pt x="84" y="76"/>
                  <a:pt x="84" y="76"/>
                  <a:pt x="84" y="76"/>
                </a:cubicBezTo>
                <a:cubicBezTo>
                  <a:pt x="108" y="76"/>
                  <a:pt x="108" y="76"/>
                  <a:pt x="108" y="76"/>
                </a:cubicBezTo>
                <a:lnTo>
                  <a:pt x="108" y="68"/>
                </a:lnTo>
                <a:close/>
                <a:moveTo>
                  <a:pt x="108" y="44"/>
                </a:moveTo>
                <a:cubicBezTo>
                  <a:pt x="92" y="44"/>
                  <a:pt x="92" y="44"/>
                  <a:pt x="92" y="44"/>
                </a:cubicBezTo>
                <a:cubicBezTo>
                  <a:pt x="92" y="52"/>
                  <a:pt x="92" y="52"/>
                  <a:pt x="92" y="52"/>
                </a:cubicBezTo>
                <a:cubicBezTo>
                  <a:pt x="108" y="52"/>
                  <a:pt x="108" y="52"/>
                  <a:pt x="108" y="52"/>
                </a:cubicBezTo>
                <a:lnTo>
                  <a:pt x="108" y="44"/>
                </a:lnTo>
                <a:close/>
                <a:moveTo>
                  <a:pt x="108" y="20"/>
                </a:moveTo>
                <a:cubicBezTo>
                  <a:pt x="84" y="20"/>
                  <a:pt x="84" y="20"/>
                  <a:pt x="84" y="20"/>
                </a:cubicBezTo>
                <a:cubicBezTo>
                  <a:pt x="84" y="28"/>
                  <a:pt x="84" y="28"/>
                  <a:pt x="84" y="28"/>
                </a:cubicBezTo>
                <a:cubicBezTo>
                  <a:pt x="108" y="28"/>
                  <a:pt x="108" y="28"/>
                  <a:pt x="108" y="28"/>
                </a:cubicBezTo>
                <a:lnTo>
                  <a:pt x="108" y="20"/>
                </a:lnTo>
                <a:close/>
                <a:moveTo>
                  <a:pt x="104" y="192"/>
                </a:moveTo>
                <a:cubicBezTo>
                  <a:pt x="64" y="192"/>
                  <a:pt x="64" y="192"/>
                  <a:pt x="64" y="192"/>
                </a:cubicBezTo>
                <a:cubicBezTo>
                  <a:pt x="59" y="192"/>
                  <a:pt x="56" y="188"/>
                  <a:pt x="56" y="184"/>
                </a:cubicBezTo>
                <a:cubicBezTo>
                  <a:pt x="56" y="8"/>
                  <a:pt x="56" y="8"/>
                  <a:pt x="56" y="8"/>
                </a:cubicBezTo>
                <a:cubicBezTo>
                  <a:pt x="56" y="3"/>
                  <a:pt x="59" y="0"/>
                  <a:pt x="64" y="0"/>
                </a:cubicBezTo>
                <a:cubicBezTo>
                  <a:pt x="104" y="0"/>
                  <a:pt x="104" y="0"/>
                  <a:pt x="104" y="0"/>
                </a:cubicBezTo>
                <a:cubicBezTo>
                  <a:pt x="108" y="0"/>
                  <a:pt x="112" y="3"/>
                  <a:pt x="112" y="8"/>
                </a:cubicBezTo>
                <a:cubicBezTo>
                  <a:pt x="112" y="184"/>
                  <a:pt x="112" y="184"/>
                  <a:pt x="112" y="184"/>
                </a:cubicBezTo>
                <a:cubicBezTo>
                  <a:pt x="112" y="188"/>
                  <a:pt x="108" y="192"/>
                  <a:pt x="104" y="19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0" name="Freeform 7"/>
          <p:cNvSpPr>
            <a:spLocks noEditPoints="1"/>
          </p:cNvSpPr>
          <p:nvPr/>
        </p:nvSpPr>
        <p:spPr bwMode="auto">
          <a:xfrm>
            <a:off x="5705739" y="3982011"/>
            <a:ext cx="583523" cy="491053"/>
          </a:xfrm>
          <a:custGeom>
            <a:avLst/>
            <a:gdLst>
              <a:gd name="T0" fmla="*/ 156 w 192"/>
              <a:gd name="T1" fmla="*/ 17 h 161"/>
              <a:gd name="T2" fmla="*/ 128 w 192"/>
              <a:gd name="T3" fmla="*/ 45 h 161"/>
              <a:gd name="T4" fmla="*/ 64 w 192"/>
              <a:gd name="T5" fmla="*/ 45 h 161"/>
              <a:gd name="T6" fmla="*/ 60 w 192"/>
              <a:gd name="T7" fmla="*/ 29 h 161"/>
              <a:gd name="T8" fmla="*/ 64 w 192"/>
              <a:gd name="T9" fmla="*/ 40 h 161"/>
              <a:gd name="T10" fmla="*/ 70 w 192"/>
              <a:gd name="T11" fmla="*/ 47 h 161"/>
              <a:gd name="T12" fmla="*/ 168 w 192"/>
              <a:gd name="T13" fmla="*/ 109 h 161"/>
              <a:gd name="T14" fmla="*/ 148 w 192"/>
              <a:gd name="T15" fmla="*/ 141 h 161"/>
              <a:gd name="T16" fmla="*/ 168 w 192"/>
              <a:gd name="T17" fmla="*/ 109 h 161"/>
              <a:gd name="T18" fmla="*/ 148 w 192"/>
              <a:gd name="T19" fmla="*/ 81 h 161"/>
              <a:gd name="T20" fmla="*/ 168 w 192"/>
              <a:gd name="T21" fmla="*/ 97 h 161"/>
              <a:gd name="T22" fmla="*/ 136 w 192"/>
              <a:gd name="T23" fmla="*/ 109 h 161"/>
              <a:gd name="T24" fmla="*/ 116 w 192"/>
              <a:gd name="T25" fmla="*/ 141 h 161"/>
              <a:gd name="T26" fmla="*/ 136 w 192"/>
              <a:gd name="T27" fmla="*/ 109 h 161"/>
              <a:gd name="T28" fmla="*/ 116 w 192"/>
              <a:gd name="T29" fmla="*/ 81 h 161"/>
              <a:gd name="T30" fmla="*/ 136 w 192"/>
              <a:gd name="T31" fmla="*/ 97 h 161"/>
              <a:gd name="T32" fmla="*/ 104 w 192"/>
              <a:gd name="T33" fmla="*/ 109 h 161"/>
              <a:gd name="T34" fmla="*/ 84 w 192"/>
              <a:gd name="T35" fmla="*/ 141 h 161"/>
              <a:gd name="T36" fmla="*/ 104 w 192"/>
              <a:gd name="T37" fmla="*/ 109 h 161"/>
              <a:gd name="T38" fmla="*/ 84 w 192"/>
              <a:gd name="T39" fmla="*/ 81 h 161"/>
              <a:gd name="T40" fmla="*/ 104 w 192"/>
              <a:gd name="T41" fmla="*/ 97 h 161"/>
              <a:gd name="T42" fmla="*/ 64 w 192"/>
              <a:gd name="T43" fmla="*/ 25 h 161"/>
              <a:gd name="T44" fmla="*/ 64 w 192"/>
              <a:gd name="T45" fmla="*/ 57 h 161"/>
              <a:gd name="T46" fmla="*/ 64 w 192"/>
              <a:gd name="T47" fmla="*/ 25 h 161"/>
              <a:gd name="T48" fmla="*/ 20 w 192"/>
              <a:gd name="T49" fmla="*/ 109 h 161"/>
              <a:gd name="T50" fmla="*/ 44 w 192"/>
              <a:gd name="T51" fmla="*/ 149 h 161"/>
              <a:gd name="T52" fmla="*/ 40 w 192"/>
              <a:gd name="T53" fmla="*/ 81 h 161"/>
              <a:gd name="T54" fmla="*/ 20 w 192"/>
              <a:gd name="T55" fmla="*/ 97 h 161"/>
              <a:gd name="T56" fmla="*/ 40 w 192"/>
              <a:gd name="T57" fmla="*/ 81 h 161"/>
              <a:gd name="T58" fmla="*/ 72 w 192"/>
              <a:gd name="T59" fmla="*/ 81 h 161"/>
              <a:gd name="T60" fmla="*/ 52 w 192"/>
              <a:gd name="T61" fmla="*/ 97 h 161"/>
              <a:gd name="T62" fmla="*/ 48 w 192"/>
              <a:gd name="T63" fmla="*/ 149 h 161"/>
              <a:gd name="T64" fmla="*/ 72 w 192"/>
              <a:gd name="T65" fmla="*/ 109 h 161"/>
              <a:gd name="T66" fmla="*/ 48 w 192"/>
              <a:gd name="T67" fmla="*/ 149 h 161"/>
              <a:gd name="T68" fmla="*/ 188 w 192"/>
              <a:gd name="T69" fmla="*/ 161 h 161"/>
              <a:gd name="T70" fmla="*/ 4 w 192"/>
              <a:gd name="T71" fmla="*/ 65 h 161"/>
              <a:gd name="T72" fmla="*/ 0 w 192"/>
              <a:gd name="T73" fmla="*/ 61 h 161"/>
              <a:gd name="T74" fmla="*/ 8 w 192"/>
              <a:gd name="T75" fmla="*/ 53 h 161"/>
              <a:gd name="T76" fmla="*/ 123 w 192"/>
              <a:gd name="T77" fmla="*/ 53 h 161"/>
              <a:gd name="T78" fmla="*/ 192 w 192"/>
              <a:gd name="T79" fmla="*/ 53 h 161"/>
              <a:gd name="T80" fmla="*/ 188 w 192"/>
              <a:gd name="T81" fmla="*/ 6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61">
                <a:moveTo>
                  <a:pt x="95" y="17"/>
                </a:moveTo>
                <a:cubicBezTo>
                  <a:pt x="156" y="17"/>
                  <a:pt x="156" y="17"/>
                  <a:pt x="156" y="17"/>
                </a:cubicBezTo>
                <a:cubicBezTo>
                  <a:pt x="192" y="45"/>
                  <a:pt x="192" y="45"/>
                  <a:pt x="192" y="45"/>
                </a:cubicBezTo>
                <a:cubicBezTo>
                  <a:pt x="128" y="45"/>
                  <a:pt x="128" y="45"/>
                  <a:pt x="128" y="45"/>
                </a:cubicBezTo>
                <a:lnTo>
                  <a:pt x="95" y="17"/>
                </a:lnTo>
                <a:close/>
                <a:moveTo>
                  <a:pt x="64" y="45"/>
                </a:moveTo>
                <a:cubicBezTo>
                  <a:pt x="60" y="45"/>
                  <a:pt x="60" y="45"/>
                  <a:pt x="60" y="45"/>
                </a:cubicBezTo>
                <a:cubicBezTo>
                  <a:pt x="60" y="29"/>
                  <a:pt x="60" y="29"/>
                  <a:pt x="60" y="29"/>
                </a:cubicBezTo>
                <a:cubicBezTo>
                  <a:pt x="64" y="29"/>
                  <a:pt x="64" y="29"/>
                  <a:pt x="64" y="29"/>
                </a:cubicBezTo>
                <a:cubicBezTo>
                  <a:pt x="64" y="40"/>
                  <a:pt x="64" y="40"/>
                  <a:pt x="64" y="40"/>
                </a:cubicBezTo>
                <a:cubicBezTo>
                  <a:pt x="72" y="44"/>
                  <a:pt x="72" y="44"/>
                  <a:pt x="72" y="44"/>
                </a:cubicBezTo>
                <a:cubicBezTo>
                  <a:pt x="70" y="47"/>
                  <a:pt x="70" y="47"/>
                  <a:pt x="70" y="47"/>
                </a:cubicBezTo>
                <a:lnTo>
                  <a:pt x="64" y="45"/>
                </a:lnTo>
                <a:close/>
                <a:moveTo>
                  <a:pt x="168" y="109"/>
                </a:moveTo>
                <a:cubicBezTo>
                  <a:pt x="148" y="109"/>
                  <a:pt x="148" y="109"/>
                  <a:pt x="148" y="109"/>
                </a:cubicBezTo>
                <a:cubicBezTo>
                  <a:pt x="148" y="141"/>
                  <a:pt x="148" y="141"/>
                  <a:pt x="148" y="141"/>
                </a:cubicBezTo>
                <a:cubicBezTo>
                  <a:pt x="168" y="141"/>
                  <a:pt x="168" y="141"/>
                  <a:pt x="168" y="141"/>
                </a:cubicBezTo>
                <a:lnTo>
                  <a:pt x="168" y="109"/>
                </a:lnTo>
                <a:close/>
                <a:moveTo>
                  <a:pt x="168" y="81"/>
                </a:moveTo>
                <a:cubicBezTo>
                  <a:pt x="148" y="81"/>
                  <a:pt x="148" y="81"/>
                  <a:pt x="148" y="81"/>
                </a:cubicBezTo>
                <a:cubicBezTo>
                  <a:pt x="148" y="97"/>
                  <a:pt x="148" y="97"/>
                  <a:pt x="148" y="97"/>
                </a:cubicBezTo>
                <a:cubicBezTo>
                  <a:pt x="168" y="97"/>
                  <a:pt x="168" y="97"/>
                  <a:pt x="168" y="97"/>
                </a:cubicBezTo>
                <a:lnTo>
                  <a:pt x="168" y="81"/>
                </a:lnTo>
                <a:close/>
                <a:moveTo>
                  <a:pt x="136" y="109"/>
                </a:moveTo>
                <a:cubicBezTo>
                  <a:pt x="116" y="109"/>
                  <a:pt x="116" y="109"/>
                  <a:pt x="116" y="109"/>
                </a:cubicBezTo>
                <a:cubicBezTo>
                  <a:pt x="116" y="141"/>
                  <a:pt x="116" y="141"/>
                  <a:pt x="116" y="141"/>
                </a:cubicBezTo>
                <a:cubicBezTo>
                  <a:pt x="136" y="141"/>
                  <a:pt x="136" y="141"/>
                  <a:pt x="136" y="141"/>
                </a:cubicBezTo>
                <a:lnTo>
                  <a:pt x="136" y="109"/>
                </a:lnTo>
                <a:close/>
                <a:moveTo>
                  <a:pt x="136" y="81"/>
                </a:moveTo>
                <a:cubicBezTo>
                  <a:pt x="116" y="81"/>
                  <a:pt x="116" y="81"/>
                  <a:pt x="116" y="81"/>
                </a:cubicBezTo>
                <a:cubicBezTo>
                  <a:pt x="116" y="97"/>
                  <a:pt x="116" y="97"/>
                  <a:pt x="116" y="97"/>
                </a:cubicBezTo>
                <a:cubicBezTo>
                  <a:pt x="136" y="97"/>
                  <a:pt x="136" y="97"/>
                  <a:pt x="136" y="97"/>
                </a:cubicBezTo>
                <a:lnTo>
                  <a:pt x="136" y="81"/>
                </a:lnTo>
                <a:close/>
                <a:moveTo>
                  <a:pt x="104" y="109"/>
                </a:moveTo>
                <a:cubicBezTo>
                  <a:pt x="84" y="109"/>
                  <a:pt x="84" y="109"/>
                  <a:pt x="84" y="109"/>
                </a:cubicBezTo>
                <a:cubicBezTo>
                  <a:pt x="84" y="141"/>
                  <a:pt x="84" y="141"/>
                  <a:pt x="84" y="141"/>
                </a:cubicBezTo>
                <a:cubicBezTo>
                  <a:pt x="104" y="141"/>
                  <a:pt x="104" y="141"/>
                  <a:pt x="104" y="141"/>
                </a:cubicBezTo>
                <a:lnTo>
                  <a:pt x="104" y="109"/>
                </a:lnTo>
                <a:close/>
                <a:moveTo>
                  <a:pt x="104" y="81"/>
                </a:moveTo>
                <a:cubicBezTo>
                  <a:pt x="84" y="81"/>
                  <a:pt x="84" y="81"/>
                  <a:pt x="84" y="81"/>
                </a:cubicBezTo>
                <a:cubicBezTo>
                  <a:pt x="84" y="97"/>
                  <a:pt x="84" y="97"/>
                  <a:pt x="84" y="97"/>
                </a:cubicBezTo>
                <a:cubicBezTo>
                  <a:pt x="104" y="97"/>
                  <a:pt x="104" y="97"/>
                  <a:pt x="104" y="97"/>
                </a:cubicBezTo>
                <a:lnTo>
                  <a:pt x="104" y="81"/>
                </a:lnTo>
                <a:close/>
                <a:moveTo>
                  <a:pt x="64" y="25"/>
                </a:moveTo>
                <a:cubicBezTo>
                  <a:pt x="55" y="25"/>
                  <a:pt x="48" y="32"/>
                  <a:pt x="48" y="41"/>
                </a:cubicBezTo>
                <a:cubicBezTo>
                  <a:pt x="48" y="49"/>
                  <a:pt x="55" y="57"/>
                  <a:pt x="64" y="57"/>
                </a:cubicBezTo>
                <a:cubicBezTo>
                  <a:pt x="72" y="57"/>
                  <a:pt x="80" y="49"/>
                  <a:pt x="80" y="41"/>
                </a:cubicBezTo>
                <a:cubicBezTo>
                  <a:pt x="80" y="32"/>
                  <a:pt x="72" y="25"/>
                  <a:pt x="64" y="25"/>
                </a:cubicBezTo>
                <a:close/>
                <a:moveTo>
                  <a:pt x="44" y="109"/>
                </a:moveTo>
                <a:cubicBezTo>
                  <a:pt x="20" y="109"/>
                  <a:pt x="20" y="109"/>
                  <a:pt x="20" y="109"/>
                </a:cubicBezTo>
                <a:cubicBezTo>
                  <a:pt x="20" y="149"/>
                  <a:pt x="20" y="149"/>
                  <a:pt x="20" y="149"/>
                </a:cubicBezTo>
                <a:cubicBezTo>
                  <a:pt x="44" y="149"/>
                  <a:pt x="44" y="149"/>
                  <a:pt x="44" y="149"/>
                </a:cubicBezTo>
                <a:lnTo>
                  <a:pt x="44" y="109"/>
                </a:lnTo>
                <a:close/>
                <a:moveTo>
                  <a:pt x="40" y="81"/>
                </a:moveTo>
                <a:cubicBezTo>
                  <a:pt x="20" y="81"/>
                  <a:pt x="20" y="81"/>
                  <a:pt x="20" y="81"/>
                </a:cubicBezTo>
                <a:cubicBezTo>
                  <a:pt x="20" y="97"/>
                  <a:pt x="20" y="97"/>
                  <a:pt x="20" y="97"/>
                </a:cubicBezTo>
                <a:cubicBezTo>
                  <a:pt x="40" y="97"/>
                  <a:pt x="40" y="97"/>
                  <a:pt x="40" y="97"/>
                </a:cubicBezTo>
                <a:lnTo>
                  <a:pt x="40" y="81"/>
                </a:lnTo>
                <a:close/>
                <a:moveTo>
                  <a:pt x="72" y="97"/>
                </a:moveTo>
                <a:cubicBezTo>
                  <a:pt x="72" y="81"/>
                  <a:pt x="72" y="81"/>
                  <a:pt x="72" y="81"/>
                </a:cubicBezTo>
                <a:cubicBezTo>
                  <a:pt x="52" y="81"/>
                  <a:pt x="52" y="81"/>
                  <a:pt x="52" y="81"/>
                </a:cubicBezTo>
                <a:cubicBezTo>
                  <a:pt x="52" y="97"/>
                  <a:pt x="52" y="97"/>
                  <a:pt x="52" y="97"/>
                </a:cubicBezTo>
                <a:lnTo>
                  <a:pt x="72" y="97"/>
                </a:lnTo>
                <a:close/>
                <a:moveTo>
                  <a:pt x="48" y="149"/>
                </a:moveTo>
                <a:cubicBezTo>
                  <a:pt x="72" y="149"/>
                  <a:pt x="72" y="149"/>
                  <a:pt x="72" y="149"/>
                </a:cubicBezTo>
                <a:cubicBezTo>
                  <a:pt x="72" y="109"/>
                  <a:pt x="72" y="109"/>
                  <a:pt x="72" y="109"/>
                </a:cubicBezTo>
                <a:cubicBezTo>
                  <a:pt x="48" y="109"/>
                  <a:pt x="48" y="109"/>
                  <a:pt x="48" y="109"/>
                </a:cubicBezTo>
                <a:lnTo>
                  <a:pt x="48" y="149"/>
                </a:lnTo>
                <a:close/>
                <a:moveTo>
                  <a:pt x="188" y="65"/>
                </a:moveTo>
                <a:cubicBezTo>
                  <a:pt x="188" y="161"/>
                  <a:pt x="188" y="161"/>
                  <a:pt x="188" y="161"/>
                </a:cubicBezTo>
                <a:cubicBezTo>
                  <a:pt x="4" y="161"/>
                  <a:pt x="4" y="161"/>
                  <a:pt x="4" y="161"/>
                </a:cubicBezTo>
                <a:cubicBezTo>
                  <a:pt x="4" y="65"/>
                  <a:pt x="4" y="65"/>
                  <a:pt x="4" y="65"/>
                </a:cubicBezTo>
                <a:cubicBezTo>
                  <a:pt x="0" y="65"/>
                  <a:pt x="0" y="65"/>
                  <a:pt x="0" y="65"/>
                </a:cubicBezTo>
                <a:cubicBezTo>
                  <a:pt x="0" y="61"/>
                  <a:pt x="0" y="61"/>
                  <a:pt x="0" y="61"/>
                </a:cubicBezTo>
                <a:cubicBezTo>
                  <a:pt x="0" y="53"/>
                  <a:pt x="0" y="53"/>
                  <a:pt x="0" y="53"/>
                </a:cubicBezTo>
                <a:cubicBezTo>
                  <a:pt x="8" y="53"/>
                  <a:pt x="8" y="53"/>
                  <a:pt x="8" y="53"/>
                </a:cubicBezTo>
                <a:cubicBezTo>
                  <a:pt x="26" y="37"/>
                  <a:pt x="63" y="2"/>
                  <a:pt x="63" y="1"/>
                </a:cubicBezTo>
                <a:cubicBezTo>
                  <a:pt x="63" y="0"/>
                  <a:pt x="104" y="36"/>
                  <a:pt x="123" y="53"/>
                </a:cubicBezTo>
                <a:cubicBezTo>
                  <a:pt x="180" y="53"/>
                  <a:pt x="180" y="53"/>
                  <a:pt x="180" y="53"/>
                </a:cubicBezTo>
                <a:cubicBezTo>
                  <a:pt x="192" y="53"/>
                  <a:pt x="192" y="53"/>
                  <a:pt x="192" y="53"/>
                </a:cubicBezTo>
                <a:cubicBezTo>
                  <a:pt x="192" y="65"/>
                  <a:pt x="192" y="65"/>
                  <a:pt x="192" y="65"/>
                </a:cubicBezTo>
                <a:lnTo>
                  <a:pt x="188" y="6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7274760" y="3957950"/>
            <a:ext cx="682802" cy="536882"/>
          </a:xfrm>
          <a:custGeom>
            <a:avLst/>
            <a:gdLst>
              <a:gd name="T0" fmla="*/ 186 w 390"/>
              <a:gd name="T1" fmla="*/ 267 h 306"/>
              <a:gd name="T2" fmla="*/ 187 w 390"/>
              <a:gd name="T3" fmla="*/ 305 h 306"/>
              <a:gd name="T4" fmla="*/ 154 w 390"/>
              <a:gd name="T5" fmla="*/ 287 h 306"/>
              <a:gd name="T6" fmla="*/ 137 w 390"/>
              <a:gd name="T7" fmla="*/ 208 h 306"/>
              <a:gd name="T8" fmla="*/ 124 w 390"/>
              <a:gd name="T9" fmla="*/ 266 h 306"/>
              <a:gd name="T10" fmla="*/ 108 w 390"/>
              <a:gd name="T11" fmla="*/ 190 h 306"/>
              <a:gd name="T12" fmla="*/ 42 w 390"/>
              <a:gd name="T13" fmla="*/ 210 h 306"/>
              <a:gd name="T14" fmla="*/ 25 w 390"/>
              <a:gd name="T15" fmla="*/ 135 h 306"/>
              <a:gd name="T16" fmla="*/ 11 w 390"/>
              <a:gd name="T17" fmla="*/ 188 h 306"/>
              <a:gd name="T18" fmla="*/ 0 w 390"/>
              <a:gd name="T19" fmla="*/ 154 h 306"/>
              <a:gd name="T20" fmla="*/ 20 w 390"/>
              <a:gd name="T21" fmla="*/ 116 h 306"/>
              <a:gd name="T22" fmla="*/ 189 w 390"/>
              <a:gd name="T23" fmla="*/ 229 h 306"/>
              <a:gd name="T24" fmla="*/ 192 w 390"/>
              <a:gd name="T25" fmla="*/ 240 h 306"/>
              <a:gd name="T26" fmla="*/ 121 w 390"/>
              <a:gd name="T27" fmla="*/ 87 h 306"/>
              <a:gd name="T28" fmla="*/ 131 w 390"/>
              <a:gd name="T29" fmla="*/ 125 h 306"/>
              <a:gd name="T30" fmla="*/ 198 w 390"/>
              <a:gd name="T31" fmla="*/ 115 h 306"/>
              <a:gd name="T32" fmla="*/ 188 w 390"/>
              <a:gd name="T33" fmla="*/ 77 h 306"/>
              <a:gd name="T34" fmla="*/ 327 w 390"/>
              <a:gd name="T35" fmla="*/ 54 h 306"/>
              <a:gd name="T36" fmla="*/ 298 w 390"/>
              <a:gd name="T37" fmla="*/ 5 h 306"/>
              <a:gd name="T38" fmla="*/ 327 w 390"/>
              <a:gd name="T39" fmla="*/ 54 h 306"/>
              <a:gd name="T40" fmla="*/ 126 w 390"/>
              <a:gd name="T41" fmla="*/ 0 h 306"/>
              <a:gd name="T42" fmla="*/ 140 w 390"/>
              <a:gd name="T43" fmla="*/ 54 h 306"/>
              <a:gd name="T44" fmla="*/ 305 w 390"/>
              <a:gd name="T45" fmla="*/ 77 h 306"/>
              <a:gd name="T46" fmla="*/ 238 w 390"/>
              <a:gd name="T47" fmla="*/ 87 h 306"/>
              <a:gd name="T48" fmla="*/ 248 w 390"/>
              <a:gd name="T49" fmla="*/ 125 h 306"/>
              <a:gd name="T50" fmla="*/ 315 w 390"/>
              <a:gd name="T51" fmla="*/ 115 h 306"/>
              <a:gd name="T52" fmla="*/ 305 w 390"/>
              <a:gd name="T53" fmla="*/ 77 h 306"/>
              <a:gd name="T54" fmla="*/ 209 w 390"/>
              <a:gd name="T55" fmla="*/ 62 h 306"/>
              <a:gd name="T56" fmla="*/ 201 w 390"/>
              <a:gd name="T57" fmla="*/ 62 h 306"/>
              <a:gd name="T58" fmla="*/ 107 w 390"/>
              <a:gd name="T59" fmla="*/ 121 h 306"/>
              <a:gd name="T60" fmla="*/ 192 w 390"/>
              <a:gd name="T61" fmla="*/ 140 h 306"/>
              <a:gd name="T62" fmla="*/ 225 w 390"/>
              <a:gd name="T63" fmla="*/ 121 h 306"/>
              <a:gd name="T64" fmla="*/ 309 w 390"/>
              <a:gd name="T65" fmla="*/ 140 h 306"/>
              <a:gd name="T66" fmla="*/ 329 w 390"/>
              <a:gd name="T67" fmla="*/ 62 h 306"/>
              <a:gd name="T68" fmla="*/ 227 w 390"/>
              <a:gd name="T69" fmla="*/ 62 h 306"/>
              <a:gd name="T70" fmla="*/ 209 w 390"/>
              <a:gd name="T71" fmla="*/ 62 h 306"/>
              <a:gd name="T72" fmla="*/ 196 w 390"/>
              <a:gd name="T73" fmla="*/ 294 h 306"/>
              <a:gd name="T74" fmla="*/ 376 w 390"/>
              <a:gd name="T75" fmla="*/ 219 h 306"/>
              <a:gd name="T76" fmla="*/ 384 w 390"/>
              <a:gd name="T77" fmla="*/ 235 h 306"/>
              <a:gd name="T78" fmla="*/ 200 w 390"/>
              <a:gd name="T79" fmla="*/ 257 h 306"/>
              <a:gd name="T80" fmla="*/ 378 w 390"/>
              <a:gd name="T81" fmla="*/ 191 h 306"/>
              <a:gd name="T82" fmla="*/ 198 w 390"/>
              <a:gd name="T83" fmla="*/ 252 h 306"/>
              <a:gd name="T84" fmla="*/ 200 w 390"/>
              <a:gd name="T85" fmla="*/ 257 h 306"/>
              <a:gd name="T86" fmla="*/ 203 w 390"/>
              <a:gd name="T87" fmla="*/ 222 h 306"/>
              <a:gd name="T88" fmla="*/ 375 w 390"/>
              <a:gd name="T89" fmla="*/ 163 h 306"/>
              <a:gd name="T90" fmla="*/ 376 w 390"/>
              <a:gd name="T91" fmla="*/ 147 h 306"/>
              <a:gd name="T92" fmla="*/ 340 w 390"/>
              <a:gd name="T93" fmla="*/ 126 h 306"/>
              <a:gd name="T94" fmla="*/ 351 w 390"/>
              <a:gd name="T95" fmla="*/ 152 h 306"/>
              <a:gd name="T96" fmla="*/ 122 w 390"/>
              <a:gd name="T97" fmla="*/ 152 h 306"/>
              <a:gd name="T98" fmla="*/ 121 w 390"/>
              <a:gd name="T99" fmla="*/ 152 h 306"/>
              <a:gd name="T100" fmla="*/ 95 w 390"/>
              <a:gd name="T101" fmla="*/ 90 h 306"/>
              <a:gd name="T102" fmla="*/ 28 w 390"/>
              <a:gd name="T103" fmla="*/ 94 h 306"/>
              <a:gd name="T104" fmla="*/ 26 w 390"/>
              <a:gd name="T105" fmla="*/ 110 h 306"/>
              <a:gd name="T106" fmla="*/ 194 w 390"/>
              <a:gd name="T107" fmla="*/ 222 h 306"/>
              <a:gd name="T108" fmla="*/ 197 w 390"/>
              <a:gd name="T109" fmla="*/ 36 h 306"/>
              <a:gd name="T110" fmla="*/ 227 w 390"/>
              <a:gd name="T111" fmla="*/ 50 h 306"/>
              <a:gd name="T112" fmla="*/ 183 w 390"/>
              <a:gd name="T113" fmla="*/ 50 h 306"/>
              <a:gd name="T114" fmla="*/ 156 w 390"/>
              <a:gd name="T115" fmla="*/ 50 h 306"/>
              <a:gd name="T116" fmla="*/ 303 w 390"/>
              <a:gd name="T117" fmla="*/ 100 h 306"/>
              <a:gd name="T118" fmla="*/ 300 w 390"/>
              <a:gd name="T119" fmla="*/ 113 h 306"/>
              <a:gd name="T120" fmla="*/ 254 w 390"/>
              <a:gd name="T121" fmla="*/ 89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0" h="306">
                <a:moveTo>
                  <a:pt x="192" y="240"/>
                </a:moveTo>
                <a:cubicBezTo>
                  <a:pt x="187" y="249"/>
                  <a:pt x="185" y="258"/>
                  <a:pt x="186" y="267"/>
                </a:cubicBezTo>
                <a:cubicBezTo>
                  <a:pt x="186" y="275"/>
                  <a:pt x="189" y="284"/>
                  <a:pt x="192" y="293"/>
                </a:cubicBezTo>
                <a:cubicBezTo>
                  <a:pt x="194" y="298"/>
                  <a:pt x="192" y="303"/>
                  <a:pt x="187" y="305"/>
                </a:cubicBezTo>
                <a:cubicBezTo>
                  <a:pt x="184" y="306"/>
                  <a:pt x="181" y="305"/>
                  <a:pt x="178" y="304"/>
                </a:cubicBezTo>
                <a:cubicBezTo>
                  <a:pt x="154" y="287"/>
                  <a:pt x="154" y="287"/>
                  <a:pt x="154" y="287"/>
                </a:cubicBezTo>
                <a:cubicBezTo>
                  <a:pt x="148" y="263"/>
                  <a:pt x="147" y="241"/>
                  <a:pt x="155" y="220"/>
                </a:cubicBezTo>
                <a:cubicBezTo>
                  <a:pt x="137" y="208"/>
                  <a:pt x="137" y="208"/>
                  <a:pt x="137" y="208"/>
                </a:cubicBezTo>
                <a:cubicBezTo>
                  <a:pt x="125" y="229"/>
                  <a:pt x="127" y="257"/>
                  <a:pt x="132" y="272"/>
                </a:cubicBezTo>
                <a:cubicBezTo>
                  <a:pt x="124" y="266"/>
                  <a:pt x="124" y="266"/>
                  <a:pt x="124" y="266"/>
                </a:cubicBezTo>
                <a:cubicBezTo>
                  <a:pt x="116" y="251"/>
                  <a:pt x="118" y="224"/>
                  <a:pt x="126" y="201"/>
                </a:cubicBezTo>
                <a:cubicBezTo>
                  <a:pt x="108" y="190"/>
                  <a:pt x="108" y="190"/>
                  <a:pt x="108" y="190"/>
                </a:cubicBezTo>
                <a:cubicBezTo>
                  <a:pt x="96" y="216"/>
                  <a:pt x="98" y="238"/>
                  <a:pt x="103" y="252"/>
                </a:cubicBezTo>
                <a:cubicBezTo>
                  <a:pt x="42" y="210"/>
                  <a:pt x="42" y="210"/>
                  <a:pt x="42" y="210"/>
                </a:cubicBezTo>
                <a:cubicBezTo>
                  <a:pt x="37" y="187"/>
                  <a:pt x="36" y="166"/>
                  <a:pt x="44" y="147"/>
                </a:cubicBezTo>
                <a:cubicBezTo>
                  <a:pt x="25" y="135"/>
                  <a:pt x="25" y="135"/>
                  <a:pt x="25" y="135"/>
                </a:cubicBezTo>
                <a:cubicBezTo>
                  <a:pt x="12" y="162"/>
                  <a:pt x="20" y="185"/>
                  <a:pt x="27" y="199"/>
                </a:cubicBezTo>
                <a:cubicBezTo>
                  <a:pt x="11" y="188"/>
                  <a:pt x="11" y="188"/>
                  <a:pt x="11" y="188"/>
                </a:cubicBezTo>
                <a:cubicBezTo>
                  <a:pt x="10" y="187"/>
                  <a:pt x="9" y="186"/>
                  <a:pt x="8" y="184"/>
                </a:cubicBezTo>
                <a:cubicBezTo>
                  <a:pt x="4" y="175"/>
                  <a:pt x="1" y="165"/>
                  <a:pt x="0" y="154"/>
                </a:cubicBezTo>
                <a:cubicBezTo>
                  <a:pt x="0" y="143"/>
                  <a:pt x="2" y="132"/>
                  <a:pt x="8" y="120"/>
                </a:cubicBezTo>
                <a:cubicBezTo>
                  <a:pt x="10" y="115"/>
                  <a:pt x="15" y="113"/>
                  <a:pt x="20" y="116"/>
                </a:cubicBezTo>
                <a:cubicBezTo>
                  <a:pt x="20" y="116"/>
                  <a:pt x="21" y="116"/>
                  <a:pt x="21" y="116"/>
                </a:cubicBezTo>
                <a:cubicBezTo>
                  <a:pt x="189" y="229"/>
                  <a:pt x="189" y="229"/>
                  <a:pt x="189" y="229"/>
                </a:cubicBezTo>
                <a:cubicBezTo>
                  <a:pt x="192" y="231"/>
                  <a:pt x="194" y="236"/>
                  <a:pt x="192" y="240"/>
                </a:cubicBezTo>
                <a:cubicBezTo>
                  <a:pt x="192" y="240"/>
                  <a:pt x="192" y="240"/>
                  <a:pt x="192" y="240"/>
                </a:cubicBezTo>
                <a:close/>
                <a:moveTo>
                  <a:pt x="131" y="77"/>
                </a:moveTo>
                <a:cubicBezTo>
                  <a:pt x="121" y="87"/>
                  <a:pt x="121" y="87"/>
                  <a:pt x="121" y="87"/>
                </a:cubicBezTo>
                <a:cubicBezTo>
                  <a:pt x="121" y="115"/>
                  <a:pt x="121" y="115"/>
                  <a:pt x="121" y="115"/>
                </a:cubicBezTo>
                <a:cubicBezTo>
                  <a:pt x="131" y="125"/>
                  <a:pt x="131" y="125"/>
                  <a:pt x="131" y="125"/>
                </a:cubicBezTo>
                <a:cubicBezTo>
                  <a:pt x="188" y="125"/>
                  <a:pt x="188" y="125"/>
                  <a:pt x="188" y="125"/>
                </a:cubicBezTo>
                <a:cubicBezTo>
                  <a:pt x="198" y="115"/>
                  <a:pt x="198" y="115"/>
                  <a:pt x="198" y="115"/>
                </a:cubicBezTo>
                <a:cubicBezTo>
                  <a:pt x="198" y="87"/>
                  <a:pt x="198" y="87"/>
                  <a:pt x="198" y="87"/>
                </a:cubicBezTo>
                <a:cubicBezTo>
                  <a:pt x="188" y="77"/>
                  <a:pt x="188" y="77"/>
                  <a:pt x="188" y="77"/>
                </a:cubicBezTo>
                <a:cubicBezTo>
                  <a:pt x="131" y="77"/>
                  <a:pt x="131" y="77"/>
                  <a:pt x="131" y="77"/>
                </a:cubicBezTo>
                <a:close/>
                <a:moveTo>
                  <a:pt x="327" y="54"/>
                </a:moveTo>
                <a:cubicBezTo>
                  <a:pt x="309" y="0"/>
                  <a:pt x="309" y="0"/>
                  <a:pt x="309" y="0"/>
                </a:cubicBezTo>
                <a:cubicBezTo>
                  <a:pt x="298" y="5"/>
                  <a:pt x="298" y="5"/>
                  <a:pt x="298" y="5"/>
                </a:cubicBezTo>
                <a:cubicBezTo>
                  <a:pt x="295" y="54"/>
                  <a:pt x="295" y="54"/>
                  <a:pt x="295" y="54"/>
                </a:cubicBezTo>
                <a:cubicBezTo>
                  <a:pt x="327" y="54"/>
                  <a:pt x="327" y="54"/>
                  <a:pt x="327" y="54"/>
                </a:cubicBezTo>
                <a:close/>
                <a:moveTo>
                  <a:pt x="107" y="54"/>
                </a:moveTo>
                <a:cubicBezTo>
                  <a:pt x="126" y="0"/>
                  <a:pt x="126" y="0"/>
                  <a:pt x="126" y="0"/>
                </a:cubicBezTo>
                <a:cubicBezTo>
                  <a:pt x="137" y="5"/>
                  <a:pt x="137" y="5"/>
                  <a:pt x="137" y="5"/>
                </a:cubicBezTo>
                <a:cubicBezTo>
                  <a:pt x="140" y="54"/>
                  <a:pt x="140" y="54"/>
                  <a:pt x="140" y="54"/>
                </a:cubicBezTo>
                <a:cubicBezTo>
                  <a:pt x="107" y="54"/>
                  <a:pt x="107" y="54"/>
                  <a:pt x="107" y="54"/>
                </a:cubicBezTo>
                <a:close/>
                <a:moveTo>
                  <a:pt x="305" y="77"/>
                </a:moveTo>
                <a:cubicBezTo>
                  <a:pt x="248" y="77"/>
                  <a:pt x="248" y="77"/>
                  <a:pt x="248" y="77"/>
                </a:cubicBezTo>
                <a:cubicBezTo>
                  <a:pt x="238" y="87"/>
                  <a:pt x="238" y="87"/>
                  <a:pt x="238" y="87"/>
                </a:cubicBezTo>
                <a:cubicBezTo>
                  <a:pt x="238" y="115"/>
                  <a:pt x="238" y="115"/>
                  <a:pt x="238" y="115"/>
                </a:cubicBezTo>
                <a:cubicBezTo>
                  <a:pt x="248" y="125"/>
                  <a:pt x="248" y="125"/>
                  <a:pt x="248" y="125"/>
                </a:cubicBezTo>
                <a:cubicBezTo>
                  <a:pt x="305" y="125"/>
                  <a:pt x="305" y="125"/>
                  <a:pt x="305" y="125"/>
                </a:cubicBezTo>
                <a:cubicBezTo>
                  <a:pt x="315" y="115"/>
                  <a:pt x="315" y="115"/>
                  <a:pt x="315" y="115"/>
                </a:cubicBezTo>
                <a:cubicBezTo>
                  <a:pt x="315" y="87"/>
                  <a:pt x="315" y="87"/>
                  <a:pt x="315" y="87"/>
                </a:cubicBezTo>
                <a:cubicBezTo>
                  <a:pt x="305" y="77"/>
                  <a:pt x="305" y="77"/>
                  <a:pt x="305" y="77"/>
                </a:cubicBezTo>
                <a:close/>
                <a:moveTo>
                  <a:pt x="209" y="62"/>
                </a:moveTo>
                <a:cubicBezTo>
                  <a:pt x="209" y="62"/>
                  <a:pt x="209" y="62"/>
                  <a:pt x="209" y="62"/>
                </a:cubicBezTo>
                <a:cubicBezTo>
                  <a:pt x="201" y="62"/>
                  <a:pt x="201" y="62"/>
                  <a:pt x="201" y="62"/>
                </a:cubicBezTo>
                <a:cubicBezTo>
                  <a:pt x="201" y="62"/>
                  <a:pt x="201" y="62"/>
                  <a:pt x="201" y="62"/>
                </a:cubicBezTo>
                <a:cubicBezTo>
                  <a:pt x="107" y="62"/>
                  <a:pt x="107" y="62"/>
                  <a:pt x="107" y="62"/>
                </a:cubicBezTo>
                <a:cubicBezTo>
                  <a:pt x="107" y="121"/>
                  <a:pt x="107" y="121"/>
                  <a:pt x="107" y="121"/>
                </a:cubicBezTo>
                <a:cubicBezTo>
                  <a:pt x="127" y="140"/>
                  <a:pt x="127" y="140"/>
                  <a:pt x="127" y="140"/>
                </a:cubicBezTo>
                <a:cubicBezTo>
                  <a:pt x="192" y="140"/>
                  <a:pt x="192" y="140"/>
                  <a:pt x="192" y="140"/>
                </a:cubicBezTo>
                <a:cubicBezTo>
                  <a:pt x="211" y="121"/>
                  <a:pt x="211" y="121"/>
                  <a:pt x="211" y="121"/>
                </a:cubicBezTo>
                <a:cubicBezTo>
                  <a:pt x="225" y="121"/>
                  <a:pt x="225" y="121"/>
                  <a:pt x="225" y="121"/>
                </a:cubicBezTo>
                <a:cubicBezTo>
                  <a:pt x="244" y="140"/>
                  <a:pt x="244" y="140"/>
                  <a:pt x="244" y="140"/>
                </a:cubicBezTo>
                <a:cubicBezTo>
                  <a:pt x="309" y="140"/>
                  <a:pt x="309" y="140"/>
                  <a:pt x="309" y="140"/>
                </a:cubicBezTo>
                <a:cubicBezTo>
                  <a:pt x="329" y="121"/>
                  <a:pt x="329" y="121"/>
                  <a:pt x="329" y="121"/>
                </a:cubicBezTo>
                <a:cubicBezTo>
                  <a:pt x="329" y="62"/>
                  <a:pt x="329" y="62"/>
                  <a:pt x="329" y="62"/>
                </a:cubicBezTo>
                <a:cubicBezTo>
                  <a:pt x="227" y="62"/>
                  <a:pt x="227" y="62"/>
                  <a:pt x="227" y="62"/>
                </a:cubicBezTo>
                <a:cubicBezTo>
                  <a:pt x="227" y="62"/>
                  <a:pt x="227" y="62"/>
                  <a:pt x="227" y="62"/>
                </a:cubicBezTo>
                <a:cubicBezTo>
                  <a:pt x="218" y="62"/>
                  <a:pt x="218" y="62"/>
                  <a:pt x="218" y="62"/>
                </a:cubicBezTo>
                <a:cubicBezTo>
                  <a:pt x="209" y="62"/>
                  <a:pt x="209" y="62"/>
                  <a:pt x="209" y="62"/>
                </a:cubicBezTo>
                <a:close/>
                <a:moveTo>
                  <a:pt x="208" y="298"/>
                </a:moveTo>
                <a:cubicBezTo>
                  <a:pt x="204" y="300"/>
                  <a:pt x="198" y="298"/>
                  <a:pt x="196" y="294"/>
                </a:cubicBezTo>
                <a:cubicBezTo>
                  <a:pt x="194" y="289"/>
                  <a:pt x="196" y="284"/>
                  <a:pt x="200" y="282"/>
                </a:cubicBezTo>
                <a:cubicBezTo>
                  <a:pt x="376" y="219"/>
                  <a:pt x="376" y="219"/>
                  <a:pt x="376" y="219"/>
                </a:cubicBezTo>
                <a:cubicBezTo>
                  <a:pt x="381" y="217"/>
                  <a:pt x="386" y="219"/>
                  <a:pt x="388" y="223"/>
                </a:cubicBezTo>
                <a:cubicBezTo>
                  <a:pt x="390" y="228"/>
                  <a:pt x="389" y="233"/>
                  <a:pt x="384" y="235"/>
                </a:cubicBezTo>
                <a:cubicBezTo>
                  <a:pt x="208" y="298"/>
                  <a:pt x="208" y="298"/>
                  <a:pt x="208" y="298"/>
                </a:cubicBezTo>
                <a:close/>
                <a:moveTo>
                  <a:pt x="200" y="257"/>
                </a:moveTo>
                <a:cubicBezTo>
                  <a:pt x="376" y="195"/>
                  <a:pt x="376" y="195"/>
                  <a:pt x="376" y="195"/>
                </a:cubicBezTo>
                <a:cubicBezTo>
                  <a:pt x="378" y="194"/>
                  <a:pt x="378" y="192"/>
                  <a:pt x="378" y="191"/>
                </a:cubicBezTo>
                <a:cubicBezTo>
                  <a:pt x="377" y="189"/>
                  <a:pt x="375" y="189"/>
                  <a:pt x="374" y="189"/>
                </a:cubicBezTo>
                <a:cubicBezTo>
                  <a:pt x="198" y="252"/>
                  <a:pt x="198" y="252"/>
                  <a:pt x="198" y="252"/>
                </a:cubicBezTo>
                <a:cubicBezTo>
                  <a:pt x="196" y="253"/>
                  <a:pt x="196" y="254"/>
                  <a:pt x="196" y="256"/>
                </a:cubicBezTo>
                <a:cubicBezTo>
                  <a:pt x="197" y="257"/>
                  <a:pt x="199" y="258"/>
                  <a:pt x="200" y="257"/>
                </a:cubicBezTo>
                <a:close/>
                <a:moveTo>
                  <a:pt x="194" y="222"/>
                </a:moveTo>
                <a:cubicBezTo>
                  <a:pt x="197" y="224"/>
                  <a:pt x="200" y="224"/>
                  <a:pt x="203" y="222"/>
                </a:cubicBezTo>
                <a:cubicBezTo>
                  <a:pt x="203" y="222"/>
                  <a:pt x="203" y="222"/>
                  <a:pt x="203" y="222"/>
                </a:cubicBezTo>
                <a:cubicBezTo>
                  <a:pt x="375" y="163"/>
                  <a:pt x="375" y="163"/>
                  <a:pt x="375" y="163"/>
                </a:cubicBezTo>
                <a:cubicBezTo>
                  <a:pt x="380" y="161"/>
                  <a:pt x="382" y="155"/>
                  <a:pt x="379" y="151"/>
                </a:cubicBezTo>
                <a:cubicBezTo>
                  <a:pt x="379" y="149"/>
                  <a:pt x="377" y="148"/>
                  <a:pt x="376" y="147"/>
                </a:cubicBezTo>
                <a:cubicBezTo>
                  <a:pt x="340" y="124"/>
                  <a:pt x="340" y="124"/>
                  <a:pt x="340" y="124"/>
                </a:cubicBezTo>
                <a:cubicBezTo>
                  <a:pt x="340" y="126"/>
                  <a:pt x="340" y="126"/>
                  <a:pt x="340" y="126"/>
                </a:cubicBezTo>
                <a:cubicBezTo>
                  <a:pt x="328" y="138"/>
                  <a:pt x="328" y="138"/>
                  <a:pt x="328" y="138"/>
                </a:cubicBezTo>
                <a:cubicBezTo>
                  <a:pt x="351" y="152"/>
                  <a:pt x="351" y="152"/>
                  <a:pt x="351" y="152"/>
                </a:cubicBezTo>
                <a:cubicBezTo>
                  <a:pt x="200" y="204"/>
                  <a:pt x="200" y="204"/>
                  <a:pt x="200" y="204"/>
                </a:cubicBezTo>
                <a:cubicBezTo>
                  <a:pt x="122" y="152"/>
                  <a:pt x="122" y="152"/>
                  <a:pt x="122" y="152"/>
                </a:cubicBezTo>
                <a:cubicBezTo>
                  <a:pt x="122" y="152"/>
                  <a:pt x="122" y="152"/>
                  <a:pt x="122" y="152"/>
                </a:cubicBezTo>
                <a:cubicBezTo>
                  <a:pt x="121" y="152"/>
                  <a:pt x="121" y="152"/>
                  <a:pt x="121" y="152"/>
                </a:cubicBezTo>
                <a:cubicBezTo>
                  <a:pt x="51" y="105"/>
                  <a:pt x="51" y="105"/>
                  <a:pt x="51" y="105"/>
                </a:cubicBezTo>
                <a:cubicBezTo>
                  <a:pt x="95" y="90"/>
                  <a:pt x="95" y="90"/>
                  <a:pt x="95" y="90"/>
                </a:cubicBezTo>
                <a:cubicBezTo>
                  <a:pt x="95" y="71"/>
                  <a:pt x="95" y="71"/>
                  <a:pt x="95" y="71"/>
                </a:cubicBezTo>
                <a:cubicBezTo>
                  <a:pt x="28" y="94"/>
                  <a:pt x="28" y="94"/>
                  <a:pt x="28" y="94"/>
                </a:cubicBezTo>
                <a:cubicBezTo>
                  <a:pt x="23" y="96"/>
                  <a:pt x="21" y="101"/>
                  <a:pt x="23" y="106"/>
                </a:cubicBezTo>
                <a:cubicBezTo>
                  <a:pt x="24" y="107"/>
                  <a:pt x="25" y="109"/>
                  <a:pt x="26" y="110"/>
                </a:cubicBezTo>
                <a:cubicBezTo>
                  <a:pt x="26" y="110"/>
                  <a:pt x="26" y="110"/>
                  <a:pt x="26" y="110"/>
                </a:cubicBezTo>
                <a:cubicBezTo>
                  <a:pt x="194" y="222"/>
                  <a:pt x="194" y="222"/>
                  <a:pt x="194" y="222"/>
                </a:cubicBezTo>
                <a:close/>
                <a:moveTo>
                  <a:pt x="156" y="50"/>
                </a:moveTo>
                <a:cubicBezTo>
                  <a:pt x="197" y="36"/>
                  <a:pt x="197" y="36"/>
                  <a:pt x="197" y="36"/>
                </a:cubicBezTo>
                <a:cubicBezTo>
                  <a:pt x="200" y="35"/>
                  <a:pt x="203" y="35"/>
                  <a:pt x="206" y="37"/>
                </a:cubicBezTo>
                <a:cubicBezTo>
                  <a:pt x="227" y="50"/>
                  <a:pt x="227" y="50"/>
                  <a:pt x="227" y="50"/>
                </a:cubicBezTo>
                <a:cubicBezTo>
                  <a:pt x="218" y="50"/>
                  <a:pt x="218" y="50"/>
                  <a:pt x="218" y="50"/>
                </a:cubicBezTo>
                <a:cubicBezTo>
                  <a:pt x="183" y="50"/>
                  <a:pt x="183" y="50"/>
                  <a:pt x="183" y="50"/>
                </a:cubicBezTo>
                <a:cubicBezTo>
                  <a:pt x="183" y="50"/>
                  <a:pt x="183" y="50"/>
                  <a:pt x="183" y="50"/>
                </a:cubicBezTo>
                <a:cubicBezTo>
                  <a:pt x="156" y="50"/>
                  <a:pt x="156" y="50"/>
                  <a:pt x="156" y="50"/>
                </a:cubicBezTo>
                <a:close/>
                <a:moveTo>
                  <a:pt x="287" y="89"/>
                </a:moveTo>
                <a:cubicBezTo>
                  <a:pt x="303" y="100"/>
                  <a:pt x="303" y="100"/>
                  <a:pt x="303" y="100"/>
                </a:cubicBezTo>
                <a:cubicBezTo>
                  <a:pt x="303" y="110"/>
                  <a:pt x="303" y="110"/>
                  <a:pt x="303" y="110"/>
                </a:cubicBezTo>
                <a:cubicBezTo>
                  <a:pt x="300" y="113"/>
                  <a:pt x="300" y="113"/>
                  <a:pt x="300" y="113"/>
                </a:cubicBezTo>
                <a:cubicBezTo>
                  <a:pt x="291" y="113"/>
                  <a:pt x="291" y="113"/>
                  <a:pt x="291" y="113"/>
                </a:cubicBezTo>
                <a:cubicBezTo>
                  <a:pt x="254" y="89"/>
                  <a:pt x="254" y="89"/>
                  <a:pt x="254" y="89"/>
                </a:cubicBezTo>
                <a:lnTo>
                  <a:pt x="287" y="8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8891766" y="3919704"/>
            <a:ext cx="530833" cy="613375"/>
          </a:xfrm>
          <a:custGeom>
            <a:avLst/>
            <a:gdLst>
              <a:gd name="T0" fmla="*/ 277 w 290"/>
              <a:gd name="T1" fmla="*/ 310 h 335"/>
              <a:gd name="T2" fmla="*/ 75 w 290"/>
              <a:gd name="T3" fmla="*/ 310 h 335"/>
              <a:gd name="T4" fmla="*/ 109 w 290"/>
              <a:gd name="T5" fmla="*/ 297 h 335"/>
              <a:gd name="T6" fmla="*/ 116 w 290"/>
              <a:gd name="T7" fmla="*/ 291 h 335"/>
              <a:gd name="T8" fmla="*/ 212 w 290"/>
              <a:gd name="T9" fmla="*/ 152 h 335"/>
              <a:gd name="T10" fmla="*/ 213 w 290"/>
              <a:gd name="T11" fmla="*/ 149 h 335"/>
              <a:gd name="T12" fmla="*/ 213 w 290"/>
              <a:gd name="T13" fmla="*/ 149 h 335"/>
              <a:gd name="T14" fmla="*/ 237 w 290"/>
              <a:gd name="T15" fmla="*/ 115 h 335"/>
              <a:gd name="T16" fmla="*/ 220 w 290"/>
              <a:gd name="T17" fmla="*/ 23 h 335"/>
              <a:gd name="T18" fmla="*/ 215 w 290"/>
              <a:gd name="T19" fmla="*/ 20 h 335"/>
              <a:gd name="T20" fmla="*/ 124 w 290"/>
              <a:gd name="T21" fmla="*/ 37 h 335"/>
              <a:gd name="T22" fmla="*/ 100 w 290"/>
              <a:gd name="T23" fmla="*/ 72 h 335"/>
              <a:gd name="T24" fmla="*/ 101 w 290"/>
              <a:gd name="T25" fmla="*/ 72 h 335"/>
              <a:gd name="T26" fmla="*/ 98 w 290"/>
              <a:gd name="T27" fmla="*/ 74 h 335"/>
              <a:gd name="T28" fmla="*/ 3 w 290"/>
              <a:gd name="T29" fmla="*/ 213 h 335"/>
              <a:gd name="T30" fmla="*/ 0 w 290"/>
              <a:gd name="T31" fmla="*/ 222 h 335"/>
              <a:gd name="T32" fmla="*/ 0 w 290"/>
              <a:gd name="T33" fmla="*/ 318 h 335"/>
              <a:gd name="T34" fmla="*/ 4 w 290"/>
              <a:gd name="T35" fmla="*/ 328 h 335"/>
              <a:gd name="T36" fmla="*/ 15 w 290"/>
              <a:gd name="T37" fmla="*/ 335 h 335"/>
              <a:gd name="T38" fmla="*/ 277 w 290"/>
              <a:gd name="T39" fmla="*/ 335 h 335"/>
              <a:gd name="T40" fmla="*/ 290 w 290"/>
              <a:gd name="T41" fmla="*/ 323 h 335"/>
              <a:gd name="T42" fmla="*/ 277 w 290"/>
              <a:gd name="T43" fmla="*/ 310 h 335"/>
              <a:gd name="T44" fmla="*/ 148 w 290"/>
              <a:gd name="T45" fmla="*/ 54 h 335"/>
              <a:gd name="T46" fmla="*/ 199 w 290"/>
              <a:gd name="T47" fmla="*/ 44 h 335"/>
              <a:gd name="T48" fmla="*/ 204 w 290"/>
              <a:gd name="T49" fmla="*/ 47 h 335"/>
              <a:gd name="T50" fmla="*/ 213 w 290"/>
              <a:gd name="T51" fmla="*/ 99 h 335"/>
              <a:gd name="T52" fmla="*/ 196 w 290"/>
              <a:gd name="T53" fmla="*/ 124 h 335"/>
              <a:gd name="T54" fmla="*/ 130 w 290"/>
              <a:gd name="T55" fmla="*/ 79 h 335"/>
              <a:gd name="T56" fmla="*/ 148 w 290"/>
              <a:gd name="T57" fmla="*/ 54 h 335"/>
              <a:gd name="T58" fmla="*/ 30 w 290"/>
              <a:gd name="T59" fmla="*/ 265 h 335"/>
              <a:gd name="T60" fmla="*/ 29 w 290"/>
              <a:gd name="T61" fmla="*/ 266 h 335"/>
              <a:gd name="T62" fmla="*/ 29 w 290"/>
              <a:gd name="T63" fmla="*/ 226 h 335"/>
              <a:gd name="T64" fmla="*/ 114 w 290"/>
              <a:gd name="T65" fmla="*/ 103 h 335"/>
              <a:gd name="T66" fmla="*/ 134 w 290"/>
              <a:gd name="T67" fmla="*/ 117 h 335"/>
              <a:gd name="T68" fmla="*/ 56 w 290"/>
              <a:gd name="T69" fmla="*/ 231 h 335"/>
              <a:gd name="T70" fmla="*/ 60 w 290"/>
              <a:gd name="T71" fmla="*/ 253 h 335"/>
              <a:gd name="T72" fmla="*/ 81 w 290"/>
              <a:gd name="T73" fmla="*/ 249 h 335"/>
              <a:gd name="T74" fmla="*/ 160 w 290"/>
              <a:gd name="T75" fmla="*/ 134 h 335"/>
              <a:gd name="T76" fmla="*/ 180 w 290"/>
              <a:gd name="T77" fmla="*/ 148 h 335"/>
              <a:gd name="T78" fmla="*/ 95 w 290"/>
              <a:gd name="T79" fmla="*/ 271 h 335"/>
              <a:gd name="T80" fmla="*/ 59 w 290"/>
              <a:gd name="T81" fmla="*/ 285 h 335"/>
              <a:gd name="T82" fmla="*/ 30 w 290"/>
              <a:gd name="T83" fmla="*/ 26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0" h="335">
                <a:moveTo>
                  <a:pt x="277" y="310"/>
                </a:moveTo>
                <a:cubicBezTo>
                  <a:pt x="75" y="310"/>
                  <a:pt x="75" y="310"/>
                  <a:pt x="75" y="310"/>
                </a:cubicBezTo>
                <a:cubicBezTo>
                  <a:pt x="109" y="297"/>
                  <a:pt x="109" y="297"/>
                  <a:pt x="109" y="297"/>
                </a:cubicBezTo>
                <a:cubicBezTo>
                  <a:pt x="112" y="295"/>
                  <a:pt x="114" y="294"/>
                  <a:pt x="116" y="291"/>
                </a:cubicBezTo>
                <a:cubicBezTo>
                  <a:pt x="212" y="152"/>
                  <a:pt x="212" y="152"/>
                  <a:pt x="212" y="152"/>
                </a:cubicBezTo>
                <a:cubicBezTo>
                  <a:pt x="212" y="151"/>
                  <a:pt x="213" y="150"/>
                  <a:pt x="213" y="149"/>
                </a:cubicBezTo>
                <a:cubicBezTo>
                  <a:pt x="213" y="149"/>
                  <a:pt x="213" y="149"/>
                  <a:pt x="213" y="149"/>
                </a:cubicBezTo>
                <a:cubicBezTo>
                  <a:pt x="237" y="115"/>
                  <a:pt x="237" y="115"/>
                  <a:pt x="237" y="115"/>
                </a:cubicBezTo>
                <a:cubicBezTo>
                  <a:pt x="258" y="85"/>
                  <a:pt x="250" y="44"/>
                  <a:pt x="220" y="23"/>
                </a:cubicBezTo>
                <a:cubicBezTo>
                  <a:pt x="215" y="20"/>
                  <a:pt x="215" y="20"/>
                  <a:pt x="215" y="20"/>
                </a:cubicBezTo>
                <a:cubicBezTo>
                  <a:pt x="185" y="0"/>
                  <a:pt x="144" y="7"/>
                  <a:pt x="124" y="37"/>
                </a:cubicBezTo>
                <a:cubicBezTo>
                  <a:pt x="100" y="72"/>
                  <a:pt x="100" y="72"/>
                  <a:pt x="100" y="72"/>
                </a:cubicBezTo>
                <a:cubicBezTo>
                  <a:pt x="101" y="72"/>
                  <a:pt x="101" y="72"/>
                  <a:pt x="101" y="72"/>
                </a:cubicBezTo>
                <a:cubicBezTo>
                  <a:pt x="100" y="73"/>
                  <a:pt x="99" y="73"/>
                  <a:pt x="98" y="74"/>
                </a:cubicBezTo>
                <a:cubicBezTo>
                  <a:pt x="3" y="213"/>
                  <a:pt x="3" y="213"/>
                  <a:pt x="3" y="213"/>
                </a:cubicBezTo>
                <a:cubicBezTo>
                  <a:pt x="1" y="216"/>
                  <a:pt x="0" y="219"/>
                  <a:pt x="0" y="222"/>
                </a:cubicBezTo>
                <a:cubicBezTo>
                  <a:pt x="0" y="318"/>
                  <a:pt x="0" y="318"/>
                  <a:pt x="0" y="318"/>
                </a:cubicBezTo>
                <a:cubicBezTo>
                  <a:pt x="0" y="322"/>
                  <a:pt x="1" y="325"/>
                  <a:pt x="4" y="328"/>
                </a:cubicBezTo>
                <a:cubicBezTo>
                  <a:pt x="6" y="332"/>
                  <a:pt x="10" y="335"/>
                  <a:pt x="15" y="335"/>
                </a:cubicBezTo>
                <a:cubicBezTo>
                  <a:pt x="277" y="335"/>
                  <a:pt x="277" y="335"/>
                  <a:pt x="277" y="335"/>
                </a:cubicBezTo>
                <a:cubicBezTo>
                  <a:pt x="284" y="335"/>
                  <a:pt x="290" y="330"/>
                  <a:pt x="290" y="323"/>
                </a:cubicBezTo>
                <a:cubicBezTo>
                  <a:pt x="290" y="316"/>
                  <a:pt x="284" y="310"/>
                  <a:pt x="277" y="310"/>
                </a:cubicBezTo>
                <a:close/>
                <a:moveTo>
                  <a:pt x="148" y="54"/>
                </a:moveTo>
                <a:cubicBezTo>
                  <a:pt x="159" y="37"/>
                  <a:pt x="182" y="33"/>
                  <a:pt x="199" y="44"/>
                </a:cubicBezTo>
                <a:cubicBezTo>
                  <a:pt x="204" y="47"/>
                  <a:pt x="204" y="47"/>
                  <a:pt x="204" y="47"/>
                </a:cubicBezTo>
                <a:cubicBezTo>
                  <a:pt x="220" y="59"/>
                  <a:pt x="225" y="82"/>
                  <a:pt x="213" y="99"/>
                </a:cubicBezTo>
                <a:cubicBezTo>
                  <a:pt x="196" y="124"/>
                  <a:pt x="196" y="124"/>
                  <a:pt x="196" y="124"/>
                </a:cubicBezTo>
                <a:cubicBezTo>
                  <a:pt x="130" y="79"/>
                  <a:pt x="130" y="79"/>
                  <a:pt x="130" y="79"/>
                </a:cubicBezTo>
                <a:lnTo>
                  <a:pt x="148" y="54"/>
                </a:lnTo>
                <a:close/>
                <a:moveTo>
                  <a:pt x="30" y="265"/>
                </a:moveTo>
                <a:cubicBezTo>
                  <a:pt x="29" y="266"/>
                  <a:pt x="29" y="266"/>
                  <a:pt x="29" y="266"/>
                </a:cubicBezTo>
                <a:cubicBezTo>
                  <a:pt x="29" y="226"/>
                  <a:pt x="29" y="226"/>
                  <a:pt x="29" y="226"/>
                </a:cubicBezTo>
                <a:cubicBezTo>
                  <a:pt x="114" y="103"/>
                  <a:pt x="114" y="103"/>
                  <a:pt x="114" y="103"/>
                </a:cubicBezTo>
                <a:cubicBezTo>
                  <a:pt x="134" y="117"/>
                  <a:pt x="134" y="117"/>
                  <a:pt x="134" y="117"/>
                </a:cubicBezTo>
                <a:cubicBezTo>
                  <a:pt x="56" y="231"/>
                  <a:pt x="56" y="231"/>
                  <a:pt x="56" y="231"/>
                </a:cubicBezTo>
                <a:cubicBezTo>
                  <a:pt x="51" y="238"/>
                  <a:pt x="53" y="248"/>
                  <a:pt x="60" y="253"/>
                </a:cubicBezTo>
                <a:cubicBezTo>
                  <a:pt x="67" y="258"/>
                  <a:pt x="76" y="256"/>
                  <a:pt x="81" y="249"/>
                </a:cubicBezTo>
                <a:cubicBezTo>
                  <a:pt x="160" y="134"/>
                  <a:pt x="160" y="134"/>
                  <a:pt x="160" y="134"/>
                </a:cubicBezTo>
                <a:cubicBezTo>
                  <a:pt x="180" y="148"/>
                  <a:pt x="180" y="148"/>
                  <a:pt x="180" y="148"/>
                </a:cubicBezTo>
                <a:cubicBezTo>
                  <a:pt x="95" y="271"/>
                  <a:pt x="95" y="271"/>
                  <a:pt x="95" y="271"/>
                </a:cubicBezTo>
                <a:cubicBezTo>
                  <a:pt x="59" y="285"/>
                  <a:pt x="59" y="285"/>
                  <a:pt x="59" y="285"/>
                </a:cubicBezTo>
                <a:lnTo>
                  <a:pt x="30" y="265"/>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2135682" y="470273"/>
            <a:ext cx="9283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摘要</a:t>
            </a:r>
            <a:endParaRPr lang="zh-CN" altLang="en-US" sz="2935" b="1" dirty="0">
              <a:solidFill>
                <a:srgbClr val="90807A"/>
              </a:solidFill>
              <a:latin typeface="Arial" panose="020B0604020202020204" pitchFamily="34" charset="0"/>
              <a:cs typeface="Arial" panose="020B0604020202020204" pitchFamily="34" charset="0"/>
            </a:endParaRPr>
          </a:p>
        </p:txBody>
      </p:sp>
      <p:sp>
        <p:nvSpPr>
          <p:cNvPr id="3" name="文本框 2"/>
          <p:cNvSpPr txBox="1"/>
          <p:nvPr/>
        </p:nvSpPr>
        <p:spPr>
          <a:xfrm>
            <a:off x="1089660" y="1908175"/>
            <a:ext cx="9788525" cy="1337945"/>
          </a:xfrm>
          <a:prstGeom prst="rect">
            <a:avLst/>
          </a:prstGeom>
          <a:noFill/>
        </p:spPr>
        <p:txBody>
          <a:bodyPr wrap="square" rtlCol="0">
            <a:spAutoFit/>
          </a:bodyPr>
          <a:p>
            <a:pPr indent="457200" fontAlgn="auto">
              <a:lnSpc>
                <a:spcPct val="150000"/>
              </a:lnSpc>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在所有ABE方案中，私钥生成器（</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PKG</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）都具有解密存储在云服务器中的所有数据的能力，这可能带来严重的问题，例如密钥滥用和隐私数据泄漏。</a:t>
            </a: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传统的云存储模型以集中存储的方式运行，因此单点故障可能导致系统崩溃。</a:t>
            </a: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089660" y="1447800"/>
            <a:ext cx="3967480" cy="429895"/>
          </a:xfrm>
          <a:prstGeom prst="rect">
            <a:avLst/>
          </a:prstGeom>
          <a:noFill/>
        </p:spPr>
        <p:txBody>
          <a:bodyPr wrap="square" rtlCol="0">
            <a:spAutoFit/>
          </a:bodyPr>
          <a:p>
            <a:pPr algn="l">
              <a:buClrTx/>
              <a:buSzTx/>
              <a:buFontTx/>
            </a:pPr>
            <a:r>
              <a:rPr lang="zh-CN" altLang="en-US" sz="2200" b="1" dirty="0">
                <a:solidFill>
                  <a:srgbClr val="202A36"/>
                </a:solidFill>
                <a:latin typeface="微软雅黑" panose="020B0503020204020204" pitchFamily="34" charset="-122"/>
                <a:ea typeface="微软雅黑" panose="020B0503020204020204" pitchFamily="34" charset="-122"/>
              </a:rPr>
              <a:t>传统的云存储系统中的问题</a:t>
            </a:r>
            <a:endParaRPr lang="zh-CN" altLang="en-US" sz="2200" b="1" dirty="0">
              <a:solidFill>
                <a:srgbClr val="202A3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89660" y="4116070"/>
            <a:ext cx="9788525" cy="2168525"/>
          </a:xfrm>
          <a:prstGeom prst="rect">
            <a:avLst/>
          </a:prstGeom>
          <a:noFill/>
        </p:spPr>
        <p:txBody>
          <a:bodyPr wrap="square" rtlCol="0">
            <a:spAutoFit/>
          </a:bodyPr>
          <a:p>
            <a:pPr indent="457200" algn="l">
              <a:lnSpc>
                <a:spcPct val="150000"/>
              </a:lnSpc>
              <a:buClrTx/>
              <a:buSzTx/>
              <a:buNone/>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提出将去中心化存储</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星际文件系统</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以太坊区块链和ABE技术相结合的框架。</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algn="l">
              <a:lnSpc>
                <a:spcPct val="150000"/>
              </a:lnSpc>
              <a:buClrTx/>
              <a:buSzTx/>
              <a:buNone/>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在此框架中，数据所有者通过指定访问策略为数据用户分发密钥并加密共享数据，实现对数据的细粒度访问控制。</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algn="l">
              <a:lnSpc>
                <a:spcPct val="150000"/>
              </a:lnSpc>
              <a:buClrTx/>
              <a:buSzTx/>
              <a:buNone/>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基于以太坊区块链上的智能合约，实现了去中心化存储系统密文上的关键词搜索功能，解决了在传统的云存储系统中云服务器可能不会返回所有搜索结果或返回错误结果的问题。</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下箭头 5"/>
          <p:cNvSpPr/>
          <p:nvPr/>
        </p:nvSpPr>
        <p:spPr>
          <a:xfrm>
            <a:off x="4954905" y="3338830"/>
            <a:ext cx="1541145" cy="777240"/>
          </a:xfrm>
          <a:prstGeom prst="downArrow">
            <a:avLst/>
          </a:prstGeom>
          <a:solidFill>
            <a:srgbClr val="907F7A"/>
          </a:solidFill>
          <a:ln>
            <a:solidFill>
              <a:srgbClr val="907F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2135682" y="470273"/>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相关技术</a:t>
            </a:r>
            <a:endParaRPr lang="zh-CN" altLang="en-US" sz="2935" b="1" dirty="0">
              <a:solidFill>
                <a:srgbClr val="90807A"/>
              </a:solidFill>
              <a:latin typeface="Arial" panose="020B0604020202020204" pitchFamily="34" charset="0"/>
              <a:cs typeface="Arial" panose="020B0604020202020204" pitchFamily="34" charset="0"/>
            </a:endParaRPr>
          </a:p>
        </p:txBody>
      </p:sp>
      <p:sp>
        <p:nvSpPr>
          <p:cNvPr id="34" name="矩形 33"/>
          <p:cNvSpPr/>
          <p:nvPr/>
        </p:nvSpPr>
        <p:spPr>
          <a:xfrm>
            <a:off x="5160406" y="1107600"/>
            <a:ext cx="1578610" cy="428625"/>
          </a:xfrm>
          <a:prstGeom prst="rect">
            <a:avLst/>
          </a:prstGeom>
        </p:spPr>
        <p:txBody>
          <a:bodyPr wrap="none" lIns="91431" tIns="45716" rIns="91431" bIns="45716">
            <a:spAutoFit/>
          </a:bodyPr>
          <a:lstStyle/>
          <a:p>
            <a:pPr algn="l"/>
            <a:r>
              <a:rPr lang="zh-CN" altLang="en-US" sz="2200" b="1" dirty="0">
                <a:solidFill>
                  <a:srgbClr val="202A36"/>
                </a:solidFill>
                <a:latin typeface="微软雅黑" panose="020B0503020204020204" pitchFamily="34" charset="-122"/>
                <a:ea typeface="微软雅黑" panose="020B0503020204020204" pitchFamily="34" charset="-122"/>
              </a:rPr>
              <a:t>区块链技术</a:t>
            </a:r>
            <a:endParaRPr lang="zh-CN" altLang="en-US" sz="2200" b="1" dirty="0">
              <a:solidFill>
                <a:srgbClr val="202A36"/>
              </a:solidFill>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5160645" y="1440815"/>
            <a:ext cx="6273165" cy="124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indent="457200" algn="l" fontAlgn="auto">
              <a:lnSpc>
                <a:spcPts val="3000"/>
              </a:lnSpc>
              <a:spcBef>
                <a:spcPts val="0"/>
              </a:spcBef>
              <a:buClrTx/>
              <a:buSzTx/>
              <a:buNone/>
            </a:pP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分散存储系统IPFS</a:t>
            </a: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使用区块链作为其核心结构，</a:t>
            </a: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不依赖中央服务提供商，允许用户将文件存储到租出可用存储空间的存储节点。</a:t>
            </a:r>
            <a:endParaRPr lang="en-US" altLang="zh-CN" sz="1800">
              <a:solidFill>
                <a:schemeClr val="tx1">
                  <a:lumMod val="75000"/>
                  <a:lumOff val="25000"/>
                </a:schemeClr>
              </a:solidFill>
              <a:cs typeface="微软雅黑" panose="020B0503020204020204" pitchFamily="34" charset="-122"/>
              <a:sym typeface="微软雅黑" panose="020B0503020204020204" pitchFamily="34" charset="-122"/>
            </a:endParaRPr>
          </a:p>
        </p:txBody>
      </p:sp>
      <p:sp>
        <p:nvSpPr>
          <p:cNvPr id="36" name="矩形 35"/>
          <p:cNvSpPr/>
          <p:nvPr/>
        </p:nvSpPr>
        <p:spPr>
          <a:xfrm>
            <a:off x="5160459" y="2785905"/>
            <a:ext cx="2696210" cy="428625"/>
          </a:xfrm>
          <a:prstGeom prst="rect">
            <a:avLst/>
          </a:prstGeom>
        </p:spPr>
        <p:txBody>
          <a:bodyPr wrap="none" lIns="91431" tIns="45716" rIns="91431" bIns="45716">
            <a:spAutoFit/>
          </a:bodyPr>
          <a:lstStyle/>
          <a:p>
            <a:pPr algn="l"/>
            <a:r>
              <a:rPr lang="zh-CN" altLang="en-US" sz="2200" b="1" dirty="0">
                <a:solidFill>
                  <a:srgbClr val="202A36"/>
                </a:solidFill>
                <a:latin typeface="微软雅黑" panose="020B0503020204020204" pitchFamily="34" charset="-122"/>
                <a:ea typeface="微软雅黑" panose="020B0503020204020204" pitchFamily="34" charset="-122"/>
              </a:rPr>
              <a:t>基于属性的加密技术</a:t>
            </a:r>
            <a:endParaRPr lang="zh-CN" altLang="en-US" sz="2200" b="1" dirty="0">
              <a:solidFill>
                <a:srgbClr val="202A36"/>
              </a:solidFill>
              <a:latin typeface="微软雅黑" panose="020B0503020204020204" pitchFamily="34" charset="-122"/>
              <a:ea typeface="微软雅黑" panose="020B0503020204020204" pitchFamily="34" charset="-122"/>
            </a:endParaRPr>
          </a:p>
        </p:txBody>
      </p:sp>
      <p:sp>
        <p:nvSpPr>
          <p:cNvPr id="37" name="矩形 47"/>
          <p:cNvSpPr>
            <a:spLocks noChangeArrowheads="1"/>
          </p:cNvSpPr>
          <p:nvPr/>
        </p:nvSpPr>
        <p:spPr bwMode="auto">
          <a:xfrm>
            <a:off x="5160645" y="3144520"/>
            <a:ext cx="6273165" cy="85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indent="457200" algn="l">
              <a:lnSpc>
                <a:spcPts val="3000"/>
              </a:lnSpc>
              <a:spcBef>
                <a:spcPts val="0"/>
              </a:spcBef>
              <a:buClrTx/>
              <a:buSzTx/>
              <a:buNone/>
            </a:pP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数据所有者可以通过设置访问策略来分配可访问数据的用户组。只有属性集符合访问策略的用户才能访问数据。</a:t>
            </a:r>
            <a:endParaRPr lang="en-US" altLang="zh-CN" sz="1800">
              <a:solidFill>
                <a:schemeClr val="tx1">
                  <a:lumMod val="75000"/>
                  <a:lumOff val="25000"/>
                </a:schemeClr>
              </a:solidFill>
              <a:cs typeface="微软雅黑" panose="020B0503020204020204" pitchFamily="34" charset="-122"/>
              <a:sym typeface="微软雅黑" panose="020B0503020204020204" pitchFamily="34" charset="-122"/>
            </a:endParaRPr>
          </a:p>
        </p:txBody>
      </p:sp>
      <p:sp>
        <p:nvSpPr>
          <p:cNvPr id="38" name="矩形 37"/>
          <p:cNvSpPr/>
          <p:nvPr/>
        </p:nvSpPr>
        <p:spPr>
          <a:xfrm>
            <a:off x="5160406" y="4185176"/>
            <a:ext cx="4652010" cy="428625"/>
          </a:xfrm>
          <a:prstGeom prst="rect">
            <a:avLst/>
          </a:prstGeom>
        </p:spPr>
        <p:txBody>
          <a:bodyPr wrap="none" lIns="91431" tIns="45716" rIns="91431" bIns="45716">
            <a:spAutoFit/>
          </a:bodyPr>
          <a:lstStyle/>
          <a:p>
            <a:pPr algn="l"/>
            <a:r>
              <a:rPr lang="zh-CN" altLang="en-US" sz="2200" b="1" dirty="0">
                <a:solidFill>
                  <a:srgbClr val="202A36"/>
                </a:solidFill>
                <a:latin typeface="微软雅黑" panose="020B0503020204020204" pitchFamily="34" charset="-122"/>
                <a:ea typeface="微软雅黑" panose="020B0503020204020204" pitchFamily="34" charset="-122"/>
              </a:rPr>
              <a:t>分散存储系统中的关键字可搜索技术</a:t>
            </a:r>
            <a:endParaRPr lang="zh-CN" altLang="en-US" sz="2200" b="1" dirty="0">
              <a:solidFill>
                <a:srgbClr val="202A36"/>
              </a:solidFill>
              <a:latin typeface="微软雅黑" panose="020B0503020204020204" pitchFamily="34" charset="-122"/>
              <a:ea typeface="微软雅黑" panose="020B0503020204020204" pitchFamily="34" charset="-122"/>
            </a:endParaRPr>
          </a:p>
        </p:txBody>
      </p:sp>
      <p:sp>
        <p:nvSpPr>
          <p:cNvPr id="39" name="矩形 47"/>
          <p:cNvSpPr>
            <a:spLocks noChangeArrowheads="1"/>
          </p:cNvSpPr>
          <p:nvPr/>
        </p:nvSpPr>
        <p:spPr bwMode="auto">
          <a:xfrm>
            <a:off x="5160645" y="4491990"/>
            <a:ext cx="627316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indent="457200" algn="l">
              <a:lnSpc>
                <a:spcPts val="3000"/>
              </a:lnSpc>
              <a:spcBef>
                <a:spcPts val="0"/>
              </a:spcBef>
              <a:buClrTx/>
              <a:buSzTx/>
              <a:buNone/>
            </a:pP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在传统的云存储系统中，可搜索加密技术已经获得了很多研究成果。如：公钥可搜索加密、支持多个关键字和可搜索加密等。但在区块链中的关键字可搜索技术方案仍处于理论阶段。可行性和稳定性尚未得到验证。</a:t>
            </a:r>
            <a:endParaRPr lang="en-US" altLang="zh-CN" sz="1800">
              <a:solidFill>
                <a:schemeClr val="tx1">
                  <a:lumMod val="75000"/>
                  <a:lumOff val="25000"/>
                </a:schemeClr>
              </a:solidFill>
              <a:cs typeface="微软雅黑" panose="020B0503020204020204" pitchFamily="34" charset="-122"/>
              <a:sym typeface="微软雅黑" panose="020B0503020204020204" pitchFamily="34" charset="-122"/>
            </a:endParaRPr>
          </a:p>
        </p:txBody>
      </p:sp>
      <p:sp>
        <p:nvSpPr>
          <p:cNvPr id="8" name="任意多边形 7"/>
          <p:cNvSpPr/>
          <p:nvPr/>
        </p:nvSpPr>
        <p:spPr>
          <a:xfrm rot="5400000">
            <a:off x="3097576" y="3386412"/>
            <a:ext cx="1770974" cy="851889"/>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9" name="任意多边形 8"/>
          <p:cNvSpPr/>
          <p:nvPr/>
        </p:nvSpPr>
        <p:spPr>
          <a:xfrm rot="18900000">
            <a:off x="1285532" y="3174128"/>
            <a:ext cx="1247695" cy="1264544"/>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0" name="任意多边形 9"/>
          <p:cNvSpPr/>
          <p:nvPr/>
        </p:nvSpPr>
        <p:spPr>
          <a:xfrm rot="18900000" flipV="1">
            <a:off x="2259113" y="4146668"/>
            <a:ext cx="1247695" cy="1264544"/>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1" name="任意多边形 10"/>
          <p:cNvSpPr/>
          <p:nvPr/>
        </p:nvSpPr>
        <p:spPr>
          <a:xfrm rot="2700000">
            <a:off x="2236679" y="2197978"/>
            <a:ext cx="1247695" cy="1264544"/>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lumMod val="75000"/>
                  <a:lumOff val="25000"/>
                </a:schemeClr>
              </a:solidFill>
            </a:endParaRPr>
          </a:p>
        </p:txBody>
      </p:sp>
      <p:sp>
        <p:nvSpPr>
          <p:cNvPr id="12" name="心形 11"/>
          <p:cNvSpPr/>
          <p:nvPr/>
        </p:nvSpPr>
        <p:spPr>
          <a:xfrm>
            <a:off x="2682015" y="1793175"/>
            <a:ext cx="414145" cy="345121"/>
          </a:xfrm>
          <a:prstGeom prst="hear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13" name="组合 12"/>
          <p:cNvGrpSpPr/>
          <p:nvPr/>
        </p:nvGrpSpPr>
        <p:grpSpPr>
          <a:xfrm>
            <a:off x="4602306" y="3520567"/>
            <a:ext cx="264804" cy="664871"/>
            <a:chOff x="3114596" y="2996938"/>
            <a:chExt cx="224872" cy="564609"/>
          </a:xfrm>
          <a:solidFill>
            <a:srgbClr val="202A36"/>
          </a:solidFill>
        </p:grpSpPr>
        <p:sp>
          <p:nvSpPr>
            <p:cNvPr id="14" name="椭圆 13"/>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6" name="同侧圆角矩形 15"/>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7" name="矩形 16"/>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8" name="同侧圆角矩形 17"/>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9" name="同侧圆角矩形 18"/>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同侧圆角矩形 19"/>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1" name="同侧圆角矩形 20"/>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22" name="组合 21"/>
          <p:cNvGrpSpPr/>
          <p:nvPr/>
        </p:nvGrpSpPr>
        <p:grpSpPr>
          <a:xfrm>
            <a:off x="706322" y="3623727"/>
            <a:ext cx="517966" cy="367131"/>
            <a:chOff x="4979939" y="3638125"/>
            <a:chExt cx="439857" cy="311768"/>
          </a:xfrm>
          <a:solidFill>
            <a:srgbClr val="202A36"/>
          </a:solidFill>
        </p:grpSpPr>
        <p:grpSp>
          <p:nvGrpSpPr>
            <p:cNvPr id="23" name="组合 22"/>
            <p:cNvGrpSpPr/>
            <p:nvPr/>
          </p:nvGrpSpPr>
          <p:grpSpPr>
            <a:xfrm>
              <a:off x="4979939" y="3681386"/>
              <a:ext cx="439857" cy="268507"/>
              <a:chOff x="4975778" y="3669385"/>
              <a:chExt cx="439857" cy="268507"/>
            </a:xfrm>
            <a:grpFill/>
          </p:grpSpPr>
          <p:grpSp>
            <p:nvGrpSpPr>
              <p:cNvPr id="24" name="组合 23"/>
              <p:cNvGrpSpPr/>
              <p:nvPr/>
            </p:nvGrpSpPr>
            <p:grpSpPr>
              <a:xfrm>
                <a:off x="4975778" y="3689944"/>
                <a:ext cx="439857" cy="24689"/>
                <a:chOff x="4902784" y="3688900"/>
                <a:chExt cx="439857" cy="24689"/>
              </a:xfrm>
              <a:grpFill/>
            </p:grpSpPr>
            <p:sp>
              <p:nvSpPr>
                <p:cNvPr id="26" name="矩形 25"/>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7" name="矩形 26"/>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25" name="等腰三角形 24"/>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8" name="矩形 27"/>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9" name="矩形 28"/>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30" name="剪去单角的矩形 29"/>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31" name="组合 30"/>
          <p:cNvGrpSpPr/>
          <p:nvPr/>
        </p:nvGrpSpPr>
        <p:grpSpPr>
          <a:xfrm>
            <a:off x="2613611" y="5490730"/>
            <a:ext cx="547996" cy="492765"/>
            <a:chOff x="2928203" y="5369694"/>
            <a:chExt cx="465358" cy="418456"/>
          </a:xfrm>
          <a:solidFill>
            <a:srgbClr val="90807A"/>
          </a:solidFill>
        </p:grpSpPr>
        <p:grpSp>
          <p:nvGrpSpPr>
            <p:cNvPr id="32" name="组合 31"/>
            <p:cNvGrpSpPr/>
            <p:nvPr/>
          </p:nvGrpSpPr>
          <p:grpSpPr>
            <a:xfrm>
              <a:off x="2928203" y="5369694"/>
              <a:ext cx="460390" cy="418456"/>
              <a:chOff x="10760386" y="4041158"/>
              <a:chExt cx="460390" cy="418456"/>
            </a:xfrm>
            <a:grpFill/>
          </p:grpSpPr>
          <p:sp>
            <p:nvSpPr>
              <p:cNvPr id="33" name="任意多边形 32"/>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2" name="任意多边形 41"/>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43" name="任意多边形 42"/>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4" name="任意多边形 43"/>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45" name="椭圆 44"/>
          <p:cNvSpPr/>
          <p:nvPr/>
        </p:nvSpPr>
        <p:spPr>
          <a:xfrm>
            <a:off x="2200155" y="3123126"/>
            <a:ext cx="1369046" cy="1369046"/>
          </a:xfrm>
          <a:prstGeom prst="ellipse">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CB00F"/>
                </a:solidFill>
                <a:latin typeface="04b_20" panose="00000400000000000000" pitchFamily="2" charset="0"/>
              </a:rPr>
              <a:t>?</a:t>
            </a:r>
            <a:endParaRPr lang="zh-CN" altLang="en-US" sz="5400" b="1" dirty="0">
              <a:solidFill>
                <a:srgbClr val="FCB00F"/>
              </a:solidFill>
              <a:latin typeface="04b_20" panose="000004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2047333" y="405606"/>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框架设计与实现</a:t>
            </a:r>
            <a:endParaRPr lang="zh-CN" altLang="en-US" sz="2935" b="1" dirty="0">
              <a:solidFill>
                <a:srgbClr val="90807A"/>
              </a:solidFill>
              <a:latin typeface="Arial" panose="020B0604020202020204" pitchFamily="34" charset="0"/>
              <a:cs typeface="Arial" panose="020B0604020202020204" pitchFamily="34" charset="0"/>
            </a:endParaRPr>
          </a:p>
        </p:txBody>
      </p:sp>
      <p:pic>
        <p:nvPicPr>
          <p:cNvPr id="2" name="图片 1" descr="zhang4-2851611-small"/>
          <p:cNvPicPr>
            <a:picLocks noChangeAspect="1"/>
          </p:cNvPicPr>
          <p:nvPr/>
        </p:nvPicPr>
        <p:blipFill>
          <a:blip r:embed="rId1"/>
          <a:stretch>
            <a:fillRect/>
          </a:stretch>
        </p:blipFill>
        <p:spPr>
          <a:xfrm>
            <a:off x="5657215" y="663575"/>
            <a:ext cx="6002655" cy="5981065"/>
          </a:xfrm>
          <a:prstGeom prst="rect">
            <a:avLst/>
          </a:prstGeom>
        </p:spPr>
      </p:pic>
      <p:sp>
        <p:nvSpPr>
          <p:cNvPr id="3" name="文本框 2"/>
          <p:cNvSpPr txBox="1"/>
          <p:nvPr/>
        </p:nvSpPr>
        <p:spPr>
          <a:xfrm>
            <a:off x="475615" y="1120775"/>
            <a:ext cx="5181600" cy="5400675"/>
          </a:xfrm>
          <a:prstGeom prst="rect">
            <a:avLst/>
          </a:prstGeom>
          <a:noFill/>
        </p:spPr>
        <p:txBody>
          <a:bodyPr wrap="square" rtlCol="0">
            <a:spAutoFit/>
          </a:bodyPr>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setup(1</a:t>
            </a:r>
            <a:r>
              <a:rPr lang="en-US" altLang="zh-CN" baseline="30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λ</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)—&gt;(PK , MK)  ①②</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00000"/>
              </a:lnSpc>
              <a:spcBef>
                <a:spcPts val="0"/>
              </a:spcBef>
              <a:buClrTx/>
              <a:buSzTx/>
              <a:buFont typeface="Arial" panose="020B0604020202020204" pitchFamily="34" charset="0"/>
            </a:pP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UserRegistration(MK , S)—&gt;(SK</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 SK</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③④⑤</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00000"/>
              </a:lnSpc>
              <a:spcBef>
                <a:spcPts val="0"/>
              </a:spcBef>
              <a:buClrTx/>
              <a:buSzTx/>
              <a:buFont typeface="Arial" panose="020B0604020202020204" pitchFamily="34" charset="0"/>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Diffie-Hellman密钥交换协议生成共享密钥</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00000"/>
              </a:lnSpc>
              <a:spcBef>
                <a:spcPts val="0"/>
              </a:spcBef>
              <a:buClrTx/>
              <a:buSzTx/>
              <a:buFont typeface="Arial" panose="020B0604020202020204" pitchFamily="34" charset="0"/>
            </a:pP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FileEncrypt(F)—&gt;(CT</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 K , KW)  ⑥⑦</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CT</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F</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记录h</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location</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00000"/>
              </a:lnSpc>
              <a:spcBef>
                <a:spcPts val="0"/>
              </a:spcBef>
              <a:buClrTx/>
              <a:buSzTx/>
              <a:buFont typeface="Arial" panose="020B0604020202020204" pitchFamily="34" charset="0"/>
            </a:pP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KeyEncrypt(PK , K ,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location</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 P</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)—&gt;CT</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md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⑧⑨</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location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CT</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a:t>
            </a:r>
            <a:endPar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K                   CT</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k                                               </a:t>
            </a:r>
            <a:endPar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600"/>
              </a:spcBef>
              <a:buClrTx/>
              <a:buSzTx/>
              <a:buFont typeface="Arial" panose="020B0604020202020204" pitchFamily="34" charset="0"/>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记录交易</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K</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0"/>
              </a:spcBef>
              <a:buClrTx/>
              <a:buSzTx/>
              <a:buFont typeface="Arial" panose="020B0604020202020204" pitchFamily="34" charset="0"/>
            </a:pP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IndexGen(KW , MK)—&gt; index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⑩</a:t>
            </a:r>
            <a:endParaRPr lang="zh-CN" altLang="en-US"/>
          </a:p>
        </p:txBody>
      </p:sp>
      <p:cxnSp>
        <p:nvCxnSpPr>
          <p:cNvPr id="4" name="直接箭头连接符 3"/>
          <p:cNvCxnSpPr/>
          <p:nvPr/>
        </p:nvCxnSpPr>
        <p:spPr>
          <a:xfrm>
            <a:off x="739775" y="3517265"/>
            <a:ext cx="6267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775970" y="3244850"/>
            <a:ext cx="735330" cy="368300"/>
          </a:xfrm>
          <a:prstGeom prst="rect">
            <a:avLst/>
          </a:prstGeom>
          <a:noFill/>
        </p:spPr>
        <p:txBody>
          <a:bodyPr wrap="square" rtlCol="0">
            <a:spAutoFit/>
          </a:bodyPr>
          <a:p>
            <a:r>
              <a:rPr lang="en-US" altLang="zh-CN">
                <a:solidFill>
                  <a:schemeClr val="accent1">
                    <a:lumMod val="75000"/>
                  </a:schemeClr>
                </a:solidFill>
                <a:sym typeface="+mn-ea"/>
              </a:rPr>
              <a:t>AES</a:t>
            </a:r>
            <a:endParaRPr lang="en-US" altLang="zh-CN">
              <a:solidFill>
                <a:schemeClr val="accent1">
                  <a:lumMod val="75000"/>
                </a:schemeClr>
              </a:solidFill>
              <a:sym typeface="+mn-ea"/>
            </a:endParaRPr>
          </a:p>
        </p:txBody>
      </p:sp>
      <p:cxnSp>
        <p:nvCxnSpPr>
          <p:cNvPr id="6" name="直接箭头连接符 5"/>
          <p:cNvCxnSpPr/>
          <p:nvPr/>
        </p:nvCxnSpPr>
        <p:spPr>
          <a:xfrm>
            <a:off x="1292860" y="4626610"/>
            <a:ext cx="627380" cy="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1197610" y="4333875"/>
            <a:ext cx="722630" cy="368300"/>
          </a:xfrm>
          <a:prstGeom prst="rect">
            <a:avLst/>
          </a:prstGeom>
          <a:noFill/>
        </p:spPr>
        <p:txBody>
          <a:bodyPr wrap="square" rtlCol="0">
            <a:spAutoFit/>
          </a:bodyPr>
          <a:p>
            <a:r>
              <a:rPr lang="en-US" altLang="zh-CN">
                <a:solidFill>
                  <a:schemeClr val="accent1">
                    <a:lumMod val="75000"/>
                  </a:schemeClr>
                </a:solidFill>
              </a:rPr>
              <a:t>AES(K)</a:t>
            </a:r>
            <a:endParaRPr lang="en-US" altLang="zh-CN">
              <a:solidFill>
                <a:schemeClr val="accent1">
                  <a:lumMod val="75000"/>
                </a:schemeClr>
              </a:solidFill>
            </a:endParaRPr>
          </a:p>
        </p:txBody>
      </p:sp>
      <p:cxnSp>
        <p:nvCxnSpPr>
          <p:cNvPr id="8" name="直接箭头连接符 7"/>
          <p:cNvCxnSpPr/>
          <p:nvPr/>
        </p:nvCxnSpPr>
        <p:spPr>
          <a:xfrm flipV="1">
            <a:off x="811530" y="4948555"/>
            <a:ext cx="1172845"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775970" y="4702175"/>
            <a:ext cx="1244600" cy="368300"/>
          </a:xfrm>
          <a:prstGeom prst="rect">
            <a:avLst/>
          </a:prstGeom>
          <a:noFill/>
        </p:spPr>
        <p:txBody>
          <a:bodyPr wrap="square" rtlCol="0">
            <a:spAutoFit/>
          </a:bodyPr>
          <a:p>
            <a:r>
              <a:rPr lang="en-US" altLang="zh-CN">
                <a:solidFill>
                  <a:schemeClr val="accent1">
                    <a:lumMod val="75000"/>
                  </a:schemeClr>
                </a:solidFill>
              </a:rPr>
              <a:t>ABE(p</a:t>
            </a:r>
            <a:r>
              <a:rPr lang="zh-CN" altLang="en-US">
                <a:solidFill>
                  <a:schemeClr val="accent1">
                    <a:lumMod val="75000"/>
                  </a:schemeClr>
                </a:solidFill>
              </a:rPr>
              <a:t>、</a:t>
            </a:r>
            <a:r>
              <a:rPr lang="en-US" altLang="zh-CN">
                <a:solidFill>
                  <a:schemeClr val="accent1">
                    <a:lumMod val="75000"/>
                  </a:schemeClr>
                </a:solidFill>
              </a:rPr>
              <a:t>pk)</a:t>
            </a:r>
            <a:endParaRPr lang="en-US" altLang="zh-CN">
              <a:solidFill>
                <a:schemeClr val="accent1">
                  <a:lumMod val="75000"/>
                </a:schemeClr>
              </a:solidFill>
            </a:endParaRPr>
          </a:p>
        </p:txBody>
      </p:sp>
      <p:sp>
        <p:nvSpPr>
          <p:cNvPr id="10" name="右大括号 9"/>
          <p:cNvSpPr/>
          <p:nvPr/>
        </p:nvSpPr>
        <p:spPr>
          <a:xfrm>
            <a:off x="2411730" y="4627245"/>
            <a:ext cx="136525" cy="518160"/>
          </a:xfrm>
          <a:prstGeom prst="rightBrace">
            <a:avLst>
              <a:gd name="adj1" fmla="val 8333"/>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cxnSp>
        <p:nvCxnSpPr>
          <p:cNvPr id="11" name="直接箭头连接符 10"/>
          <p:cNvCxnSpPr/>
          <p:nvPr/>
        </p:nvCxnSpPr>
        <p:spPr>
          <a:xfrm>
            <a:off x="2740660" y="4886325"/>
            <a:ext cx="91313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653790" y="4702175"/>
            <a:ext cx="655320" cy="368300"/>
          </a:xfrm>
          <a:prstGeom prst="rect">
            <a:avLst/>
          </a:prstGeom>
          <a:noFill/>
        </p:spPr>
        <p:txBody>
          <a:bodyPr wrap="square" rtlCol="0">
            <a:spAutoFit/>
          </a:bodyPr>
          <a:p>
            <a:r>
              <a:rPr lang="en-US" altLang="zh-CN"/>
              <a:t>CT</a:t>
            </a:r>
            <a:r>
              <a:rPr lang="en-US" altLang="zh-CN" baseline="-25000"/>
              <a:t>md</a:t>
            </a:r>
            <a:endParaRPr lang="en-US" altLang="zh-CN" baseline="-25000"/>
          </a:p>
        </p:txBody>
      </p:sp>
      <p:sp>
        <p:nvSpPr>
          <p:cNvPr id="13" name="文本框 12"/>
          <p:cNvSpPr txBox="1"/>
          <p:nvPr/>
        </p:nvSpPr>
        <p:spPr>
          <a:xfrm>
            <a:off x="2740660" y="4580255"/>
            <a:ext cx="995680" cy="368300"/>
          </a:xfrm>
          <a:prstGeom prst="rect">
            <a:avLst/>
          </a:prstGeom>
          <a:noFill/>
        </p:spPr>
        <p:txBody>
          <a:bodyPr wrap="square" rtlCol="0">
            <a:spAutoFit/>
          </a:bodyPr>
          <a:p>
            <a:r>
              <a:rPr lang="en-US" altLang="zh-CN">
                <a:solidFill>
                  <a:schemeClr val="accent1">
                    <a:lumMod val="75000"/>
                  </a:schemeClr>
                </a:solidFill>
              </a:rPr>
              <a:t>AES(K</a:t>
            </a:r>
            <a:r>
              <a:rPr lang="en-US" altLang="zh-CN" baseline="-25000">
                <a:solidFill>
                  <a:schemeClr val="accent1">
                    <a:lumMod val="75000"/>
                  </a:schemeClr>
                </a:solidFill>
              </a:rPr>
              <a:t>1</a:t>
            </a:r>
            <a:r>
              <a:rPr lang="en-US" altLang="zh-CN">
                <a:solidFill>
                  <a:schemeClr val="accent1">
                    <a:lumMod val="75000"/>
                  </a:schemeClr>
                </a:solidFill>
              </a:rPr>
              <a:t>)</a:t>
            </a:r>
            <a:endParaRPr lang="en-US" altLang="zh-CN">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2047333" y="405606"/>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框架设计与实现</a:t>
            </a:r>
            <a:endParaRPr lang="zh-CN" altLang="en-US" sz="2935" b="1" dirty="0">
              <a:solidFill>
                <a:srgbClr val="90807A"/>
              </a:solidFill>
              <a:latin typeface="Arial" panose="020B0604020202020204" pitchFamily="34" charset="0"/>
              <a:cs typeface="Arial" panose="020B0604020202020204" pitchFamily="34" charset="0"/>
            </a:endParaRPr>
          </a:p>
        </p:txBody>
      </p:sp>
      <p:pic>
        <p:nvPicPr>
          <p:cNvPr id="2" name="图片 1" descr="zhang4-2851611-small"/>
          <p:cNvPicPr>
            <a:picLocks noChangeAspect="1"/>
          </p:cNvPicPr>
          <p:nvPr/>
        </p:nvPicPr>
        <p:blipFill>
          <a:blip r:embed="rId1"/>
          <a:stretch>
            <a:fillRect/>
          </a:stretch>
        </p:blipFill>
        <p:spPr>
          <a:xfrm>
            <a:off x="5657215" y="663575"/>
            <a:ext cx="6002655" cy="5981065"/>
          </a:xfrm>
          <a:prstGeom prst="rect">
            <a:avLst/>
          </a:prstGeom>
        </p:spPr>
      </p:pic>
      <p:sp>
        <p:nvSpPr>
          <p:cNvPr id="3" name="文本框 2"/>
          <p:cNvSpPr txBox="1"/>
          <p:nvPr/>
        </p:nvSpPr>
        <p:spPr>
          <a:xfrm>
            <a:off x="475615" y="1120775"/>
            <a:ext cx="5181600" cy="5446395"/>
          </a:xfrm>
          <a:prstGeom prst="rect">
            <a:avLst/>
          </a:prstGeom>
          <a:noFill/>
        </p:spPr>
        <p:txBody>
          <a:bodyPr wrap="square" rtlCol="0">
            <a:spAutoFit/>
          </a:bodyPr>
          <a:p>
            <a:pPr indent="0" algn="l" fontAlgn="auto">
              <a:lnSpc>
                <a:spcPct val="150000"/>
              </a:lnSpc>
              <a:spcBef>
                <a:spcPts val="0"/>
              </a:spcBef>
              <a:buClrTx/>
              <a:buSzTx/>
              <a:buFont typeface="Arial" panose="020B0604020202020204" pitchFamily="34" charset="0"/>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从以太坊区块链读取与密钥相关的交易数据  </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⑪</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0"/>
              </a:spcBef>
              <a:buClrTx/>
              <a:buSzTx/>
              <a:buFont typeface="Arial" panose="020B0604020202020204" pitchFamily="34" charset="0"/>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交易数据              用户私钥</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(SK</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SK</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d</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TokenGen(KW, SK</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)—&gt;token  ⑫</a:t>
            </a: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00000"/>
              </a:lnSpc>
              <a:spcBef>
                <a:spcPts val="0"/>
              </a:spcBef>
              <a:spcAft>
                <a:spcPts val="1800"/>
              </a:spcAft>
              <a:buClrTx/>
              <a:buSzTx/>
              <a:buFont typeface="Arial" panose="020B0604020202020204" pitchFamily="34" charset="0"/>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根据关键字KW生成搜索令牌并调用智能合约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⑬</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Test(token , index)—&gt;result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⑭</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00000"/>
              </a:lnSpc>
              <a:spcBef>
                <a:spcPts val="0"/>
              </a:spcBef>
              <a:spcAft>
                <a:spcPts val="1800"/>
              </a:spcAft>
              <a:buClrTx/>
              <a:buSzTx/>
              <a:buFont typeface="Arial" panose="020B0604020202020204" pitchFamily="34" charset="0"/>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智能合约根据令牌进行搜索并返回相关结果</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0"/>
              </a:spcBef>
              <a:spcAft>
                <a:spcPts val="0"/>
              </a:spcAft>
              <a:buClrTx/>
              <a:buSzTx/>
              <a:buFont typeface="Arial" panose="020B0604020202020204" pitchFamily="34" charset="0"/>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根据智能合约返回的搜索结果读取相关交易数据  </a:t>
            </a: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⑮⑯</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0"/>
              </a:spcBef>
              <a:buClrTx/>
              <a:buSzTx/>
              <a:buFont typeface="Arial" panose="020B0604020202020204" pitchFamily="34" charset="0"/>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交易数据</a:t>
            </a: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1200"/>
              </a:spcBef>
              <a:buClrTx/>
              <a:buSzTx/>
              <a:buFont typeface="Arial" panose="020B0604020202020204" pitchFamily="34" charset="0"/>
            </a:pP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Decrypt(CT</a:t>
            </a:r>
            <a:r>
              <a:rPr lang="en-US" altLang="zh-CN" sz="1800"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a:t>
            </a: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 CT</a:t>
            </a:r>
            <a:r>
              <a:rPr lang="en-US" altLang="zh-CN" sz="1800"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k</a:t>
            </a: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 SK</a:t>
            </a:r>
            <a:r>
              <a:rPr lang="en-US" altLang="zh-CN" sz="1800"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d</a:t>
            </a: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 PK)—&gt;F  </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00000"/>
              </a:lnSpc>
              <a:spcBef>
                <a:spcPts val="0"/>
              </a:spcBef>
              <a:buClrTx/>
              <a:buSzTx/>
              <a:buFont typeface="Arial" panose="020B0604020202020204" pitchFamily="34" charset="0"/>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如果属性集满足访问策略  </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0"/>
              </a:spcBef>
              <a:buClrTx/>
              <a:buSzTx/>
              <a:buFont typeface="Arial" panose="020B0604020202020204" pitchFamily="34" charset="0"/>
            </a:pP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CT</a:t>
            </a:r>
            <a:r>
              <a:rPr lang="en-US" altLang="zh-CN" sz="1800"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k</a:t>
            </a: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K         CT</a:t>
            </a:r>
            <a:r>
              <a:rPr lang="en-US" altLang="zh-CN" sz="1800"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a:t>
            </a: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h</a:t>
            </a:r>
            <a:r>
              <a:rPr lang="en-US" altLang="zh-CN" sz="1800"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location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00000"/>
              </a:lnSpc>
              <a:spcBef>
                <a:spcPts val="0"/>
              </a:spcBef>
              <a:buClrTx/>
              <a:buSzTx/>
              <a:buFont typeface="Arial" panose="020B0604020202020204" pitchFamily="34" charset="0"/>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从IPFS下载加密文件CT</a:t>
            </a:r>
            <a:r>
              <a:rPr lang="en-US" altLang="zh-CN" sz="1600" baseline="-250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F</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⑰</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spcBef>
                <a:spcPts val="0"/>
              </a:spcBef>
              <a:buClrTx/>
              <a:buSzTx/>
              <a:buFont typeface="Arial" panose="020B0604020202020204" pitchFamily="34" charset="0"/>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CT</a:t>
            </a:r>
            <a:r>
              <a:rPr lang="en-US" altLang="zh-CN" baseline="-25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F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F  ⑱</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4" name="直接箭头连接符 13"/>
          <p:cNvCxnSpPr/>
          <p:nvPr/>
        </p:nvCxnSpPr>
        <p:spPr>
          <a:xfrm>
            <a:off x="1552575" y="1840230"/>
            <a:ext cx="76327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599565" y="1553210"/>
            <a:ext cx="669290" cy="368300"/>
          </a:xfrm>
          <a:prstGeom prst="rect">
            <a:avLst/>
          </a:prstGeom>
          <a:noFill/>
        </p:spPr>
        <p:txBody>
          <a:bodyPr wrap="square" rtlCol="0">
            <a:spAutoFit/>
          </a:bodyPr>
          <a:p>
            <a:r>
              <a:rPr lang="zh-CN" altLang="en-US">
                <a:solidFill>
                  <a:schemeClr val="accent1">
                    <a:lumMod val="75000"/>
                  </a:schemeClr>
                </a:solidFill>
              </a:rPr>
              <a:t>解密</a:t>
            </a:r>
            <a:endParaRPr lang="zh-CN" altLang="en-US">
              <a:solidFill>
                <a:schemeClr val="accent1">
                  <a:lumMod val="75000"/>
                </a:schemeClr>
              </a:solidFill>
            </a:endParaRPr>
          </a:p>
        </p:txBody>
      </p:sp>
      <p:sp>
        <p:nvSpPr>
          <p:cNvPr id="16" name="文本框 15"/>
          <p:cNvSpPr txBox="1"/>
          <p:nvPr/>
        </p:nvSpPr>
        <p:spPr>
          <a:xfrm>
            <a:off x="1572895" y="4093845"/>
            <a:ext cx="641985" cy="368300"/>
          </a:xfrm>
          <a:prstGeom prst="rect">
            <a:avLst/>
          </a:prstGeom>
          <a:noFill/>
        </p:spPr>
        <p:txBody>
          <a:bodyPr wrap="square" rtlCol="0">
            <a:spAutoFit/>
          </a:bodyPr>
          <a:p>
            <a:r>
              <a:rPr lang="zh-CN" altLang="en-US">
                <a:solidFill>
                  <a:schemeClr val="accent1">
                    <a:lumMod val="75000"/>
                  </a:schemeClr>
                </a:solidFill>
              </a:rPr>
              <a:t>解密</a:t>
            </a:r>
            <a:endParaRPr lang="zh-CN" altLang="en-US">
              <a:solidFill>
                <a:schemeClr val="accent1">
                  <a:lumMod val="75000"/>
                </a:schemeClr>
              </a:solidFill>
            </a:endParaRPr>
          </a:p>
        </p:txBody>
      </p:sp>
      <p:cxnSp>
        <p:nvCxnSpPr>
          <p:cNvPr id="17" name="直接箭头连接符 16"/>
          <p:cNvCxnSpPr/>
          <p:nvPr/>
        </p:nvCxnSpPr>
        <p:spPr>
          <a:xfrm>
            <a:off x="1518920" y="4415790"/>
            <a:ext cx="74993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左大括号 17"/>
          <p:cNvSpPr/>
          <p:nvPr/>
        </p:nvSpPr>
        <p:spPr>
          <a:xfrm>
            <a:off x="2438400" y="4210685"/>
            <a:ext cx="76200" cy="410845"/>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9" name="文本框 18"/>
          <p:cNvSpPr txBox="1"/>
          <p:nvPr/>
        </p:nvSpPr>
        <p:spPr>
          <a:xfrm>
            <a:off x="2514600" y="4093845"/>
            <a:ext cx="504825" cy="645160"/>
          </a:xfrm>
          <a:prstGeom prst="rect">
            <a:avLst/>
          </a:prstGeom>
          <a:noFill/>
        </p:spPr>
        <p:txBody>
          <a:bodyPr wrap="square" rtlCol="0">
            <a:spAutoFit/>
          </a:bodyPr>
          <a:p>
            <a:r>
              <a:rPr lang="en-US" altLang="zh-CN"/>
              <a:t>CT</a:t>
            </a:r>
            <a:r>
              <a:rPr lang="en-US" altLang="zh-CN" baseline="-25000"/>
              <a:t>l</a:t>
            </a:r>
            <a:endParaRPr lang="en-US" altLang="zh-CN"/>
          </a:p>
          <a:p>
            <a:r>
              <a:rPr lang="en-US" altLang="zh-CN"/>
              <a:t>CT</a:t>
            </a:r>
            <a:r>
              <a:rPr lang="en-US" altLang="zh-CN" baseline="-25000"/>
              <a:t>k</a:t>
            </a:r>
            <a:endParaRPr lang="en-US" altLang="zh-CN" baseline="-25000"/>
          </a:p>
        </p:txBody>
      </p:sp>
      <p:cxnSp>
        <p:nvCxnSpPr>
          <p:cNvPr id="20" name="直接箭头连接符 19"/>
          <p:cNvCxnSpPr/>
          <p:nvPr/>
        </p:nvCxnSpPr>
        <p:spPr>
          <a:xfrm>
            <a:off x="1059180" y="5625465"/>
            <a:ext cx="74993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059180" y="5346700"/>
            <a:ext cx="641985" cy="368300"/>
          </a:xfrm>
          <a:prstGeom prst="rect">
            <a:avLst/>
          </a:prstGeom>
          <a:noFill/>
        </p:spPr>
        <p:txBody>
          <a:bodyPr wrap="square" rtlCol="0">
            <a:spAutoFit/>
          </a:bodyPr>
          <a:p>
            <a:r>
              <a:rPr lang="zh-CN" altLang="en-US">
                <a:solidFill>
                  <a:schemeClr val="accent1">
                    <a:lumMod val="75000"/>
                  </a:schemeClr>
                </a:solidFill>
              </a:rPr>
              <a:t>解密</a:t>
            </a:r>
            <a:endParaRPr lang="zh-CN" altLang="en-US">
              <a:solidFill>
                <a:schemeClr val="accent1">
                  <a:lumMod val="75000"/>
                </a:schemeClr>
              </a:solidFill>
            </a:endParaRPr>
          </a:p>
        </p:txBody>
      </p:sp>
      <p:sp>
        <p:nvSpPr>
          <p:cNvPr id="22" name="文本框 21"/>
          <p:cNvSpPr txBox="1"/>
          <p:nvPr/>
        </p:nvSpPr>
        <p:spPr>
          <a:xfrm>
            <a:off x="3019425" y="5346700"/>
            <a:ext cx="641985" cy="368300"/>
          </a:xfrm>
          <a:prstGeom prst="rect">
            <a:avLst/>
          </a:prstGeom>
          <a:noFill/>
        </p:spPr>
        <p:txBody>
          <a:bodyPr wrap="square" rtlCol="0">
            <a:spAutoFit/>
          </a:bodyPr>
          <a:p>
            <a:r>
              <a:rPr lang="zh-CN" altLang="en-US">
                <a:solidFill>
                  <a:schemeClr val="accent1">
                    <a:lumMod val="75000"/>
                  </a:schemeClr>
                </a:solidFill>
              </a:rPr>
              <a:t>解密</a:t>
            </a:r>
            <a:endParaRPr lang="zh-CN" altLang="en-US">
              <a:solidFill>
                <a:schemeClr val="accent1">
                  <a:lumMod val="75000"/>
                </a:schemeClr>
              </a:solidFill>
            </a:endParaRPr>
          </a:p>
        </p:txBody>
      </p:sp>
      <p:cxnSp>
        <p:nvCxnSpPr>
          <p:cNvPr id="23" name="直接箭头连接符 22"/>
          <p:cNvCxnSpPr/>
          <p:nvPr/>
        </p:nvCxnSpPr>
        <p:spPr>
          <a:xfrm>
            <a:off x="3019425" y="5625465"/>
            <a:ext cx="74993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1005205" y="5911215"/>
            <a:ext cx="641985" cy="368300"/>
          </a:xfrm>
          <a:prstGeom prst="rect">
            <a:avLst/>
          </a:prstGeom>
          <a:noFill/>
        </p:spPr>
        <p:txBody>
          <a:bodyPr wrap="square" rtlCol="0">
            <a:spAutoFit/>
          </a:bodyPr>
          <a:p>
            <a:r>
              <a:rPr lang="zh-CN" altLang="en-US">
                <a:solidFill>
                  <a:schemeClr val="accent1">
                    <a:lumMod val="75000"/>
                  </a:schemeClr>
                </a:solidFill>
              </a:rPr>
              <a:t>解密</a:t>
            </a:r>
            <a:endParaRPr lang="zh-CN" altLang="en-US">
              <a:solidFill>
                <a:schemeClr val="accent1">
                  <a:lumMod val="75000"/>
                </a:schemeClr>
              </a:solidFill>
            </a:endParaRPr>
          </a:p>
        </p:txBody>
      </p:sp>
      <p:cxnSp>
        <p:nvCxnSpPr>
          <p:cNvPr id="25" name="直接箭头连接符 24"/>
          <p:cNvCxnSpPr/>
          <p:nvPr/>
        </p:nvCxnSpPr>
        <p:spPr>
          <a:xfrm>
            <a:off x="1005205" y="6197600"/>
            <a:ext cx="74993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2047333" y="405606"/>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智能合约设计</a:t>
            </a:r>
            <a:endParaRPr lang="en-US" altLang="zh-CN" sz="2935" b="1" dirty="0">
              <a:solidFill>
                <a:srgbClr val="90807A"/>
              </a:solidFill>
              <a:latin typeface="Arial" panose="020B0604020202020204" pitchFamily="34" charset="0"/>
              <a:cs typeface="Arial" panose="020B0604020202020204" pitchFamily="34" charset="0"/>
            </a:endParaRPr>
          </a:p>
        </p:txBody>
      </p:sp>
      <p:grpSp>
        <p:nvGrpSpPr>
          <p:cNvPr id="7" name="组合 6"/>
          <p:cNvGrpSpPr/>
          <p:nvPr/>
        </p:nvGrpSpPr>
        <p:grpSpPr>
          <a:xfrm rot="6900000">
            <a:off x="711835" y="2574290"/>
            <a:ext cx="3531235" cy="3352165"/>
            <a:chOff x="1673" y="2568"/>
            <a:chExt cx="6457" cy="5791"/>
          </a:xfrm>
        </p:grpSpPr>
        <p:grpSp>
          <p:nvGrpSpPr>
            <p:cNvPr id="30" name="组合 29"/>
            <p:cNvGrpSpPr/>
            <p:nvPr/>
          </p:nvGrpSpPr>
          <p:grpSpPr>
            <a:xfrm rot="16380000">
              <a:off x="1672" y="5418"/>
              <a:ext cx="2943" cy="2940"/>
              <a:chOff x="5305425" y="2638424"/>
              <a:chExt cx="1579563" cy="1577975"/>
            </a:xfrm>
            <a:solidFill>
              <a:srgbClr val="202A36"/>
            </a:solidFill>
          </p:grpSpPr>
          <p:sp>
            <p:nvSpPr>
              <p:cNvPr id="31"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90807A"/>
              </a:solidFill>
              <a:ln w="9525">
                <a:noFill/>
                <a:round/>
              </a:ln>
              <a:effectLst/>
            </p:spPr>
            <p:txBody>
              <a:bodyPr vert="horz" wrap="square" lIns="91440" tIns="45720" rIns="91440" bIns="45720" numCol="1" anchor="t" anchorCtr="0" compatLnSpc="1"/>
              <a:p>
                <a:endParaRPr lang="zh-CN" altLang="en-US"/>
              </a:p>
            </p:txBody>
          </p:sp>
          <p:sp>
            <p:nvSpPr>
              <p:cNvPr id="4"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FCB00F"/>
              </a:solidFill>
              <a:ln w="9525">
                <a:noFill/>
                <a:round/>
              </a:ln>
            </p:spPr>
            <p:txBody>
              <a:bodyPr vert="horz" wrap="square" lIns="91440" tIns="45720" rIns="91440" bIns="45720" numCol="1" anchor="t" anchorCtr="0" compatLnSpc="1"/>
              <a:p>
                <a:endParaRPr lang="zh-CN" altLang="en-US"/>
              </a:p>
            </p:txBody>
          </p:sp>
        </p:grpSp>
        <p:grpSp>
          <p:nvGrpSpPr>
            <p:cNvPr id="5" name="组合 4"/>
            <p:cNvGrpSpPr/>
            <p:nvPr/>
          </p:nvGrpSpPr>
          <p:grpSpPr>
            <a:xfrm rot="16380000">
              <a:off x="4439" y="4434"/>
              <a:ext cx="3694" cy="3688"/>
              <a:chOff x="5102225" y="2441575"/>
              <a:chExt cx="1982788" cy="1979613"/>
            </a:xfrm>
            <a:solidFill>
              <a:srgbClr val="202A36"/>
            </a:solidFill>
          </p:grpSpPr>
          <p:sp>
            <p:nvSpPr>
              <p:cNvPr id="6"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90807A"/>
              </a:solidFill>
              <a:ln w="9525">
                <a:noFill/>
                <a:round/>
              </a:ln>
              <a:effectLst/>
            </p:spPr>
            <p:txBody>
              <a:bodyPr vert="horz" wrap="square" lIns="91440" tIns="45720" rIns="91440" bIns="45720" numCol="1" anchor="t" anchorCtr="0" compatLnSpc="1"/>
              <a:p>
                <a:endParaRPr lang="zh-CN" altLang="en-US" dirty="0"/>
              </a:p>
            </p:txBody>
          </p:sp>
          <p:sp>
            <p:nvSpPr>
              <p:cNvPr id="8"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FCB00F"/>
              </a:solidFill>
              <a:ln w="9525">
                <a:noFill/>
                <a:round/>
              </a:ln>
            </p:spPr>
            <p:txBody>
              <a:bodyPr vert="horz" wrap="square" lIns="91440" tIns="45720" rIns="91440" bIns="45720" numCol="1" anchor="t" anchorCtr="0" compatLnSpc="1"/>
              <a:p>
                <a:endParaRPr lang="zh-CN" altLang="en-US"/>
              </a:p>
            </p:txBody>
          </p:sp>
        </p:grpSp>
        <p:grpSp>
          <p:nvGrpSpPr>
            <p:cNvPr id="9" name="组合 8"/>
            <p:cNvGrpSpPr/>
            <p:nvPr/>
          </p:nvGrpSpPr>
          <p:grpSpPr>
            <a:xfrm rot="16380000">
              <a:off x="3519" y="2550"/>
              <a:ext cx="2422" cy="2458"/>
              <a:chOff x="5761486" y="1668623"/>
              <a:chExt cx="1300163" cy="1319212"/>
            </a:xfrm>
            <a:solidFill>
              <a:srgbClr val="202A36"/>
            </a:solidFill>
          </p:grpSpPr>
          <p:sp>
            <p:nvSpPr>
              <p:cNvPr id="10" name="Freeform 18"/>
              <p:cNvSpPr>
                <a:spLocks noEditPoints="1"/>
              </p:cNvSpPr>
              <p:nvPr/>
            </p:nvSpPr>
            <p:spPr bwMode="auto">
              <a:xfrm>
                <a:off x="5761486" y="1668623"/>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90807A"/>
              </a:solidFill>
              <a:ln w="9525">
                <a:noFill/>
                <a:round/>
              </a:ln>
              <a:effectLst/>
            </p:spPr>
            <p:txBody>
              <a:bodyPr vert="horz" wrap="square" lIns="91440" tIns="45720" rIns="91440" bIns="45720" numCol="1" anchor="t" anchorCtr="0" compatLnSpc="1"/>
              <a:p>
                <a:endParaRPr lang="zh-CN" altLang="en-US"/>
              </a:p>
            </p:txBody>
          </p:sp>
          <p:sp>
            <p:nvSpPr>
              <p:cNvPr id="11" name="Freeform 19"/>
              <p:cNvSpPr>
                <a:spLocks noEditPoints="1"/>
              </p:cNvSpPr>
              <p:nvPr/>
            </p:nvSpPr>
            <p:spPr bwMode="auto">
              <a:xfrm>
                <a:off x="6038012" y="1955505"/>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FCB00F"/>
              </a:solidFill>
              <a:ln w="9525">
                <a:noFill/>
                <a:round/>
              </a:ln>
            </p:spPr>
            <p:txBody>
              <a:bodyPr vert="horz" wrap="square" lIns="91440" tIns="45720" rIns="91440" bIns="45720" numCol="1" anchor="t" anchorCtr="0" compatLnSpc="1"/>
              <a:p>
                <a:endParaRPr lang="zh-CN" altLang="en-US"/>
              </a:p>
            </p:txBody>
          </p:sp>
        </p:grpSp>
      </p:grpSp>
      <p:sp>
        <p:nvSpPr>
          <p:cNvPr id="12" name="矩形 11"/>
          <p:cNvSpPr/>
          <p:nvPr/>
        </p:nvSpPr>
        <p:spPr>
          <a:xfrm>
            <a:off x="4643755" y="947420"/>
            <a:ext cx="7091045" cy="428625"/>
          </a:xfrm>
          <a:prstGeom prst="rect">
            <a:avLst/>
          </a:prstGeom>
        </p:spPr>
        <p:txBody>
          <a:bodyPr wrap="square" lIns="91431" tIns="45716" rIns="91431" bIns="45716">
            <a:spAutoFit/>
          </a:bodyPr>
          <a:p>
            <a:pPr algn="l"/>
            <a:r>
              <a:rPr lang="zh-CN" altLang="en-US" sz="2200" b="1" dirty="0">
                <a:solidFill>
                  <a:srgbClr val="202A36"/>
                </a:solidFill>
                <a:latin typeface="微软雅黑" panose="020B0503020204020204" pitchFamily="34" charset="-122"/>
                <a:ea typeface="微软雅黑" panose="020B0503020204020204" pitchFamily="34" charset="-122"/>
              </a:rPr>
              <a:t>数据共享合约  </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由</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部署和执行，相关接口包括有：</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3" name="矩形 47"/>
          <p:cNvSpPr>
            <a:spLocks noChangeArrowheads="1"/>
          </p:cNvSpPr>
          <p:nvPr/>
        </p:nvSpPr>
        <p:spPr bwMode="auto">
          <a:xfrm>
            <a:off x="4643755" y="1376045"/>
            <a:ext cx="709104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indent="0" algn="l" fontAlgn="auto">
              <a:lnSpc>
                <a:spcPts val="2800"/>
              </a:lnSpc>
              <a:spcBef>
                <a:spcPts val="0"/>
              </a:spcBef>
              <a:buClrTx/>
              <a:buSzTx/>
              <a:buNone/>
            </a:pPr>
            <a:r>
              <a:rPr lang="en-US" altLang="zh-CN" sz="1600">
                <a:solidFill>
                  <a:schemeClr val="tx1">
                    <a:lumMod val="75000"/>
                    <a:lumOff val="25000"/>
                  </a:schemeClr>
                </a:solidFill>
                <a:cs typeface="微软雅黑" panose="020B0503020204020204" pitchFamily="34" charset="-122"/>
                <a:sym typeface="微软雅黑" panose="020B0503020204020204" pitchFamily="34" charset="-122"/>
              </a:rPr>
              <a:t>addUser(newUserAddress)  </a:t>
            </a:r>
            <a:r>
              <a:rPr lang="zh-CN" altLang="en-US" sz="1800">
                <a:solidFill>
                  <a:schemeClr val="tx1">
                    <a:lumMod val="75000"/>
                    <a:lumOff val="25000"/>
                  </a:schemeClr>
                </a:solidFill>
                <a:cs typeface="微软雅黑" panose="020B0503020204020204" pitchFamily="34" charset="-122"/>
                <a:sym typeface="微软雅黑" panose="020B0503020204020204" pitchFamily="34" charset="-122"/>
              </a:rPr>
              <a:t>增加授权用户；</a:t>
            </a:r>
            <a:endParaRPr lang="zh-CN" altLang="en-US" sz="1800">
              <a:solidFill>
                <a:schemeClr val="tx1">
                  <a:lumMod val="75000"/>
                  <a:lumOff val="25000"/>
                </a:schemeClr>
              </a:solidFill>
              <a:cs typeface="微软雅黑" panose="020B0503020204020204" pitchFamily="34" charset="-122"/>
              <a:sym typeface="微软雅黑" panose="020B0503020204020204" pitchFamily="34" charset="-122"/>
            </a:endParaRPr>
          </a:p>
          <a:p>
            <a:pPr indent="0" algn="l" fontAlgn="auto">
              <a:lnSpc>
                <a:spcPts val="2800"/>
              </a:lnSpc>
              <a:spcBef>
                <a:spcPts val="0"/>
              </a:spcBef>
              <a:buClrTx/>
              <a:buSzTx/>
              <a:buNone/>
            </a:pPr>
            <a:r>
              <a:rPr lang="en-US" altLang="zh-CN" sz="1600">
                <a:solidFill>
                  <a:schemeClr val="tx1">
                    <a:lumMod val="75000"/>
                    <a:lumOff val="25000"/>
                  </a:schemeClr>
                </a:solidFill>
                <a:cs typeface="微软雅黑" panose="020B0503020204020204" pitchFamily="34" charset="-122"/>
                <a:sym typeface="微软雅黑" panose="020B0503020204020204" pitchFamily="34" charset="-122"/>
              </a:rPr>
              <a:t>removeUser(oldUserAddress)  </a:t>
            </a:r>
            <a:r>
              <a:rPr lang="zh-CN" altLang="en-US" sz="1800">
                <a:solidFill>
                  <a:schemeClr val="tx1">
                    <a:lumMod val="75000"/>
                    <a:lumOff val="25000"/>
                  </a:schemeClr>
                </a:solidFill>
                <a:cs typeface="微软雅黑" panose="020B0503020204020204" pitchFamily="34" charset="-122"/>
                <a:sym typeface="微软雅黑" panose="020B0503020204020204" pitchFamily="34" charset="-122"/>
              </a:rPr>
              <a:t>从授权集中删除用户；</a:t>
            </a:r>
            <a:endParaRPr lang="zh-CN" altLang="en-US" sz="1800">
              <a:solidFill>
                <a:schemeClr val="tx1">
                  <a:lumMod val="75000"/>
                  <a:lumOff val="25000"/>
                </a:schemeClr>
              </a:solidFill>
              <a:cs typeface="微软雅黑" panose="020B0503020204020204" pitchFamily="34" charset="-122"/>
              <a:sym typeface="微软雅黑" panose="020B0503020204020204" pitchFamily="34" charset="-122"/>
            </a:endParaRPr>
          </a:p>
          <a:p>
            <a:pPr indent="0" algn="l" fontAlgn="auto">
              <a:lnSpc>
                <a:spcPts val="2800"/>
              </a:lnSpc>
              <a:spcBef>
                <a:spcPts val="0"/>
              </a:spcBef>
              <a:buClrTx/>
              <a:buSzTx/>
              <a:buNone/>
            </a:pPr>
            <a:r>
              <a:rPr lang="en-US" altLang="zh-CN" sz="1600">
                <a:solidFill>
                  <a:schemeClr val="tx1">
                    <a:lumMod val="75000"/>
                    <a:lumOff val="25000"/>
                  </a:schemeClr>
                </a:solidFill>
                <a:cs typeface="微软雅黑" panose="020B0503020204020204" pitchFamily="34" charset="-122"/>
                <a:sym typeface="微软雅黑" panose="020B0503020204020204" pitchFamily="34" charset="-122"/>
              </a:rPr>
              <a:t>addIndex(keywordIndex , txid , key1)  </a:t>
            </a:r>
            <a:r>
              <a:rPr lang="zh-CN" altLang="en-US" sz="1800">
                <a:solidFill>
                  <a:schemeClr val="tx1">
                    <a:lumMod val="75000"/>
                    <a:lumOff val="25000"/>
                  </a:schemeClr>
                </a:solidFill>
                <a:cs typeface="微软雅黑" panose="020B0503020204020204" pitchFamily="34" charset="-122"/>
                <a:sym typeface="微软雅黑" panose="020B0503020204020204" pitchFamily="34" charset="-122"/>
              </a:rPr>
              <a:t>增加关键字索引；</a:t>
            </a:r>
            <a:endParaRPr lang="zh-CN" altLang="en-US" sz="1800">
              <a:solidFill>
                <a:schemeClr val="tx1">
                  <a:lumMod val="75000"/>
                  <a:lumOff val="25000"/>
                </a:schemeClr>
              </a:solidFill>
              <a:cs typeface="微软雅黑" panose="020B0503020204020204" pitchFamily="34" charset="-122"/>
              <a:sym typeface="微软雅黑" panose="020B0503020204020204" pitchFamily="34" charset="-122"/>
            </a:endParaRPr>
          </a:p>
          <a:p>
            <a:pPr indent="0" algn="l" fontAlgn="auto">
              <a:lnSpc>
                <a:spcPts val="2800"/>
              </a:lnSpc>
              <a:spcBef>
                <a:spcPts val="0"/>
              </a:spcBef>
              <a:buClrTx/>
              <a:buSzTx/>
              <a:buNone/>
            </a:pPr>
            <a:r>
              <a:rPr lang="en-US" altLang="zh-CN" sz="1600">
                <a:solidFill>
                  <a:schemeClr val="tx1">
                    <a:lumMod val="75000"/>
                    <a:lumOff val="25000"/>
                  </a:schemeClr>
                </a:solidFill>
                <a:cs typeface="微软雅黑" panose="020B0503020204020204" pitchFamily="34" charset="-122"/>
                <a:sym typeface="微软雅黑" panose="020B0503020204020204" pitchFamily="34" charset="-122"/>
              </a:rPr>
              <a:t>deleteFile(keywordIndex , txid) </a:t>
            </a: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 </a:t>
            </a:r>
            <a:r>
              <a:rPr lang="zh-CN" altLang="en-US" sz="1800">
                <a:solidFill>
                  <a:schemeClr val="tx1">
                    <a:lumMod val="75000"/>
                    <a:lumOff val="25000"/>
                  </a:schemeClr>
                </a:solidFill>
                <a:cs typeface="微软雅黑" panose="020B0503020204020204" pitchFamily="34" charset="-122"/>
                <a:sym typeface="微软雅黑" panose="020B0503020204020204" pitchFamily="34" charset="-122"/>
              </a:rPr>
              <a:t>删除文件；</a:t>
            </a:r>
            <a:endParaRPr lang="zh-CN" altLang="en-US" sz="1800">
              <a:solidFill>
                <a:schemeClr val="tx1">
                  <a:lumMod val="75000"/>
                  <a:lumOff val="25000"/>
                </a:schemeClr>
              </a:solidFill>
              <a:cs typeface="微软雅黑" panose="020B0503020204020204" pitchFamily="34" charset="-122"/>
              <a:sym typeface="微软雅黑" panose="020B0503020204020204" pitchFamily="34" charset="-122"/>
            </a:endParaRPr>
          </a:p>
          <a:p>
            <a:pPr indent="0" algn="l" fontAlgn="auto">
              <a:lnSpc>
                <a:spcPts val="2800"/>
              </a:lnSpc>
              <a:spcBef>
                <a:spcPts val="0"/>
              </a:spcBef>
              <a:buClrTx/>
              <a:buSzTx/>
              <a:buNone/>
            </a:pPr>
            <a:r>
              <a:rPr lang="en-US" altLang="zh-CN" sz="1600">
                <a:solidFill>
                  <a:schemeClr val="tx1">
                    <a:lumMod val="75000"/>
                    <a:lumOff val="25000"/>
                  </a:schemeClr>
                </a:solidFill>
                <a:cs typeface="微软雅黑" panose="020B0503020204020204" pitchFamily="34" charset="-122"/>
                <a:sym typeface="微软雅黑" panose="020B0503020204020204" pitchFamily="34" charset="-122"/>
              </a:rPr>
              <a:t>deleteKeyword(keywordIndex)</a:t>
            </a: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  </a:t>
            </a:r>
            <a:r>
              <a:rPr lang="zh-CN" altLang="en-US" sz="1800">
                <a:solidFill>
                  <a:schemeClr val="tx1">
                    <a:lumMod val="75000"/>
                    <a:lumOff val="25000"/>
                  </a:schemeClr>
                </a:solidFill>
                <a:cs typeface="微软雅黑" panose="020B0503020204020204" pitchFamily="34" charset="-122"/>
                <a:sym typeface="微软雅黑" panose="020B0503020204020204" pitchFamily="34" charset="-122"/>
              </a:rPr>
              <a:t>删除与关键字相对应的所有文件；</a:t>
            </a:r>
            <a:endParaRPr lang="zh-CN" altLang="en-US" sz="1800">
              <a:solidFill>
                <a:schemeClr val="tx1">
                  <a:lumMod val="75000"/>
                  <a:lumOff val="25000"/>
                </a:schemeClr>
              </a:solidFill>
              <a:cs typeface="微软雅黑" panose="020B0503020204020204" pitchFamily="34" charset="-122"/>
              <a:sym typeface="微软雅黑" panose="020B0503020204020204" pitchFamily="34" charset="-122"/>
            </a:endParaRPr>
          </a:p>
          <a:p>
            <a:pPr indent="0" algn="l" fontAlgn="auto">
              <a:lnSpc>
                <a:spcPts val="2800"/>
              </a:lnSpc>
              <a:spcBef>
                <a:spcPts val="0"/>
              </a:spcBef>
              <a:buClrTx/>
              <a:buSzTx/>
              <a:buNone/>
            </a:pPr>
            <a:r>
              <a:rPr lang="en-US" altLang="zh-CN" sz="1600">
                <a:solidFill>
                  <a:schemeClr val="tx1">
                    <a:lumMod val="75000"/>
                    <a:lumOff val="25000"/>
                  </a:schemeClr>
                </a:solidFill>
                <a:cs typeface="微软雅黑" panose="020B0503020204020204" pitchFamily="34" charset="-122"/>
                <a:sym typeface="微软雅黑" panose="020B0503020204020204" pitchFamily="34" charset="-122"/>
              </a:rPr>
              <a:t>search(keywordIndex)</a:t>
            </a: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  </a:t>
            </a:r>
            <a:r>
              <a:rPr lang="zh-CN" altLang="en-US" sz="1800">
                <a:solidFill>
                  <a:schemeClr val="tx1">
                    <a:lumMod val="75000"/>
                    <a:lumOff val="25000"/>
                  </a:schemeClr>
                </a:solidFill>
                <a:cs typeface="微软雅黑" panose="020B0503020204020204" pitchFamily="34" charset="-122"/>
                <a:sym typeface="微软雅黑" panose="020B0503020204020204" pitchFamily="34" charset="-122"/>
              </a:rPr>
              <a:t>可以由授权集中的用户执行；</a:t>
            </a:r>
            <a:endParaRPr lang="zh-CN" altLang="en-US" sz="1800">
              <a:solidFill>
                <a:schemeClr val="tx1">
                  <a:lumMod val="75000"/>
                  <a:lumOff val="25000"/>
                </a:schemeClr>
              </a:solidFill>
              <a:cs typeface="微软雅黑" panose="020B0503020204020204" pitchFamily="34" charset="-122"/>
              <a:sym typeface="微软雅黑" panose="020B0503020204020204" pitchFamily="34" charset="-122"/>
            </a:endParaRPr>
          </a:p>
          <a:p>
            <a:pPr indent="0" algn="l" fontAlgn="auto">
              <a:lnSpc>
                <a:spcPts val="2800"/>
              </a:lnSpc>
              <a:spcBef>
                <a:spcPts val="0"/>
              </a:spcBef>
              <a:buClrTx/>
              <a:buSzTx/>
              <a:buNone/>
            </a:pPr>
            <a:r>
              <a:rPr lang="en-US" altLang="zh-CN" sz="1600">
                <a:solidFill>
                  <a:schemeClr val="tx1">
                    <a:lumMod val="75000"/>
                    <a:lumOff val="25000"/>
                  </a:schemeClr>
                </a:solidFill>
                <a:cs typeface="微软雅黑" panose="020B0503020204020204" pitchFamily="34" charset="-122"/>
                <a:sym typeface="微软雅黑" panose="020B0503020204020204" pitchFamily="34" charset="-122"/>
              </a:rPr>
              <a:t>withdraw()</a:t>
            </a: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  </a:t>
            </a:r>
            <a:r>
              <a:rPr lang="zh-CN" altLang="en-US" sz="1800">
                <a:solidFill>
                  <a:schemeClr val="tx1">
                    <a:lumMod val="75000"/>
                    <a:lumOff val="25000"/>
                  </a:schemeClr>
                </a:solidFill>
                <a:cs typeface="微软雅黑" panose="020B0503020204020204" pitchFamily="34" charset="-122"/>
                <a:sym typeface="微软雅黑" panose="020B0503020204020204" pitchFamily="34" charset="-122"/>
              </a:rPr>
              <a:t>提取用户支付的搜索服务费。</a:t>
            </a:r>
            <a:endParaRPr lang="zh-CN" altLang="en-US" sz="1800">
              <a:solidFill>
                <a:schemeClr val="tx1">
                  <a:lumMod val="75000"/>
                  <a:lumOff val="25000"/>
                </a:schemeClr>
              </a:solidFill>
              <a:cs typeface="微软雅黑" panose="020B0503020204020204" pitchFamily="34" charset="-122"/>
              <a:sym typeface="微软雅黑" panose="020B0503020204020204" pitchFamily="34" charset="-122"/>
            </a:endParaRPr>
          </a:p>
        </p:txBody>
      </p:sp>
      <p:sp>
        <p:nvSpPr>
          <p:cNvPr id="14" name="矩形 13"/>
          <p:cNvSpPr/>
          <p:nvPr/>
        </p:nvSpPr>
        <p:spPr>
          <a:xfrm>
            <a:off x="4643755" y="4162425"/>
            <a:ext cx="7091045" cy="674370"/>
          </a:xfrm>
          <a:prstGeom prst="rect">
            <a:avLst/>
          </a:prstGeom>
        </p:spPr>
        <p:txBody>
          <a:bodyPr wrap="square" lIns="91431" tIns="45716" rIns="91431" bIns="45716">
            <a:spAutoFit/>
          </a:bodyPr>
          <a:p>
            <a:pPr algn="l"/>
            <a:r>
              <a:rPr lang="zh-CN" altLang="en-US" sz="2200" b="1" dirty="0">
                <a:solidFill>
                  <a:srgbClr val="202A36"/>
                </a:solidFill>
                <a:latin typeface="微软雅黑" panose="020B0503020204020204" pitchFamily="34" charset="-122"/>
                <a:ea typeface="微软雅黑" panose="020B0503020204020204" pitchFamily="34" charset="-122"/>
              </a:rPr>
              <a:t>数据用户合约  </a:t>
            </a:r>
            <a:r>
              <a:rPr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由</a:t>
            </a:r>
            <a:r>
              <a:rPr lang="en-US"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DU</a:t>
            </a:r>
            <a:r>
              <a:rPr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部署</a:t>
            </a:r>
            <a:r>
              <a:rPr 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DU</a:t>
            </a:r>
            <a:r>
              <a:rPr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调用</a:t>
            </a:r>
            <a:r>
              <a:rPr 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数据共享</a:t>
            </a:r>
            <a:r>
              <a:rPr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合</a:t>
            </a:r>
            <a:r>
              <a:rPr 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约</a:t>
            </a:r>
            <a:r>
              <a:rPr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的搜索功能，将搜索结果保存在合</a:t>
            </a:r>
            <a:r>
              <a:rPr 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约</a:t>
            </a:r>
            <a:r>
              <a:rPr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中。只有</a:t>
            </a:r>
            <a:r>
              <a:rPr lang="en-US"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DU</a:t>
            </a:r>
            <a:r>
              <a:rPr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才有权查看搜索结果</a:t>
            </a:r>
            <a:r>
              <a:rPr lang="zh-CN"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相关接口包括有：</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5" name="矩形 47"/>
          <p:cNvSpPr>
            <a:spLocks noChangeArrowheads="1"/>
          </p:cNvSpPr>
          <p:nvPr/>
        </p:nvSpPr>
        <p:spPr bwMode="auto">
          <a:xfrm>
            <a:off x="4643755" y="4836795"/>
            <a:ext cx="7091045" cy="152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indent="0" algn="l" fontAlgn="auto">
              <a:lnSpc>
                <a:spcPts val="2800"/>
              </a:lnSpc>
              <a:spcBef>
                <a:spcPts val="0"/>
              </a:spcBef>
              <a:buClrTx/>
              <a:buSzTx/>
              <a:buNone/>
            </a:pPr>
            <a:r>
              <a:rPr lang="en-US" altLang="zh-CN" sz="1600">
                <a:solidFill>
                  <a:schemeClr val="tx1">
                    <a:lumMod val="75000"/>
                    <a:lumOff val="25000"/>
                  </a:schemeClr>
                </a:solidFill>
                <a:cs typeface="微软雅黑" panose="020B0503020204020204" pitchFamily="34" charset="-122"/>
                <a:sym typeface="微软雅黑" panose="020B0503020204020204" pitchFamily="34" charset="-122"/>
              </a:rPr>
              <a:t>Deposit(value)</a:t>
            </a: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  </a:t>
            </a:r>
            <a:r>
              <a:rPr lang="zh-CN" altLang="en-US" sz="1800">
                <a:solidFill>
                  <a:schemeClr val="tx1">
                    <a:lumMod val="75000"/>
                    <a:lumOff val="25000"/>
                  </a:schemeClr>
                </a:solidFill>
                <a:cs typeface="微软雅黑" panose="020B0503020204020204" pitchFamily="34" charset="-122"/>
                <a:sym typeface="微软雅黑" panose="020B0503020204020204" pitchFamily="34" charset="-122"/>
              </a:rPr>
              <a:t>将以太币存入合约，用于支付调用数据共享合约搜索功能的费用；</a:t>
            </a:r>
            <a:endParaRPr lang="zh-CN" altLang="en-US" sz="1800">
              <a:solidFill>
                <a:schemeClr val="tx1">
                  <a:lumMod val="75000"/>
                  <a:lumOff val="25000"/>
                </a:schemeClr>
              </a:solidFill>
              <a:cs typeface="微软雅黑" panose="020B0503020204020204" pitchFamily="34" charset="-122"/>
              <a:sym typeface="微软雅黑" panose="020B0503020204020204" pitchFamily="34" charset="-122"/>
            </a:endParaRPr>
          </a:p>
          <a:p>
            <a:pPr indent="0" algn="l" fontAlgn="auto">
              <a:lnSpc>
                <a:spcPts val="2800"/>
              </a:lnSpc>
              <a:spcBef>
                <a:spcPts val="0"/>
              </a:spcBef>
              <a:buClrTx/>
              <a:buSzTx/>
              <a:buNone/>
            </a:pP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dataSearch(keywordIndex)</a:t>
            </a:r>
            <a:endParaRPr lang="zh-CN" altLang="en-US" sz="1800">
              <a:solidFill>
                <a:schemeClr val="tx1">
                  <a:lumMod val="75000"/>
                  <a:lumOff val="25000"/>
                </a:schemeClr>
              </a:solidFill>
              <a:cs typeface="微软雅黑" panose="020B0503020204020204" pitchFamily="34" charset="-122"/>
              <a:sym typeface="微软雅黑" panose="020B0503020204020204" pitchFamily="34" charset="-122"/>
            </a:endParaRPr>
          </a:p>
          <a:p>
            <a:pPr indent="0" algn="l" fontAlgn="auto">
              <a:lnSpc>
                <a:spcPts val="2800"/>
              </a:lnSpc>
              <a:spcBef>
                <a:spcPts val="0"/>
              </a:spcBef>
              <a:buClrTx/>
              <a:buSzTx/>
              <a:buNone/>
            </a:pPr>
            <a:r>
              <a:rPr lang="en-US" altLang="zh-CN" sz="1800">
                <a:solidFill>
                  <a:schemeClr val="tx1">
                    <a:lumMod val="75000"/>
                    <a:lumOff val="25000"/>
                  </a:schemeClr>
                </a:solidFill>
                <a:cs typeface="微软雅黑" panose="020B0503020204020204" pitchFamily="34" charset="-122"/>
                <a:sym typeface="微软雅黑" panose="020B0503020204020204" pitchFamily="34" charset="-122"/>
              </a:rPr>
              <a:t>getResult()</a:t>
            </a:r>
            <a:endParaRPr lang="en-US" altLang="zh-CN" sz="1800">
              <a:solidFill>
                <a:schemeClr val="tx1">
                  <a:lumMod val="75000"/>
                  <a:lumOff val="25000"/>
                </a:schemeClr>
              </a:solidFill>
              <a:cs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905510" y="1235075"/>
            <a:ext cx="4917440" cy="2432050"/>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6112510" y="1235075"/>
            <a:ext cx="5081270" cy="2444750"/>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878205" y="3909060"/>
            <a:ext cx="4944745" cy="2485390"/>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25845" y="3909060"/>
            <a:ext cx="5067935" cy="2486660"/>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503"/>
          <p:cNvSpPr txBox="1"/>
          <p:nvPr/>
        </p:nvSpPr>
        <p:spPr>
          <a:xfrm>
            <a:off x="990600" y="1386840"/>
            <a:ext cx="3419475" cy="2127885"/>
          </a:xfrm>
          <a:prstGeom prst="rect">
            <a:avLst/>
          </a:prstGeom>
          <a:noFill/>
        </p:spPr>
        <p:txBody>
          <a:bodyPr wrap="square" rtlCol="0">
            <a:spAutoFit/>
          </a:bodyPr>
          <a:lstStyle/>
          <a:p>
            <a:pPr fontAlgn="auto">
              <a:lnSpc>
                <a:spcPct val="130000"/>
              </a:lnSpc>
              <a:spcAft>
                <a:spcPts val="600"/>
              </a:spcAft>
            </a:pPr>
            <a:r>
              <a:rPr lang="zh-CN" dirty="0">
                <a:solidFill>
                  <a:schemeClr val="bg1">
                    <a:lumMod val="95000"/>
                  </a:schemeClr>
                </a:solidFill>
                <a:latin typeface="微软雅黑" panose="020B0503020204020204" pitchFamily="34" charset="-122"/>
                <a:ea typeface="微软雅黑" panose="020B0503020204020204" pitchFamily="34" charset="-122"/>
                <a:sym typeface="+mn-ea"/>
              </a:rPr>
              <a:t>数据所有者控制自己的数据</a:t>
            </a:r>
            <a:endParaRPr lang="zh-CN" altLang="en-US" sz="1600"/>
          </a:p>
          <a:p>
            <a:pPr fontAlgn="auto">
              <a:lnSpc>
                <a:spcPct val="130000"/>
              </a:lnSpc>
              <a:spcAft>
                <a:spcPts val="600"/>
              </a:spcAft>
            </a:pPr>
            <a:r>
              <a:rPr lang="zh-CN" sz="1600" dirty="0">
                <a:solidFill>
                  <a:schemeClr val="bg1"/>
                </a:solidFill>
                <a:latin typeface="微软雅黑" panose="020B0503020204020204" pitchFamily="34" charset="-122"/>
                <a:ea typeface="微软雅黑" panose="020B0503020204020204" pitchFamily="34" charset="-122"/>
                <a:sym typeface="+mn-ea"/>
              </a:rPr>
              <a:t>不需要信任的PKG，数据所有者可以根据需要为用户分发密钥，以实现细粒度的访问控制。无需信任存储节点，并且通过智能合约等来保证数据的可靠性和可用性。</a:t>
            </a:r>
            <a:endParaRPr lang="zh-CN" sz="1600" dirty="0">
              <a:solidFill>
                <a:schemeClr val="bg1"/>
              </a:solidFill>
              <a:latin typeface="微软雅黑" panose="020B0503020204020204" pitchFamily="34" charset="-122"/>
              <a:ea typeface="微软雅黑" panose="020B0503020204020204" pitchFamily="34" charset="-122"/>
            </a:endParaRPr>
          </a:p>
        </p:txBody>
      </p:sp>
      <p:sp>
        <p:nvSpPr>
          <p:cNvPr id="45" name="TextBox 504"/>
          <p:cNvSpPr txBox="1"/>
          <p:nvPr/>
        </p:nvSpPr>
        <p:spPr>
          <a:xfrm>
            <a:off x="7656195" y="1405255"/>
            <a:ext cx="3432175" cy="1807845"/>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fontAlgn="auto">
              <a:spcAft>
                <a:spcPts val="600"/>
              </a:spcAft>
            </a:pPr>
            <a:r>
              <a:rPr lang="zh-CN" sz="1800" dirty="0">
                <a:solidFill>
                  <a:schemeClr val="bg1">
                    <a:lumMod val="95000"/>
                  </a:schemeClr>
                </a:solidFill>
                <a:sym typeface="+mn-ea"/>
              </a:rPr>
              <a:t>避免单点故障</a:t>
            </a:r>
            <a:endParaRPr lang="zh-CN" sz="1600" dirty="0">
              <a:solidFill>
                <a:schemeClr val="bg1"/>
              </a:solidFill>
            </a:endParaRPr>
          </a:p>
          <a:p>
            <a:r>
              <a:rPr lang="zh-CN" sz="1600" dirty="0">
                <a:solidFill>
                  <a:schemeClr val="bg1"/>
                </a:solidFill>
                <a:sym typeface="+mn-ea"/>
              </a:rPr>
              <a:t>采用的分散式存储系统IPFS可以解决单点故障问题。其冗余备份技术擦除编码，复制证明和Filecoin激励措施可确保数据的可靠性和可用性。</a:t>
            </a:r>
            <a:endParaRPr lang="zh-CN" sz="1600" dirty="0">
              <a:solidFill>
                <a:schemeClr val="bg1"/>
              </a:solidFill>
            </a:endParaRPr>
          </a:p>
        </p:txBody>
      </p:sp>
      <p:sp>
        <p:nvSpPr>
          <p:cNvPr id="26" name="Freeform 7"/>
          <p:cNvSpPr>
            <a:spLocks noEditPoints="1"/>
          </p:cNvSpPr>
          <p:nvPr/>
        </p:nvSpPr>
        <p:spPr bwMode="auto">
          <a:xfrm>
            <a:off x="6348730" y="4526280"/>
            <a:ext cx="986790" cy="1252855"/>
          </a:xfrm>
          <a:custGeom>
            <a:avLst/>
            <a:gdLst>
              <a:gd name="T0" fmla="*/ 107 w 243"/>
              <a:gd name="T1" fmla="*/ 147 h 327"/>
              <a:gd name="T2" fmla="*/ 152 w 243"/>
              <a:gd name="T3" fmla="*/ 6 h 327"/>
              <a:gd name="T4" fmla="*/ 84 w 243"/>
              <a:gd name="T5" fmla="*/ 300 h 327"/>
              <a:gd name="T6" fmla="*/ 120 w 243"/>
              <a:gd name="T7" fmla="*/ 154 h 327"/>
              <a:gd name="T8" fmla="*/ 187 w 243"/>
              <a:gd name="T9" fmla="*/ 170 h 327"/>
              <a:gd name="T10" fmla="*/ 107 w 243"/>
              <a:gd name="T11" fmla="*/ 206 h 327"/>
              <a:gd name="T12" fmla="*/ 134 w 243"/>
              <a:gd name="T13" fmla="*/ 186 h 327"/>
              <a:gd name="T14" fmla="*/ 161 w 243"/>
              <a:gd name="T15" fmla="*/ 186 h 327"/>
              <a:gd name="T16" fmla="*/ 156 w 243"/>
              <a:gd name="T17" fmla="*/ 106 h 327"/>
              <a:gd name="T18" fmla="*/ 125 w 243"/>
              <a:gd name="T19" fmla="*/ 110 h 327"/>
              <a:gd name="T20" fmla="*/ 132 w 243"/>
              <a:gd name="T21" fmla="*/ 108 h 327"/>
              <a:gd name="T22" fmla="*/ 93 w 243"/>
              <a:gd name="T23" fmla="*/ 129 h 327"/>
              <a:gd name="T24" fmla="*/ 105 w 243"/>
              <a:gd name="T25" fmla="*/ 126 h 327"/>
              <a:gd name="T26" fmla="*/ 95 w 243"/>
              <a:gd name="T27" fmla="*/ 127 h 327"/>
              <a:gd name="T28" fmla="*/ 110 w 243"/>
              <a:gd name="T29" fmla="*/ 112 h 327"/>
              <a:gd name="T30" fmla="*/ 117 w 243"/>
              <a:gd name="T31" fmla="*/ 120 h 327"/>
              <a:gd name="T32" fmla="*/ 129 w 243"/>
              <a:gd name="T33" fmla="*/ 116 h 327"/>
              <a:gd name="T34" fmla="*/ 136 w 243"/>
              <a:gd name="T35" fmla="*/ 123 h 327"/>
              <a:gd name="T36" fmla="*/ 140 w 243"/>
              <a:gd name="T37" fmla="*/ 115 h 327"/>
              <a:gd name="T38" fmla="*/ 158 w 243"/>
              <a:gd name="T39" fmla="*/ 110 h 327"/>
              <a:gd name="T40" fmla="*/ 167 w 243"/>
              <a:gd name="T41" fmla="*/ 163 h 327"/>
              <a:gd name="T42" fmla="*/ 158 w 243"/>
              <a:gd name="T43" fmla="*/ 178 h 327"/>
              <a:gd name="T44" fmla="*/ 150 w 243"/>
              <a:gd name="T45" fmla="*/ 188 h 327"/>
              <a:gd name="T46" fmla="*/ 148 w 243"/>
              <a:gd name="T47" fmla="*/ 201 h 327"/>
              <a:gd name="T48" fmla="*/ 143 w 243"/>
              <a:gd name="T49" fmla="*/ 175 h 327"/>
              <a:gd name="T50" fmla="*/ 130 w 243"/>
              <a:gd name="T51" fmla="*/ 174 h 327"/>
              <a:gd name="T52" fmla="*/ 117 w 243"/>
              <a:gd name="T53" fmla="*/ 168 h 327"/>
              <a:gd name="T54" fmla="*/ 107 w 243"/>
              <a:gd name="T55" fmla="*/ 166 h 327"/>
              <a:gd name="T56" fmla="*/ 112 w 243"/>
              <a:gd name="T57" fmla="*/ 187 h 327"/>
              <a:gd name="T58" fmla="*/ 99 w 243"/>
              <a:gd name="T59" fmla="*/ 212 h 327"/>
              <a:gd name="T60" fmla="*/ 88 w 243"/>
              <a:gd name="T61" fmla="*/ 192 h 327"/>
              <a:gd name="T62" fmla="*/ 72 w 243"/>
              <a:gd name="T63" fmla="*/ 172 h 327"/>
              <a:gd name="T64" fmla="*/ 83 w 243"/>
              <a:gd name="T65" fmla="*/ 152 h 327"/>
              <a:gd name="T66" fmla="*/ 106 w 243"/>
              <a:gd name="T67" fmla="*/ 160 h 327"/>
              <a:gd name="T68" fmla="*/ 98 w 243"/>
              <a:gd name="T69" fmla="*/ 150 h 327"/>
              <a:gd name="T70" fmla="*/ 90 w 243"/>
              <a:gd name="T71" fmla="*/ 145 h 327"/>
              <a:gd name="T72" fmla="*/ 85 w 243"/>
              <a:gd name="T73" fmla="*/ 141 h 327"/>
              <a:gd name="T74" fmla="*/ 82 w 243"/>
              <a:gd name="T75" fmla="*/ 112 h 327"/>
              <a:gd name="T76" fmla="*/ 83 w 243"/>
              <a:gd name="T77" fmla="*/ 135 h 327"/>
              <a:gd name="T78" fmla="*/ 86 w 243"/>
              <a:gd name="T79" fmla="*/ 125 h 327"/>
              <a:gd name="T80" fmla="*/ 80 w 243"/>
              <a:gd name="T81" fmla="*/ 83 h 327"/>
              <a:gd name="T82" fmla="*/ 80 w 243"/>
              <a:gd name="T83" fmla="*/ 98 h 327"/>
              <a:gd name="T84" fmla="*/ 70 w 243"/>
              <a:gd name="T85" fmla="*/ 108 h 327"/>
              <a:gd name="T86" fmla="*/ 55 w 243"/>
              <a:gd name="T87" fmla="*/ 105 h 327"/>
              <a:gd name="T88" fmla="*/ 48 w 243"/>
              <a:gd name="T89" fmla="*/ 130 h 327"/>
              <a:gd name="T90" fmla="*/ 45 w 243"/>
              <a:gd name="T91" fmla="*/ 96 h 327"/>
              <a:gd name="T92" fmla="*/ 45 w 243"/>
              <a:gd name="T93" fmla="*/ 108 h 327"/>
              <a:gd name="T94" fmla="*/ 31 w 243"/>
              <a:gd name="T95" fmla="*/ 114 h 327"/>
              <a:gd name="T96" fmla="*/ 44 w 243"/>
              <a:gd name="T97" fmla="*/ 115 h 327"/>
              <a:gd name="T98" fmla="*/ 43 w 243"/>
              <a:gd name="T99" fmla="*/ 126 h 327"/>
              <a:gd name="T100" fmla="*/ 31 w 243"/>
              <a:gd name="T101" fmla="*/ 142 h 327"/>
              <a:gd name="T102" fmla="*/ 47 w 243"/>
              <a:gd name="T103" fmla="*/ 132 h 327"/>
              <a:gd name="T104" fmla="*/ 31 w 243"/>
              <a:gd name="T105" fmla="*/ 155 h 327"/>
              <a:gd name="T106" fmla="*/ 30 w 243"/>
              <a:gd name="T107" fmla="*/ 164 h 327"/>
              <a:gd name="T108" fmla="*/ 43 w 243"/>
              <a:gd name="T109" fmla="*/ 169 h 327"/>
              <a:gd name="T110" fmla="*/ 54 w 243"/>
              <a:gd name="T111" fmla="*/ 190 h 327"/>
              <a:gd name="T112" fmla="*/ 27 w 243"/>
              <a:gd name="T113" fmla="*/ 17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3" h="327">
                <a:moveTo>
                  <a:pt x="105" y="149"/>
                </a:moveTo>
                <a:cubicBezTo>
                  <a:pt x="106" y="149"/>
                  <a:pt x="109" y="149"/>
                  <a:pt x="109" y="150"/>
                </a:cubicBezTo>
                <a:cubicBezTo>
                  <a:pt x="110" y="150"/>
                  <a:pt x="110" y="151"/>
                  <a:pt x="110" y="151"/>
                </a:cubicBezTo>
                <a:cubicBezTo>
                  <a:pt x="111" y="151"/>
                  <a:pt x="112" y="151"/>
                  <a:pt x="112" y="151"/>
                </a:cubicBezTo>
                <a:cubicBezTo>
                  <a:pt x="112" y="150"/>
                  <a:pt x="112" y="151"/>
                  <a:pt x="112" y="150"/>
                </a:cubicBezTo>
                <a:cubicBezTo>
                  <a:pt x="112" y="149"/>
                  <a:pt x="111" y="148"/>
                  <a:pt x="110" y="146"/>
                </a:cubicBezTo>
                <a:cubicBezTo>
                  <a:pt x="111" y="145"/>
                  <a:pt x="111" y="145"/>
                  <a:pt x="111" y="145"/>
                </a:cubicBezTo>
                <a:cubicBezTo>
                  <a:pt x="111" y="145"/>
                  <a:pt x="110" y="145"/>
                  <a:pt x="109" y="145"/>
                </a:cubicBezTo>
                <a:cubicBezTo>
                  <a:pt x="109" y="146"/>
                  <a:pt x="109" y="146"/>
                  <a:pt x="109" y="146"/>
                </a:cubicBezTo>
                <a:cubicBezTo>
                  <a:pt x="108" y="147"/>
                  <a:pt x="108" y="147"/>
                  <a:pt x="107" y="147"/>
                </a:cubicBezTo>
                <a:cubicBezTo>
                  <a:pt x="107" y="146"/>
                  <a:pt x="107" y="146"/>
                  <a:pt x="107" y="145"/>
                </a:cubicBezTo>
                <a:cubicBezTo>
                  <a:pt x="107" y="145"/>
                  <a:pt x="107" y="145"/>
                  <a:pt x="106" y="144"/>
                </a:cubicBezTo>
                <a:cubicBezTo>
                  <a:pt x="105" y="145"/>
                  <a:pt x="105" y="146"/>
                  <a:pt x="104" y="147"/>
                </a:cubicBezTo>
                <a:cubicBezTo>
                  <a:pt x="104" y="147"/>
                  <a:pt x="104" y="147"/>
                  <a:pt x="104" y="148"/>
                </a:cubicBezTo>
                <a:cubicBezTo>
                  <a:pt x="104" y="149"/>
                  <a:pt x="104" y="149"/>
                  <a:pt x="104" y="150"/>
                </a:cubicBezTo>
                <a:cubicBezTo>
                  <a:pt x="104" y="150"/>
                  <a:pt x="105" y="149"/>
                  <a:pt x="105" y="149"/>
                </a:cubicBezTo>
                <a:close/>
                <a:moveTo>
                  <a:pt x="139" y="22"/>
                </a:moveTo>
                <a:cubicBezTo>
                  <a:pt x="140" y="15"/>
                  <a:pt x="140" y="15"/>
                  <a:pt x="140" y="15"/>
                </a:cubicBezTo>
                <a:cubicBezTo>
                  <a:pt x="149" y="17"/>
                  <a:pt x="149" y="17"/>
                  <a:pt x="149" y="17"/>
                </a:cubicBezTo>
                <a:cubicBezTo>
                  <a:pt x="152" y="6"/>
                  <a:pt x="152" y="6"/>
                  <a:pt x="152" y="6"/>
                </a:cubicBezTo>
                <a:cubicBezTo>
                  <a:pt x="120" y="0"/>
                  <a:pt x="120" y="0"/>
                  <a:pt x="120" y="0"/>
                </a:cubicBezTo>
                <a:cubicBezTo>
                  <a:pt x="118" y="11"/>
                  <a:pt x="118" y="11"/>
                  <a:pt x="118" y="11"/>
                </a:cubicBezTo>
                <a:cubicBezTo>
                  <a:pt x="125" y="12"/>
                  <a:pt x="125" y="12"/>
                  <a:pt x="125" y="12"/>
                </a:cubicBezTo>
                <a:cubicBezTo>
                  <a:pt x="122" y="28"/>
                  <a:pt x="122" y="28"/>
                  <a:pt x="122" y="28"/>
                </a:cubicBezTo>
                <a:cubicBezTo>
                  <a:pt x="119" y="44"/>
                  <a:pt x="119" y="44"/>
                  <a:pt x="119" y="44"/>
                </a:cubicBezTo>
                <a:cubicBezTo>
                  <a:pt x="178" y="57"/>
                  <a:pt x="215" y="114"/>
                  <a:pt x="203" y="173"/>
                </a:cubicBezTo>
                <a:cubicBezTo>
                  <a:pt x="191" y="232"/>
                  <a:pt x="133" y="270"/>
                  <a:pt x="74" y="257"/>
                </a:cubicBezTo>
                <a:cubicBezTo>
                  <a:pt x="68" y="283"/>
                  <a:pt x="68" y="283"/>
                  <a:pt x="68" y="283"/>
                </a:cubicBezTo>
                <a:cubicBezTo>
                  <a:pt x="74" y="284"/>
                  <a:pt x="79" y="285"/>
                  <a:pt x="84" y="286"/>
                </a:cubicBezTo>
                <a:cubicBezTo>
                  <a:pt x="84" y="300"/>
                  <a:pt x="84" y="300"/>
                  <a:pt x="84" y="300"/>
                </a:cubicBezTo>
                <a:cubicBezTo>
                  <a:pt x="10" y="300"/>
                  <a:pt x="10" y="300"/>
                  <a:pt x="10" y="300"/>
                </a:cubicBezTo>
                <a:cubicBezTo>
                  <a:pt x="10" y="327"/>
                  <a:pt x="10" y="327"/>
                  <a:pt x="10" y="327"/>
                </a:cubicBezTo>
                <a:cubicBezTo>
                  <a:pt x="174" y="327"/>
                  <a:pt x="174" y="327"/>
                  <a:pt x="174" y="327"/>
                </a:cubicBezTo>
                <a:cubicBezTo>
                  <a:pt x="174" y="300"/>
                  <a:pt x="174" y="300"/>
                  <a:pt x="174" y="300"/>
                </a:cubicBezTo>
                <a:cubicBezTo>
                  <a:pt x="101" y="300"/>
                  <a:pt x="101" y="300"/>
                  <a:pt x="101" y="300"/>
                </a:cubicBezTo>
                <a:cubicBezTo>
                  <a:pt x="101" y="286"/>
                  <a:pt x="101" y="286"/>
                  <a:pt x="101" y="286"/>
                </a:cubicBezTo>
                <a:cubicBezTo>
                  <a:pt x="162" y="284"/>
                  <a:pt x="216" y="241"/>
                  <a:pt x="229" y="179"/>
                </a:cubicBezTo>
                <a:cubicBezTo>
                  <a:pt x="243" y="111"/>
                  <a:pt x="204" y="43"/>
                  <a:pt x="139" y="22"/>
                </a:cubicBezTo>
                <a:close/>
                <a:moveTo>
                  <a:pt x="117" y="154"/>
                </a:moveTo>
                <a:cubicBezTo>
                  <a:pt x="120" y="154"/>
                  <a:pt x="120" y="154"/>
                  <a:pt x="120" y="154"/>
                </a:cubicBezTo>
                <a:cubicBezTo>
                  <a:pt x="120" y="154"/>
                  <a:pt x="120" y="154"/>
                  <a:pt x="120" y="154"/>
                </a:cubicBezTo>
                <a:cubicBezTo>
                  <a:pt x="120" y="154"/>
                  <a:pt x="120" y="153"/>
                  <a:pt x="120" y="153"/>
                </a:cubicBezTo>
                <a:cubicBezTo>
                  <a:pt x="120" y="151"/>
                  <a:pt x="119" y="150"/>
                  <a:pt x="119" y="149"/>
                </a:cubicBezTo>
                <a:cubicBezTo>
                  <a:pt x="119" y="148"/>
                  <a:pt x="121" y="148"/>
                  <a:pt x="121" y="147"/>
                </a:cubicBezTo>
                <a:cubicBezTo>
                  <a:pt x="120" y="146"/>
                  <a:pt x="118" y="147"/>
                  <a:pt x="117" y="148"/>
                </a:cubicBezTo>
                <a:cubicBezTo>
                  <a:pt x="116" y="150"/>
                  <a:pt x="118" y="151"/>
                  <a:pt x="118" y="153"/>
                </a:cubicBezTo>
                <a:cubicBezTo>
                  <a:pt x="118" y="153"/>
                  <a:pt x="117" y="153"/>
                  <a:pt x="117" y="154"/>
                </a:cubicBezTo>
                <a:close/>
                <a:moveTo>
                  <a:pt x="77" y="242"/>
                </a:moveTo>
                <a:cubicBezTo>
                  <a:pt x="84" y="243"/>
                  <a:pt x="90" y="244"/>
                  <a:pt x="96" y="244"/>
                </a:cubicBezTo>
                <a:cubicBezTo>
                  <a:pt x="140" y="244"/>
                  <a:pt x="179" y="213"/>
                  <a:pt x="187" y="170"/>
                </a:cubicBezTo>
                <a:cubicBezTo>
                  <a:pt x="198" y="119"/>
                  <a:pt x="166" y="70"/>
                  <a:pt x="115" y="60"/>
                </a:cubicBezTo>
                <a:cubicBezTo>
                  <a:pt x="109" y="58"/>
                  <a:pt x="103" y="58"/>
                  <a:pt x="96" y="58"/>
                </a:cubicBezTo>
                <a:cubicBezTo>
                  <a:pt x="53" y="58"/>
                  <a:pt x="14" y="89"/>
                  <a:pt x="5" y="132"/>
                </a:cubicBezTo>
                <a:cubicBezTo>
                  <a:pt x="0" y="156"/>
                  <a:pt x="5" y="181"/>
                  <a:pt x="19" y="202"/>
                </a:cubicBezTo>
                <a:cubicBezTo>
                  <a:pt x="32" y="222"/>
                  <a:pt x="53" y="237"/>
                  <a:pt x="77" y="242"/>
                </a:cubicBezTo>
                <a:close/>
                <a:moveTo>
                  <a:pt x="111" y="207"/>
                </a:moveTo>
                <a:cubicBezTo>
                  <a:pt x="110" y="209"/>
                  <a:pt x="109" y="210"/>
                  <a:pt x="109" y="212"/>
                </a:cubicBezTo>
                <a:cubicBezTo>
                  <a:pt x="108" y="212"/>
                  <a:pt x="108" y="214"/>
                  <a:pt x="107" y="214"/>
                </a:cubicBezTo>
                <a:cubicBezTo>
                  <a:pt x="106" y="214"/>
                  <a:pt x="106" y="213"/>
                  <a:pt x="106" y="212"/>
                </a:cubicBezTo>
                <a:cubicBezTo>
                  <a:pt x="106" y="210"/>
                  <a:pt x="107" y="208"/>
                  <a:pt x="107" y="206"/>
                </a:cubicBezTo>
                <a:cubicBezTo>
                  <a:pt x="107" y="205"/>
                  <a:pt x="108" y="204"/>
                  <a:pt x="109" y="204"/>
                </a:cubicBezTo>
                <a:cubicBezTo>
                  <a:pt x="109" y="204"/>
                  <a:pt x="109" y="204"/>
                  <a:pt x="109" y="204"/>
                </a:cubicBezTo>
                <a:cubicBezTo>
                  <a:pt x="110" y="204"/>
                  <a:pt x="109" y="204"/>
                  <a:pt x="110" y="203"/>
                </a:cubicBezTo>
                <a:cubicBezTo>
                  <a:pt x="110" y="203"/>
                  <a:pt x="110" y="201"/>
                  <a:pt x="111" y="201"/>
                </a:cubicBezTo>
                <a:cubicBezTo>
                  <a:pt x="112" y="201"/>
                  <a:pt x="112" y="203"/>
                  <a:pt x="112" y="204"/>
                </a:cubicBezTo>
                <a:cubicBezTo>
                  <a:pt x="112" y="204"/>
                  <a:pt x="111" y="206"/>
                  <a:pt x="111" y="207"/>
                </a:cubicBezTo>
                <a:close/>
                <a:moveTo>
                  <a:pt x="135" y="189"/>
                </a:moveTo>
                <a:cubicBezTo>
                  <a:pt x="135" y="190"/>
                  <a:pt x="134" y="189"/>
                  <a:pt x="134" y="189"/>
                </a:cubicBezTo>
                <a:cubicBezTo>
                  <a:pt x="133" y="189"/>
                  <a:pt x="134" y="188"/>
                  <a:pt x="134" y="187"/>
                </a:cubicBezTo>
                <a:cubicBezTo>
                  <a:pt x="134" y="187"/>
                  <a:pt x="134" y="186"/>
                  <a:pt x="134" y="186"/>
                </a:cubicBezTo>
                <a:cubicBezTo>
                  <a:pt x="135" y="187"/>
                  <a:pt x="136" y="187"/>
                  <a:pt x="135" y="189"/>
                </a:cubicBezTo>
                <a:close/>
                <a:moveTo>
                  <a:pt x="152" y="199"/>
                </a:moveTo>
                <a:cubicBezTo>
                  <a:pt x="152" y="198"/>
                  <a:pt x="152" y="196"/>
                  <a:pt x="153" y="196"/>
                </a:cubicBezTo>
                <a:cubicBezTo>
                  <a:pt x="153" y="196"/>
                  <a:pt x="153" y="196"/>
                  <a:pt x="154" y="196"/>
                </a:cubicBezTo>
                <a:cubicBezTo>
                  <a:pt x="154" y="196"/>
                  <a:pt x="155" y="195"/>
                  <a:pt x="156" y="195"/>
                </a:cubicBezTo>
                <a:cubicBezTo>
                  <a:pt x="155" y="196"/>
                  <a:pt x="153" y="197"/>
                  <a:pt x="152" y="199"/>
                </a:cubicBezTo>
                <a:close/>
                <a:moveTo>
                  <a:pt x="154" y="181"/>
                </a:moveTo>
                <a:cubicBezTo>
                  <a:pt x="154" y="180"/>
                  <a:pt x="155" y="180"/>
                  <a:pt x="156" y="180"/>
                </a:cubicBezTo>
                <a:cubicBezTo>
                  <a:pt x="156" y="181"/>
                  <a:pt x="155" y="182"/>
                  <a:pt x="154" y="181"/>
                </a:cubicBezTo>
                <a:close/>
                <a:moveTo>
                  <a:pt x="161" y="186"/>
                </a:moveTo>
                <a:cubicBezTo>
                  <a:pt x="161" y="186"/>
                  <a:pt x="161" y="185"/>
                  <a:pt x="161" y="185"/>
                </a:cubicBezTo>
                <a:cubicBezTo>
                  <a:pt x="161" y="184"/>
                  <a:pt x="162" y="184"/>
                  <a:pt x="162" y="183"/>
                </a:cubicBezTo>
                <a:cubicBezTo>
                  <a:pt x="162" y="182"/>
                  <a:pt x="162" y="182"/>
                  <a:pt x="163" y="182"/>
                </a:cubicBezTo>
                <a:cubicBezTo>
                  <a:pt x="163" y="182"/>
                  <a:pt x="163" y="182"/>
                  <a:pt x="163" y="182"/>
                </a:cubicBezTo>
                <a:cubicBezTo>
                  <a:pt x="163" y="184"/>
                  <a:pt x="162" y="185"/>
                  <a:pt x="161" y="186"/>
                </a:cubicBezTo>
                <a:close/>
                <a:moveTo>
                  <a:pt x="163" y="179"/>
                </a:moveTo>
                <a:cubicBezTo>
                  <a:pt x="163" y="179"/>
                  <a:pt x="162" y="179"/>
                  <a:pt x="162" y="178"/>
                </a:cubicBezTo>
                <a:cubicBezTo>
                  <a:pt x="162" y="177"/>
                  <a:pt x="163" y="176"/>
                  <a:pt x="164" y="176"/>
                </a:cubicBezTo>
                <a:cubicBezTo>
                  <a:pt x="164" y="178"/>
                  <a:pt x="163" y="178"/>
                  <a:pt x="163" y="179"/>
                </a:cubicBezTo>
                <a:close/>
                <a:moveTo>
                  <a:pt x="156" y="106"/>
                </a:moveTo>
                <a:cubicBezTo>
                  <a:pt x="155" y="106"/>
                  <a:pt x="155" y="106"/>
                  <a:pt x="155" y="106"/>
                </a:cubicBezTo>
                <a:cubicBezTo>
                  <a:pt x="154" y="105"/>
                  <a:pt x="154" y="104"/>
                  <a:pt x="153" y="103"/>
                </a:cubicBezTo>
                <a:cubicBezTo>
                  <a:pt x="153" y="103"/>
                  <a:pt x="153" y="103"/>
                  <a:pt x="154" y="103"/>
                </a:cubicBezTo>
                <a:cubicBezTo>
                  <a:pt x="154" y="104"/>
                  <a:pt x="155" y="105"/>
                  <a:pt x="156" y="106"/>
                </a:cubicBezTo>
                <a:close/>
                <a:moveTo>
                  <a:pt x="152" y="102"/>
                </a:moveTo>
                <a:cubicBezTo>
                  <a:pt x="153" y="102"/>
                  <a:pt x="153" y="102"/>
                  <a:pt x="153" y="103"/>
                </a:cubicBezTo>
                <a:cubicBezTo>
                  <a:pt x="153" y="103"/>
                  <a:pt x="152" y="103"/>
                  <a:pt x="152" y="103"/>
                </a:cubicBezTo>
                <a:cubicBezTo>
                  <a:pt x="152" y="102"/>
                  <a:pt x="152" y="102"/>
                  <a:pt x="152" y="102"/>
                </a:cubicBezTo>
                <a:close/>
                <a:moveTo>
                  <a:pt x="125" y="111"/>
                </a:moveTo>
                <a:cubicBezTo>
                  <a:pt x="125" y="111"/>
                  <a:pt x="125" y="111"/>
                  <a:pt x="125" y="110"/>
                </a:cubicBezTo>
                <a:cubicBezTo>
                  <a:pt x="125" y="110"/>
                  <a:pt x="126" y="109"/>
                  <a:pt x="126" y="109"/>
                </a:cubicBezTo>
                <a:cubicBezTo>
                  <a:pt x="126" y="109"/>
                  <a:pt x="126" y="108"/>
                  <a:pt x="126" y="108"/>
                </a:cubicBezTo>
                <a:cubicBezTo>
                  <a:pt x="126" y="108"/>
                  <a:pt x="127" y="108"/>
                  <a:pt x="127" y="108"/>
                </a:cubicBezTo>
                <a:cubicBezTo>
                  <a:pt x="128" y="107"/>
                  <a:pt x="128" y="107"/>
                  <a:pt x="128" y="106"/>
                </a:cubicBezTo>
                <a:cubicBezTo>
                  <a:pt x="129" y="106"/>
                  <a:pt x="129" y="107"/>
                  <a:pt x="130" y="106"/>
                </a:cubicBezTo>
                <a:cubicBezTo>
                  <a:pt x="131" y="106"/>
                  <a:pt x="132" y="106"/>
                  <a:pt x="133" y="106"/>
                </a:cubicBezTo>
                <a:cubicBezTo>
                  <a:pt x="133" y="106"/>
                  <a:pt x="133" y="106"/>
                  <a:pt x="134" y="106"/>
                </a:cubicBezTo>
                <a:cubicBezTo>
                  <a:pt x="135" y="105"/>
                  <a:pt x="136" y="104"/>
                  <a:pt x="137" y="105"/>
                </a:cubicBezTo>
                <a:cubicBezTo>
                  <a:pt x="137" y="106"/>
                  <a:pt x="137" y="106"/>
                  <a:pt x="137" y="107"/>
                </a:cubicBezTo>
                <a:cubicBezTo>
                  <a:pt x="135" y="108"/>
                  <a:pt x="134" y="107"/>
                  <a:pt x="132" y="108"/>
                </a:cubicBezTo>
                <a:cubicBezTo>
                  <a:pt x="132" y="108"/>
                  <a:pt x="132" y="108"/>
                  <a:pt x="132" y="108"/>
                </a:cubicBezTo>
                <a:cubicBezTo>
                  <a:pt x="131" y="109"/>
                  <a:pt x="130" y="109"/>
                  <a:pt x="129" y="110"/>
                </a:cubicBezTo>
                <a:cubicBezTo>
                  <a:pt x="128" y="110"/>
                  <a:pt x="126" y="112"/>
                  <a:pt x="127" y="114"/>
                </a:cubicBezTo>
                <a:cubicBezTo>
                  <a:pt x="127" y="114"/>
                  <a:pt x="127" y="114"/>
                  <a:pt x="127" y="114"/>
                </a:cubicBezTo>
                <a:cubicBezTo>
                  <a:pt x="127" y="116"/>
                  <a:pt x="126" y="115"/>
                  <a:pt x="125" y="115"/>
                </a:cubicBezTo>
                <a:cubicBezTo>
                  <a:pt x="125" y="114"/>
                  <a:pt x="125" y="114"/>
                  <a:pt x="125" y="114"/>
                </a:cubicBezTo>
                <a:cubicBezTo>
                  <a:pt x="124" y="113"/>
                  <a:pt x="124" y="113"/>
                  <a:pt x="124" y="112"/>
                </a:cubicBezTo>
                <a:cubicBezTo>
                  <a:pt x="124" y="112"/>
                  <a:pt x="124" y="112"/>
                  <a:pt x="125" y="111"/>
                </a:cubicBezTo>
                <a:close/>
                <a:moveTo>
                  <a:pt x="92" y="133"/>
                </a:moveTo>
                <a:cubicBezTo>
                  <a:pt x="94" y="134"/>
                  <a:pt x="93" y="130"/>
                  <a:pt x="93" y="129"/>
                </a:cubicBezTo>
                <a:cubicBezTo>
                  <a:pt x="94" y="128"/>
                  <a:pt x="95" y="128"/>
                  <a:pt x="95" y="128"/>
                </a:cubicBezTo>
                <a:cubicBezTo>
                  <a:pt x="96" y="129"/>
                  <a:pt x="96" y="131"/>
                  <a:pt x="97" y="132"/>
                </a:cubicBezTo>
                <a:cubicBezTo>
                  <a:pt x="98" y="132"/>
                  <a:pt x="100" y="133"/>
                  <a:pt x="101" y="132"/>
                </a:cubicBezTo>
                <a:cubicBezTo>
                  <a:pt x="101" y="131"/>
                  <a:pt x="101" y="130"/>
                  <a:pt x="102" y="130"/>
                </a:cubicBezTo>
                <a:cubicBezTo>
                  <a:pt x="102" y="130"/>
                  <a:pt x="103" y="130"/>
                  <a:pt x="103" y="129"/>
                </a:cubicBezTo>
                <a:cubicBezTo>
                  <a:pt x="103" y="129"/>
                  <a:pt x="103" y="128"/>
                  <a:pt x="103" y="128"/>
                </a:cubicBezTo>
                <a:cubicBezTo>
                  <a:pt x="103" y="127"/>
                  <a:pt x="105" y="127"/>
                  <a:pt x="106" y="127"/>
                </a:cubicBezTo>
                <a:cubicBezTo>
                  <a:pt x="106" y="127"/>
                  <a:pt x="106" y="127"/>
                  <a:pt x="106" y="127"/>
                </a:cubicBezTo>
                <a:cubicBezTo>
                  <a:pt x="106" y="126"/>
                  <a:pt x="105" y="127"/>
                  <a:pt x="105" y="127"/>
                </a:cubicBezTo>
                <a:cubicBezTo>
                  <a:pt x="105" y="127"/>
                  <a:pt x="105" y="126"/>
                  <a:pt x="105" y="126"/>
                </a:cubicBezTo>
                <a:cubicBezTo>
                  <a:pt x="105" y="126"/>
                  <a:pt x="104" y="127"/>
                  <a:pt x="103" y="126"/>
                </a:cubicBezTo>
                <a:cubicBezTo>
                  <a:pt x="102" y="126"/>
                  <a:pt x="102" y="125"/>
                  <a:pt x="102" y="125"/>
                </a:cubicBezTo>
                <a:cubicBezTo>
                  <a:pt x="102" y="122"/>
                  <a:pt x="103" y="121"/>
                  <a:pt x="105" y="119"/>
                </a:cubicBezTo>
                <a:cubicBezTo>
                  <a:pt x="105" y="119"/>
                  <a:pt x="105" y="119"/>
                  <a:pt x="105" y="119"/>
                </a:cubicBezTo>
                <a:cubicBezTo>
                  <a:pt x="104" y="118"/>
                  <a:pt x="103" y="119"/>
                  <a:pt x="103" y="119"/>
                </a:cubicBezTo>
                <a:cubicBezTo>
                  <a:pt x="102" y="122"/>
                  <a:pt x="99" y="121"/>
                  <a:pt x="99" y="124"/>
                </a:cubicBezTo>
                <a:cubicBezTo>
                  <a:pt x="99" y="125"/>
                  <a:pt x="100" y="125"/>
                  <a:pt x="100" y="126"/>
                </a:cubicBezTo>
                <a:cubicBezTo>
                  <a:pt x="99" y="127"/>
                  <a:pt x="99" y="128"/>
                  <a:pt x="98" y="129"/>
                </a:cubicBezTo>
                <a:cubicBezTo>
                  <a:pt x="97" y="129"/>
                  <a:pt x="97" y="128"/>
                  <a:pt x="97" y="127"/>
                </a:cubicBezTo>
                <a:cubicBezTo>
                  <a:pt x="96" y="127"/>
                  <a:pt x="96" y="127"/>
                  <a:pt x="95" y="127"/>
                </a:cubicBezTo>
                <a:cubicBezTo>
                  <a:pt x="95" y="127"/>
                  <a:pt x="94" y="128"/>
                  <a:pt x="93" y="128"/>
                </a:cubicBezTo>
                <a:cubicBezTo>
                  <a:pt x="93" y="127"/>
                  <a:pt x="93" y="127"/>
                  <a:pt x="93" y="127"/>
                </a:cubicBezTo>
                <a:cubicBezTo>
                  <a:pt x="93" y="127"/>
                  <a:pt x="92" y="127"/>
                  <a:pt x="92" y="126"/>
                </a:cubicBezTo>
                <a:cubicBezTo>
                  <a:pt x="92" y="125"/>
                  <a:pt x="92" y="123"/>
                  <a:pt x="92" y="122"/>
                </a:cubicBezTo>
                <a:cubicBezTo>
                  <a:pt x="94" y="121"/>
                  <a:pt x="95" y="120"/>
                  <a:pt x="96" y="118"/>
                </a:cubicBezTo>
                <a:cubicBezTo>
                  <a:pt x="96" y="116"/>
                  <a:pt x="98" y="115"/>
                  <a:pt x="99" y="114"/>
                </a:cubicBezTo>
                <a:cubicBezTo>
                  <a:pt x="100" y="113"/>
                  <a:pt x="102" y="113"/>
                  <a:pt x="103" y="111"/>
                </a:cubicBezTo>
                <a:cubicBezTo>
                  <a:pt x="104" y="111"/>
                  <a:pt x="104" y="112"/>
                  <a:pt x="104" y="112"/>
                </a:cubicBezTo>
                <a:cubicBezTo>
                  <a:pt x="105" y="111"/>
                  <a:pt x="107" y="112"/>
                  <a:pt x="108" y="111"/>
                </a:cubicBezTo>
                <a:cubicBezTo>
                  <a:pt x="108" y="112"/>
                  <a:pt x="109" y="112"/>
                  <a:pt x="110" y="112"/>
                </a:cubicBezTo>
                <a:cubicBezTo>
                  <a:pt x="110" y="112"/>
                  <a:pt x="110" y="112"/>
                  <a:pt x="110" y="113"/>
                </a:cubicBezTo>
                <a:cubicBezTo>
                  <a:pt x="111" y="113"/>
                  <a:pt x="111" y="113"/>
                  <a:pt x="111" y="113"/>
                </a:cubicBezTo>
                <a:cubicBezTo>
                  <a:pt x="113" y="114"/>
                  <a:pt x="114" y="115"/>
                  <a:pt x="115" y="117"/>
                </a:cubicBezTo>
                <a:cubicBezTo>
                  <a:pt x="115" y="117"/>
                  <a:pt x="116" y="117"/>
                  <a:pt x="116" y="118"/>
                </a:cubicBezTo>
                <a:cubicBezTo>
                  <a:pt x="115" y="120"/>
                  <a:pt x="113" y="120"/>
                  <a:pt x="111" y="119"/>
                </a:cubicBezTo>
                <a:cubicBezTo>
                  <a:pt x="111" y="120"/>
                  <a:pt x="112" y="120"/>
                  <a:pt x="112" y="121"/>
                </a:cubicBezTo>
                <a:cubicBezTo>
                  <a:pt x="112" y="122"/>
                  <a:pt x="112" y="122"/>
                  <a:pt x="113" y="123"/>
                </a:cubicBezTo>
                <a:cubicBezTo>
                  <a:pt x="113" y="123"/>
                  <a:pt x="113" y="122"/>
                  <a:pt x="113" y="122"/>
                </a:cubicBezTo>
                <a:cubicBezTo>
                  <a:pt x="114" y="122"/>
                  <a:pt x="114" y="122"/>
                  <a:pt x="114" y="122"/>
                </a:cubicBezTo>
                <a:cubicBezTo>
                  <a:pt x="115" y="121"/>
                  <a:pt x="116" y="120"/>
                  <a:pt x="117" y="120"/>
                </a:cubicBezTo>
                <a:cubicBezTo>
                  <a:pt x="118" y="119"/>
                  <a:pt x="118" y="118"/>
                  <a:pt x="118" y="117"/>
                </a:cubicBezTo>
                <a:cubicBezTo>
                  <a:pt x="119" y="116"/>
                  <a:pt x="119" y="117"/>
                  <a:pt x="120" y="118"/>
                </a:cubicBezTo>
                <a:cubicBezTo>
                  <a:pt x="120" y="119"/>
                  <a:pt x="119" y="119"/>
                  <a:pt x="119" y="119"/>
                </a:cubicBezTo>
                <a:cubicBezTo>
                  <a:pt x="120" y="120"/>
                  <a:pt x="120" y="119"/>
                  <a:pt x="121" y="119"/>
                </a:cubicBezTo>
                <a:cubicBezTo>
                  <a:pt x="121" y="119"/>
                  <a:pt x="122" y="119"/>
                  <a:pt x="122" y="118"/>
                </a:cubicBezTo>
                <a:cubicBezTo>
                  <a:pt x="123" y="118"/>
                  <a:pt x="123" y="118"/>
                  <a:pt x="124" y="118"/>
                </a:cubicBezTo>
                <a:cubicBezTo>
                  <a:pt x="125" y="118"/>
                  <a:pt x="125" y="118"/>
                  <a:pt x="126" y="118"/>
                </a:cubicBezTo>
                <a:cubicBezTo>
                  <a:pt x="126" y="118"/>
                  <a:pt x="127" y="119"/>
                  <a:pt x="128" y="118"/>
                </a:cubicBezTo>
                <a:cubicBezTo>
                  <a:pt x="128" y="118"/>
                  <a:pt x="129" y="118"/>
                  <a:pt x="129" y="118"/>
                </a:cubicBezTo>
                <a:cubicBezTo>
                  <a:pt x="130" y="117"/>
                  <a:pt x="128" y="117"/>
                  <a:pt x="129" y="116"/>
                </a:cubicBezTo>
                <a:cubicBezTo>
                  <a:pt x="130" y="116"/>
                  <a:pt x="130" y="117"/>
                  <a:pt x="131" y="118"/>
                </a:cubicBezTo>
                <a:cubicBezTo>
                  <a:pt x="132" y="118"/>
                  <a:pt x="132" y="118"/>
                  <a:pt x="133" y="118"/>
                </a:cubicBezTo>
                <a:cubicBezTo>
                  <a:pt x="133" y="119"/>
                  <a:pt x="134" y="119"/>
                  <a:pt x="134" y="120"/>
                </a:cubicBezTo>
                <a:cubicBezTo>
                  <a:pt x="135" y="118"/>
                  <a:pt x="134" y="116"/>
                  <a:pt x="134" y="115"/>
                </a:cubicBezTo>
                <a:cubicBezTo>
                  <a:pt x="135" y="115"/>
                  <a:pt x="135" y="114"/>
                  <a:pt x="135" y="114"/>
                </a:cubicBezTo>
                <a:cubicBezTo>
                  <a:pt x="135" y="113"/>
                  <a:pt x="137" y="112"/>
                  <a:pt x="137" y="113"/>
                </a:cubicBezTo>
                <a:cubicBezTo>
                  <a:pt x="138" y="113"/>
                  <a:pt x="138" y="114"/>
                  <a:pt x="138" y="114"/>
                </a:cubicBezTo>
                <a:cubicBezTo>
                  <a:pt x="138" y="116"/>
                  <a:pt x="137" y="116"/>
                  <a:pt x="137" y="117"/>
                </a:cubicBezTo>
                <a:cubicBezTo>
                  <a:pt x="137" y="118"/>
                  <a:pt x="137" y="119"/>
                  <a:pt x="138" y="120"/>
                </a:cubicBezTo>
                <a:cubicBezTo>
                  <a:pt x="137" y="121"/>
                  <a:pt x="137" y="122"/>
                  <a:pt x="136" y="123"/>
                </a:cubicBezTo>
                <a:cubicBezTo>
                  <a:pt x="137" y="123"/>
                  <a:pt x="137" y="122"/>
                  <a:pt x="138" y="122"/>
                </a:cubicBezTo>
                <a:cubicBezTo>
                  <a:pt x="138" y="122"/>
                  <a:pt x="138" y="121"/>
                  <a:pt x="138" y="121"/>
                </a:cubicBezTo>
                <a:cubicBezTo>
                  <a:pt x="139" y="120"/>
                  <a:pt x="139" y="120"/>
                  <a:pt x="140" y="120"/>
                </a:cubicBezTo>
                <a:cubicBezTo>
                  <a:pt x="140" y="120"/>
                  <a:pt x="139" y="120"/>
                  <a:pt x="139" y="120"/>
                </a:cubicBezTo>
                <a:cubicBezTo>
                  <a:pt x="138" y="119"/>
                  <a:pt x="139" y="118"/>
                  <a:pt x="138" y="117"/>
                </a:cubicBezTo>
                <a:cubicBezTo>
                  <a:pt x="138" y="117"/>
                  <a:pt x="139" y="116"/>
                  <a:pt x="139" y="115"/>
                </a:cubicBezTo>
                <a:cubicBezTo>
                  <a:pt x="139" y="115"/>
                  <a:pt x="139" y="115"/>
                  <a:pt x="140" y="115"/>
                </a:cubicBezTo>
                <a:cubicBezTo>
                  <a:pt x="140" y="115"/>
                  <a:pt x="140" y="116"/>
                  <a:pt x="140" y="116"/>
                </a:cubicBezTo>
                <a:cubicBezTo>
                  <a:pt x="140" y="117"/>
                  <a:pt x="140" y="117"/>
                  <a:pt x="141" y="117"/>
                </a:cubicBezTo>
                <a:cubicBezTo>
                  <a:pt x="141" y="116"/>
                  <a:pt x="140" y="116"/>
                  <a:pt x="140" y="115"/>
                </a:cubicBezTo>
                <a:cubicBezTo>
                  <a:pt x="141" y="114"/>
                  <a:pt x="143" y="115"/>
                  <a:pt x="144" y="116"/>
                </a:cubicBezTo>
                <a:cubicBezTo>
                  <a:pt x="144" y="117"/>
                  <a:pt x="144" y="117"/>
                  <a:pt x="144" y="118"/>
                </a:cubicBezTo>
                <a:cubicBezTo>
                  <a:pt x="145" y="117"/>
                  <a:pt x="144" y="115"/>
                  <a:pt x="143" y="115"/>
                </a:cubicBezTo>
                <a:cubicBezTo>
                  <a:pt x="143" y="114"/>
                  <a:pt x="143" y="114"/>
                  <a:pt x="143" y="114"/>
                </a:cubicBezTo>
                <a:cubicBezTo>
                  <a:pt x="144" y="113"/>
                  <a:pt x="146" y="114"/>
                  <a:pt x="148" y="113"/>
                </a:cubicBezTo>
                <a:cubicBezTo>
                  <a:pt x="148" y="113"/>
                  <a:pt x="147" y="112"/>
                  <a:pt x="148" y="112"/>
                </a:cubicBezTo>
                <a:cubicBezTo>
                  <a:pt x="148" y="111"/>
                  <a:pt x="150" y="111"/>
                  <a:pt x="152" y="111"/>
                </a:cubicBezTo>
                <a:cubicBezTo>
                  <a:pt x="152" y="111"/>
                  <a:pt x="153" y="110"/>
                  <a:pt x="153" y="110"/>
                </a:cubicBezTo>
                <a:cubicBezTo>
                  <a:pt x="154" y="111"/>
                  <a:pt x="156" y="111"/>
                  <a:pt x="157" y="110"/>
                </a:cubicBezTo>
                <a:cubicBezTo>
                  <a:pt x="158" y="110"/>
                  <a:pt x="157" y="110"/>
                  <a:pt x="158" y="110"/>
                </a:cubicBezTo>
                <a:cubicBezTo>
                  <a:pt x="158" y="109"/>
                  <a:pt x="158" y="109"/>
                  <a:pt x="158" y="109"/>
                </a:cubicBezTo>
                <a:cubicBezTo>
                  <a:pt x="168" y="125"/>
                  <a:pt x="173" y="144"/>
                  <a:pt x="169" y="163"/>
                </a:cubicBezTo>
                <a:cubicBezTo>
                  <a:pt x="169" y="163"/>
                  <a:pt x="169" y="164"/>
                  <a:pt x="169" y="164"/>
                </a:cubicBezTo>
                <a:cubicBezTo>
                  <a:pt x="169" y="164"/>
                  <a:pt x="169" y="164"/>
                  <a:pt x="169" y="164"/>
                </a:cubicBezTo>
                <a:cubicBezTo>
                  <a:pt x="169" y="165"/>
                  <a:pt x="169" y="165"/>
                  <a:pt x="169" y="165"/>
                </a:cubicBezTo>
                <a:cubicBezTo>
                  <a:pt x="169" y="165"/>
                  <a:pt x="169" y="165"/>
                  <a:pt x="169" y="165"/>
                </a:cubicBezTo>
                <a:cubicBezTo>
                  <a:pt x="169" y="166"/>
                  <a:pt x="168" y="167"/>
                  <a:pt x="168" y="169"/>
                </a:cubicBezTo>
                <a:cubicBezTo>
                  <a:pt x="167" y="168"/>
                  <a:pt x="167" y="168"/>
                  <a:pt x="167" y="166"/>
                </a:cubicBezTo>
                <a:cubicBezTo>
                  <a:pt x="167" y="165"/>
                  <a:pt x="167" y="165"/>
                  <a:pt x="167" y="164"/>
                </a:cubicBezTo>
                <a:cubicBezTo>
                  <a:pt x="167" y="164"/>
                  <a:pt x="167" y="164"/>
                  <a:pt x="167" y="163"/>
                </a:cubicBezTo>
                <a:cubicBezTo>
                  <a:pt x="166" y="163"/>
                  <a:pt x="166" y="163"/>
                  <a:pt x="165" y="163"/>
                </a:cubicBezTo>
                <a:cubicBezTo>
                  <a:pt x="165" y="163"/>
                  <a:pt x="165" y="162"/>
                  <a:pt x="165" y="162"/>
                </a:cubicBezTo>
                <a:cubicBezTo>
                  <a:pt x="164" y="162"/>
                  <a:pt x="163" y="162"/>
                  <a:pt x="163" y="163"/>
                </a:cubicBezTo>
                <a:cubicBezTo>
                  <a:pt x="163" y="163"/>
                  <a:pt x="163" y="164"/>
                  <a:pt x="163" y="164"/>
                </a:cubicBezTo>
                <a:cubicBezTo>
                  <a:pt x="164" y="164"/>
                  <a:pt x="165" y="164"/>
                  <a:pt x="165" y="165"/>
                </a:cubicBezTo>
                <a:cubicBezTo>
                  <a:pt x="165" y="166"/>
                  <a:pt x="164" y="166"/>
                  <a:pt x="163" y="167"/>
                </a:cubicBezTo>
                <a:cubicBezTo>
                  <a:pt x="163" y="169"/>
                  <a:pt x="164" y="169"/>
                  <a:pt x="164" y="171"/>
                </a:cubicBezTo>
                <a:cubicBezTo>
                  <a:pt x="164" y="171"/>
                  <a:pt x="164" y="171"/>
                  <a:pt x="164" y="172"/>
                </a:cubicBezTo>
                <a:cubicBezTo>
                  <a:pt x="164" y="174"/>
                  <a:pt x="162" y="174"/>
                  <a:pt x="162" y="176"/>
                </a:cubicBezTo>
                <a:cubicBezTo>
                  <a:pt x="161" y="177"/>
                  <a:pt x="159" y="178"/>
                  <a:pt x="158" y="178"/>
                </a:cubicBezTo>
                <a:cubicBezTo>
                  <a:pt x="158" y="178"/>
                  <a:pt x="158" y="178"/>
                  <a:pt x="157" y="178"/>
                </a:cubicBezTo>
                <a:cubicBezTo>
                  <a:pt x="157" y="179"/>
                  <a:pt x="156" y="179"/>
                  <a:pt x="155" y="179"/>
                </a:cubicBezTo>
                <a:cubicBezTo>
                  <a:pt x="155" y="179"/>
                  <a:pt x="155" y="179"/>
                  <a:pt x="155" y="179"/>
                </a:cubicBezTo>
                <a:cubicBezTo>
                  <a:pt x="154" y="179"/>
                  <a:pt x="154" y="179"/>
                  <a:pt x="153" y="179"/>
                </a:cubicBezTo>
                <a:cubicBezTo>
                  <a:pt x="153" y="180"/>
                  <a:pt x="153" y="181"/>
                  <a:pt x="153" y="182"/>
                </a:cubicBezTo>
                <a:cubicBezTo>
                  <a:pt x="153" y="183"/>
                  <a:pt x="154" y="183"/>
                  <a:pt x="154" y="183"/>
                </a:cubicBezTo>
                <a:cubicBezTo>
                  <a:pt x="154" y="185"/>
                  <a:pt x="154" y="186"/>
                  <a:pt x="154" y="187"/>
                </a:cubicBezTo>
                <a:cubicBezTo>
                  <a:pt x="154" y="188"/>
                  <a:pt x="153" y="188"/>
                  <a:pt x="152" y="189"/>
                </a:cubicBezTo>
                <a:cubicBezTo>
                  <a:pt x="151" y="188"/>
                  <a:pt x="151" y="189"/>
                  <a:pt x="151" y="190"/>
                </a:cubicBezTo>
                <a:cubicBezTo>
                  <a:pt x="150" y="189"/>
                  <a:pt x="150" y="189"/>
                  <a:pt x="150" y="188"/>
                </a:cubicBezTo>
                <a:cubicBezTo>
                  <a:pt x="150" y="187"/>
                  <a:pt x="149" y="186"/>
                  <a:pt x="148" y="186"/>
                </a:cubicBezTo>
                <a:cubicBezTo>
                  <a:pt x="147" y="187"/>
                  <a:pt x="147" y="189"/>
                  <a:pt x="148" y="190"/>
                </a:cubicBezTo>
                <a:cubicBezTo>
                  <a:pt x="148" y="191"/>
                  <a:pt x="149" y="191"/>
                  <a:pt x="149" y="191"/>
                </a:cubicBezTo>
                <a:cubicBezTo>
                  <a:pt x="149" y="192"/>
                  <a:pt x="150" y="194"/>
                  <a:pt x="150" y="196"/>
                </a:cubicBezTo>
                <a:cubicBezTo>
                  <a:pt x="149" y="197"/>
                  <a:pt x="148" y="195"/>
                  <a:pt x="148" y="195"/>
                </a:cubicBezTo>
                <a:cubicBezTo>
                  <a:pt x="148" y="196"/>
                  <a:pt x="149" y="198"/>
                  <a:pt x="149" y="199"/>
                </a:cubicBezTo>
                <a:cubicBezTo>
                  <a:pt x="150" y="200"/>
                  <a:pt x="150" y="199"/>
                  <a:pt x="150" y="199"/>
                </a:cubicBezTo>
                <a:cubicBezTo>
                  <a:pt x="150" y="200"/>
                  <a:pt x="150" y="200"/>
                  <a:pt x="150" y="201"/>
                </a:cubicBezTo>
                <a:cubicBezTo>
                  <a:pt x="150" y="201"/>
                  <a:pt x="149" y="202"/>
                  <a:pt x="149" y="202"/>
                </a:cubicBezTo>
                <a:cubicBezTo>
                  <a:pt x="149" y="202"/>
                  <a:pt x="148" y="201"/>
                  <a:pt x="148" y="201"/>
                </a:cubicBezTo>
                <a:cubicBezTo>
                  <a:pt x="147" y="200"/>
                  <a:pt x="146" y="199"/>
                  <a:pt x="146" y="198"/>
                </a:cubicBezTo>
                <a:cubicBezTo>
                  <a:pt x="145" y="197"/>
                  <a:pt x="145" y="197"/>
                  <a:pt x="145" y="196"/>
                </a:cubicBezTo>
                <a:cubicBezTo>
                  <a:pt x="145" y="196"/>
                  <a:pt x="145" y="195"/>
                  <a:pt x="145" y="195"/>
                </a:cubicBezTo>
                <a:cubicBezTo>
                  <a:pt x="144" y="194"/>
                  <a:pt x="144" y="193"/>
                  <a:pt x="144" y="192"/>
                </a:cubicBezTo>
                <a:cubicBezTo>
                  <a:pt x="145" y="191"/>
                  <a:pt x="145" y="192"/>
                  <a:pt x="145" y="193"/>
                </a:cubicBezTo>
                <a:cubicBezTo>
                  <a:pt x="146" y="193"/>
                  <a:pt x="146" y="194"/>
                  <a:pt x="147" y="194"/>
                </a:cubicBezTo>
                <a:cubicBezTo>
                  <a:pt x="147" y="192"/>
                  <a:pt x="146" y="189"/>
                  <a:pt x="146" y="188"/>
                </a:cubicBezTo>
                <a:cubicBezTo>
                  <a:pt x="147" y="186"/>
                  <a:pt x="146" y="183"/>
                  <a:pt x="146" y="182"/>
                </a:cubicBezTo>
                <a:cubicBezTo>
                  <a:pt x="145" y="182"/>
                  <a:pt x="144" y="182"/>
                  <a:pt x="144" y="181"/>
                </a:cubicBezTo>
                <a:cubicBezTo>
                  <a:pt x="145" y="179"/>
                  <a:pt x="143" y="177"/>
                  <a:pt x="143" y="175"/>
                </a:cubicBezTo>
                <a:cubicBezTo>
                  <a:pt x="142" y="176"/>
                  <a:pt x="141" y="176"/>
                  <a:pt x="140" y="176"/>
                </a:cubicBezTo>
                <a:cubicBezTo>
                  <a:pt x="139" y="178"/>
                  <a:pt x="137" y="179"/>
                  <a:pt x="135" y="181"/>
                </a:cubicBezTo>
                <a:cubicBezTo>
                  <a:pt x="135" y="183"/>
                  <a:pt x="134" y="184"/>
                  <a:pt x="134" y="186"/>
                </a:cubicBezTo>
                <a:cubicBezTo>
                  <a:pt x="133" y="186"/>
                  <a:pt x="133" y="187"/>
                  <a:pt x="132" y="187"/>
                </a:cubicBezTo>
                <a:cubicBezTo>
                  <a:pt x="132" y="187"/>
                  <a:pt x="132" y="186"/>
                  <a:pt x="132" y="186"/>
                </a:cubicBezTo>
                <a:cubicBezTo>
                  <a:pt x="131" y="184"/>
                  <a:pt x="131" y="183"/>
                  <a:pt x="130" y="180"/>
                </a:cubicBezTo>
                <a:cubicBezTo>
                  <a:pt x="131" y="179"/>
                  <a:pt x="130" y="179"/>
                  <a:pt x="130" y="178"/>
                </a:cubicBezTo>
                <a:cubicBezTo>
                  <a:pt x="130" y="177"/>
                  <a:pt x="131" y="176"/>
                  <a:pt x="131" y="175"/>
                </a:cubicBezTo>
                <a:cubicBezTo>
                  <a:pt x="131" y="175"/>
                  <a:pt x="131" y="175"/>
                  <a:pt x="131" y="175"/>
                </a:cubicBezTo>
                <a:cubicBezTo>
                  <a:pt x="131" y="174"/>
                  <a:pt x="131" y="174"/>
                  <a:pt x="130" y="174"/>
                </a:cubicBezTo>
                <a:cubicBezTo>
                  <a:pt x="130" y="174"/>
                  <a:pt x="130" y="175"/>
                  <a:pt x="130" y="175"/>
                </a:cubicBezTo>
                <a:cubicBezTo>
                  <a:pt x="129" y="175"/>
                  <a:pt x="129" y="174"/>
                  <a:pt x="129" y="173"/>
                </a:cubicBezTo>
                <a:cubicBezTo>
                  <a:pt x="128" y="172"/>
                  <a:pt x="127" y="172"/>
                  <a:pt x="127" y="170"/>
                </a:cubicBezTo>
                <a:cubicBezTo>
                  <a:pt x="124" y="170"/>
                  <a:pt x="123" y="169"/>
                  <a:pt x="121" y="168"/>
                </a:cubicBezTo>
                <a:cubicBezTo>
                  <a:pt x="120" y="168"/>
                  <a:pt x="120" y="168"/>
                  <a:pt x="120" y="167"/>
                </a:cubicBezTo>
                <a:cubicBezTo>
                  <a:pt x="119" y="167"/>
                  <a:pt x="119" y="167"/>
                  <a:pt x="118" y="167"/>
                </a:cubicBezTo>
                <a:cubicBezTo>
                  <a:pt x="117" y="166"/>
                  <a:pt x="117" y="163"/>
                  <a:pt x="115" y="164"/>
                </a:cubicBezTo>
                <a:cubicBezTo>
                  <a:pt x="115" y="165"/>
                  <a:pt x="116" y="165"/>
                  <a:pt x="116" y="166"/>
                </a:cubicBezTo>
                <a:cubicBezTo>
                  <a:pt x="116" y="166"/>
                  <a:pt x="116" y="167"/>
                  <a:pt x="116" y="167"/>
                </a:cubicBezTo>
                <a:cubicBezTo>
                  <a:pt x="116" y="168"/>
                  <a:pt x="117" y="167"/>
                  <a:pt x="117" y="168"/>
                </a:cubicBezTo>
                <a:cubicBezTo>
                  <a:pt x="117" y="168"/>
                  <a:pt x="117" y="169"/>
                  <a:pt x="118" y="169"/>
                </a:cubicBezTo>
                <a:cubicBezTo>
                  <a:pt x="119" y="169"/>
                  <a:pt x="119" y="169"/>
                  <a:pt x="120" y="168"/>
                </a:cubicBezTo>
                <a:cubicBezTo>
                  <a:pt x="120" y="168"/>
                  <a:pt x="121" y="169"/>
                  <a:pt x="121" y="170"/>
                </a:cubicBezTo>
                <a:cubicBezTo>
                  <a:pt x="121" y="170"/>
                  <a:pt x="122" y="171"/>
                  <a:pt x="122" y="171"/>
                </a:cubicBezTo>
                <a:cubicBezTo>
                  <a:pt x="122" y="174"/>
                  <a:pt x="121" y="174"/>
                  <a:pt x="120" y="176"/>
                </a:cubicBezTo>
                <a:cubicBezTo>
                  <a:pt x="118" y="176"/>
                  <a:pt x="116" y="177"/>
                  <a:pt x="115" y="178"/>
                </a:cubicBezTo>
                <a:cubicBezTo>
                  <a:pt x="113" y="178"/>
                  <a:pt x="111" y="180"/>
                  <a:pt x="110" y="178"/>
                </a:cubicBezTo>
                <a:cubicBezTo>
                  <a:pt x="110" y="176"/>
                  <a:pt x="110" y="174"/>
                  <a:pt x="110" y="173"/>
                </a:cubicBezTo>
                <a:cubicBezTo>
                  <a:pt x="109" y="172"/>
                  <a:pt x="109" y="171"/>
                  <a:pt x="108" y="170"/>
                </a:cubicBezTo>
                <a:cubicBezTo>
                  <a:pt x="109" y="168"/>
                  <a:pt x="108" y="168"/>
                  <a:pt x="107" y="166"/>
                </a:cubicBezTo>
                <a:cubicBezTo>
                  <a:pt x="107" y="165"/>
                  <a:pt x="107" y="163"/>
                  <a:pt x="106" y="164"/>
                </a:cubicBezTo>
                <a:cubicBezTo>
                  <a:pt x="106" y="164"/>
                  <a:pt x="106" y="164"/>
                  <a:pt x="106" y="164"/>
                </a:cubicBezTo>
                <a:cubicBezTo>
                  <a:pt x="106" y="166"/>
                  <a:pt x="107" y="169"/>
                  <a:pt x="107" y="171"/>
                </a:cubicBezTo>
                <a:cubicBezTo>
                  <a:pt x="107" y="172"/>
                  <a:pt x="108" y="174"/>
                  <a:pt x="108" y="175"/>
                </a:cubicBezTo>
                <a:cubicBezTo>
                  <a:pt x="108" y="176"/>
                  <a:pt x="109" y="176"/>
                  <a:pt x="109" y="177"/>
                </a:cubicBezTo>
                <a:cubicBezTo>
                  <a:pt x="109" y="178"/>
                  <a:pt x="110" y="179"/>
                  <a:pt x="110" y="179"/>
                </a:cubicBezTo>
                <a:cubicBezTo>
                  <a:pt x="111" y="180"/>
                  <a:pt x="111" y="181"/>
                  <a:pt x="112" y="181"/>
                </a:cubicBezTo>
                <a:cubicBezTo>
                  <a:pt x="113" y="181"/>
                  <a:pt x="114" y="179"/>
                  <a:pt x="116" y="181"/>
                </a:cubicBezTo>
                <a:cubicBezTo>
                  <a:pt x="115" y="181"/>
                  <a:pt x="115" y="182"/>
                  <a:pt x="114" y="183"/>
                </a:cubicBezTo>
                <a:cubicBezTo>
                  <a:pt x="113" y="184"/>
                  <a:pt x="113" y="186"/>
                  <a:pt x="112" y="187"/>
                </a:cubicBezTo>
                <a:cubicBezTo>
                  <a:pt x="112" y="188"/>
                  <a:pt x="111" y="189"/>
                  <a:pt x="110" y="189"/>
                </a:cubicBezTo>
                <a:cubicBezTo>
                  <a:pt x="109" y="190"/>
                  <a:pt x="107" y="191"/>
                  <a:pt x="107" y="192"/>
                </a:cubicBezTo>
                <a:cubicBezTo>
                  <a:pt x="107" y="192"/>
                  <a:pt x="105" y="195"/>
                  <a:pt x="105" y="196"/>
                </a:cubicBezTo>
                <a:cubicBezTo>
                  <a:pt x="105" y="197"/>
                  <a:pt x="105" y="198"/>
                  <a:pt x="105" y="199"/>
                </a:cubicBezTo>
                <a:cubicBezTo>
                  <a:pt x="106" y="200"/>
                  <a:pt x="105" y="200"/>
                  <a:pt x="106" y="200"/>
                </a:cubicBezTo>
                <a:cubicBezTo>
                  <a:pt x="105" y="203"/>
                  <a:pt x="105" y="204"/>
                  <a:pt x="104" y="205"/>
                </a:cubicBezTo>
                <a:cubicBezTo>
                  <a:pt x="104" y="205"/>
                  <a:pt x="103" y="206"/>
                  <a:pt x="103" y="206"/>
                </a:cubicBezTo>
                <a:cubicBezTo>
                  <a:pt x="102" y="207"/>
                  <a:pt x="101" y="207"/>
                  <a:pt x="101" y="208"/>
                </a:cubicBezTo>
                <a:cubicBezTo>
                  <a:pt x="101" y="209"/>
                  <a:pt x="101" y="210"/>
                  <a:pt x="100" y="211"/>
                </a:cubicBezTo>
                <a:cubicBezTo>
                  <a:pt x="100" y="212"/>
                  <a:pt x="100" y="212"/>
                  <a:pt x="99" y="212"/>
                </a:cubicBezTo>
                <a:cubicBezTo>
                  <a:pt x="99" y="213"/>
                  <a:pt x="99" y="213"/>
                  <a:pt x="99" y="214"/>
                </a:cubicBezTo>
                <a:cubicBezTo>
                  <a:pt x="98" y="216"/>
                  <a:pt x="96" y="217"/>
                  <a:pt x="95" y="218"/>
                </a:cubicBezTo>
                <a:cubicBezTo>
                  <a:pt x="95" y="219"/>
                  <a:pt x="95" y="219"/>
                  <a:pt x="94" y="219"/>
                </a:cubicBezTo>
                <a:cubicBezTo>
                  <a:pt x="92" y="219"/>
                  <a:pt x="88" y="220"/>
                  <a:pt x="87" y="217"/>
                </a:cubicBezTo>
                <a:cubicBezTo>
                  <a:pt x="88" y="216"/>
                  <a:pt x="88" y="215"/>
                  <a:pt x="87" y="215"/>
                </a:cubicBezTo>
                <a:cubicBezTo>
                  <a:pt x="86" y="213"/>
                  <a:pt x="87" y="210"/>
                  <a:pt x="86" y="208"/>
                </a:cubicBezTo>
                <a:cubicBezTo>
                  <a:pt x="87" y="207"/>
                  <a:pt x="86" y="206"/>
                  <a:pt x="86" y="205"/>
                </a:cubicBezTo>
                <a:cubicBezTo>
                  <a:pt x="86" y="204"/>
                  <a:pt x="86" y="203"/>
                  <a:pt x="86" y="202"/>
                </a:cubicBezTo>
                <a:cubicBezTo>
                  <a:pt x="86" y="199"/>
                  <a:pt x="89" y="197"/>
                  <a:pt x="88" y="194"/>
                </a:cubicBezTo>
                <a:cubicBezTo>
                  <a:pt x="88" y="193"/>
                  <a:pt x="88" y="193"/>
                  <a:pt x="88" y="192"/>
                </a:cubicBezTo>
                <a:cubicBezTo>
                  <a:pt x="88" y="189"/>
                  <a:pt x="86" y="188"/>
                  <a:pt x="86" y="186"/>
                </a:cubicBezTo>
                <a:cubicBezTo>
                  <a:pt x="86" y="185"/>
                  <a:pt x="87" y="184"/>
                  <a:pt x="87" y="183"/>
                </a:cubicBezTo>
                <a:cubicBezTo>
                  <a:pt x="87" y="182"/>
                  <a:pt x="87" y="182"/>
                  <a:pt x="87" y="181"/>
                </a:cubicBezTo>
                <a:cubicBezTo>
                  <a:pt x="85" y="181"/>
                  <a:pt x="84" y="181"/>
                  <a:pt x="84" y="180"/>
                </a:cubicBezTo>
                <a:cubicBezTo>
                  <a:pt x="84" y="180"/>
                  <a:pt x="83" y="180"/>
                  <a:pt x="83" y="179"/>
                </a:cubicBezTo>
                <a:cubicBezTo>
                  <a:pt x="82" y="180"/>
                  <a:pt x="80" y="180"/>
                  <a:pt x="79" y="180"/>
                </a:cubicBezTo>
                <a:cubicBezTo>
                  <a:pt x="79" y="179"/>
                  <a:pt x="77" y="179"/>
                  <a:pt x="77" y="180"/>
                </a:cubicBezTo>
                <a:cubicBezTo>
                  <a:pt x="76" y="180"/>
                  <a:pt x="75" y="179"/>
                  <a:pt x="75" y="178"/>
                </a:cubicBezTo>
                <a:cubicBezTo>
                  <a:pt x="74" y="178"/>
                  <a:pt x="74" y="177"/>
                  <a:pt x="74" y="177"/>
                </a:cubicBezTo>
                <a:cubicBezTo>
                  <a:pt x="74" y="174"/>
                  <a:pt x="72" y="174"/>
                  <a:pt x="72" y="172"/>
                </a:cubicBezTo>
                <a:cubicBezTo>
                  <a:pt x="72" y="171"/>
                  <a:pt x="71" y="170"/>
                  <a:pt x="71" y="169"/>
                </a:cubicBezTo>
                <a:cubicBezTo>
                  <a:pt x="72" y="167"/>
                  <a:pt x="72" y="167"/>
                  <a:pt x="72" y="165"/>
                </a:cubicBezTo>
                <a:cubicBezTo>
                  <a:pt x="72" y="164"/>
                  <a:pt x="72" y="164"/>
                  <a:pt x="72" y="163"/>
                </a:cubicBezTo>
                <a:cubicBezTo>
                  <a:pt x="72" y="163"/>
                  <a:pt x="72" y="162"/>
                  <a:pt x="72" y="162"/>
                </a:cubicBezTo>
                <a:cubicBezTo>
                  <a:pt x="73" y="161"/>
                  <a:pt x="74" y="160"/>
                  <a:pt x="74" y="159"/>
                </a:cubicBezTo>
                <a:cubicBezTo>
                  <a:pt x="75" y="158"/>
                  <a:pt x="76" y="157"/>
                  <a:pt x="77" y="157"/>
                </a:cubicBezTo>
                <a:cubicBezTo>
                  <a:pt x="77" y="156"/>
                  <a:pt x="78" y="156"/>
                  <a:pt x="78" y="156"/>
                </a:cubicBezTo>
                <a:cubicBezTo>
                  <a:pt x="78" y="154"/>
                  <a:pt x="78" y="154"/>
                  <a:pt x="78" y="154"/>
                </a:cubicBezTo>
                <a:cubicBezTo>
                  <a:pt x="79" y="153"/>
                  <a:pt x="80" y="153"/>
                  <a:pt x="81" y="151"/>
                </a:cubicBezTo>
                <a:cubicBezTo>
                  <a:pt x="82" y="151"/>
                  <a:pt x="82" y="151"/>
                  <a:pt x="83" y="152"/>
                </a:cubicBezTo>
                <a:cubicBezTo>
                  <a:pt x="84" y="151"/>
                  <a:pt x="87" y="152"/>
                  <a:pt x="89" y="151"/>
                </a:cubicBezTo>
                <a:cubicBezTo>
                  <a:pt x="89" y="151"/>
                  <a:pt x="90" y="152"/>
                  <a:pt x="91" y="151"/>
                </a:cubicBezTo>
                <a:cubicBezTo>
                  <a:pt x="91" y="152"/>
                  <a:pt x="92" y="152"/>
                  <a:pt x="93" y="152"/>
                </a:cubicBezTo>
                <a:cubicBezTo>
                  <a:pt x="92" y="154"/>
                  <a:pt x="93" y="154"/>
                  <a:pt x="92" y="155"/>
                </a:cubicBezTo>
                <a:cubicBezTo>
                  <a:pt x="93" y="156"/>
                  <a:pt x="94" y="157"/>
                  <a:pt x="95" y="157"/>
                </a:cubicBezTo>
                <a:cubicBezTo>
                  <a:pt x="95" y="158"/>
                  <a:pt x="95" y="159"/>
                  <a:pt x="96" y="159"/>
                </a:cubicBezTo>
                <a:cubicBezTo>
                  <a:pt x="96" y="158"/>
                  <a:pt x="96" y="158"/>
                  <a:pt x="96" y="158"/>
                </a:cubicBezTo>
                <a:cubicBezTo>
                  <a:pt x="99" y="156"/>
                  <a:pt x="100" y="160"/>
                  <a:pt x="103" y="160"/>
                </a:cubicBezTo>
                <a:cubicBezTo>
                  <a:pt x="103" y="160"/>
                  <a:pt x="104" y="159"/>
                  <a:pt x="104" y="159"/>
                </a:cubicBezTo>
                <a:cubicBezTo>
                  <a:pt x="105" y="159"/>
                  <a:pt x="105" y="160"/>
                  <a:pt x="106" y="160"/>
                </a:cubicBezTo>
                <a:cubicBezTo>
                  <a:pt x="107" y="158"/>
                  <a:pt x="108" y="157"/>
                  <a:pt x="108" y="155"/>
                </a:cubicBezTo>
                <a:cubicBezTo>
                  <a:pt x="107" y="155"/>
                  <a:pt x="107" y="156"/>
                  <a:pt x="106" y="156"/>
                </a:cubicBezTo>
                <a:cubicBezTo>
                  <a:pt x="105" y="155"/>
                  <a:pt x="104" y="155"/>
                  <a:pt x="103" y="155"/>
                </a:cubicBezTo>
                <a:cubicBezTo>
                  <a:pt x="103" y="154"/>
                  <a:pt x="102" y="154"/>
                  <a:pt x="102" y="153"/>
                </a:cubicBezTo>
                <a:cubicBezTo>
                  <a:pt x="102" y="152"/>
                  <a:pt x="102" y="151"/>
                  <a:pt x="102" y="151"/>
                </a:cubicBezTo>
                <a:cubicBezTo>
                  <a:pt x="102" y="150"/>
                  <a:pt x="102" y="150"/>
                  <a:pt x="102" y="150"/>
                </a:cubicBezTo>
                <a:cubicBezTo>
                  <a:pt x="102" y="149"/>
                  <a:pt x="101" y="150"/>
                  <a:pt x="101" y="150"/>
                </a:cubicBezTo>
                <a:cubicBezTo>
                  <a:pt x="100" y="150"/>
                  <a:pt x="100" y="150"/>
                  <a:pt x="100" y="150"/>
                </a:cubicBezTo>
                <a:cubicBezTo>
                  <a:pt x="100" y="152"/>
                  <a:pt x="100" y="154"/>
                  <a:pt x="99" y="154"/>
                </a:cubicBezTo>
                <a:cubicBezTo>
                  <a:pt x="99" y="152"/>
                  <a:pt x="99" y="151"/>
                  <a:pt x="98" y="150"/>
                </a:cubicBezTo>
                <a:cubicBezTo>
                  <a:pt x="98" y="149"/>
                  <a:pt x="98" y="149"/>
                  <a:pt x="98" y="149"/>
                </a:cubicBezTo>
                <a:cubicBezTo>
                  <a:pt x="98" y="147"/>
                  <a:pt x="97" y="146"/>
                  <a:pt x="96" y="146"/>
                </a:cubicBezTo>
                <a:cubicBezTo>
                  <a:pt x="96" y="147"/>
                  <a:pt x="96" y="148"/>
                  <a:pt x="97" y="149"/>
                </a:cubicBezTo>
                <a:cubicBezTo>
                  <a:pt x="97" y="149"/>
                  <a:pt x="96" y="149"/>
                  <a:pt x="96" y="149"/>
                </a:cubicBezTo>
                <a:cubicBezTo>
                  <a:pt x="96" y="149"/>
                  <a:pt x="96" y="149"/>
                  <a:pt x="96" y="149"/>
                </a:cubicBezTo>
                <a:cubicBezTo>
                  <a:pt x="96" y="150"/>
                  <a:pt x="96" y="151"/>
                  <a:pt x="96" y="151"/>
                </a:cubicBezTo>
                <a:cubicBezTo>
                  <a:pt x="95" y="151"/>
                  <a:pt x="95" y="150"/>
                  <a:pt x="94" y="149"/>
                </a:cubicBezTo>
                <a:cubicBezTo>
                  <a:pt x="94" y="149"/>
                  <a:pt x="94" y="148"/>
                  <a:pt x="94" y="148"/>
                </a:cubicBezTo>
                <a:cubicBezTo>
                  <a:pt x="94" y="147"/>
                  <a:pt x="94" y="145"/>
                  <a:pt x="93" y="144"/>
                </a:cubicBezTo>
                <a:cubicBezTo>
                  <a:pt x="92" y="144"/>
                  <a:pt x="91" y="145"/>
                  <a:pt x="90" y="145"/>
                </a:cubicBezTo>
                <a:cubicBezTo>
                  <a:pt x="90" y="145"/>
                  <a:pt x="89" y="145"/>
                  <a:pt x="88" y="145"/>
                </a:cubicBezTo>
                <a:cubicBezTo>
                  <a:pt x="88" y="146"/>
                  <a:pt x="87" y="147"/>
                  <a:pt x="86" y="147"/>
                </a:cubicBezTo>
                <a:cubicBezTo>
                  <a:pt x="86" y="147"/>
                  <a:pt x="86" y="147"/>
                  <a:pt x="85" y="147"/>
                </a:cubicBezTo>
                <a:cubicBezTo>
                  <a:pt x="85" y="150"/>
                  <a:pt x="83" y="151"/>
                  <a:pt x="82" y="151"/>
                </a:cubicBezTo>
                <a:cubicBezTo>
                  <a:pt x="81" y="150"/>
                  <a:pt x="81" y="151"/>
                  <a:pt x="81" y="151"/>
                </a:cubicBezTo>
                <a:cubicBezTo>
                  <a:pt x="80" y="150"/>
                  <a:pt x="80" y="150"/>
                  <a:pt x="79" y="149"/>
                </a:cubicBezTo>
                <a:cubicBezTo>
                  <a:pt x="79" y="148"/>
                  <a:pt x="79" y="147"/>
                  <a:pt x="79" y="146"/>
                </a:cubicBezTo>
                <a:cubicBezTo>
                  <a:pt x="80" y="145"/>
                  <a:pt x="80" y="144"/>
                  <a:pt x="80" y="143"/>
                </a:cubicBezTo>
                <a:cubicBezTo>
                  <a:pt x="81" y="142"/>
                  <a:pt x="83" y="143"/>
                  <a:pt x="85" y="143"/>
                </a:cubicBezTo>
                <a:cubicBezTo>
                  <a:pt x="85" y="143"/>
                  <a:pt x="85" y="142"/>
                  <a:pt x="85" y="141"/>
                </a:cubicBezTo>
                <a:cubicBezTo>
                  <a:pt x="85" y="140"/>
                  <a:pt x="84" y="139"/>
                  <a:pt x="84" y="138"/>
                </a:cubicBezTo>
                <a:cubicBezTo>
                  <a:pt x="84" y="137"/>
                  <a:pt x="85" y="138"/>
                  <a:pt x="86" y="137"/>
                </a:cubicBezTo>
                <a:cubicBezTo>
                  <a:pt x="86" y="137"/>
                  <a:pt x="86" y="137"/>
                  <a:pt x="86" y="137"/>
                </a:cubicBezTo>
                <a:cubicBezTo>
                  <a:pt x="87" y="137"/>
                  <a:pt x="88" y="136"/>
                  <a:pt x="89" y="135"/>
                </a:cubicBezTo>
                <a:cubicBezTo>
                  <a:pt x="90" y="134"/>
                  <a:pt x="91" y="134"/>
                  <a:pt x="92" y="133"/>
                </a:cubicBezTo>
                <a:close/>
                <a:moveTo>
                  <a:pt x="82" y="114"/>
                </a:moveTo>
                <a:cubicBezTo>
                  <a:pt x="81" y="114"/>
                  <a:pt x="81" y="115"/>
                  <a:pt x="80" y="116"/>
                </a:cubicBezTo>
                <a:cubicBezTo>
                  <a:pt x="79" y="116"/>
                  <a:pt x="76" y="117"/>
                  <a:pt x="76" y="114"/>
                </a:cubicBezTo>
                <a:cubicBezTo>
                  <a:pt x="74" y="113"/>
                  <a:pt x="76" y="109"/>
                  <a:pt x="77" y="112"/>
                </a:cubicBezTo>
                <a:cubicBezTo>
                  <a:pt x="79" y="112"/>
                  <a:pt x="80" y="112"/>
                  <a:pt x="82" y="112"/>
                </a:cubicBezTo>
                <a:cubicBezTo>
                  <a:pt x="82" y="113"/>
                  <a:pt x="82" y="114"/>
                  <a:pt x="82" y="114"/>
                </a:cubicBezTo>
                <a:close/>
                <a:moveTo>
                  <a:pt x="84" y="130"/>
                </a:moveTo>
                <a:cubicBezTo>
                  <a:pt x="83" y="131"/>
                  <a:pt x="84" y="132"/>
                  <a:pt x="83" y="133"/>
                </a:cubicBezTo>
                <a:cubicBezTo>
                  <a:pt x="82" y="133"/>
                  <a:pt x="82" y="133"/>
                  <a:pt x="81" y="133"/>
                </a:cubicBezTo>
                <a:cubicBezTo>
                  <a:pt x="81" y="133"/>
                  <a:pt x="81" y="132"/>
                  <a:pt x="80" y="132"/>
                </a:cubicBezTo>
                <a:cubicBezTo>
                  <a:pt x="81" y="132"/>
                  <a:pt x="81" y="131"/>
                  <a:pt x="81" y="130"/>
                </a:cubicBezTo>
                <a:cubicBezTo>
                  <a:pt x="82" y="130"/>
                  <a:pt x="83" y="128"/>
                  <a:pt x="84" y="130"/>
                </a:cubicBezTo>
                <a:close/>
                <a:moveTo>
                  <a:pt x="87" y="135"/>
                </a:moveTo>
                <a:cubicBezTo>
                  <a:pt x="86" y="135"/>
                  <a:pt x="85" y="135"/>
                  <a:pt x="84" y="136"/>
                </a:cubicBezTo>
                <a:cubicBezTo>
                  <a:pt x="84" y="136"/>
                  <a:pt x="83" y="136"/>
                  <a:pt x="83" y="135"/>
                </a:cubicBezTo>
                <a:cubicBezTo>
                  <a:pt x="83" y="134"/>
                  <a:pt x="84" y="135"/>
                  <a:pt x="84" y="134"/>
                </a:cubicBezTo>
                <a:cubicBezTo>
                  <a:pt x="85" y="134"/>
                  <a:pt x="84" y="134"/>
                  <a:pt x="84" y="134"/>
                </a:cubicBezTo>
                <a:cubicBezTo>
                  <a:pt x="84" y="133"/>
                  <a:pt x="85" y="133"/>
                  <a:pt x="84" y="132"/>
                </a:cubicBezTo>
                <a:cubicBezTo>
                  <a:pt x="85" y="132"/>
                  <a:pt x="85" y="132"/>
                  <a:pt x="85" y="132"/>
                </a:cubicBezTo>
                <a:cubicBezTo>
                  <a:pt x="85" y="131"/>
                  <a:pt x="85" y="131"/>
                  <a:pt x="85" y="131"/>
                </a:cubicBezTo>
                <a:cubicBezTo>
                  <a:pt x="85" y="131"/>
                  <a:pt x="85" y="130"/>
                  <a:pt x="84" y="130"/>
                </a:cubicBezTo>
                <a:cubicBezTo>
                  <a:pt x="84" y="130"/>
                  <a:pt x="84" y="129"/>
                  <a:pt x="84" y="129"/>
                </a:cubicBezTo>
                <a:cubicBezTo>
                  <a:pt x="84" y="129"/>
                  <a:pt x="84" y="128"/>
                  <a:pt x="84" y="128"/>
                </a:cubicBezTo>
                <a:cubicBezTo>
                  <a:pt x="84" y="127"/>
                  <a:pt x="84" y="127"/>
                  <a:pt x="84" y="126"/>
                </a:cubicBezTo>
                <a:cubicBezTo>
                  <a:pt x="84" y="125"/>
                  <a:pt x="85" y="125"/>
                  <a:pt x="86" y="125"/>
                </a:cubicBezTo>
                <a:cubicBezTo>
                  <a:pt x="86" y="126"/>
                  <a:pt x="86" y="126"/>
                  <a:pt x="86" y="126"/>
                </a:cubicBezTo>
                <a:cubicBezTo>
                  <a:pt x="86" y="126"/>
                  <a:pt x="87" y="126"/>
                  <a:pt x="87" y="126"/>
                </a:cubicBezTo>
                <a:cubicBezTo>
                  <a:pt x="87" y="127"/>
                  <a:pt x="87" y="128"/>
                  <a:pt x="86" y="128"/>
                </a:cubicBezTo>
                <a:cubicBezTo>
                  <a:pt x="87" y="129"/>
                  <a:pt x="88" y="130"/>
                  <a:pt x="88" y="132"/>
                </a:cubicBezTo>
                <a:cubicBezTo>
                  <a:pt x="89" y="132"/>
                  <a:pt x="89" y="135"/>
                  <a:pt x="87" y="135"/>
                </a:cubicBezTo>
                <a:close/>
                <a:moveTo>
                  <a:pt x="76" y="79"/>
                </a:moveTo>
                <a:cubicBezTo>
                  <a:pt x="77" y="79"/>
                  <a:pt x="77" y="80"/>
                  <a:pt x="78" y="80"/>
                </a:cubicBezTo>
                <a:cubicBezTo>
                  <a:pt x="78" y="80"/>
                  <a:pt x="79" y="80"/>
                  <a:pt x="79" y="80"/>
                </a:cubicBezTo>
                <a:cubicBezTo>
                  <a:pt x="80" y="81"/>
                  <a:pt x="81" y="81"/>
                  <a:pt x="82" y="83"/>
                </a:cubicBezTo>
                <a:cubicBezTo>
                  <a:pt x="81" y="83"/>
                  <a:pt x="80" y="83"/>
                  <a:pt x="80" y="83"/>
                </a:cubicBezTo>
                <a:cubicBezTo>
                  <a:pt x="80" y="84"/>
                  <a:pt x="81" y="84"/>
                  <a:pt x="81" y="84"/>
                </a:cubicBezTo>
                <a:cubicBezTo>
                  <a:pt x="81" y="84"/>
                  <a:pt x="81" y="85"/>
                  <a:pt x="81" y="85"/>
                </a:cubicBezTo>
                <a:cubicBezTo>
                  <a:pt x="82" y="85"/>
                  <a:pt x="85" y="84"/>
                  <a:pt x="86" y="86"/>
                </a:cubicBezTo>
                <a:cubicBezTo>
                  <a:pt x="87" y="86"/>
                  <a:pt x="87" y="85"/>
                  <a:pt x="87" y="86"/>
                </a:cubicBezTo>
                <a:cubicBezTo>
                  <a:pt x="86" y="87"/>
                  <a:pt x="85" y="88"/>
                  <a:pt x="83" y="89"/>
                </a:cubicBezTo>
                <a:cubicBezTo>
                  <a:pt x="82" y="90"/>
                  <a:pt x="81" y="90"/>
                  <a:pt x="81" y="92"/>
                </a:cubicBezTo>
                <a:cubicBezTo>
                  <a:pt x="81" y="93"/>
                  <a:pt x="82" y="93"/>
                  <a:pt x="82" y="95"/>
                </a:cubicBezTo>
                <a:cubicBezTo>
                  <a:pt x="81" y="95"/>
                  <a:pt x="81" y="95"/>
                  <a:pt x="81" y="95"/>
                </a:cubicBezTo>
                <a:cubicBezTo>
                  <a:pt x="81" y="96"/>
                  <a:pt x="81" y="96"/>
                  <a:pt x="80" y="97"/>
                </a:cubicBezTo>
                <a:cubicBezTo>
                  <a:pt x="80" y="97"/>
                  <a:pt x="80" y="97"/>
                  <a:pt x="80" y="98"/>
                </a:cubicBezTo>
                <a:cubicBezTo>
                  <a:pt x="80" y="98"/>
                  <a:pt x="80" y="99"/>
                  <a:pt x="80" y="99"/>
                </a:cubicBezTo>
                <a:cubicBezTo>
                  <a:pt x="80" y="100"/>
                  <a:pt x="79" y="100"/>
                  <a:pt x="79" y="101"/>
                </a:cubicBezTo>
                <a:cubicBezTo>
                  <a:pt x="78" y="101"/>
                  <a:pt x="78" y="100"/>
                  <a:pt x="77" y="100"/>
                </a:cubicBezTo>
                <a:cubicBezTo>
                  <a:pt x="77" y="101"/>
                  <a:pt x="77" y="100"/>
                  <a:pt x="78" y="101"/>
                </a:cubicBezTo>
                <a:cubicBezTo>
                  <a:pt x="77" y="102"/>
                  <a:pt x="78" y="103"/>
                  <a:pt x="78" y="105"/>
                </a:cubicBezTo>
                <a:cubicBezTo>
                  <a:pt x="77" y="104"/>
                  <a:pt x="76" y="103"/>
                  <a:pt x="75" y="104"/>
                </a:cubicBezTo>
                <a:cubicBezTo>
                  <a:pt x="75" y="105"/>
                  <a:pt x="76" y="105"/>
                  <a:pt x="77" y="105"/>
                </a:cubicBezTo>
                <a:cubicBezTo>
                  <a:pt x="77" y="105"/>
                  <a:pt x="77" y="105"/>
                  <a:pt x="77" y="106"/>
                </a:cubicBezTo>
                <a:cubicBezTo>
                  <a:pt x="75" y="106"/>
                  <a:pt x="73" y="108"/>
                  <a:pt x="70" y="107"/>
                </a:cubicBezTo>
                <a:cubicBezTo>
                  <a:pt x="70" y="107"/>
                  <a:pt x="70" y="108"/>
                  <a:pt x="70" y="108"/>
                </a:cubicBezTo>
                <a:cubicBezTo>
                  <a:pt x="69" y="108"/>
                  <a:pt x="68" y="108"/>
                  <a:pt x="68" y="109"/>
                </a:cubicBezTo>
                <a:cubicBezTo>
                  <a:pt x="67" y="109"/>
                  <a:pt x="67" y="110"/>
                  <a:pt x="66" y="110"/>
                </a:cubicBezTo>
                <a:cubicBezTo>
                  <a:pt x="66" y="110"/>
                  <a:pt x="66" y="110"/>
                  <a:pt x="66" y="110"/>
                </a:cubicBezTo>
                <a:cubicBezTo>
                  <a:pt x="64" y="110"/>
                  <a:pt x="64" y="112"/>
                  <a:pt x="63" y="112"/>
                </a:cubicBezTo>
                <a:cubicBezTo>
                  <a:pt x="62" y="114"/>
                  <a:pt x="62" y="115"/>
                  <a:pt x="61" y="116"/>
                </a:cubicBezTo>
                <a:cubicBezTo>
                  <a:pt x="61" y="116"/>
                  <a:pt x="61" y="116"/>
                  <a:pt x="61" y="116"/>
                </a:cubicBezTo>
                <a:cubicBezTo>
                  <a:pt x="60" y="116"/>
                  <a:pt x="60" y="116"/>
                  <a:pt x="60" y="116"/>
                </a:cubicBezTo>
                <a:cubicBezTo>
                  <a:pt x="59" y="114"/>
                  <a:pt x="58" y="114"/>
                  <a:pt x="56" y="113"/>
                </a:cubicBezTo>
                <a:cubicBezTo>
                  <a:pt x="57" y="111"/>
                  <a:pt x="56" y="110"/>
                  <a:pt x="56" y="108"/>
                </a:cubicBezTo>
                <a:cubicBezTo>
                  <a:pt x="56" y="108"/>
                  <a:pt x="55" y="107"/>
                  <a:pt x="55" y="105"/>
                </a:cubicBezTo>
                <a:cubicBezTo>
                  <a:pt x="55" y="104"/>
                  <a:pt x="57" y="104"/>
                  <a:pt x="57" y="103"/>
                </a:cubicBezTo>
                <a:cubicBezTo>
                  <a:pt x="57" y="103"/>
                  <a:pt x="58" y="102"/>
                  <a:pt x="58" y="102"/>
                </a:cubicBezTo>
                <a:cubicBezTo>
                  <a:pt x="58" y="100"/>
                  <a:pt x="58" y="97"/>
                  <a:pt x="56" y="98"/>
                </a:cubicBezTo>
                <a:cubicBezTo>
                  <a:pt x="55" y="97"/>
                  <a:pt x="55" y="96"/>
                  <a:pt x="55" y="95"/>
                </a:cubicBezTo>
                <a:cubicBezTo>
                  <a:pt x="55" y="93"/>
                  <a:pt x="54" y="91"/>
                  <a:pt x="53" y="90"/>
                </a:cubicBezTo>
                <a:cubicBezTo>
                  <a:pt x="60" y="85"/>
                  <a:pt x="68" y="81"/>
                  <a:pt x="76" y="79"/>
                </a:cubicBezTo>
                <a:close/>
                <a:moveTo>
                  <a:pt x="51" y="128"/>
                </a:moveTo>
                <a:cubicBezTo>
                  <a:pt x="52" y="128"/>
                  <a:pt x="52" y="130"/>
                  <a:pt x="52" y="131"/>
                </a:cubicBezTo>
                <a:cubicBezTo>
                  <a:pt x="51" y="131"/>
                  <a:pt x="51" y="131"/>
                  <a:pt x="50" y="131"/>
                </a:cubicBezTo>
                <a:cubicBezTo>
                  <a:pt x="49" y="130"/>
                  <a:pt x="49" y="130"/>
                  <a:pt x="48" y="130"/>
                </a:cubicBezTo>
                <a:cubicBezTo>
                  <a:pt x="48" y="127"/>
                  <a:pt x="50" y="125"/>
                  <a:pt x="51" y="126"/>
                </a:cubicBezTo>
                <a:cubicBezTo>
                  <a:pt x="51" y="127"/>
                  <a:pt x="51" y="128"/>
                  <a:pt x="51" y="128"/>
                </a:cubicBezTo>
                <a:close/>
                <a:moveTo>
                  <a:pt x="39" y="104"/>
                </a:moveTo>
                <a:cubicBezTo>
                  <a:pt x="39" y="103"/>
                  <a:pt x="40" y="104"/>
                  <a:pt x="41" y="104"/>
                </a:cubicBezTo>
                <a:cubicBezTo>
                  <a:pt x="41" y="104"/>
                  <a:pt x="41" y="104"/>
                  <a:pt x="41" y="104"/>
                </a:cubicBezTo>
                <a:cubicBezTo>
                  <a:pt x="41" y="103"/>
                  <a:pt x="41" y="103"/>
                  <a:pt x="41" y="103"/>
                </a:cubicBezTo>
                <a:cubicBezTo>
                  <a:pt x="41" y="103"/>
                  <a:pt x="41" y="103"/>
                  <a:pt x="42" y="103"/>
                </a:cubicBezTo>
                <a:cubicBezTo>
                  <a:pt x="42" y="102"/>
                  <a:pt x="42" y="102"/>
                  <a:pt x="42" y="101"/>
                </a:cubicBezTo>
                <a:cubicBezTo>
                  <a:pt x="42" y="100"/>
                  <a:pt x="42" y="100"/>
                  <a:pt x="42" y="100"/>
                </a:cubicBezTo>
                <a:cubicBezTo>
                  <a:pt x="43" y="99"/>
                  <a:pt x="44" y="98"/>
                  <a:pt x="45" y="96"/>
                </a:cubicBezTo>
                <a:cubicBezTo>
                  <a:pt x="46" y="97"/>
                  <a:pt x="46" y="97"/>
                  <a:pt x="46" y="97"/>
                </a:cubicBezTo>
                <a:cubicBezTo>
                  <a:pt x="46" y="98"/>
                  <a:pt x="47" y="98"/>
                  <a:pt x="47" y="100"/>
                </a:cubicBezTo>
                <a:cubicBezTo>
                  <a:pt x="47" y="100"/>
                  <a:pt x="47" y="100"/>
                  <a:pt x="47" y="100"/>
                </a:cubicBezTo>
                <a:cubicBezTo>
                  <a:pt x="47" y="101"/>
                  <a:pt x="48" y="102"/>
                  <a:pt x="49" y="103"/>
                </a:cubicBezTo>
                <a:cubicBezTo>
                  <a:pt x="49" y="103"/>
                  <a:pt x="50" y="104"/>
                  <a:pt x="50" y="104"/>
                </a:cubicBezTo>
                <a:cubicBezTo>
                  <a:pt x="49" y="105"/>
                  <a:pt x="49" y="106"/>
                  <a:pt x="49" y="106"/>
                </a:cubicBezTo>
                <a:cubicBezTo>
                  <a:pt x="48" y="106"/>
                  <a:pt x="47" y="104"/>
                  <a:pt x="46" y="105"/>
                </a:cubicBezTo>
                <a:cubicBezTo>
                  <a:pt x="46" y="105"/>
                  <a:pt x="46" y="106"/>
                  <a:pt x="46" y="106"/>
                </a:cubicBezTo>
                <a:cubicBezTo>
                  <a:pt x="47" y="107"/>
                  <a:pt x="48" y="108"/>
                  <a:pt x="47" y="109"/>
                </a:cubicBezTo>
                <a:cubicBezTo>
                  <a:pt x="46" y="109"/>
                  <a:pt x="46" y="108"/>
                  <a:pt x="45" y="108"/>
                </a:cubicBezTo>
                <a:cubicBezTo>
                  <a:pt x="45" y="109"/>
                  <a:pt x="46" y="109"/>
                  <a:pt x="46" y="111"/>
                </a:cubicBezTo>
                <a:cubicBezTo>
                  <a:pt x="44" y="111"/>
                  <a:pt x="44" y="108"/>
                  <a:pt x="42" y="108"/>
                </a:cubicBezTo>
                <a:cubicBezTo>
                  <a:pt x="42" y="107"/>
                  <a:pt x="41" y="107"/>
                  <a:pt x="41" y="106"/>
                </a:cubicBezTo>
                <a:cubicBezTo>
                  <a:pt x="40" y="106"/>
                  <a:pt x="38" y="106"/>
                  <a:pt x="39" y="104"/>
                </a:cubicBezTo>
                <a:close/>
                <a:moveTo>
                  <a:pt x="37" y="108"/>
                </a:moveTo>
                <a:cubicBezTo>
                  <a:pt x="37" y="108"/>
                  <a:pt x="37" y="108"/>
                  <a:pt x="37" y="108"/>
                </a:cubicBezTo>
                <a:cubicBezTo>
                  <a:pt x="37" y="108"/>
                  <a:pt x="37" y="109"/>
                  <a:pt x="37" y="110"/>
                </a:cubicBezTo>
                <a:cubicBezTo>
                  <a:pt x="36" y="109"/>
                  <a:pt x="37" y="109"/>
                  <a:pt x="37" y="108"/>
                </a:cubicBezTo>
                <a:close/>
                <a:moveTo>
                  <a:pt x="24" y="135"/>
                </a:moveTo>
                <a:cubicBezTo>
                  <a:pt x="25" y="128"/>
                  <a:pt x="28" y="121"/>
                  <a:pt x="31" y="114"/>
                </a:cubicBezTo>
                <a:cubicBezTo>
                  <a:pt x="32" y="115"/>
                  <a:pt x="33" y="116"/>
                  <a:pt x="33" y="117"/>
                </a:cubicBezTo>
                <a:cubicBezTo>
                  <a:pt x="33" y="118"/>
                  <a:pt x="33" y="121"/>
                  <a:pt x="34" y="121"/>
                </a:cubicBezTo>
                <a:cubicBezTo>
                  <a:pt x="35" y="122"/>
                  <a:pt x="35" y="120"/>
                  <a:pt x="35" y="120"/>
                </a:cubicBezTo>
                <a:cubicBezTo>
                  <a:pt x="35" y="118"/>
                  <a:pt x="36" y="117"/>
                  <a:pt x="37" y="116"/>
                </a:cubicBezTo>
                <a:cubicBezTo>
                  <a:pt x="37" y="113"/>
                  <a:pt x="38" y="113"/>
                  <a:pt x="38" y="110"/>
                </a:cubicBezTo>
                <a:cubicBezTo>
                  <a:pt x="37" y="109"/>
                  <a:pt x="37" y="109"/>
                  <a:pt x="38" y="108"/>
                </a:cubicBezTo>
                <a:cubicBezTo>
                  <a:pt x="39" y="108"/>
                  <a:pt x="40" y="109"/>
                  <a:pt x="41" y="109"/>
                </a:cubicBezTo>
                <a:cubicBezTo>
                  <a:pt x="41" y="109"/>
                  <a:pt x="41" y="109"/>
                  <a:pt x="41" y="109"/>
                </a:cubicBezTo>
                <a:cubicBezTo>
                  <a:pt x="42" y="110"/>
                  <a:pt x="43" y="110"/>
                  <a:pt x="43" y="111"/>
                </a:cubicBezTo>
                <a:cubicBezTo>
                  <a:pt x="44" y="112"/>
                  <a:pt x="43" y="114"/>
                  <a:pt x="44" y="115"/>
                </a:cubicBezTo>
                <a:cubicBezTo>
                  <a:pt x="45" y="115"/>
                  <a:pt x="45" y="114"/>
                  <a:pt x="46" y="113"/>
                </a:cubicBezTo>
                <a:cubicBezTo>
                  <a:pt x="48" y="113"/>
                  <a:pt x="48" y="116"/>
                  <a:pt x="48" y="118"/>
                </a:cubicBezTo>
                <a:cubicBezTo>
                  <a:pt x="48" y="119"/>
                  <a:pt x="49" y="120"/>
                  <a:pt x="49" y="121"/>
                </a:cubicBezTo>
                <a:cubicBezTo>
                  <a:pt x="49" y="121"/>
                  <a:pt x="50" y="121"/>
                  <a:pt x="50" y="121"/>
                </a:cubicBezTo>
                <a:cubicBezTo>
                  <a:pt x="50" y="121"/>
                  <a:pt x="49" y="121"/>
                  <a:pt x="49" y="122"/>
                </a:cubicBezTo>
                <a:cubicBezTo>
                  <a:pt x="50" y="122"/>
                  <a:pt x="50" y="122"/>
                  <a:pt x="51" y="122"/>
                </a:cubicBezTo>
                <a:cubicBezTo>
                  <a:pt x="51" y="123"/>
                  <a:pt x="51" y="124"/>
                  <a:pt x="51" y="124"/>
                </a:cubicBezTo>
                <a:cubicBezTo>
                  <a:pt x="50" y="125"/>
                  <a:pt x="49" y="125"/>
                  <a:pt x="49" y="125"/>
                </a:cubicBezTo>
                <a:cubicBezTo>
                  <a:pt x="48" y="126"/>
                  <a:pt x="48" y="126"/>
                  <a:pt x="47" y="126"/>
                </a:cubicBezTo>
                <a:cubicBezTo>
                  <a:pt x="46" y="127"/>
                  <a:pt x="45" y="125"/>
                  <a:pt x="43" y="126"/>
                </a:cubicBezTo>
                <a:cubicBezTo>
                  <a:pt x="42" y="126"/>
                  <a:pt x="42" y="127"/>
                  <a:pt x="41" y="127"/>
                </a:cubicBezTo>
                <a:cubicBezTo>
                  <a:pt x="42" y="127"/>
                  <a:pt x="44" y="126"/>
                  <a:pt x="45" y="127"/>
                </a:cubicBezTo>
                <a:cubicBezTo>
                  <a:pt x="45" y="128"/>
                  <a:pt x="44" y="128"/>
                  <a:pt x="44" y="129"/>
                </a:cubicBezTo>
                <a:cubicBezTo>
                  <a:pt x="44" y="129"/>
                  <a:pt x="44" y="131"/>
                  <a:pt x="43" y="131"/>
                </a:cubicBezTo>
                <a:cubicBezTo>
                  <a:pt x="41" y="131"/>
                  <a:pt x="41" y="133"/>
                  <a:pt x="39" y="133"/>
                </a:cubicBezTo>
                <a:cubicBezTo>
                  <a:pt x="39" y="133"/>
                  <a:pt x="39" y="134"/>
                  <a:pt x="39" y="134"/>
                </a:cubicBezTo>
                <a:cubicBezTo>
                  <a:pt x="38" y="135"/>
                  <a:pt x="36" y="135"/>
                  <a:pt x="36" y="137"/>
                </a:cubicBezTo>
                <a:cubicBezTo>
                  <a:pt x="36" y="137"/>
                  <a:pt x="35" y="137"/>
                  <a:pt x="35" y="138"/>
                </a:cubicBezTo>
                <a:cubicBezTo>
                  <a:pt x="35" y="138"/>
                  <a:pt x="35" y="137"/>
                  <a:pt x="35" y="137"/>
                </a:cubicBezTo>
                <a:cubicBezTo>
                  <a:pt x="35" y="140"/>
                  <a:pt x="33" y="142"/>
                  <a:pt x="31" y="142"/>
                </a:cubicBezTo>
                <a:cubicBezTo>
                  <a:pt x="31" y="143"/>
                  <a:pt x="30" y="143"/>
                  <a:pt x="30" y="144"/>
                </a:cubicBezTo>
                <a:cubicBezTo>
                  <a:pt x="30" y="146"/>
                  <a:pt x="31" y="148"/>
                  <a:pt x="30" y="149"/>
                </a:cubicBezTo>
                <a:cubicBezTo>
                  <a:pt x="29" y="148"/>
                  <a:pt x="28" y="147"/>
                  <a:pt x="28" y="145"/>
                </a:cubicBezTo>
                <a:cubicBezTo>
                  <a:pt x="28" y="145"/>
                  <a:pt x="28" y="145"/>
                  <a:pt x="28" y="144"/>
                </a:cubicBezTo>
                <a:cubicBezTo>
                  <a:pt x="27" y="145"/>
                  <a:pt x="26" y="143"/>
                  <a:pt x="25" y="144"/>
                </a:cubicBezTo>
                <a:cubicBezTo>
                  <a:pt x="25" y="144"/>
                  <a:pt x="25" y="144"/>
                  <a:pt x="24" y="144"/>
                </a:cubicBezTo>
                <a:cubicBezTo>
                  <a:pt x="24" y="144"/>
                  <a:pt x="23" y="144"/>
                  <a:pt x="22" y="144"/>
                </a:cubicBezTo>
                <a:cubicBezTo>
                  <a:pt x="23" y="141"/>
                  <a:pt x="23" y="138"/>
                  <a:pt x="24" y="135"/>
                </a:cubicBezTo>
                <a:close/>
                <a:moveTo>
                  <a:pt x="47" y="130"/>
                </a:moveTo>
                <a:cubicBezTo>
                  <a:pt x="47" y="131"/>
                  <a:pt x="47" y="131"/>
                  <a:pt x="47" y="132"/>
                </a:cubicBezTo>
                <a:cubicBezTo>
                  <a:pt x="46" y="132"/>
                  <a:pt x="44" y="133"/>
                  <a:pt x="44" y="131"/>
                </a:cubicBezTo>
                <a:cubicBezTo>
                  <a:pt x="45" y="131"/>
                  <a:pt x="46" y="131"/>
                  <a:pt x="47" y="130"/>
                </a:cubicBezTo>
                <a:cubicBezTo>
                  <a:pt x="47" y="130"/>
                  <a:pt x="47" y="130"/>
                  <a:pt x="47" y="130"/>
                </a:cubicBezTo>
                <a:close/>
                <a:moveTo>
                  <a:pt x="37" y="156"/>
                </a:moveTo>
                <a:cubicBezTo>
                  <a:pt x="36" y="157"/>
                  <a:pt x="36" y="156"/>
                  <a:pt x="36" y="156"/>
                </a:cubicBezTo>
                <a:cubicBezTo>
                  <a:pt x="36" y="157"/>
                  <a:pt x="36" y="157"/>
                  <a:pt x="36" y="157"/>
                </a:cubicBezTo>
                <a:cubicBezTo>
                  <a:pt x="35" y="157"/>
                  <a:pt x="34" y="157"/>
                  <a:pt x="34" y="156"/>
                </a:cubicBezTo>
                <a:cubicBezTo>
                  <a:pt x="34" y="155"/>
                  <a:pt x="36" y="156"/>
                  <a:pt x="37" y="156"/>
                </a:cubicBezTo>
                <a:close/>
                <a:moveTo>
                  <a:pt x="34" y="154"/>
                </a:moveTo>
                <a:cubicBezTo>
                  <a:pt x="33" y="155"/>
                  <a:pt x="32" y="155"/>
                  <a:pt x="31" y="155"/>
                </a:cubicBezTo>
                <a:cubicBezTo>
                  <a:pt x="31" y="153"/>
                  <a:pt x="28" y="153"/>
                  <a:pt x="27" y="151"/>
                </a:cubicBezTo>
                <a:cubicBezTo>
                  <a:pt x="28" y="150"/>
                  <a:pt x="29" y="151"/>
                  <a:pt x="30" y="151"/>
                </a:cubicBezTo>
                <a:cubicBezTo>
                  <a:pt x="31" y="152"/>
                  <a:pt x="33" y="153"/>
                  <a:pt x="34" y="154"/>
                </a:cubicBezTo>
                <a:close/>
                <a:moveTo>
                  <a:pt x="25" y="152"/>
                </a:moveTo>
                <a:cubicBezTo>
                  <a:pt x="25" y="153"/>
                  <a:pt x="24" y="154"/>
                  <a:pt x="24" y="155"/>
                </a:cubicBezTo>
                <a:cubicBezTo>
                  <a:pt x="24" y="156"/>
                  <a:pt x="25" y="156"/>
                  <a:pt x="26" y="157"/>
                </a:cubicBezTo>
                <a:cubicBezTo>
                  <a:pt x="26" y="157"/>
                  <a:pt x="26" y="158"/>
                  <a:pt x="27" y="158"/>
                </a:cubicBezTo>
                <a:cubicBezTo>
                  <a:pt x="27" y="159"/>
                  <a:pt x="26" y="161"/>
                  <a:pt x="26" y="161"/>
                </a:cubicBezTo>
                <a:cubicBezTo>
                  <a:pt x="26" y="163"/>
                  <a:pt x="28" y="163"/>
                  <a:pt x="29" y="163"/>
                </a:cubicBezTo>
                <a:cubicBezTo>
                  <a:pt x="30" y="164"/>
                  <a:pt x="30" y="164"/>
                  <a:pt x="30" y="164"/>
                </a:cubicBezTo>
                <a:cubicBezTo>
                  <a:pt x="30" y="164"/>
                  <a:pt x="31" y="164"/>
                  <a:pt x="32" y="164"/>
                </a:cubicBezTo>
                <a:cubicBezTo>
                  <a:pt x="33" y="164"/>
                  <a:pt x="33" y="162"/>
                  <a:pt x="34" y="162"/>
                </a:cubicBezTo>
                <a:cubicBezTo>
                  <a:pt x="34" y="163"/>
                  <a:pt x="34" y="164"/>
                  <a:pt x="34" y="164"/>
                </a:cubicBezTo>
                <a:cubicBezTo>
                  <a:pt x="34" y="164"/>
                  <a:pt x="35" y="163"/>
                  <a:pt x="35" y="163"/>
                </a:cubicBezTo>
                <a:cubicBezTo>
                  <a:pt x="36" y="163"/>
                  <a:pt x="36" y="164"/>
                  <a:pt x="36" y="164"/>
                </a:cubicBezTo>
                <a:cubicBezTo>
                  <a:pt x="36" y="164"/>
                  <a:pt x="37" y="164"/>
                  <a:pt x="37" y="164"/>
                </a:cubicBezTo>
                <a:cubicBezTo>
                  <a:pt x="38" y="165"/>
                  <a:pt x="38" y="166"/>
                  <a:pt x="39" y="165"/>
                </a:cubicBezTo>
                <a:cubicBezTo>
                  <a:pt x="40" y="166"/>
                  <a:pt x="41" y="166"/>
                  <a:pt x="41" y="167"/>
                </a:cubicBezTo>
                <a:cubicBezTo>
                  <a:pt x="42" y="167"/>
                  <a:pt x="42" y="168"/>
                  <a:pt x="42" y="168"/>
                </a:cubicBezTo>
                <a:cubicBezTo>
                  <a:pt x="42" y="168"/>
                  <a:pt x="43" y="169"/>
                  <a:pt x="43" y="169"/>
                </a:cubicBezTo>
                <a:cubicBezTo>
                  <a:pt x="44" y="170"/>
                  <a:pt x="45" y="172"/>
                  <a:pt x="47" y="173"/>
                </a:cubicBezTo>
                <a:cubicBezTo>
                  <a:pt x="47" y="174"/>
                  <a:pt x="48" y="174"/>
                  <a:pt x="48" y="175"/>
                </a:cubicBezTo>
                <a:cubicBezTo>
                  <a:pt x="47" y="176"/>
                  <a:pt x="47" y="176"/>
                  <a:pt x="46" y="177"/>
                </a:cubicBezTo>
                <a:cubicBezTo>
                  <a:pt x="47" y="177"/>
                  <a:pt x="47" y="177"/>
                  <a:pt x="48" y="177"/>
                </a:cubicBezTo>
                <a:cubicBezTo>
                  <a:pt x="49" y="178"/>
                  <a:pt x="50" y="179"/>
                  <a:pt x="51" y="180"/>
                </a:cubicBezTo>
                <a:cubicBezTo>
                  <a:pt x="52" y="180"/>
                  <a:pt x="53" y="181"/>
                  <a:pt x="54" y="182"/>
                </a:cubicBezTo>
                <a:cubicBezTo>
                  <a:pt x="55" y="182"/>
                  <a:pt x="55" y="183"/>
                  <a:pt x="56" y="184"/>
                </a:cubicBezTo>
                <a:cubicBezTo>
                  <a:pt x="56" y="185"/>
                  <a:pt x="57" y="185"/>
                  <a:pt x="57" y="185"/>
                </a:cubicBezTo>
                <a:cubicBezTo>
                  <a:pt x="56" y="186"/>
                  <a:pt x="56" y="188"/>
                  <a:pt x="55" y="188"/>
                </a:cubicBezTo>
                <a:cubicBezTo>
                  <a:pt x="54" y="189"/>
                  <a:pt x="54" y="189"/>
                  <a:pt x="54" y="190"/>
                </a:cubicBezTo>
                <a:cubicBezTo>
                  <a:pt x="54" y="190"/>
                  <a:pt x="53" y="190"/>
                  <a:pt x="53" y="190"/>
                </a:cubicBezTo>
                <a:cubicBezTo>
                  <a:pt x="53" y="191"/>
                  <a:pt x="53" y="192"/>
                  <a:pt x="53" y="193"/>
                </a:cubicBezTo>
                <a:cubicBezTo>
                  <a:pt x="52" y="194"/>
                  <a:pt x="51" y="196"/>
                  <a:pt x="50" y="198"/>
                </a:cubicBezTo>
                <a:cubicBezTo>
                  <a:pt x="49" y="198"/>
                  <a:pt x="48" y="199"/>
                  <a:pt x="46" y="199"/>
                </a:cubicBezTo>
                <a:cubicBezTo>
                  <a:pt x="46" y="200"/>
                  <a:pt x="45" y="200"/>
                  <a:pt x="44" y="201"/>
                </a:cubicBezTo>
                <a:cubicBezTo>
                  <a:pt x="44" y="202"/>
                  <a:pt x="44" y="202"/>
                  <a:pt x="44" y="203"/>
                </a:cubicBezTo>
                <a:cubicBezTo>
                  <a:pt x="36" y="195"/>
                  <a:pt x="30" y="185"/>
                  <a:pt x="26" y="174"/>
                </a:cubicBezTo>
                <a:cubicBezTo>
                  <a:pt x="26" y="174"/>
                  <a:pt x="26" y="174"/>
                  <a:pt x="26" y="174"/>
                </a:cubicBezTo>
                <a:cubicBezTo>
                  <a:pt x="27" y="173"/>
                  <a:pt x="26" y="172"/>
                  <a:pt x="27" y="172"/>
                </a:cubicBezTo>
                <a:cubicBezTo>
                  <a:pt x="27" y="171"/>
                  <a:pt x="27" y="172"/>
                  <a:pt x="27" y="171"/>
                </a:cubicBezTo>
                <a:cubicBezTo>
                  <a:pt x="27" y="171"/>
                  <a:pt x="29" y="169"/>
                  <a:pt x="29" y="169"/>
                </a:cubicBezTo>
                <a:cubicBezTo>
                  <a:pt x="29" y="167"/>
                  <a:pt x="29" y="166"/>
                  <a:pt x="28" y="165"/>
                </a:cubicBezTo>
                <a:cubicBezTo>
                  <a:pt x="27" y="166"/>
                  <a:pt x="26" y="164"/>
                  <a:pt x="25" y="163"/>
                </a:cubicBezTo>
                <a:cubicBezTo>
                  <a:pt x="25" y="162"/>
                  <a:pt x="24" y="162"/>
                  <a:pt x="24" y="162"/>
                </a:cubicBezTo>
                <a:cubicBezTo>
                  <a:pt x="24" y="161"/>
                  <a:pt x="24" y="160"/>
                  <a:pt x="23" y="159"/>
                </a:cubicBezTo>
                <a:cubicBezTo>
                  <a:pt x="23" y="159"/>
                  <a:pt x="23" y="159"/>
                  <a:pt x="23" y="159"/>
                </a:cubicBezTo>
                <a:cubicBezTo>
                  <a:pt x="22" y="157"/>
                  <a:pt x="22" y="154"/>
                  <a:pt x="22" y="152"/>
                </a:cubicBezTo>
                <a:cubicBezTo>
                  <a:pt x="23" y="151"/>
                  <a:pt x="24" y="150"/>
                  <a:pt x="25" y="15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 name="Freeform 8"/>
          <p:cNvSpPr>
            <a:spLocks noEditPoints="1"/>
          </p:cNvSpPr>
          <p:nvPr/>
        </p:nvSpPr>
        <p:spPr bwMode="auto">
          <a:xfrm>
            <a:off x="6348730" y="1931670"/>
            <a:ext cx="1193165" cy="1038225"/>
          </a:xfrm>
          <a:custGeom>
            <a:avLst/>
            <a:gdLst>
              <a:gd name="T0" fmla="*/ 246 w 327"/>
              <a:gd name="T1" fmla="*/ 11 h 307"/>
              <a:gd name="T2" fmla="*/ 246 w 327"/>
              <a:gd name="T3" fmla="*/ 307 h 307"/>
              <a:gd name="T4" fmla="*/ 327 w 327"/>
              <a:gd name="T5" fmla="*/ 307 h 307"/>
              <a:gd name="T6" fmla="*/ 327 w 327"/>
              <a:gd name="T7" fmla="*/ 11 h 307"/>
              <a:gd name="T8" fmla="*/ 246 w 327"/>
              <a:gd name="T9" fmla="*/ 11 h 307"/>
              <a:gd name="T10" fmla="*/ 261 w 327"/>
              <a:gd name="T11" fmla="*/ 30 h 307"/>
              <a:gd name="T12" fmla="*/ 312 w 327"/>
              <a:gd name="T13" fmla="*/ 30 h 307"/>
              <a:gd name="T14" fmla="*/ 312 w 327"/>
              <a:gd name="T15" fmla="*/ 49 h 307"/>
              <a:gd name="T16" fmla="*/ 261 w 327"/>
              <a:gd name="T17" fmla="*/ 49 h 307"/>
              <a:gd name="T18" fmla="*/ 261 w 327"/>
              <a:gd name="T19" fmla="*/ 30 h 307"/>
              <a:gd name="T20" fmla="*/ 312 w 327"/>
              <a:gd name="T21" fmla="*/ 283 h 307"/>
              <a:gd name="T22" fmla="*/ 261 w 327"/>
              <a:gd name="T23" fmla="*/ 283 h 307"/>
              <a:gd name="T24" fmla="*/ 261 w 327"/>
              <a:gd name="T25" fmla="*/ 265 h 307"/>
              <a:gd name="T26" fmla="*/ 312 w 327"/>
              <a:gd name="T27" fmla="*/ 265 h 307"/>
              <a:gd name="T28" fmla="*/ 312 w 327"/>
              <a:gd name="T29" fmla="*/ 283 h 307"/>
              <a:gd name="T30" fmla="*/ 286 w 327"/>
              <a:gd name="T31" fmla="*/ 236 h 307"/>
              <a:gd name="T32" fmla="*/ 260 w 327"/>
              <a:gd name="T33" fmla="*/ 209 h 307"/>
              <a:gd name="T34" fmla="*/ 286 w 327"/>
              <a:gd name="T35" fmla="*/ 182 h 307"/>
              <a:gd name="T36" fmla="*/ 313 w 327"/>
              <a:gd name="T37" fmla="*/ 209 h 307"/>
              <a:gd name="T38" fmla="*/ 286 w 327"/>
              <a:gd name="T39" fmla="*/ 236 h 307"/>
              <a:gd name="T40" fmla="*/ 150 w 327"/>
              <a:gd name="T41" fmla="*/ 307 h 307"/>
              <a:gd name="T42" fmla="*/ 224 w 327"/>
              <a:gd name="T43" fmla="*/ 307 h 307"/>
              <a:gd name="T44" fmla="*/ 224 w 327"/>
              <a:gd name="T45" fmla="*/ 58 h 307"/>
              <a:gd name="T46" fmla="*/ 150 w 327"/>
              <a:gd name="T47" fmla="*/ 58 h 307"/>
              <a:gd name="T48" fmla="*/ 150 w 327"/>
              <a:gd name="T49" fmla="*/ 307 h 307"/>
              <a:gd name="T50" fmla="*/ 166 w 327"/>
              <a:gd name="T51" fmla="*/ 78 h 307"/>
              <a:gd name="T52" fmla="*/ 208 w 327"/>
              <a:gd name="T53" fmla="*/ 78 h 307"/>
              <a:gd name="T54" fmla="*/ 208 w 327"/>
              <a:gd name="T55" fmla="*/ 96 h 307"/>
              <a:gd name="T56" fmla="*/ 166 w 327"/>
              <a:gd name="T57" fmla="*/ 96 h 307"/>
              <a:gd name="T58" fmla="*/ 166 w 327"/>
              <a:gd name="T59" fmla="*/ 78 h 307"/>
              <a:gd name="T60" fmla="*/ 166 w 327"/>
              <a:gd name="T61" fmla="*/ 265 h 307"/>
              <a:gd name="T62" fmla="*/ 208 w 327"/>
              <a:gd name="T63" fmla="*/ 265 h 307"/>
              <a:gd name="T64" fmla="*/ 208 w 327"/>
              <a:gd name="T65" fmla="*/ 283 h 307"/>
              <a:gd name="T66" fmla="*/ 166 w 327"/>
              <a:gd name="T67" fmla="*/ 283 h 307"/>
              <a:gd name="T68" fmla="*/ 166 w 327"/>
              <a:gd name="T69" fmla="*/ 265 h 307"/>
              <a:gd name="T70" fmla="*/ 286 w 327"/>
              <a:gd name="T71" fmla="*/ 197 h 307"/>
              <a:gd name="T72" fmla="*/ 275 w 327"/>
              <a:gd name="T73" fmla="*/ 209 h 307"/>
              <a:gd name="T74" fmla="*/ 286 w 327"/>
              <a:gd name="T75" fmla="*/ 220 h 307"/>
              <a:gd name="T76" fmla="*/ 298 w 327"/>
              <a:gd name="T77" fmla="*/ 209 h 307"/>
              <a:gd name="T78" fmla="*/ 286 w 327"/>
              <a:gd name="T79" fmla="*/ 197 h 307"/>
              <a:gd name="T80" fmla="*/ 74 w 327"/>
              <a:gd name="T81" fmla="*/ 0 h 307"/>
              <a:gd name="T82" fmla="*/ 0 w 327"/>
              <a:gd name="T83" fmla="*/ 287 h 307"/>
              <a:gd name="T84" fmla="*/ 79 w 327"/>
              <a:gd name="T85" fmla="*/ 307 h 307"/>
              <a:gd name="T86" fmla="*/ 153 w 327"/>
              <a:gd name="T87" fmla="*/ 20 h 307"/>
              <a:gd name="T88" fmla="*/ 74 w 327"/>
              <a:gd name="T89" fmla="*/ 0 h 307"/>
              <a:gd name="T90" fmla="*/ 71 w 327"/>
              <a:gd name="T91" fmla="*/ 280 h 307"/>
              <a:gd name="T92" fmla="*/ 21 w 327"/>
              <a:gd name="T93" fmla="*/ 267 h 307"/>
              <a:gd name="T94" fmla="*/ 26 w 327"/>
              <a:gd name="T95" fmla="*/ 249 h 307"/>
              <a:gd name="T96" fmla="*/ 75 w 327"/>
              <a:gd name="T97" fmla="*/ 262 h 307"/>
              <a:gd name="T98" fmla="*/ 71 w 327"/>
              <a:gd name="T99" fmla="*/ 280 h 307"/>
              <a:gd name="T100" fmla="*/ 80 w 327"/>
              <a:gd name="T101" fmla="*/ 40 h 307"/>
              <a:gd name="T102" fmla="*/ 84 w 327"/>
              <a:gd name="T103" fmla="*/ 23 h 307"/>
              <a:gd name="T104" fmla="*/ 133 w 327"/>
              <a:gd name="T105" fmla="*/ 35 h 307"/>
              <a:gd name="T106" fmla="*/ 129 w 327"/>
              <a:gd name="T107" fmla="*/ 53 h 307"/>
              <a:gd name="T108" fmla="*/ 80 w 327"/>
              <a:gd name="T109" fmla="*/ 4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7" h="307">
                <a:moveTo>
                  <a:pt x="246" y="11"/>
                </a:moveTo>
                <a:cubicBezTo>
                  <a:pt x="246" y="307"/>
                  <a:pt x="246" y="307"/>
                  <a:pt x="246" y="307"/>
                </a:cubicBezTo>
                <a:cubicBezTo>
                  <a:pt x="327" y="307"/>
                  <a:pt x="327" y="307"/>
                  <a:pt x="327" y="307"/>
                </a:cubicBezTo>
                <a:cubicBezTo>
                  <a:pt x="327" y="11"/>
                  <a:pt x="327" y="11"/>
                  <a:pt x="327" y="11"/>
                </a:cubicBezTo>
                <a:lnTo>
                  <a:pt x="246" y="11"/>
                </a:lnTo>
                <a:close/>
                <a:moveTo>
                  <a:pt x="261" y="30"/>
                </a:moveTo>
                <a:cubicBezTo>
                  <a:pt x="312" y="30"/>
                  <a:pt x="312" y="30"/>
                  <a:pt x="312" y="30"/>
                </a:cubicBezTo>
                <a:cubicBezTo>
                  <a:pt x="312" y="49"/>
                  <a:pt x="312" y="49"/>
                  <a:pt x="312" y="49"/>
                </a:cubicBezTo>
                <a:cubicBezTo>
                  <a:pt x="261" y="49"/>
                  <a:pt x="261" y="49"/>
                  <a:pt x="261" y="49"/>
                </a:cubicBezTo>
                <a:lnTo>
                  <a:pt x="261" y="30"/>
                </a:lnTo>
                <a:close/>
                <a:moveTo>
                  <a:pt x="312" y="283"/>
                </a:moveTo>
                <a:cubicBezTo>
                  <a:pt x="261" y="283"/>
                  <a:pt x="261" y="283"/>
                  <a:pt x="261" y="283"/>
                </a:cubicBezTo>
                <a:cubicBezTo>
                  <a:pt x="261" y="265"/>
                  <a:pt x="261" y="265"/>
                  <a:pt x="261" y="265"/>
                </a:cubicBezTo>
                <a:cubicBezTo>
                  <a:pt x="312" y="265"/>
                  <a:pt x="312" y="265"/>
                  <a:pt x="312" y="265"/>
                </a:cubicBezTo>
                <a:lnTo>
                  <a:pt x="312" y="283"/>
                </a:lnTo>
                <a:close/>
                <a:moveTo>
                  <a:pt x="286" y="236"/>
                </a:moveTo>
                <a:cubicBezTo>
                  <a:pt x="272" y="236"/>
                  <a:pt x="260" y="224"/>
                  <a:pt x="260" y="209"/>
                </a:cubicBezTo>
                <a:cubicBezTo>
                  <a:pt x="260" y="194"/>
                  <a:pt x="272" y="182"/>
                  <a:pt x="286" y="182"/>
                </a:cubicBezTo>
                <a:cubicBezTo>
                  <a:pt x="301" y="182"/>
                  <a:pt x="313" y="194"/>
                  <a:pt x="313" y="209"/>
                </a:cubicBezTo>
                <a:cubicBezTo>
                  <a:pt x="313" y="224"/>
                  <a:pt x="301" y="236"/>
                  <a:pt x="286" y="236"/>
                </a:cubicBezTo>
                <a:close/>
                <a:moveTo>
                  <a:pt x="150" y="307"/>
                </a:moveTo>
                <a:cubicBezTo>
                  <a:pt x="224" y="307"/>
                  <a:pt x="224" y="307"/>
                  <a:pt x="224" y="307"/>
                </a:cubicBezTo>
                <a:cubicBezTo>
                  <a:pt x="224" y="58"/>
                  <a:pt x="224" y="58"/>
                  <a:pt x="224" y="58"/>
                </a:cubicBezTo>
                <a:cubicBezTo>
                  <a:pt x="150" y="58"/>
                  <a:pt x="150" y="58"/>
                  <a:pt x="150" y="58"/>
                </a:cubicBezTo>
                <a:lnTo>
                  <a:pt x="150" y="307"/>
                </a:lnTo>
                <a:close/>
                <a:moveTo>
                  <a:pt x="166" y="78"/>
                </a:moveTo>
                <a:cubicBezTo>
                  <a:pt x="208" y="78"/>
                  <a:pt x="208" y="78"/>
                  <a:pt x="208" y="78"/>
                </a:cubicBezTo>
                <a:cubicBezTo>
                  <a:pt x="208" y="96"/>
                  <a:pt x="208" y="96"/>
                  <a:pt x="208" y="96"/>
                </a:cubicBezTo>
                <a:cubicBezTo>
                  <a:pt x="166" y="96"/>
                  <a:pt x="166" y="96"/>
                  <a:pt x="166" y="96"/>
                </a:cubicBezTo>
                <a:lnTo>
                  <a:pt x="166" y="78"/>
                </a:lnTo>
                <a:close/>
                <a:moveTo>
                  <a:pt x="166" y="265"/>
                </a:moveTo>
                <a:cubicBezTo>
                  <a:pt x="208" y="265"/>
                  <a:pt x="208" y="265"/>
                  <a:pt x="208" y="265"/>
                </a:cubicBezTo>
                <a:cubicBezTo>
                  <a:pt x="208" y="283"/>
                  <a:pt x="208" y="283"/>
                  <a:pt x="208" y="283"/>
                </a:cubicBezTo>
                <a:cubicBezTo>
                  <a:pt x="166" y="283"/>
                  <a:pt x="166" y="283"/>
                  <a:pt x="166" y="283"/>
                </a:cubicBezTo>
                <a:lnTo>
                  <a:pt x="166" y="265"/>
                </a:lnTo>
                <a:close/>
                <a:moveTo>
                  <a:pt x="286" y="197"/>
                </a:moveTo>
                <a:cubicBezTo>
                  <a:pt x="280" y="197"/>
                  <a:pt x="275" y="202"/>
                  <a:pt x="275" y="209"/>
                </a:cubicBezTo>
                <a:cubicBezTo>
                  <a:pt x="275" y="215"/>
                  <a:pt x="280" y="220"/>
                  <a:pt x="286" y="220"/>
                </a:cubicBezTo>
                <a:cubicBezTo>
                  <a:pt x="293" y="220"/>
                  <a:pt x="298" y="215"/>
                  <a:pt x="298" y="209"/>
                </a:cubicBezTo>
                <a:cubicBezTo>
                  <a:pt x="298" y="202"/>
                  <a:pt x="293" y="197"/>
                  <a:pt x="286" y="197"/>
                </a:cubicBezTo>
                <a:close/>
                <a:moveTo>
                  <a:pt x="74" y="0"/>
                </a:moveTo>
                <a:cubicBezTo>
                  <a:pt x="0" y="287"/>
                  <a:pt x="0" y="287"/>
                  <a:pt x="0" y="287"/>
                </a:cubicBezTo>
                <a:cubicBezTo>
                  <a:pt x="79" y="307"/>
                  <a:pt x="79" y="307"/>
                  <a:pt x="79" y="307"/>
                </a:cubicBezTo>
                <a:cubicBezTo>
                  <a:pt x="153" y="20"/>
                  <a:pt x="153" y="20"/>
                  <a:pt x="153" y="20"/>
                </a:cubicBezTo>
                <a:lnTo>
                  <a:pt x="74" y="0"/>
                </a:lnTo>
                <a:close/>
                <a:moveTo>
                  <a:pt x="71" y="280"/>
                </a:moveTo>
                <a:cubicBezTo>
                  <a:pt x="21" y="267"/>
                  <a:pt x="21" y="267"/>
                  <a:pt x="21" y="267"/>
                </a:cubicBezTo>
                <a:cubicBezTo>
                  <a:pt x="26" y="249"/>
                  <a:pt x="26" y="249"/>
                  <a:pt x="26" y="249"/>
                </a:cubicBezTo>
                <a:cubicBezTo>
                  <a:pt x="75" y="262"/>
                  <a:pt x="75" y="262"/>
                  <a:pt x="75" y="262"/>
                </a:cubicBezTo>
                <a:lnTo>
                  <a:pt x="71" y="280"/>
                </a:lnTo>
                <a:close/>
                <a:moveTo>
                  <a:pt x="80" y="40"/>
                </a:moveTo>
                <a:cubicBezTo>
                  <a:pt x="84" y="23"/>
                  <a:pt x="84" y="23"/>
                  <a:pt x="84" y="23"/>
                </a:cubicBezTo>
                <a:cubicBezTo>
                  <a:pt x="133" y="35"/>
                  <a:pt x="133" y="35"/>
                  <a:pt x="133" y="35"/>
                </a:cubicBezTo>
                <a:cubicBezTo>
                  <a:pt x="129" y="53"/>
                  <a:pt x="129" y="53"/>
                  <a:pt x="129" y="53"/>
                </a:cubicBezTo>
                <a:lnTo>
                  <a:pt x="80" y="4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9"/>
          <p:cNvSpPr>
            <a:spLocks noEditPoints="1"/>
          </p:cNvSpPr>
          <p:nvPr/>
        </p:nvSpPr>
        <p:spPr bwMode="auto">
          <a:xfrm>
            <a:off x="4410075" y="4593590"/>
            <a:ext cx="1212215" cy="1113790"/>
          </a:xfrm>
          <a:custGeom>
            <a:avLst/>
            <a:gdLst>
              <a:gd name="T0" fmla="*/ 137 w 326"/>
              <a:gd name="T1" fmla="*/ 205 h 310"/>
              <a:gd name="T2" fmla="*/ 155 w 326"/>
              <a:gd name="T3" fmla="*/ 211 h 310"/>
              <a:gd name="T4" fmla="*/ 175 w 326"/>
              <a:gd name="T5" fmla="*/ 204 h 310"/>
              <a:gd name="T6" fmla="*/ 195 w 326"/>
              <a:gd name="T7" fmla="*/ 211 h 310"/>
              <a:gd name="T8" fmla="*/ 212 w 326"/>
              <a:gd name="T9" fmla="*/ 205 h 310"/>
              <a:gd name="T10" fmla="*/ 250 w 326"/>
              <a:gd name="T11" fmla="*/ 88 h 310"/>
              <a:gd name="T12" fmla="*/ 204 w 326"/>
              <a:gd name="T13" fmla="*/ 63 h 310"/>
              <a:gd name="T14" fmla="*/ 186 w 326"/>
              <a:gd name="T15" fmla="*/ 65 h 310"/>
              <a:gd name="T16" fmla="*/ 186 w 326"/>
              <a:gd name="T17" fmla="*/ 55 h 310"/>
              <a:gd name="T18" fmla="*/ 191 w 326"/>
              <a:gd name="T19" fmla="*/ 49 h 310"/>
              <a:gd name="T20" fmla="*/ 211 w 326"/>
              <a:gd name="T21" fmla="*/ 58 h 310"/>
              <a:gd name="T22" fmla="*/ 268 w 326"/>
              <a:gd name="T23" fmla="*/ 15 h 310"/>
              <a:gd name="T24" fmla="*/ 273 w 326"/>
              <a:gd name="T25" fmla="*/ 9 h 310"/>
              <a:gd name="T26" fmla="*/ 266 w 326"/>
              <a:gd name="T27" fmla="*/ 6 h 310"/>
              <a:gd name="T28" fmla="*/ 232 w 326"/>
              <a:gd name="T29" fmla="*/ 0 h 310"/>
              <a:gd name="T30" fmla="*/ 187 w 326"/>
              <a:gd name="T31" fmla="*/ 37 h 310"/>
              <a:gd name="T32" fmla="*/ 183 w 326"/>
              <a:gd name="T33" fmla="*/ 41 h 310"/>
              <a:gd name="T34" fmla="*/ 165 w 326"/>
              <a:gd name="T35" fmla="*/ 11 h 310"/>
              <a:gd name="T36" fmla="*/ 152 w 326"/>
              <a:gd name="T37" fmla="*/ 10 h 310"/>
              <a:gd name="T38" fmla="*/ 151 w 326"/>
              <a:gd name="T39" fmla="*/ 24 h 310"/>
              <a:gd name="T40" fmla="*/ 167 w 326"/>
              <a:gd name="T41" fmla="*/ 66 h 310"/>
              <a:gd name="T42" fmla="*/ 146 w 326"/>
              <a:gd name="T43" fmla="*/ 63 h 310"/>
              <a:gd name="T44" fmla="*/ 100 w 326"/>
              <a:gd name="T45" fmla="*/ 88 h 310"/>
              <a:gd name="T46" fmla="*/ 137 w 326"/>
              <a:gd name="T47" fmla="*/ 205 h 310"/>
              <a:gd name="T48" fmla="*/ 0 w 326"/>
              <a:gd name="T49" fmla="*/ 220 h 310"/>
              <a:gd name="T50" fmla="*/ 0 w 326"/>
              <a:gd name="T51" fmla="*/ 310 h 310"/>
              <a:gd name="T52" fmla="*/ 326 w 326"/>
              <a:gd name="T53" fmla="*/ 310 h 310"/>
              <a:gd name="T54" fmla="*/ 326 w 326"/>
              <a:gd name="T55" fmla="*/ 220 h 310"/>
              <a:gd name="T56" fmla="*/ 0 w 326"/>
              <a:gd name="T57" fmla="*/ 220 h 310"/>
              <a:gd name="T58" fmla="*/ 46 w 326"/>
              <a:gd name="T59" fmla="*/ 294 h 310"/>
              <a:gd name="T60" fmla="*/ 26 w 326"/>
              <a:gd name="T61" fmla="*/ 294 h 310"/>
              <a:gd name="T62" fmla="*/ 26 w 326"/>
              <a:gd name="T63" fmla="*/ 236 h 310"/>
              <a:gd name="T64" fmla="*/ 46 w 326"/>
              <a:gd name="T65" fmla="*/ 236 h 310"/>
              <a:gd name="T66" fmla="*/ 46 w 326"/>
              <a:gd name="T67" fmla="*/ 294 h 310"/>
              <a:gd name="T68" fmla="*/ 108 w 326"/>
              <a:gd name="T69" fmla="*/ 292 h 310"/>
              <a:gd name="T70" fmla="*/ 81 w 326"/>
              <a:gd name="T71" fmla="*/ 265 h 310"/>
              <a:gd name="T72" fmla="*/ 108 w 326"/>
              <a:gd name="T73" fmla="*/ 238 h 310"/>
              <a:gd name="T74" fmla="*/ 135 w 326"/>
              <a:gd name="T75" fmla="*/ 265 h 310"/>
              <a:gd name="T76" fmla="*/ 108 w 326"/>
              <a:gd name="T77" fmla="*/ 292 h 310"/>
              <a:gd name="T78" fmla="*/ 305 w 326"/>
              <a:gd name="T79" fmla="*/ 294 h 310"/>
              <a:gd name="T80" fmla="*/ 285 w 326"/>
              <a:gd name="T81" fmla="*/ 294 h 310"/>
              <a:gd name="T82" fmla="*/ 285 w 326"/>
              <a:gd name="T83" fmla="*/ 236 h 310"/>
              <a:gd name="T84" fmla="*/ 305 w 326"/>
              <a:gd name="T85" fmla="*/ 236 h 310"/>
              <a:gd name="T86" fmla="*/ 305 w 326"/>
              <a:gd name="T87" fmla="*/ 294 h 310"/>
              <a:gd name="T88" fmla="*/ 108 w 326"/>
              <a:gd name="T89" fmla="*/ 254 h 310"/>
              <a:gd name="T90" fmla="*/ 97 w 326"/>
              <a:gd name="T91" fmla="*/ 265 h 310"/>
              <a:gd name="T92" fmla="*/ 108 w 326"/>
              <a:gd name="T93" fmla="*/ 276 h 310"/>
              <a:gd name="T94" fmla="*/ 120 w 326"/>
              <a:gd name="T95" fmla="*/ 265 h 310"/>
              <a:gd name="T96" fmla="*/ 108 w 326"/>
              <a:gd name="T97" fmla="*/ 2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6" h="310">
                <a:moveTo>
                  <a:pt x="137" y="205"/>
                </a:moveTo>
                <a:cubicBezTo>
                  <a:pt x="143" y="209"/>
                  <a:pt x="149" y="211"/>
                  <a:pt x="155" y="211"/>
                </a:cubicBezTo>
                <a:cubicBezTo>
                  <a:pt x="163" y="211"/>
                  <a:pt x="170" y="208"/>
                  <a:pt x="175" y="204"/>
                </a:cubicBezTo>
                <a:cubicBezTo>
                  <a:pt x="180" y="208"/>
                  <a:pt x="187" y="211"/>
                  <a:pt x="195" y="211"/>
                </a:cubicBezTo>
                <a:cubicBezTo>
                  <a:pt x="201" y="211"/>
                  <a:pt x="207" y="209"/>
                  <a:pt x="212" y="205"/>
                </a:cubicBezTo>
                <a:cubicBezTo>
                  <a:pt x="250" y="175"/>
                  <a:pt x="267" y="124"/>
                  <a:pt x="250" y="88"/>
                </a:cubicBezTo>
                <a:cubicBezTo>
                  <a:pt x="242" y="72"/>
                  <a:pt x="226" y="63"/>
                  <a:pt x="204" y="63"/>
                </a:cubicBezTo>
                <a:cubicBezTo>
                  <a:pt x="198" y="63"/>
                  <a:pt x="192" y="64"/>
                  <a:pt x="186" y="65"/>
                </a:cubicBezTo>
                <a:cubicBezTo>
                  <a:pt x="186" y="62"/>
                  <a:pt x="186" y="59"/>
                  <a:pt x="186" y="55"/>
                </a:cubicBezTo>
                <a:cubicBezTo>
                  <a:pt x="187" y="53"/>
                  <a:pt x="189" y="51"/>
                  <a:pt x="191" y="49"/>
                </a:cubicBezTo>
                <a:cubicBezTo>
                  <a:pt x="194" y="53"/>
                  <a:pt x="201" y="58"/>
                  <a:pt x="211" y="58"/>
                </a:cubicBezTo>
                <a:cubicBezTo>
                  <a:pt x="227" y="58"/>
                  <a:pt x="247" y="44"/>
                  <a:pt x="268" y="15"/>
                </a:cubicBezTo>
                <a:cubicBezTo>
                  <a:pt x="273" y="9"/>
                  <a:pt x="273" y="9"/>
                  <a:pt x="273" y="9"/>
                </a:cubicBezTo>
                <a:cubicBezTo>
                  <a:pt x="266" y="6"/>
                  <a:pt x="266" y="6"/>
                  <a:pt x="266" y="6"/>
                </a:cubicBezTo>
                <a:cubicBezTo>
                  <a:pt x="265" y="6"/>
                  <a:pt x="249" y="0"/>
                  <a:pt x="232" y="0"/>
                </a:cubicBezTo>
                <a:cubicBezTo>
                  <a:pt x="207" y="0"/>
                  <a:pt x="191" y="13"/>
                  <a:pt x="187" y="37"/>
                </a:cubicBezTo>
                <a:cubicBezTo>
                  <a:pt x="186" y="38"/>
                  <a:pt x="184" y="40"/>
                  <a:pt x="183" y="41"/>
                </a:cubicBezTo>
                <a:cubicBezTo>
                  <a:pt x="180" y="32"/>
                  <a:pt x="174" y="22"/>
                  <a:pt x="165" y="11"/>
                </a:cubicBezTo>
                <a:cubicBezTo>
                  <a:pt x="162" y="7"/>
                  <a:pt x="156" y="7"/>
                  <a:pt x="152" y="10"/>
                </a:cubicBezTo>
                <a:cubicBezTo>
                  <a:pt x="148" y="14"/>
                  <a:pt x="148" y="20"/>
                  <a:pt x="151" y="24"/>
                </a:cubicBezTo>
                <a:cubicBezTo>
                  <a:pt x="166" y="41"/>
                  <a:pt x="168" y="56"/>
                  <a:pt x="167" y="66"/>
                </a:cubicBezTo>
                <a:cubicBezTo>
                  <a:pt x="161" y="64"/>
                  <a:pt x="154" y="63"/>
                  <a:pt x="146" y="63"/>
                </a:cubicBezTo>
                <a:cubicBezTo>
                  <a:pt x="118" y="63"/>
                  <a:pt x="105" y="77"/>
                  <a:pt x="100" y="88"/>
                </a:cubicBezTo>
                <a:cubicBezTo>
                  <a:pt x="83" y="124"/>
                  <a:pt x="99" y="175"/>
                  <a:pt x="137" y="205"/>
                </a:cubicBezTo>
                <a:close/>
                <a:moveTo>
                  <a:pt x="0" y="220"/>
                </a:moveTo>
                <a:cubicBezTo>
                  <a:pt x="0" y="310"/>
                  <a:pt x="0" y="310"/>
                  <a:pt x="0" y="310"/>
                </a:cubicBezTo>
                <a:cubicBezTo>
                  <a:pt x="326" y="310"/>
                  <a:pt x="326" y="310"/>
                  <a:pt x="326" y="310"/>
                </a:cubicBezTo>
                <a:cubicBezTo>
                  <a:pt x="326" y="220"/>
                  <a:pt x="326" y="220"/>
                  <a:pt x="326" y="220"/>
                </a:cubicBezTo>
                <a:lnTo>
                  <a:pt x="0" y="220"/>
                </a:lnTo>
                <a:close/>
                <a:moveTo>
                  <a:pt x="46" y="294"/>
                </a:moveTo>
                <a:cubicBezTo>
                  <a:pt x="26" y="294"/>
                  <a:pt x="26" y="294"/>
                  <a:pt x="26" y="294"/>
                </a:cubicBezTo>
                <a:cubicBezTo>
                  <a:pt x="26" y="236"/>
                  <a:pt x="26" y="236"/>
                  <a:pt x="26" y="236"/>
                </a:cubicBezTo>
                <a:cubicBezTo>
                  <a:pt x="46" y="236"/>
                  <a:pt x="46" y="236"/>
                  <a:pt x="46" y="236"/>
                </a:cubicBezTo>
                <a:lnTo>
                  <a:pt x="46" y="294"/>
                </a:lnTo>
                <a:close/>
                <a:moveTo>
                  <a:pt x="108" y="292"/>
                </a:moveTo>
                <a:cubicBezTo>
                  <a:pt x="93" y="292"/>
                  <a:pt x="81" y="280"/>
                  <a:pt x="81" y="265"/>
                </a:cubicBezTo>
                <a:cubicBezTo>
                  <a:pt x="81" y="250"/>
                  <a:pt x="93" y="238"/>
                  <a:pt x="108" y="238"/>
                </a:cubicBezTo>
                <a:cubicBezTo>
                  <a:pt x="123" y="238"/>
                  <a:pt x="135" y="250"/>
                  <a:pt x="135" y="265"/>
                </a:cubicBezTo>
                <a:cubicBezTo>
                  <a:pt x="135" y="280"/>
                  <a:pt x="123" y="292"/>
                  <a:pt x="108" y="292"/>
                </a:cubicBezTo>
                <a:close/>
                <a:moveTo>
                  <a:pt x="305" y="294"/>
                </a:moveTo>
                <a:cubicBezTo>
                  <a:pt x="285" y="294"/>
                  <a:pt x="285" y="294"/>
                  <a:pt x="285" y="294"/>
                </a:cubicBezTo>
                <a:cubicBezTo>
                  <a:pt x="285" y="236"/>
                  <a:pt x="285" y="236"/>
                  <a:pt x="285" y="236"/>
                </a:cubicBezTo>
                <a:cubicBezTo>
                  <a:pt x="305" y="236"/>
                  <a:pt x="305" y="236"/>
                  <a:pt x="305" y="236"/>
                </a:cubicBezTo>
                <a:lnTo>
                  <a:pt x="305" y="294"/>
                </a:lnTo>
                <a:close/>
                <a:moveTo>
                  <a:pt x="108" y="254"/>
                </a:moveTo>
                <a:cubicBezTo>
                  <a:pt x="102" y="254"/>
                  <a:pt x="97" y="259"/>
                  <a:pt x="97" y="265"/>
                </a:cubicBezTo>
                <a:cubicBezTo>
                  <a:pt x="97" y="271"/>
                  <a:pt x="102" y="276"/>
                  <a:pt x="108" y="276"/>
                </a:cubicBezTo>
                <a:cubicBezTo>
                  <a:pt x="114" y="276"/>
                  <a:pt x="120" y="271"/>
                  <a:pt x="120" y="265"/>
                </a:cubicBezTo>
                <a:cubicBezTo>
                  <a:pt x="120" y="259"/>
                  <a:pt x="114" y="254"/>
                  <a:pt x="108" y="25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15"/>
          <p:cNvSpPr>
            <a:spLocks noEditPoints="1"/>
          </p:cNvSpPr>
          <p:nvPr/>
        </p:nvSpPr>
        <p:spPr bwMode="auto">
          <a:xfrm>
            <a:off x="4347845" y="1707515"/>
            <a:ext cx="1274445" cy="1314450"/>
          </a:xfrm>
          <a:custGeom>
            <a:avLst/>
            <a:gdLst>
              <a:gd name="T0" fmla="*/ 37 w 301"/>
              <a:gd name="T1" fmla="*/ 70 h 327"/>
              <a:gd name="T2" fmla="*/ 25 w 301"/>
              <a:gd name="T3" fmla="*/ 92 h 327"/>
              <a:gd name="T4" fmla="*/ 57 w 301"/>
              <a:gd name="T5" fmla="*/ 96 h 327"/>
              <a:gd name="T6" fmla="*/ 40 w 301"/>
              <a:gd name="T7" fmla="*/ 199 h 327"/>
              <a:gd name="T8" fmla="*/ 20 w 301"/>
              <a:gd name="T9" fmla="*/ 225 h 327"/>
              <a:gd name="T10" fmla="*/ 53 w 301"/>
              <a:gd name="T11" fmla="*/ 221 h 327"/>
              <a:gd name="T12" fmla="*/ 40 w 301"/>
              <a:gd name="T13" fmla="*/ 199 h 327"/>
              <a:gd name="T14" fmla="*/ 276 w 301"/>
              <a:gd name="T15" fmla="*/ 92 h 327"/>
              <a:gd name="T16" fmla="*/ 264 w 301"/>
              <a:gd name="T17" fmla="*/ 70 h 327"/>
              <a:gd name="T18" fmla="*/ 244 w 301"/>
              <a:gd name="T19" fmla="*/ 96 h 327"/>
              <a:gd name="T20" fmla="*/ 43 w 301"/>
              <a:gd name="T21" fmla="*/ 150 h 327"/>
              <a:gd name="T22" fmla="*/ 13 w 301"/>
              <a:gd name="T23" fmla="*/ 138 h 327"/>
              <a:gd name="T24" fmla="*/ 13 w 301"/>
              <a:gd name="T25" fmla="*/ 163 h 327"/>
              <a:gd name="T26" fmla="*/ 43 w 301"/>
              <a:gd name="T27" fmla="*/ 150 h 327"/>
              <a:gd name="T28" fmla="*/ 163 w 301"/>
              <a:gd name="T29" fmla="*/ 30 h 327"/>
              <a:gd name="T30" fmla="*/ 150 w 301"/>
              <a:gd name="T31" fmla="*/ 0 h 327"/>
              <a:gd name="T32" fmla="*/ 138 w 301"/>
              <a:gd name="T33" fmla="*/ 30 h 327"/>
              <a:gd name="T34" fmla="*/ 97 w 301"/>
              <a:gd name="T35" fmla="*/ 57 h 327"/>
              <a:gd name="T36" fmla="*/ 92 w 301"/>
              <a:gd name="T37" fmla="*/ 24 h 327"/>
              <a:gd name="T38" fmla="*/ 71 w 301"/>
              <a:gd name="T39" fmla="*/ 37 h 327"/>
              <a:gd name="T40" fmla="*/ 97 w 301"/>
              <a:gd name="T41" fmla="*/ 57 h 327"/>
              <a:gd name="T42" fmla="*/ 270 w 301"/>
              <a:gd name="T43" fmla="*/ 138 h 327"/>
              <a:gd name="T44" fmla="*/ 270 w 301"/>
              <a:gd name="T45" fmla="*/ 163 h 327"/>
              <a:gd name="T46" fmla="*/ 301 w 301"/>
              <a:gd name="T47" fmla="*/ 150 h 327"/>
              <a:gd name="T48" fmla="*/ 276 w 301"/>
              <a:gd name="T49" fmla="*/ 208 h 327"/>
              <a:gd name="T50" fmla="*/ 244 w 301"/>
              <a:gd name="T51" fmla="*/ 204 h 327"/>
              <a:gd name="T52" fmla="*/ 264 w 301"/>
              <a:gd name="T53" fmla="*/ 230 h 327"/>
              <a:gd name="T54" fmla="*/ 276 w 301"/>
              <a:gd name="T55" fmla="*/ 208 h 327"/>
              <a:gd name="T56" fmla="*/ 209 w 301"/>
              <a:gd name="T57" fmla="*/ 24 h 327"/>
              <a:gd name="T58" fmla="*/ 204 w 301"/>
              <a:gd name="T59" fmla="*/ 57 h 327"/>
              <a:gd name="T60" fmla="*/ 230 w 301"/>
              <a:gd name="T61" fmla="*/ 37 h 327"/>
              <a:gd name="T62" fmla="*/ 173 w 301"/>
              <a:gd name="T63" fmla="*/ 292 h 327"/>
              <a:gd name="T64" fmla="*/ 123 w 301"/>
              <a:gd name="T65" fmla="*/ 297 h 327"/>
              <a:gd name="T66" fmla="*/ 124 w 301"/>
              <a:gd name="T67" fmla="*/ 310 h 327"/>
              <a:gd name="T68" fmla="*/ 130 w 301"/>
              <a:gd name="T69" fmla="*/ 315 h 327"/>
              <a:gd name="T70" fmla="*/ 133 w 301"/>
              <a:gd name="T71" fmla="*/ 316 h 327"/>
              <a:gd name="T72" fmla="*/ 142 w 301"/>
              <a:gd name="T73" fmla="*/ 326 h 327"/>
              <a:gd name="T74" fmla="*/ 150 w 301"/>
              <a:gd name="T75" fmla="*/ 327 h 327"/>
              <a:gd name="T76" fmla="*/ 160 w 301"/>
              <a:gd name="T77" fmla="*/ 324 h 327"/>
              <a:gd name="T78" fmla="*/ 170 w 301"/>
              <a:gd name="T79" fmla="*/ 316 h 327"/>
              <a:gd name="T80" fmla="*/ 174 w 301"/>
              <a:gd name="T81" fmla="*/ 314 h 327"/>
              <a:gd name="T82" fmla="*/ 178 w 301"/>
              <a:gd name="T83" fmla="*/ 307 h 327"/>
              <a:gd name="T84" fmla="*/ 173 w 301"/>
              <a:gd name="T85" fmla="*/ 292 h 327"/>
              <a:gd name="T86" fmla="*/ 71 w 301"/>
              <a:gd name="T87" fmla="*/ 151 h 327"/>
              <a:gd name="T88" fmla="*/ 95 w 301"/>
              <a:gd name="T89" fmla="*/ 211 h 327"/>
              <a:gd name="T90" fmla="*/ 116 w 301"/>
              <a:gd name="T91" fmla="*/ 275 h 327"/>
              <a:gd name="T92" fmla="*/ 176 w 301"/>
              <a:gd name="T93" fmla="*/ 284 h 327"/>
              <a:gd name="T94" fmla="*/ 181 w 301"/>
              <a:gd name="T95" fmla="*/ 268 h 327"/>
              <a:gd name="T96" fmla="*/ 215 w 301"/>
              <a:gd name="T97" fmla="*/ 201 h 327"/>
              <a:gd name="T98" fmla="*/ 207 w 301"/>
              <a:gd name="T99" fmla="*/ 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1" h="327">
                <a:moveTo>
                  <a:pt x="53" y="79"/>
                </a:moveTo>
                <a:cubicBezTo>
                  <a:pt x="37" y="70"/>
                  <a:pt x="37" y="70"/>
                  <a:pt x="37" y="70"/>
                </a:cubicBezTo>
                <a:cubicBezTo>
                  <a:pt x="31" y="67"/>
                  <a:pt x="24" y="69"/>
                  <a:pt x="20" y="75"/>
                </a:cubicBezTo>
                <a:cubicBezTo>
                  <a:pt x="17" y="81"/>
                  <a:pt x="19" y="88"/>
                  <a:pt x="25" y="92"/>
                </a:cubicBezTo>
                <a:cubicBezTo>
                  <a:pt x="40" y="101"/>
                  <a:pt x="40" y="101"/>
                  <a:pt x="40" y="101"/>
                </a:cubicBezTo>
                <a:cubicBezTo>
                  <a:pt x="46" y="104"/>
                  <a:pt x="54" y="102"/>
                  <a:pt x="57" y="96"/>
                </a:cubicBezTo>
                <a:cubicBezTo>
                  <a:pt x="61" y="90"/>
                  <a:pt x="59" y="83"/>
                  <a:pt x="53" y="79"/>
                </a:cubicBezTo>
                <a:close/>
                <a:moveTo>
                  <a:pt x="40" y="199"/>
                </a:moveTo>
                <a:cubicBezTo>
                  <a:pt x="25" y="208"/>
                  <a:pt x="25" y="208"/>
                  <a:pt x="25" y="208"/>
                </a:cubicBezTo>
                <a:cubicBezTo>
                  <a:pt x="19" y="212"/>
                  <a:pt x="17" y="219"/>
                  <a:pt x="20" y="225"/>
                </a:cubicBezTo>
                <a:cubicBezTo>
                  <a:pt x="24" y="231"/>
                  <a:pt x="31" y="233"/>
                  <a:pt x="37" y="230"/>
                </a:cubicBezTo>
                <a:cubicBezTo>
                  <a:pt x="53" y="221"/>
                  <a:pt x="53" y="221"/>
                  <a:pt x="53" y="221"/>
                </a:cubicBezTo>
                <a:cubicBezTo>
                  <a:pt x="59" y="217"/>
                  <a:pt x="61" y="210"/>
                  <a:pt x="57" y="204"/>
                </a:cubicBezTo>
                <a:cubicBezTo>
                  <a:pt x="54" y="198"/>
                  <a:pt x="46" y="196"/>
                  <a:pt x="40" y="199"/>
                </a:cubicBezTo>
                <a:close/>
                <a:moveTo>
                  <a:pt x="261" y="101"/>
                </a:moveTo>
                <a:cubicBezTo>
                  <a:pt x="276" y="92"/>
                  <a:pt x="276" y="92"/>
                  <a:pt x="276" y="92"/>
                </a:cubicBezTo>
                <a:cubicBezTo>
                  <a:pt x="282" y="88"/>
                  <a:pt x="284" y="81"/>
                  <a:pt x="281" y="75"/>
                </a:cubicBezTo>
                <a:cubicBezTo>
                  <a:pt x="277" y="69"/>
                  <a:pt x="270" y="67"/>
                  <a:pt x="264" y="70"/>
                </a:cubicBezTo>
                <a:cubicBezTo>
                  <a:pt x="248" y="79"/>
                  <a:pt x="248" y="79"/>
                  <a:pt x="248" y="79"/>
                </a:cubicBezTo>
                <a:cubicBezTo>
                  <a:pt x="242" y="83"/>
                  <a:pt x="240" y="90"/>
                  <a:pt x="244" y="96"/>
                </a:cubicBezTo>
                <a:cubicBezTo>
                  <a:pt x="247" y="102"/>
                  <a:pt x="255" y="104"/>
                  <a:pt x="261" y="101"/>
                </a:cubicBezTo>
                <a:close/>
                <a:moveTo>
                  <a:pt x="43" y="150"/>
                </a:moveTo>
                <a:cubicBezTo>
                  <a:pt x="43" y="143"/>
                  <a:pt x="37" y="138"/>
                  <a:pt x="31" y="138"/>
                </a:cubicBezTo>
                <a:cubicBezTo>
                  <a:pt x="13" y="138"/>
                  <a:pt x="13" y="138"/>
                  <a:pt x="13" y="138"/>
                </a:cubicBezTo>
                <a:cubicBezTo>
                  <a:pt x="6" y="138"/>
                  <a:pt x="0" y="143"/>
                  <a:pt x="0" y="150"/>
                </a:cubicBezTo>
                <a:cubicBezTo>
                  <a:pt x="0" y="157"/>
                  <a:pt x="6" y="163"/>
                  <a:pt x="13" y="163"/>
                </a:cubicBezTo>
                <a:cubicBezTo>
                  <a:pt x="31" y="163"/>
                  <a:pt x="31" y="163"/>
                  <a:pt x="31" y="163"/>
                </a:cubicBezTo>
                <a:cubicBezTo>
                  <a:pt x="37" y="163"/>
                  <a:pt x="43" y="157"/>
                  <a:pt x="43" y="150"/>
                </a:cubicBezTo>
                <a:close/>
                <a:moveTo>
                  <a:pt x="150" y="43"/>
                </a:moveTo>
                <a:cubicBezTo>
                  <a:pt x="157" y="43"/>
                  <a:pt x="163" y="37"/>
                  <a:pt x="163" y="30"/>
                </a:cubicBezTo>
                <a:cubicBezTo>
                  <a:pt x="163" y="12"/>
                  <a:pt x="163" y="12"/>
                  <a:pt x="163" y="12"/>
                </a:cubicBezTo>
                <a:cubicBezTo>
                  <a:pt x="163" y="5"/>
                  <a:pt x="157" y="0"/>
                  <a:pt x="150" y="0"/>
                </a:cubicBezTo>
                <a:cubicBezTo>
                  <a:pt x="144" y="0"/>
                  <a:pt x="138" y="5"/>
                  <a:pt x="138" y="12"/>
                </a:cubicBezTo>
                <a:cubicBezTo>
                  <a:pt x="138" y="30"/>
                  <a:pt x="138" y="30"/>
                  <a:pt x="138" y="30"/>
                </a:cubicBezTo>
                <a:cubicBezTo>
                  <a:pt x="138" y="37"/>
                  <a:pt x="144" y="43"/>
                  <a:pt x="150" y="43"/>
                </a:cubicBezTo>
                <a:close/>
                <a:moveTo>
                  <a:pt x="97" y="57"/>
                </a:moveTo>
                <a:cubicBezTo>
                  <a:pt x="103" y="53"/>
                  <a:pt x="105" y="46"/>
                  <a:pt x="101" y="40"/>
                </a:cubicBezTo>
                <a:cubicBezTo>
                  <a:pt x="92" y="24"/>
                  <a:pt x="92" y="24"/>
                  <a:pt x="92" y="24"/>
                </a:cubicBezTo>
                <a:cubicBezTo>
                  <a:pt x="89" y="18"/>
                  <a:pt x="81" y="16"/>
                  <a:pt x="75" y="20"/>
                </a:cubicBezTo>
                <a:cubicBezTo>
                  <a:pt x="69" y="23"/>
                  <a:pt x="67" y="31"/>
                  <a:pt x="71" y="37"/>
                </a:cubicBezTo>
                <a:cubicBezTo>
                  <a:pt x="80" y="52"/>
                  <a:pt x="80" y="52"/>
                  <a:pt x="80" y="52"/>
                </a:cubicBezTo>
                <a:cubicBezTo>
                  <a:pt x="83" y="58"/>
                  <a:pt x="91" y="60"/>
                  <a:pt x="97" y="57"/>
                </a:cubicBezTo>
                <a:close/>
                <a:moveTo>
                  <a:pt x="288" y="138"/>
                </a:moveTo>
                <a:cubicBezTo>
                  <a:pt x="270" y="138"/>
                  <a:pt x="270" y="138"/>
                  <a:pt x="270" y="138"/>
                </a:cubicBezTo>
                <a:cubicBezTo>
                  <a:pt x="264" y="138"/>
                  <a:pt x="258" y="143"/>
                  <a:pt x="258" y="150"/>
                </a:cubicBezTo>
                <a:cubicBezTo>
                  <a:pt x="258" y="157"/>
                  <a:pt x="264" y="163"/>
                  <a:pt x="270" y="163"/>
                </a:cubicBezTo>
                <a:cubicBezTo>
                  <a:pt x="288" y="163"/>
                  <a:pt x="288" y="163"/>
                  <a:pt x="288" y="163"/>
                </a:cubicBezTo>
                <a:cubicBezTo>
                  <a:pt x="295" y="163"/>
                  <a:pt x="301" y="157"/>
                  <a:pt x="301" y="150"/>
                </a:cubicBezTo>
                <a:cubicBezTo>
                  <a:pt x="301" y="143"/>
                  <a:pt x="295" y="138"/>
                  <a:pt x="288" y="138"/>
                </a:cubicBezTo>
                <a:close/>
                <a:moveTo>
                  <a:pt x="276" y="208"/>
                </a:moveTo>
                <a:cubicBezTo>
                  <a:pt x="261" y="199"/>
                  <a:pt x="261" y="199"/>
                  <a:pt x="261" y="199"/>
                </a:cubicBezTo>
                <a:cubicBezTo>
                  <a:pt x="255" y="196"/>
                  <a:pt x="247" y="198"/>
                  <a:pt x="244" y="204"/>
                </a:cubicBezTo>
                <a:cubicBezTo>
                  <a:pt x="240" y="210"/>
                  <a:pt x="242" y="217"/>
                  <a:pt x="248" y="221"/>
                </a:cubicBezTo>
                <a:cubicBezTo>
                  <a:pt x="264" y="230"/>
                  <a:pt x="264" y="230"/>
                  <a:pt x="264" y="230"/>
                </a:cubicBezTo>
                <a:cubicBezTo>
                  <a:pt x="270" y="233"/>
                  <a:pt x="277" y="231"/>
                  <a:pt x="281" y="225"/>
                </a:cubicBezTo>
                <a:cubicBezTo>
                  <a:pt x="284" y="219"/>
                  <a:pt x="282" y="212"/>
                  <a:pt x="276" y="208"/>
                </a:cubicBezTo>
                <a:close/>
                <a:moveTo>
                  <a:pt x="226" y="20"/>
                </a:moveTo>
                <a:cubicBezTo>
                  <a:pt x="220" y="16"/>
                  <a:pt x="212" y="18"/>
                  <a:pt x="209" y="24"/>
                </a:cubicBezTo>
                <a:cubicBezTo>
                  <a:pt x="200" y="40"/>
                  <a:pt x="200" y="40"/>
                  <a:pt x="200" y="40"/>
                </a:cubicBezTo>
                <a:cubicBezTo>
                  <a:pt x="196" y="46"/>
                  <a:pt x="198" y="53"/>
                  <a:pt x="204" y="57"/>
                </a:cubicBezTo>
                <a:cubicBezTo>
                  <a:pt x="210" y="60"/>
                  <a:pt x="218" y="58"/>
                  <a:pt x="221" y="52"/>
                </a:cubicBezTo>
                <a:cubicBezTo>
                  <a:pt x="230" y="37"/>
                  <a:pt x="230" y="37"/>
                  <a:pt x="230" y="37"/>
                </a:cubicBezTo>
                <a:cubicBezTo>
                  <a:pt x="234" y="31"/>
                  <a:pt x="232" y="23"/>
                  <a:pt x="226" y="20"/>
                </a:cubicBezTo>
                <a:close/>
                <a:moveTo>
                  <a:pt x="173" y="292"/>
                </a:moveTo>
                <a:cubicBezTo>
                  <a:pt x="128" y="292"/>
                  <a:pt x="128" y="292"/>
                  <a:pt x="128" y="292"/>
                </a:cubicBezTo>
                <a:cubicBezTo>
                  <a:pt x="126" y="292"/>
                  <a:pt x="123" y="294"/>
                  <a:pt x="123" y="297"/>
                </a:cubicBezTo>
                <a:cubicBezTo>
                  <a:pt x="123" y="307"/>
                  <a:pt x="123" y="307"/>
                  <a:pt x="123" y="307"/>
                </a:cubicBezTo>
                <a:cubicBezTo>
                  <a:pt x="123" y="308"/>
                  <a:pt x="124" y="309"/>
                  <a:pt x="124" y="310"/>
                </a:cubicBezTo>
                <a:cubicBezTo>
                  <a:pt x="128" y="314"/>
                  <a:pt x="128" y="314"/>
                  <a:pt x="128" y="314"/>
                </a:cubicBezTo>
                <a:cubicBezTo>
                  <a:pt x="129" y="315"/>
                  <a:pt x="129" y="315"/>
                  <a:pt x="130" y="315"/>
                </a:cubicBezTo>
                <a:cubicBezTo>
                  <a:pt x="131" y="316"/>
                  <a:pt x="131" y="316"/>
                  <a:pt x="132" y="316"/>
                </a:cubicBezTo>
                <a:cubicBezTo>
                  <a:pt x="132" y="316"/>
                  <a:pt x="133" y="316"/>
                  <a:pt x="133" y="316"/>
                </a:cubicBezTo>
                <a:cubicBezTo>
                  <a:pt x="141" y="324"/>
                  <a:pt x="141" y="324"/>
                  <a:pt x="141" y="324"/>
                </a:cubicBezTo>
                <a:cubicBezTo>
                  <a:pt x="141" y="325"/>
                  <a:pt x="142" y="325"/>
                  <a:pt x="142" y="326"/>
                </a:cubicBezTo>
                <a:cubicBezTo>
                  <a:pt x="144" y="326"/>
                  <a:pt x="147" y="327"/>
                  <a:pt x="150" y="327"/>
                </a:cubicBezTo>
                <a:cubicBezTo>
                  <a:pt x="150" y="327"/>
                  <a:pt x="150" y="327"/>
                  <a:pt x="150" y="327"/>
                </a:cubicBezTo>
                <a:cubicBezTo>
                  <a:pt x="155" y="326"/>
                  <a:pt x="158" y="326"/>
                  <a:pt x="159" y="325"/>
                </a:cubicBezTo>
                <a:cubicBezTo>
                  <a:pt x="160" y="325"/>
                  <a:pt x="160" y="325"/>
                  <a:pt x="160" y="324"/>
                </a:cubicBezTo>
                <a:cubicBezTo>
                  <a:pt x="160" y="324"/>
                  <a:pt x="168" y="316"/>
                  <a:pt x="169" y="316"/>
                </a:cubicBezTo>
                <a:cubicBezTo>
                  <a:pt x="169" y="316"/>
                  <a:pt x="169" y="316"/>
                  <a:pt x="170" y="316"/>
                </a:cubicBezTo>
                <a:cubicBezTo>
                  <a:pt x="170" y="316"/>
                  <a:pt x="170" y="316"/>
                  <a:pt x="171" y="316"/>
                </a:cubicBezTo>
                <a:cubicBezTo>
                  <a:pt x="172" y="316"/>
                  <a:pt x="173" y="315"/>
                  <a:pt x="174" y="314"/>
                </a:cubicBezTo>
                <a:cubicBezTo>
                  <a:pt x="177" y="310"/>
                  <a:pt x="177" y="310"/>
                  <a:pt x="177" y="310"/>
                </a:cubicBezTo>
                <a:cubicBezTo>
                  <a:pt x="178" y="309"/>
                  <a:pt x="178" y="308"/>
                  <a:pt x="178" y="307"/>
                </a:cubicBezTo>
                <a:cubicBezTo>
                  <a:pt x="178" y="297"/>
                  <a:pt x="178" y="297"/>
                  <a:pt x="178" y="297"/>
                </a:cubicBezTo>
                <a:cubicBezTo>
                  <a:pt x="178" y="294"/>
                  <a:pt x="176" y="292"/>
                  <a:pt x="173" y="292"/>
                </a:cubicBezTo>
                <a:close/>
                <a:moveTo>
                  <a:pt x="151" y="68"/>
                </a:moveTo>
                <a:cubicBezTo>
                  <a:pt x="107" y="68"/>
                  <a:pt x="71" y="105"/>
                  <a:pt x="71" y="151"/>
                </a:cubicBezTo>
                <a:cubicBezTo>
                  <a:pt x="71" y="169"/>
                  <a:pt x="76" y="186"/>
                  <a:pt x="87" y="201"/>
                </a:cubicBezTo>
                <a:cubicBezTo>
                  <a:pt x="87" y="201"/>
                  <a:pt x="92" y="208"/>
                  <a:pt x="95" y="211"/>
                </a:cubicBezTo>
                <a:cubicBezTo>
                  <a:pt x="113" y="234"/>
                  <a:pt x="122" y="252"/>
                  <a:pt x="122" y="266"/>
                </a:cubicBezTo>
                <a:cubicBezTo>
                  <a:pt x="119" y="268"/>
                  <a:pt x="116" y="271"/>
                  <a:pt x="116" y="275"/>
                </a:cubicBezTo>
                <a:cubicBezTo>
                  <a:pt x="116" y="280"/>
                  <a:pt x="120" y="284"/>
                  <a:pt x="125" y="284"/>
                </a:cubicBezTo>
                <a:cubicBezTo>
                  <a:pt x="176" y="284"/>
                  <a:pt x="176" y="284"/>
                  <a:pt x="176" y="284"/>
                </a:cubicBezTo>
                <a:cubicBezTo>
                  <a:pt x="181" y="284"/>
                  <a:pt x="185" y="280"/>
                  <a:pt x="185" y="275"/>
                </a:cubicBezTo>
                <a:cubicBezTo>
                  <a:pt x="185" y="272"/>
                  <a:pt x="184" y="269"/>
                  <a:pt x="181" y="268"/>
                </a:cubicBezTo>
                <a:cubicBezTo>
                  <a:pt x="181" y="251"/>
                  <a:pt x="189" y="232"/>
                  <a:pt x="207" y="211"/>
                </a:cubicBezTo>
                <a:cubicBezTo>
                  <a:pt x="209" y="208"/>
                  <a:pt x="214" y="201"/>
                  <a:pt x="215" y="201"/>
                </a:cubicBezTo>
                <a:cubicBezTo>
                  <a:pt x="225" y="187"/>
                  <a:pt x="230" y="170"/>
                  <a:pt x="231" y="152"/>
                </a:cubicBezTo>
                <a:cubicBezTo>
                  <a:pt x="231" y="129"/>
                  <a:pt x="222" y="109"/>
                  <a:pt x="207" y="93"/>
                </a:cubicBezTo>
                <a:cubicBezTo>
                  <a:pt x="192" y="77"/>
                  <a:pt x="172" y="68"/>
                  <a:pt x="151" y="6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TextBox 503"/>
          <p:cNvSpPr txBox="1"/>
          <p:nvPr/>
        </p:nvSpPr>
        <p:spPr>
          <a:xfrm>
            <a:off x="989965" y="4406265"/>
            <a:ext cx="3357880" cy="1487805"/>
          </a:xfrm>
          <a:prstGeom prst="rect">
            <a:avLst/>
          </a:prstGeom>
          <a:noFill/>
        </p:spPr>
        <p:txBody>
          <a:bodyPr wrap="square" rtlCol="0">
            <a:spAutoFit/>
          </a:bodyPr>
          <a:p>
            <a:pPr fontAlgn="auto">
              <a:lnSpc>
                <a:spcPct val="130000"/>
              </a:lnSpc>
              <a:spcAft>
                <a:spcPts val="600"/>
              </a:spcAft>
            </a:pPr>
            <a:r>
              <a:rPr lang="zh-CN" sz="1800" dirty="0">
                <a:solidFill>
                  <a:schemeClr val="bg1">
                    <a:lumMod val="95000"/>
                  </a:schemeClr>
                </a:solidFill>
                <a:latin typeface="微软雅黑" panose="020B0503020204020204" pitchFamily="34" charset="-122"/>
                <a:ea typeface="微软雅黑" panose="020B0503020204020204" pitchFamily="34" charset="-122"/>
                <a:sym typeface="+mn-ea"/>
              </a:rPr>
              <a:t>搜索公平</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a:p>
            <a:pPr algn="l">
              <a:lnSpc>
                <a:spcPct val="130000"/>
              </a:lnSpc>
              <a:spcAft>
                <a:spcPts val="600"/>
              </a:spcAft>
              <a:buClrTx/>
              <a:buSzTx/>
              <a:buFontTx/>
            </a:pPr>
            <a:r>
              <a:rPr lang="zh-CN" sz="1600" dirty="0">
                <a:solidFill>
                  <a:schemeClr val="bg1"/>
                </a:solidFill>
                <a:latin typeface="微软雅黑" panose="020B0503020204020204" pitchFamily="34" charset="-122"/>
                <a:ea typeface="微软雅黑" panose="020B0503020204020204" pitchFamily="34" charset="-122"/>
                <a:sym typeface="+mn-ea"/>
              </a:rPr>
              <a:t>通过智能合约确保搜索过程公平性。智能合约按照预定义的逻辑诚实地执行搜索操作，并返回相应的结果</a:t>
            </a:r>
            <a:r>
              <a:rPr lang="zh-CN" sz="1600" dirty="0">
                <a:solidFill>
                  <a:schemeClr val="bg1"/>
                </a:solidFill>
                <a:latin typeface="微软雅黑" panose="020B0503020204020204" pitchFamily="34" charset="-122"/>
                <a:ea typeface="微软雅黑" panose="020B0503020204020204" pitchFamily="34" charset="-122"/>
              </a:rPr>
              <a:t>。</a:t>
            </a:r>
            <a:endParaRPr lang="zh-CN" sz="1600" dirty="0">
              <a:solidFill>
                <a:schemeClr val="bg1"/>
              </a:solidFill>
              <a:latin typeface="微软雅黑" panose="020B0503020204020204" pitchFamily="34" charset="-122"/>
              <a:ea typeface="微软雅黑" panose="020B0503020204020204" pitchFamily="34" charset="-122"/>
            </a:endParaRPr>
          </a:p>
        </p:txBody>
      </p:sp>
      <p:sp>
        <p:nvSpPr>
          <p:cNvPr id="6" name="TextBox 503"/>
          <p:cNvSpPr txBox="1"/>
          <p:nvPr/>
        </p:nvSpPr>
        <p:spPr>
          <a:xfrm>
            <a:off x="7374255" y="3926205"/>
            <a:ext cx="3819525" cy="2447925"/>
          </a:xfrm>
          <a:prstGeom prst="rect">
            <a:avLst/>
          </a:prstGeom>
          <a:noFill/>
        </p:spPr>
        <p:txBody>
          <a:bodyPr wrap="square" rtlCol="0">
            <a:spAutoFit/>
          </a:bodyPr>
          <a:lstStyle/>
          <a:p>
            <a:pPr fontAlgn="auto">
              <a:lnSpc>
                <a:spcPct val="130000"/>
              </a:lnSpc>
              <a:spcAft>
                <a:spcPts val="600"/>
              </a:spcAft>
            </a:pPr>
            <a:r>
              <a:rPr lang="zh-CN" sz="1800" dirty="0">
                <a:solidFill>
                  <a:schemeClr val="bg1">
                    <a:lumMod val="95000"/>
                  </a:schemeClr>
                </a:solidFill>
                <a:latin typeface="微软雅黑" panose="020B0503020204020204" pitchFamily="34" charset="-122"/>
                <a:ea typeface="微软雅黑" panose="020B0503020204020204" pitchFamily="34" charset="-122"/>
                <a:sym typeface="+mn-ea"/>
              </a:rPr>
              <a:t>安全和隐私</a:t>
            </a:r>
            <a:endParaRPr lang="zh-CN" sz="1600" dirty="0">
              <a:solidFill>
                <a:schemeClr val="bg1">
                  <a:lumMod val="95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文件的加密密钥通过ABE算法加密，然后使用AES算法与其他信息（文件位置哈希密文）一起加密，并存储在区块链上。属性不符合访问策略的用户无法解密文件加密密钥，无法从IPFS下载加密的文件。实现了对数据的细粒度访问控制。</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矩形 3"/>
          <p:cNvSpPr>
            <a:spLocks noChangeArrowheads="1"/>
          </p:cNvSpPr>
          <p:nvPr/>
        </p:nvSpPr>
        <p:spPr bwMode="auto">
          <a:xfrm>
            <a:off x="2047333" y="405606"/>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sz="2935" b="1" dirty="0">
                <a:solidFill>
                  <a:srgbClr val="90807A"/>
                </a:solidFill>
                <a:latin typeface="Arial" panose="020B0604020202020204" pitchFamily="34" charset="0"/>
                <a:cs typeface="Arial" panose="020B0604020202020204" pitchFamily="34" charset="0"/>
              </a:rPr>
              <a:t>安全和隐私分析</a:t>
            </a:r>
            <a:endParaRPr lang="zh-CN" sz="2935" b="1" dirty="0">
              <a:solidFill>
                <a:srgbClr val="90807A"/>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ISPRING_ULTRA_SCORM_COURSE_ID" val="BC1DC2A8-874B-4D41-9B27-B430171478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CqGs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qhrF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qGsU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Koax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Koax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Koax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KoaxS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oaxS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K4axS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ArhrFIKwvAbUoAAABrAAAAGwAAAHVuaXZlcnNhbC91bml2ZXJzYWwucG5nLnhtbLOxr8jNUShLLSrOzM+zVTLUM1Cyt+PlsikoSi3LTC1XqACKGekZQICSQiUqtzwzpSQDKGRgbowQzEjNTM8osVWyMDCFC+oDzQQAUEsBAgAAFAACAAgAKoaxSBUOrShkBAAABxEAAB0AAAAAAAAAAQAAAAAAAAAAAHVuaXZlcnNhbC9jb21tb25fbWVzc2FnZXMubG5nUEsBAgAAFAACAAgAKoaxSAh+CyMpAwAAhgwAACcAAAAAAAAAAQAAAAAAnwQAAHVuaXZlcnNhbC9mbGFzaF9wdWJsaXNoaW5nX3NldHRpbmdzLnhtbFBLAQIAABQAAgAIACqGsUi1/AlkugIAAFUKAAAhAAAAAAAAAAEAAAAAAA0IAAB1bml2ZXJzYWwvZmxhc2hfc2tpbl9zZXR0aW5ncy54bWxQSwECAAAUAAIACAAqhrFIKpYPZ/4CAACXCwAAJgAAAAAAAAABAAAAAAAGCwAAdW5pdmVyc2FsL2h0bWxfcHVibGlzaGluZ19zZXR0aW5ncy54bWxQSwECAAAUAAIACAAqhrFIaHFSkZoBAAAfBgAAHwAAAAAAAAABAAAAAABIDgAAdW5pdmVyc2FsL2h0bWxfc2tpbl9zZXR0aW5ncy5qc1BLAQIAABQAAgAIACqGsUg9PC/RwQAAAOUBAAAaAAAAAAAAAAEAAAAAAB8QAAB1bml2ZXJzYWwvaTE4bl9wcmVzZXRzLnhtbFBLAQIAABQAAgAIACqGsUia+ZZkawAAAGsAAAAcAAAAAAAAAAEAAAAAABgRAAB1bml2ZXJzYWwvbG9jYWxfc2V0dGluZ3MueG1sUEsBAgAAFAACAAgARJRXRyO0Tvv7AgAAsAgAABQAAAAAAAAAAQAAAAAAvREAAHVuaXZlcnNhbC9wbGF5ZXIueG1sUEsBAgAAFAACAAgAKoaxSLCHI/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
  <p:tag name="ISPRING_PRESENTATION_TITLE" val="3344"/>
</p:tagLst>
</file>

<file path=ppt/theme/theme1.xml><?xml version="1.0" encoding="utf-8"?>
<a:theme xmlns:a="http://schemas.openxmlformats.org/drawingml/2006/main" name="Office 主题">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2507</Words>
  <Application>WPS 演示</Application>
  <PresentationFormat>宽屏</PresentationFormat>
  <Paragraphs>147</Paragraphs>
  <Slides>11</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微软雅黑</vt:lpstr>
      <vt:lpstr>Arial Unicode MS</vt:lpstr>
      <vt:lpstr>Calibri</vt:lpstr>
      <vt:lpstr>Times New Roman</vt:lpstr>
      <vt:lpstr>Calibri</vt:lpstr>
      <vt:lpstr>04b_20</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3344</dc:title>
  <dc:creator>Lizzy</dc:creator>
  <cp:lastModifiedBy>花隐»»</cp:lastModifiedBy>
  <cp:revision>540</cp:revision>
  <dcterms:created xsi:type="dcterms:W3CDTF">2014-06-18T03:33:00Z</dcterms:created>
  <dcterms:modified xsi:type="dcterms:W3CDTF">2019-11-15T06:25:28Z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2052-11.1.0.8648</vt:lpwstr>
  </property>
</Properties>
</file>