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9" r:id="rId4"/>
    <p:sldId id="277" r:id="rId5"/>
    <p:sldId id="278" r:id="rId6"/>
    <p:sldId id="279" r:id="rId7"/>
    <p:sldId id="280" r:id="rId8"/>
    <p:sldId id="281" r:id="rId9"/>
    <p:sldId id="282" r:id="rId10"/>
    <p:sldId id="283" r:id="rId11"/>
    <p:sldId id="285" r:id="rId12"/>
    <p:sldId id="28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860"/>
    <a:srgbClr val="8DA1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038" autoAdjust="0"/>
  </p:normalViewPr>
  <p:slideViewPr>
    <p:cSldViewPr snapToGrid="0" showGuides="1">
      <p:cViewPr varScale="1">
        <p:scale>
          <a:sx n="39" d="100"/>
          <a:sy n="39" d="100"/>
        </p:scale>
        <p:origin x="2357" y="53"/>
      </p:cViewPr>
      <p:guideLst>
        <p:guide orient="horz" pos="2183"/>
        <p:guide pos="3840"/>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1F99-FBDC-4A1D-B246-11414C0E0764}"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4EC11-0E3E-4378-A623-F2B0778923EF}" type="slidenum">
              <a:rPr lang="zh-CN" altLang="en-US" smtClean="0"/>
              <a:t>‹#›</a:t>
            </a:fld>
            <a:endParaRPr lang="zh-CN" altLang="en-US"/>
          </a:p>
        </p:txBody>
      </p:sp>
    </p:spTree>
    <p:extLst>
      <p:ext uri="{BB962C8B-B14F-4D97-AF65-F5344CB8AC3E}">
        <p14:creationId xmlns:p14="http://schemas.microsoft.com/office/powerpoint/2010/main" val="168043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LSTM</a:t>
            </a:r>
            <a:r>
              <a:rPr lang="zh-CN" altLang="en-US" dirty="0"/>
              <a:t>的新型深度学习方法用于多时间尺度电动汽车充电负荷预测</a:t>
            </a:r>
            <a:endParaRPr lang="en-US" altLang="zh-CN" dirty="0"/>
          </a:p>
          <a:p>
            <a:r>
              <a:rPr lang="en-US" altLang="zh-CN" dirty="0"/>
              <a:t>19</a:t>
            </a:r>
            <a:r>
              <a:rPr lang="zh-CN" altLang="en-US" dirty="0"/>
              <a:t>年上半年国际智能电网创新技术大会</a:t>
            </a:r>
            <a:r>
              <a:rPr lang="en-US" altLang="zh-CN" dirty="0"/>
              <a:t>(</a:t>
            </a:r>
            <a:r>
              <a:rPr lang="zh-CN" altLang="en-US" dirty="0"/>
              <a:t>亚洲区</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a:t>
            </a:fld>
            <a:endParaRPr lang="zh-CN" altLang="en-US"/>
          </a:p>
        </p:txBody>
      </p:sp>
    </p:spTree>
    <p:extLst>
      <p:ext uri="{BB962C8B-B14F-4D97-AF65-F5344CB8AC3E}">
        <p14:creationId xmlns:p14="http://schemas.microsoft.com/office/powerpoint/2010/main" val="3566437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10</a:t>
            </a:fld>
            <a:endParaRPr lang="zh-CN" altLang="en-US"/>
          </a:p>
        </p:txBody>
      </p:sp>
    </p:spTree>
    <p:extLst>
      <p:ext uri="{BB962C8B-B14F-4D97-AF65-F5344CB8AC3E}">
        <p14:creationId xmlns:p14="http://schemas.microsoft.com/office/powerpoint/2010/main" val="3045480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在实验过程中，我们验证了两个模型在两个不同时标下的负荷预测效果，性能比较如表</a:t>
            </a:r>
            <a:r>
              <a:rPr lang="en-US" altLang="zh-CN" dirty="0"/>
              <a:t>I</a:t>
            </a:r>
            <a:r>
              <a:rPr lang="zh-CN" altLang="en-US" dirty="0"/>
              <a:t>所示。。从表中可以看出，与</a:t>
            </a:r>
            <a:r>
              <a:rPr lang="en-US" altLang="zh-CN" dirty="0"/>
              <a:t>ANN</a:t>
            </a:r>
            <a:r>
              <a:rPr lang="zh-CN" altLang="en-US" dirty="0"/>
              <a:t>模型的预测误差相比，</a:t>
            </a:r>
            <a:r>
              <a:rPr lang="en-US" altLang="zh-CN" dirty="0" err="1"/>
              <a:t>LsTM</a:t>
            </a:r>
            <a:r>
              <a:rPr lang="zh-CN" altLang="en-US" dirty="0"/>
              <a:t>模型在两个时标上的预测误差仅为</a:t>
            </a:r>
            <a:r>
              <a:rPr lang="en-US" altLang="zh-CN" dirty="0"/>
              <a:t>ANN</a:t>
            </a:r>
            <a:r>
              <a:rPr lang="zh-CN" altLang="en-US" dirty="0"/>
              <a:t>模型的预测误差的三分之一。此外，测试集中以</a:t>
            </a:r>
            <a:r>
              <a:rPr lang="en-US" altLang="zh-CN" dirty="0"/>
              <a:t>15</a:t>
            </a:r>
            <a:r>
              <a:rPr lang="zh-CN" altLang="en-US" dirty="0"/>
              <a:t>分钟为间隔的</a:t>
            </a:r>
            <a:r>
              <a:rPr lang="en-US" altLang="zh-CN" dirty="0"/>
              <a:t>LSTM</a:t>
            </a:r>
            <a:r>
              <a:rPr lang="zh-CN" altLang="en-US" dirty="0"/>
              <a:t>模型的</a:t>
            </a:r>
            <a:r>
              <a:rPr lang="en-US" altLang="zh-CN" dirty="0"/>
              <a:t>RMSE</a:t>
            </a:r>
            <a:r>
              <a:rPr lang="zh-CN" altLang="en-US" dirty="0"/>
              <a:t>和</a:t>
            </a:r>
            <a:r>
              <a:rPr lang="en-US" altLang="zh-CN" dirty="0"/>
              <a:t>MAE</a:t>
            </a:r>
            <a:r>
              <a:rPr lang="zh-CN" altLang="en-US" dirty="0"/>
              <a:t>为</a:t>
            </a:r>
            <a:r>
              <a:rPr lang="en-US" altLang="zh-CN" dirty="0"/>
              <a:t>12.302</a:t>
            </a:r>
            <a:r>
              <a:rPr lang="zh-CN" altLang="en-US" dirty="0"/>
              <a:t>和</a:t>
            </a:r>
            <a:r>
              <a:rPr lang="en-US" altLang="zh-CN" dirty="0"/>
              <a:t>5.509</a:t>
            </a:r>
            <a:r>
              <a:rPr lang="zh-CN" altLang="en-US" dirty="0"/>
              <a:t>，而</a:t>
            </a:r>
            <a:r>
              <a:rPr lang="en-US" altLang="zh-CN" dirty="0"/>
              <a:t>ANN</a:t>
            </a:r>
            <a:r>
              <a:rPr lang="zh-CN" altLang="en-US" dirty="0"/>
              <a:t>看到的结果更差，为</a:t>
            </a:r>
            <a:r>
              <a:rPr lang="en-US" altLang="zh-CN" dirty="0"/>
              <a:t>36.630</a:t>
            </a:r>
            <a:r>
              <a:rPr lang="zh-CN" altLang="en-US" dirty="0"/>
              <a:t>和</a:t>
            </a:r>
            <a:r>
              <a:rPr lang="en-US" altLang="zh-CN" dirty="0"/>
              <a:t>21.755</a:t>
            </a:r>
            <a:r>
              <a:rPr lang="zh-CN" altLang="en-US" dirty="0"/>
              <a:t>。通过比较，可以看到两个不同时间尺度的预测误差，随着时间间隔的减小，数据量增加，预测误差也减小。</a:t>
            </a:r>
            <a:r>
              <a:rPr lang="en-US" altLang="zh-CN" dirty="0"/>
              <a:t>LSTM</a:t>
            </a:r>
            <a:r>
              <a:rPr lang="zh-CN" altLang="en-US" dirty="0"/>
              <a:t>模型在</a:t>
            </a:r>
            <a:r>
              <a:rPr lang="en-US" altLang="zh-CN" dirty="0"/>
              <a:t>30</a:t>
            </a:r>
            <a:r>
              <a:rPr lang="zh-CN" altLang="en-US" dirty="0"/>
              <a:t>分钟间隔内的测试集预测误差不到一半，而在</a:t>
            </a:r>
            <a:r>
              <a:rPr lang="en-US" altLang="zh-CN" dirty="0"/>
              <a:t>15</a:t>
            </a:r>
            <a:r>
              <a:rPr lang="zh-CN" altLang="en-US" dirty="0"/>
              <a:t>分钟间隔内的误差就小于测试集的预测误差的一半。</a:t>
            </a:r>
          </a:p>
        </p:txBody>
      </p:sp>
      <p:sp>
        <p:nvSpPr>
          <p:cNvPr id="4" name="灯片编号占位符 3"/>
          <p:cNvSpPr>
            <a:spLocks noGrp="1"/>
          </p:cNvSpPr>
          <p:nvPr>
            <p:ph type="sldNum" sz="quarter" idx="10"/>
          </p:nvPr>
        </p:nvSpPr>
        <p:spPr/>
        <p:txBody>
          <a:bodyPr/>
          <a:lstStyle/>
          <a:p>
            <a:fld id="{D564EC11-0E3E-4378-A623-F2B0778923EF}" type="slidenum">
              <a:rPr lang="zh-CN" altLang="en-US" smtClean="0"/>
              <a:t>11</a:t>
            </a:fld>
            <a:endParaRPr lang="zh-CN" altLang="en-US"/>
          </a:p>
        </p:txBody>
      </p:sp>
    </p:spTree>
    <p:extLst>
      <p:ext uri="{BB962C8B-B14F-4D97-AF65-F5344CB8AC3E}">
        <p14:creationId xmlns:p14="http://schemas.microsoft.com/office/powerpoint/2010/main" val="305149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12</a:t>
            </a:fld>
            <a:endParaRPr lang="zh-CN" altLang="en-US"/>
          </a:p>
        </p:txBody>
      </p:sp>
    </p:spTree>
    <p:extLst>
      <p:ext uri="{BB962C8B-B14F-4D97-AF65-F5344CB8AC3E}">
        <p14:creationId xmlns:p14="http://schemas.microsoft.com/office/powerpoint/2010/main" val="3498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短期负荷预测是能源管理系统中的重要问题，也是维持电力系统稳定有效运行的关键措施，为机组的承担和经济负荷的分配提供合理的未来负荷曲线。具体而言，在不同时间范围内的负荷预测在电力系统中具有各种相应的作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电力负荷预测模型可以分为传统统计模型和人工智能（</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）模型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电动汽车类型分类</a:t>
            </a:r>
            <a:endParaRPr lang="en-US" altLang="zh-CN" sz="1200" b="0" i="0" kern="1200" dirty="0">
              <a:solidFill>
                <a:schemeClr val="tx1"/>
              </a:solidFill>
              <a:effectLst/>
              <a:latin typeface="+mn-lt"/>
              <a:ea typeface="+mn-ea"/>
              <a:cs typeface="+mn-cs"/>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近年来，深度学习方法获得了广泛的关注，并用于图像语义分割，目标检测，自然语言处理以及许多其他科学和工程领域。</a:t>
            </a:r>
            <a:endParaRPr lang="zh-CN" altLang="en-US" dirty="0"/>
          </a:p>
        </p:txBody>
      </p:sp>
      <p:sp>
        <p:nvSpPr>
          <p:cNvPr id="4" name="灯片编号占位符 3"/>
          <p:cNvSpPr>
            <a:spLocks noGrp="1"/>
          </p:cNvSpPr>
          <p:nvPr>
            <p:ph type="sldNum" sz="quarter" idx="5"/>
          </p:nvPr>
        </p:nvSpPr>
        <p:spPr/>
        <p:txBody>
          <a:bodyPr/>
          <a:lstStyle/>
          <a:p>
            <a:fld id="{D564EC11-0E3E-4378-A623-F2B0778923EF}" type="slidenum">
              <a:rPr lang="zh-CN" altLang="en-US" smtClean="0"/>
              <a:t>2</a:t>
            </a:fld>
            <a:endParaRPr lang="zh-CN" altLang="en-US"/>
          </a:p>
        </p:txBody>
      </p:sp>
    </p:spTree>
    <p:extLst>
      <p:ext uri="{BB962C8B-B14F-4D97-AF65-F5344CB8AC3E}">
        <p14:creationId xmlns:p14="http://schemas.microsoft.com/office/powerpoint/2010/main" val="172208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递归神经网络是基于序列输入信息的模型。传统的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结构在处理时间序列和长延迟任务时会出现梯度爆炸和梯度消失的问题。</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神经网络是</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的变体。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的问题在于，由于神经元功能不完善，网络会记住应忘记的信息，而忘记应记住的信息。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为了解决这个问题，</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通过引入智能控制的自循环循环，创建了一条允许梯度长时间流动的路径。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这些控制的自循环由输入门（</a:t>
            </a:r>
            <a:r>
              <a:rPr lang="en-US" altLang="zh-CN" sz="1200" b="0" i="0" kern="1200" dirty="0">
                <a:solidFill>
                  <a:schemeClr val="tx1"/>
                </a:solidFill>
                <a:effectLst/>
                <a:latin typeface="+mn-lt"/>
                <a:ea typeface="+mn-ea"/>
                <a:cs typeface="+mn-cs"/>
              </a:rPr>
              <a:t>Γ</a:t>
            </a:r>
            <a:r>
              <a:rPr lang="zh-CN" altLang="en-US" sz="1200" b="0" i="0" kern="1200" dirty="0">
                <a:solidFill>
                  <a:schemeClr val="tx1"/>
                </a:solidFill>
                <a:effectLst/>
                <a:latin typeface="+mn-lt"/>
                <a:ea typeface="+mn-ea"/>
                <a:cs typeface="+mn-cs"/>
              </a:rPr>
              <a:t>的</a:t>
            </a:r>
            <a:r>
              <a:rPr lang="en-US" altLang="zh-CN" sz="1200" b="0" i="1" kern="1200" baseline="-25000" dirty="0">
                <a:solidFill>
                  <a:schemeClr val="tx1"/>
                </a:solidFill>
                <a:effectLst/>
                <a:latin typeface="+mn-lt"/>
                <a:ea typeface="+mn-ea"/>
                <a:cs typeface="+mn-cs"/>
              </a:rPr>
              <a:t>Û</a:t>
            </a:r>
            <a:r>
              <a:rPr lang="zh-CN" altLang="en-US" sz="1200" b="0" i="0" kern="1200" dirty="0">
                <a:solidFill>
                  <a:schemeClr val="tx1"/>
                </a:solidFill>
                <a:effectLst/>
                <a:latin typeface="+mn-lt"/>
                <a:ea typeface="+mn-ea"/>
                <a:cs typeface="+mn-cs"/>
              </a:rPr>
              <a:t>），遗忘门（</a:t>
            </a:r>
            <a:r>
              <a:rPr lang="en-US" altLang="zh-CN" sz="1200" b="0" i="0" kern="1200" dirty="0">
                <a:solidFill>
                  <a:schemeClr val="tx1"/>
                </a:solidFill>
                <a:effectLst/>
                <a:latin typeface="+mn-lt"/>
                <a:ea typeface="+mn-ea"/>
                <a:cs typeface="+mn-cs"/>
              </a:rPr>
              <a:t>Γ </a:t>
            </a:r>
            <a:r>
              <a:rPr lang="zh-CN" altLang="en-US" sz="1200" b="0" i="1" kern="1200" baseline="-25000" dirty="0">
                <a:solidFill>
                  <a:schemeClr val="tx1"/>
                </a:solidFill>
                <a:effectLst/>
                <a:latin typeface="+mn-lt"/>
                <a:ea typeface="+mn-ea"/>
                <a:cs typeface="+mn-cs"/>
              </a:rPr>
              <a:t>˚</a:t>
            </a:r>
            <a:r>
              <a:rPr lang="en-US" altLang="zh-CN" sz="1200" b="0" i="1" kern="1200" baseline="-250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）和输出门（</a:t>
            </a:r>
            <a:r>
              <a:rPr lang="en-US" altLang="zh-CN" sz="1200" b="0" i="0" kern="1200" dirty="0">
                <a:solidFill>
                  <a:schemeClr val="tx1"/>
                </a:solidFill>
                <a:effectLst/>
                <a:latin typeface="+mn-lt"/>
                <a:ea typeface="+mn-ea"/>
                <a:cs typeface="+mn-cs"/>
              </a:rPr>
              <a:t>Γ </a:t>
            </a:r>
            <a:r>
              <a:rPr lang="en-US" altLang="zh-CN" sz="1200" b="0" i="1" kern="1200" baseline="-25000" dirty="0">
                <a:solidFill>
                  <a:schemeClr val="tx1"/>
                </a:solidFill>
                <a:effectLst/>
                <a:latin typeface="+mn-lt"/>
                <a:ea typeface="+mn-ea"/>
                <a:cs typeface="+mn-cs"/>
              </a:rPr>
              <a:t>Ò</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输入门确定隐藏层信息的更新，而遗忘门确定更新的信息是否包含最后时刻的信息。输出门决定将选择哪部分信息。</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此外</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ö </a:t>
            </a:r>
            <a:r>
              <a:rPr lang="zh-CN" altLang="en-US" sz="1200" b="0" i="1" kern="1200" baseline="-25000" dirty="0">
                <a:solidFill>
                  <a:schemeClr val="tx1"/>
                </a:solidFill>
                <a:effectLst/>
                <a:latin typeface="+mn-lt"/>
                <a:ea typeface="+mn-ea"/>
                <a:cs typeface="+mn-cs"/>
              </a:rPr>
              <a:t>吨</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是</a:t>
            </a:r>
            <a:r>
              <a:rPr lang="en-US" altLang="zh-CN" sz="1200" b="0" i="1"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时隙的输出，</a:t>
            </a:r>
            <a:r>
              <a:rPr lang="en-US" altLang="zh-CN" sz="1200" b="0" i="1" kern="1200" dirty="0">
                <a:solidFill>
                  <a:schemeClr val="tx1"/>
                </a:solidFill>
                <a:effectLst/>
                <a:latin typeface="+mn-lt"/>
                <a:ea typeface="+mn-ea"/>
                <a:cs typeface="+mn-cs"/>
              </a:rPr>
              <a:t>x </a:t>
            </a:r>
            <a:r>
              <a:rPr lang="en-US" altLang="zh-CN" sz="1200" b="0" i="1" kern="1200" baseline="-250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是当前时刻的输入，</a:t>
            </a:r>
            <a:r>
              <a:rPr lang="zh-CN" altLang="en-US" sz="1200" b="0" i="0" u="none" strike="noStrike" kern="1200" dirty="0">
                <a:solidFill>
                  <a:schemeClr val="tx1"/>
                </a:solidFill>
                <a:effectLst/>
                <a:latin typeface="+mn-lt"/>
                <a:ea typeface="+mn-ea"/>
                <a:cs typeface="+mn-cs"/>
              </a:rPr>
              <a:t>小号</a:t>
            </a:r>
            <a:r>
              <a:rPr lang="en-US" altLang="zh-CN" sz="1200" b="0" i="0" u="none" strike="noStrike" kern="1200" dirty="0">
                <a:solidFill>
                  <a:schemeClr val="tx1"/>
                </a:solidFill>
                <a:effectLst/>
                <a:latin typeface="+mn-lt"/>
                <a:ea typeface="+mn-ea"/>
                <a:cs typeface="+mn-cs"/>
              </a:rPr>
              <a:t>〜Ť</a:t>
            </a:r>
            <a:r>
              <a:rPr lang="zh-CN" altLang="en-US" sz="1200" b="0" i="0" kern="1200" dirty="0">
                <a:solidFill>
                  <a:schemeClr val="tx1"/>
                </a:solidFill>
                <a:effectLst/>
                <a:latin typeface="+mn-lt"/>
                <a:ea typeface="+mn-ea"/>
                <a:cs typeface="+mn-cs"/>
              </a:rPr>
              <a:t>是新的候选值，</a:t>
            </a:r>
            <a:r>
              <a:rPr lang="en-US" altLang="zh-CN" sz="1200" b="0" i="1" kern="1200" dirty="0">
                <a:solidFill>
                  <a:schemeClr val="tx1"/>
                </a:solidFill>
                <a:effectLst/>
                <a:latin typeface="+mn-lt"/>
                <a:ea typeface="+mn-ea"/>
                <a:cs typeface="+mn-cs"/>
              </a:rPr>
              <a:t>S </a:t>
            </a:r>
            <a:r>
              <a:rPr lang="en-US" altLang="zh-CN" sz="1200" b="0" i="1" kern="1200" baseline="-250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是当前块的内存，</a:t>
            </a:r>
            <a:r>
              <a:rPr lang="en-US" altLang="zh-CN" sz="1200" b="0" i="1" kern="1200" dirty="0">
                <a:solidFill>
                  <a:schemeClr val="tx1"/>
                </a:solidFill>
                <a:effectLst/>
                <a:latin typeface="+mn-lt"/>
                <a:ea typeface="+mn-ea"/>
                <a:cs typeface="+mn-cs"/>
              </a:rPr>
              <a:t>S </a:t>
            </a:r>
            <a:r>
              <a:rPr lang="en-US" altLang="zh-CN" sz="1200" b="0" i="1" kern="1200" baseline="-25000" dirty="0">
                <a:solidFill>
                  <a:schemeClr val="tx1"/>
                </a:solidFill>
                <a:effectLst/>
                <a:latin typeface="+mn-lt"/>
                <a:ea typeface="+mn-ea"/>
                <a:cs typeface="+mn-cs"/>
              </a:rPr>
              <a:t>t</a:t>
            </a:r>
            <a:r>
              <a:rPr lang="zh-CN" altLang="en-US" sz="1200" b="0" i="0" kern="1200" baseline="-25000" dirty="0">
                <a:solidFill>
                  <a:schemeClr val="tx1"/>
                </a:solidFill>
                <a:effectLst/>
                <a:latin typeface="+mn-lt"/>
                <a:ea typeface="+mn-ea"/>
                <a:cs typeface="+mn-cs"/>
              </a:rPr>
              <a:t> </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是上一个块的内存，</a:t>
            </a:r>
            <a:r>
              <a:rPr lang="en-US" altLang="zh-CN" sz="1200" b="0" i="1"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是权重，</a:t>
            </a:r>
            <a:r>
              <a:rPr lang="en-US" altLang="zh-CN" sz="1200" b="0" i="1"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是偏置，符号*是元素乘数。</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3</a:t>
            </a:fld>
            <a:endParaRPr lang="zh-CN" altLang="en-US"/>
          </a:p>
        </p:txBody>
      </p:sp>
    </p:spTree>
    <p:extLst>
      <p:ext uri="{BB962C8B-B14F-4D97-AF65-F5344CB8AC3E}">
        <p14:creationId xmlns:p14="http://schemas.microsoft.com/office/powerpoint/2010/main" val="15205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在本节中，</a:t>
            </a:r>
            <a:r>
              <a:rPr lang="zh-CN" altLang="en-US" sz="1200" b="0" i="0" u="none" strike="noStrike" kern="1200" dirty="0">
                <a:solidFill>
                  <a:schemeClr val="tx1"/>
                </a:solidFill>
                <a:effectLst/>
                <a:latin typeface="+mn-lt"/>
                <a:ea typeface="+mn-ea"/>
                <a:cs typeface="+mn-cs"/>
              </a:rPr>
              <a:t>图</a:t>
            </a:r>
            <a:r>
              <a:rPr lang="en-US" altLang="zh-CN" sz="1200" b="0" i="0" u="none" strike="noStrike"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给出了</a:t>
            </a:r>
            <a:r>
              <a:rPr lang="en-US" altLang="zh-CN" sz="1200" b="0" i="0" kern="1200" dirty="0">
                <a:solidFill>
                  <a:schemeClr val="tx1"/>
                </a:solidFill>
                <a:effectLst/>
                <a:latin typeface="+mn-lt"/>
                <a:ea typeface="+mn-ea"/>
                <a:cs typeface="+mn-cs"/>
              </a:rPr>
              <a:t>PEV</a:t>
            </a:r>
            <a:r>
              <a:rPr lang="zh-CN" altLang="en-US" sz="1200" b="0" i="0" kern="1200" dirty="0">
                <a:solidFill>
                  <a:schemeClr val="tx1"/>
                </a:solidFill>
                <a:effectLst/>
                <a:latin typeface="+mn-lt"/>
                <a:ea typeface="+mn-ea"/>
                <a:cs typeface="+mn-cs"/>
              </a:rPr>
              <a:t>负荷的超短期预测框架。该框架从对输入数据进行预处理开始。然后，将数据集划分为训练集和测试集，并全部归一化。此外，将训练集数据输入到</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中进行预训练，其中将训练集的</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％用作验证集。根据模型在验证集上的性能，对超参数进行了很好的调整，以实现最佳性能。最后，通过使用测试集数据评估模型的性能来获得预训练模型，并计算均方根误差（</a:t>
            </a:r>
            <a:r>
              <a:rPr lang="en-US" altLang="zh-CN" sz="1200" b="0" i="0" kern="1200" dirty="0">
                <a:solidFill>
                  <a:schemeClr val="tx1"/>
                </a:solidFill>
                <a:effectLst/>
                <a:latin typeface="+mn-lt"/>
                <a:ea typeface="+mn-ea"/>
                <a:cs typeface="+mn-cs"/>
              </a:rPr>
              <a:t>RMSE</a:t>
            </a:r>
            <a:r>
              <a:rPr lang="zh-CN" altLang="en-US" sz="1200" b="0" i="0" kern="1200" dirty="0">
                <a:solidFill>
                  <a:schemeClr val="tx1"/>
                </a:solidFill>
                <a:effectLst/>
                <a:latin typeface="+mn-lt"/>
                <a:ea typeface="+mn-ea"/>
                <a:cs typeface="+mn-cs"/>
              </a:rPr>
              <a:t>）和平均绝对误差（</a:t>
            </a:r>
            <a:r>
              <a:rPr lang="en-US" altLang="zh-CN" sz="1200" b="0" i="0" kern="1200" dirty="0">
                <a:solidFill>
                  <a:schemeClr val="tx1"/>
                </a:solidFill>
                <a:effectLst/>
                <a:latin typeface="+mn-lt"/>
                <a:ea typeface="+mn-ea"/>
                <a:cs typeface="+mn-cs"/>
              </a:rPr>
              <a:t>MAE</a:t>
            </a:r>
            <a:r>
              <a:rPr lang="zh-CN" altLang="en-US" sz="1200" b="0" i="0" kern="1200" dirty="0">
                <a:solidFill>
                  <a:schemeClr val="tx1"/>
                </a:solidFill>
                <a:effectLst/>
                <a:latin typeface="+mn-lt"/>
                <a:ea typeface="+mn-ea"/>
                <a:cs typeface="+mn-cs"/>
              </a:rPr>
              <a:t>）以验证模型的有效性。</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的完整培训过程如下所示：</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4</a:t>
            </a:fld>
            <a:endParaRPr lang="zh-CN" altLang="en-US"/>
          </a:p>
        </p:txBody>
      </p:sp>
    </p:spTree>
    <p:extLst>
      <p:ext uri="{BB962C8B-B14F-4D97-AF65-F5344CB8AC3E}">
        <p14:creationId xmlns:p14="http://schemas.microsoft.com/office/powerpoint/2010/main" val="115251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本文使用的数据集由深圳的私家车充电站运营公司提供。选择了</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2017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月至</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2018</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月的全年约</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60,000</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个充电负荷数据。充电站有</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24</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个充电桩。由于每辆车的随机充电开始时间和充电桩的选择，我们需要在时间维度上对数据进行整合和拆分，原始数据会有异常值和缺失值，因此，数据预处理对于负荷预测的准确性。</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5</a:t>
            </a:fld>
            <a:endParaRPr lang="zh-CN" altLang="en-US"/>
          </a:p>
        </p:txBody>
      </p:sp>
    </p:spTree>
    <p:extLst>
      <p:ext uri="{BB962C8B-B14F-4D97-AF65-F5344CB8AC3E}">
        <p14:creationId xmlns:p14="http://schemas.microsoft.com/office/powerpoint/2010/main" val="220977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6</a:t>
            </a:fld>
            <a:endParaRPr lang="zh-CN" altLang="en-US"/>
          </a:p>
        </p:txBody>
      </p:sp>
    </p:spTree>
    <p:extLst>
      <p:ext uri="{BB962C8B-B14F-4D97-AF65-F5344CB8AC3E}">
        <p14:creationId xmlns:p14="http://schemas.microsoft.com/office/powerpoint/2010/main" val="328337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实验结果和讨论</a:t>
            </a:r>
            <a:endParaRPr lang="en-US" altLang="zh-CN" dirty="0"/>
          </a:p>
          <a:p>
            <a:r>
              <a:rPr lang="zh-CN" altLang="en-US" sz="1200" b="0" i="0" kern="1200" dirty="0">
                <a:solidFill>
                  <a:schemeClr val="tx1"/>
                </a:solidFill>
                <a:effectLst/>
                <a:latin typeface="+mn-lt"/>
                <a:ea typeface="+mn-ea"/>
                <a:cs typeface="+mn-cs"/>
              </a:rPr>
              <a:t>考虑到电动汽车负载特性的特征，其他指标不合适。</a:t>
            </a:r>
            <a:endParaRPr lang="en-US" altLang="zh-CN" dirty="0"/>
          </a:p>
          <a:p>
            <a:r>
              <a:rPr lang="zh-CN" altLang="en-US" sz="1200" b="0" i="0" kern="1200" dirty="0">
                <a:solidFill>
                  <a:schemeClr val="tx1"/>
                </a:solidFill>
                <a:effectLst/>
                <a:latin typeface="+mn-lt"/>
                <a:ea typeface="+mn-ea"/>
                <a:cs typeface="+mn-cs"/>
              </a:rPr>
              <a:t>了获得模型的有效性，采用了两个广泛使用的指标，包括</a:t>
            </a:r>
            <a:r>
              <a:rPr lang="en-US" altLang="zh-CN" sz="1200" b="0" i="0" kern="1200" dirty="0">
                <a:solidFill>
                  <a:schemeClr val="tx1"/>
                </a:solidFill>
                <a:effectLst/>
                <a:latin typeface="+mn-lt"/>
                <a:ea typeface="+mn-ea"/>
                <a:cs typeface="+mn-cs"/>
              </a:rPr>
              <a:t>RMSE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MAE </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7</a:t>
            </a:fld>
            <a:endParaRPr lang="zh-CN" altLang="en-US"/>
          </a:p>
        </p:txBody>
      </p:sp>
    </p:spTree>
    <p:extLst>
      <p:ext uri="{BB962C8B-B14F-4D97-AF65-F5344CB8AC3E}">
        <p14:creationId xmlns:p14="http://schemas.microsoft.com/office/powerpoint/2010/main" val="151525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a:t>
            </a:r>
            <a:r>
              <a:rPr lang="en-US" altLang="zh-CN" sz="1200" b="0" i="0" u="none" strike="noStrike"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rPr>
              <a:t>图</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所示</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分钟为间隔的数据集和以</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分钟为间隔的数据集可以在训练过程中收敛，并在验证集上表现出最佳性能。</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8</a:t>
            </a:fld>
            <a:endParaRPr lang="zh-CN" altLang="en-US"/>
          </a:p>
        </p:txBody>
      </p:sp>
    </p:spTree>
    <p:extLst>
      <p:ext uri="{BB962C8B-B14F-4D97-AF65-F5344CB8AC3E}">
        <p14:creationId xmlns:p14="http://schemas.microsoft.com/office/powerpoint/2010/main" val="395823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这两个图都显示了</a:t>
            </a:r>
            <a:r>
              <a:rPr lang="en-US" altLang="zh-CN" dirty="0"/>
              <a:t>ANN</a:t>
            </a:r>
            <a:r>
              <a:rPr lang="zh-CN" altLang="en-US" dirty="0"/>
              <a:t>模型和</a:t>
            </a:r>
            <a:r>
              <a:rPr lang="en-US" altLang="zh-CN" dirty="0"/>
              <a:t>LSTM</a:t>
            </a:r>
            <a:r>
              <a:rPr lang="zh-CN" altLang="en-US" dirty="0"/>
              <a:t>模型与原始数据的预测之间的拟合程度，其中还绘制了每个点的实时误差曲线。从图中可以看出，这两个模型对于每日峰值负荷预测而言并不理想，但</a:t>
            </a:r>
            <a:r>
              <a:rPr lang="en-US" altLang="zh-CN" dirty="0" err="1"/>
              <a:t>LsTM</a:t>
            </a:r>
            <a:r>
              <a:rPr lang="zh-CN" altLang="en-US" dirty="0"/>
              <a:t>模型的误差较小。</a:t>
            </a:r>
          </a:p>
        </p:txBody>
      </p:sp>
      <p:sp>
        <p:nvSpPr>
          <p:cNvPr id="4" name="灯片编号占位符 3"/>
          <p:cNvSpPr>
            <a:spLocks noGrp="1"/>
          </p:cNvSpPr>
          <p:nvPr>
            <p:ph type="sldNum" sz="quarter" idx="10"/>
          </p:nvPr>
        </p:nvSpPr>
        <p:spPr/>
        <p:txBody>
          <a:bodyPr/>
          <a:lstStyle/>
          <a:p>
            <a:fld id="{D564EC11-0E3E-4378-A623-F2B0778923EF}" type="slidenum">
              <a:rPr lang="zh-CN" altLang="en-US" smtClean="0"/>
              <a:t>9</a:t>
            </a:fld>
            <a:endParaRPr lang="zh-CN" altLang="en-US"/>
          </a:p>
        </p:txBody>
      </p:sp>
    </p:spTree>
    <p:extLst>
      <p:ext uri="{BB962C8B-B14F-4D97-AF65-F5344CB8AC3E}">
        <p14:creationId xmlns:p14="http://schemas.microsoft.com/office/powerpoint/2010/main" val="141609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20440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86410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2476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76070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304988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65114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34860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17118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66800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96623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53569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489EC-6AA7-44E3-BD11-96A1CFC3D0C4}" type="datetimeFigureOut">
              <a:rPr lang="zh-CN" altLang="en-US" smtClean="0"/>
              <a:t>2019/11/15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10239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865875" y="1588365"/>
            <a:ext cx="10460249" cy="1754326"/>
          </a:xfrm>
          <a:prstGeom prst="rect">
            <a:avLst/>
          </a:prstGeom>
          <a:noFill/>
        </p:spPr>
        <p:txBody>
          <a:bodyPr wrap="square" rtlCol="0">
            <a:spAutoFit/>
          </a:bodyPr>
          <a:lstStyle/>
          <a:p>
            <a:pPr algn="ctr"/>
            <a:r>
              <a:rPr lang="en-US" altLang="zh-CN" sz="3600" b="1" dirty="0">
                <a:solidFill>
                  <a:srgbClr val="304860"/>
                </a:solidFill>
              </a:rPr>
              <a:t>A novel LSTM based deep learning approach for multi-time scale electric vehicles </a:t>
            </a:r>
          </a:p>
          <a:p>
            <a:pPr algn="ctr"/>
            <a:r>
              <a:rPr lang="en-US" altLang="zh-CN" sz="3600" b="1" dirty="0">
                <a:solidFill>
                  <a:srgbClr val="304860"/>
                </a:solidFill>
              </a:rPr>
              <a:t>charging load prediction</a:t>
            </a:r>
            <a:endParaRPr lang="zh-CN" altLang="en-US" sz="3600" b="1" dirty="0">
              <a:solidFill>
                <a:srgbClr val="304860"/>
              </a:solidFill>
            </a:endParaRPr>
          </a:p>
        </p:txBody>
      </p:sp>
      <p:sp>
        <p:nvSpPr>
          <p:cNvPr id="60" name="文本框 59"/>
          <p:cNvSpPr txBox="1"/>
          <p:nvPr/>
        </p:nvSpPr>
        <p:spPr>
          <a:xfrm>
            <a:off x="2859639" y="3766194"/>
            <a:ext cx="6472719" cy="400110"/>
          </a:xfrm>
          <a:prstGeom prst="rect">
            <a:avLst/>
          </a:prstGeom>
          <a:noFill/>
        </p:spPr>
        <p:txBody>
          <a:bodyPr wrap="square" rtlCol="0">
            <a:spAutoFit/>
          </a:bodyPr>
          <a:lstStyle/>
          <a:p>
            <a:pPr algn="dist"/>
            <a:r>
              <a:rPr lang="en-US" altLang="zh-CN" sz="2000" dirty="0">
                <a:solidFill>
                  <a:schemeClr val="tx2"/>
                </a:solidFill>
              </a:rPr>
              <a:t>2019 IEEE PES Innovative Smart Grid Technologies Asia</a:t>
            </a:r>
            <a:endParaRPr lang="zh-CN" altLang="en-US" sz="2000" dirty="0">
              <a:solidFill>
                <a:schemeClr val="tx2"/>
              </a:solidFill>
            </a:endParaRPr>
          </a:p>
        </p:txBody>
      </p:sp>
      <p:sp>
        <p:nvSpPr>
          <p:cNvPr id="62" name="文本框 61"/>
          <p:cNvSpPr txBox="1"/>
          <p:nvPr/>
        </p:nvSpPr>
        <p:spPr>
          <a:xfrm>
            <a:off x="5225145" y="5284950"/>
            <a:ext cx="2174895" cy="400110"/>
          </a:xfrm>
          <a:prstGeom prst="rect">
            <a:avLst/>
          </a:prstGeom>
          <a:noFill/>
        </p:spPr>
        <p:txBody>
          <a:bodyPr wrap="square" rtlCol="0">
            <a:spAutoFit/>
          </a:bodyPr>
          <a:lstStyle/>
          <a:p>
            <a:r>
              <a:rPr lang="en-US" altLang="zh-CN" sz="2000" dirty="0">
                <a:solidFill>
                  <a:srgbClr val="304860"/>
                </a:solidFill>
                <a:latin typeface="微软雅黑" panose="020B0503020204020204" pitchFamily="34" charset="-122"/>
                <a:ea typeface="微软雅黑" panose="020B0503020204020204" pitchFamily="34" charset="-122"/>
              </a:rPr>
              <a:t>Ding Qing Feng</a:t>
            </a:r>
            <a:endParaRPr lang="zh-CN" altLang="en-US" sz="2000" dirty="0">
              <a:solidFill>
                <a:srgbClr val="304860"/>
              </a:solidFill>
              <a:latin typeface="微软雅黑" panose="020B0503020204020204" pitchFamily="34" charset="-122"/>
              <a:ea typeface="微软雅黑" panose="020B0503020204020204" pitchFamily="34" charset="-122"/>
            </a:endParaRPr>
          </a:p>
        </p:txBody>
      </p:sp>
      <p:grpSp>
        <p:nvGrpSpPr>
          <p:cNvPr id="66" name="组合 4"/>
          <p:cNvGrpSpPr>
            <a:grpSpLocks/>
          </p:cNvGrpSpPr>
          <p:nvPr/>
        </p:nvGrpSpPr>
        <p:grpSpPr bwMode="auto">
          <a:xfrm>
            <a:off x="4632946" y="5269635"/>
            <a:ext cx="413091" cy="415374"/>
            <a:chOff x="0" y="0"/>
            <a:chExt cx="454" cy="454"/>
          </a:xfrm>
        </p:grpSpPr>
        <p:sp>
          <p:nvSpPr>
            <p:cNvPr id="67" name="正圆 1244"/>
            <p:cNvSpPr>
              <a:spLocks noChangeArrowheads="1"/>
            </p:cNvSpPr>
            <p:nvPr/>
          </p:nvSpPr>
          <p:spPr bwMode="auto">
            <a:xfrm>
              <a:off x="0" y="0"/>
              <a:ext cx="454" cy="454"/>
            </a:xfrm>
            <a:prstGeom prst="ellipse">
              <a:avLst/>
            </a:prstGeom>
            <a:solidFill>
              <a:srgbClr val="3048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999" tIns="47159" rIns="89999" bIns="4715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方形小人2 1235"/>
            <p:cNvSpPr>
              <a:spLocks noChangeArrowheads="1"/>
            </p:cNvSpPr>
            <p:nvPr/>
          </p:nvSpPr>
          <p:spPr bwMode="auto">
            <a:xfrm>
              <a:off x="113" y="114"/>
              <a:ext cx="226" cy="226"/>
            </a:xfrm>
            <a:custGeom>
              <a:avLst/>
              <a:gdLst>
                <a:gd name="T0" fmla="*/ 393420 w 1520415"/>
                <a:gd name="T1" fmla="*/ 849255 h 1755576"/>
                <a:gd name="T2" fmla="*/ 760208 w 1520415"/>
                <a:gd name="T3" fmla="*/ 1098122 h 1755576"/>
                <a:gd name="T4" fmla="*/ 1126995 w 1520415"/>
                <a:gd name="T5" fmla="*/ 849255 h 1755576"/>
                <a:gd name="T6" fmla="*/ 1520415 w 1520415"/>
                <a:gd name="T7" fmla="*/ 1475516 h 1755576"/>
                <a:gd name="T8" fmla="*/ 1520415 w 1520415"/>
                <a:gd name="T9" fmla="*/ 1755576 h 1755576"/>
                <a:gd name="T10" fmla="*/ 0 w 1520415"/>
                <a:gd name="T11" fmla="*/ 1755576 h 1755576"/>
                <a:gd name="T12" fmla="*/ 0 w 1520415"/>
                <a:gd name="T13" fmla="*/ 1475516 h 1755576"/>
                <a:gd name="T14" fmla="*/ 393420 w 1520415"/>
                <a:gd name="T15" fmla="*/ 849255 h 1755576"/>
                <a:gd name="T16" fmla="*/ 760207 w 1520415"/>
                <a:gd name="T17" fmla="*/ 0 h 1755576"/>
                <a:gd name="T18" fmla="*/ 1138249 w 1520415"/>
                <a:gd name="T19" fmla="*/ 477053 h 1755576"/>
                <a:gd name="T20" fmla="*/ 760207 w 1520415"/>
                <a:gd name="T21" fmla="*/ 954106 h 1755576"/>
                <a:gd name="T22" fmla="*/ 382165 w 1520415"/>
                <a:gd name="T23" fmla="*/ 477053 h 1755576"/>
                <a:gd name="T24" fmla="*/ 760207 w 1520415"/>
                <a:gd name="T25" fmla="*/ 0 h 1755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9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2" name="图片 1">
            <a:extLst>
              <a:ext uri="{FF2B5EF4-FFF2-40B4-BE49-F238E27FC236}">
                <a16:creationId xmlns:a16="http://schemas.microsoft.com/office/drawing/2014/main" id="{958FCBC9-15F4-4A0F-A5E6-A2765CE23C36}"/>
              </a:ext>
            </a:extLst>
          </p:cNvPr>
          <p:cNvPicPr>
            <a:picLocks noChangeAspect="1"/>
          </p:cNvPicPr>
          <p:nvPr/>
        </p:nvPicPr>
        <p:blipFill>
          <a:blip r:embed="rId3"/>
          <a:stretch>
            <a:fillRect/>
          </a:stretch>
        </p:blipFill>
        <p:spPr>
          <a:xfrm>
            <a:off x="-3303" y="1481568"/>
            <a:ext cx="6096000" cy="3144472"/>
          </a:xfrm>
          <a:prstGeom prst="rect">
            <a:avLst/>
          </a:prstGeom>
        </p:spPr>
      </p:pic>
      <p:pic>
        <p:nvPicPr>
          <p:cNvPr id="4" name="图片 3">
            <a:extLst>
              <a:ext uri="{FF2B5EF4-FFF2-40B4-BE49-F238E27FC236}">
                <a16:creationId xmlns:a16="http://schemas.microsoft.com/office/drawing/2014/main" id="{CC226E77-7CC7-4D32-975D-3B4148710CD6}"/>
              </a:ext>
            </a:extLst>
          </p:cNvPr>
          <p:cNvPicPr>
            <a:picLocks noChangeAspect="1"/>
          </p:cNvPicPr>
          <p:nvPr/>
        </p:nvPicPr>
        <p:blipFill>
          <a:blip r:embed="rId4"/>
          <a:stretch>
            <a:fillRect/>
          </a:stretch>
        </p:blipFill>
        <p:spPr>
          <a:xfrm>
            <a:off x="6092697" y="1481568"/>
            <a:ext cx="6099302" cy="3125306"/>
          </a:xfrm>
          <a:prstGeom prst="rect">
            <a:avLst/>
          </a:prstGeom>
        </p:spPr>
      </p:pic>
      <p:pic>
        <p:nvPicPr>
          <p:cNvPr id="6" name="图片 5">
            <a:extLst>
              <a:ext uri="{FF2B5EF4-FFF2-40B4-BE49-F238E27FC236}">
                <a16:creationId xmlns:a16="http://schemas.microsoft.com/office/drawing/2014/main" id="{4132A0A6-29E0-48FC-A780-BCC4A212B99C}"/>
              </a:ext>
            </a:extLst>
          </p:cNvPr>
          <p:cNvPicPr>
            <a:picLocks noChangeAspect="1"/>
          </p:cNvPicPr>
          <p:nvPr/>
        </p:nvPicPr>
        <p:blipFill>
          <a:blip r:embed="rId5"/>
          <a:stretch>
            <a:fillRect/>
          </a:stretch>
        </p:blipFill>
        <p:spPr>
          <a:xfrm>
            <a:off x="3189225" y="5052042"/>
            <a:ext cx="5806943" cy="411516"/>
          </a:xfrm>
          <a:prstGeom prst="rect">
            <a:avLst/>
          </a:prstGeom>
        </p:spPr>
      </p:pic>
    </p:spTree>
    <p:extLst>
      <p:ext uri="{BB962C8B-B14F-4D97-AF65-F5344CB8AC3E}">
        <p14:creationId xmlns:p14="http://schemas.microsoft.com/office/powerpoint/2010/main" val="127539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47"/>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3" name="图片 2">
            <a:extLst>
              <a:ext uri="{FF2B5EF4-FFF2-40B4-BE49-F238E27FC236}">
                <a16:creationId xmlns:a16="http://schemas.microsoft.com/office/drawing/2014/main" id="{6FE5E2C5-6DF4-4567-BD42-82D1167A0EBE}"/>
              </a:ext>
            </a:extLst>
          </p:cNvPr>
          <p:cNvPicPr>
            <a:picLocks noChangeAspect="1"/>
          </p:cNvPicPr>
          <p:nvPr/>
        </p:nvPicPr>
        <p:blipFill>
          <a:blip r:embed="rId3"/>
          <a:stretch>
            <a:fillRect/>
          </a:stretch>
        </p:blipFill>
        <p:spPr>
          <a:xfrm>
            <a:off x="1586546" y="1859539"/>
            <a:ext cx="9018907" cy="2768721"/>
          </a:xfrm>
          <a:prstGeom prst="rect">
            <a:avLst/>
          </a:prstGeom>
        </p:spPr>
      </p:pic>
    </p:spTree>
    <p:extLst>
      <p:ext uri="{BB962C8B-B14F-4D97-AF65-F5344CB8AC3E}">
        <p14:creationId xmlns:p14="http://schemas.microsoft.com/office/powerpoint/2010/main" val="124765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47"/>
          <p:cNvSpPr/>
          <p:nvPr/>
        </p:nvSpPr>
        <p:spPr>
          <a:xfrm>
            <a:off x="226243" y="376764"/>
            <a:ext cx="5029200"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Conclusion</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&amp;</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future works</a:t>
            </a:r>
          </a:p>
        </p:txBody>
      </p:sp>
      <p:sp>
        <p:nvSpPr>
          <p:cNvPr id="5" name="矩形 4">
            <a:extLst>
              <a:ext uri="{FF2B5EF4-FFF2-40B4-BE49-F238E27FC236}">
                <a16:creationId xmlns:a16="http://schemas.microsoft.com/office/drawing/2014/main" id="{C0BBF788-7137-44A8-BDA4-D5CF03C9DCC2}"/>
              </a:ext>
            </a:extLst>
          </p:cNvPr>
          <p:cNvSpPr/>
          <p:nvPr/>
        </p:nvSpPr>
        <p:spPr>
          <a:xfrm>
            <a:off x="2423615" y="2302669"/>
            <a:ext cx="7424726" cy="381254"/>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本文提出了一种新的</a:t>
            </a:r>
            <a:r>
              <a:rPr lang="en-US" altLang="zh-CN" sz="1600" dirty="0">
                <a:solidFill>
                  <a:schemeClr val="tx2"/>
                </a:solidFill>
                <a:latin typeface="微软雅黑" panose="020B0503020204020204" pitchFamily="34" charset="-122"/>
                <a:ea typeface="微软雅黑" panose="020B0503020204020204" pitchFamily="34" charset="-122"/>
              </a:rPr>
              <a:t>LSTM</a:t>
            </a:r>
            <a:r>
              <a:rPr lang="zh-CN" altLang="en-US" sz="1600" dirty="0">
                <a:solidFill>
                  <a:schemeClr val="tx2"/>
                </a:solidFill>
                <a:latin typeface="微软雅黑" panose="020B0503020204020204" pitchFamily="34" charset="-122"/>
                <a:ea typeface="微软雅黑" panose="020B0503020204020204" pitchFamily="34" charset="-122"/>
              </a:rPr>
              <a:t>模型来预测两种不同时间尺度下的</a:t>
            </a:r>
            <a:r>
              <a:rPr lang="en-US" altLang="zh-CN" sz="1600" dirty="0">
                <a:solidFill>
                  <a:schemeClr val="tx2"/>
                </a:solidFill>
                <a:latin typeface="微软雅黑" panose="020B0503020204020204" pitchFamily="34" charset="-122"/>
                <a:ea typeface="微软雅黑" panose="020B0503020204020204" pitchFamily="34" charset="-122"/>
              </a:rPr>
              <a:t>PEV</a:t>
            </a:r>
            <a:r>
              <a:rPr lang="zh-CN" altLang="en-US" sz="1600" dirty="0">
                <a:solidFill>
                  <a:schemeClr val="tx2"/>
                </a:solidFill>
                <a:latin typeface="微软雅黑" panose="020B0503020204020204" pitchFamily="34" charset="-122"/>
                <a:ea typeface="微软雅黑" panose="020B0503020204020204" pitchFamily="34" charset="-122"/>
              </a:rPr>
              <a:t>充电负荷。</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0EC20B0-B7E1-4C0D-BDE2-D342BE85D51B}"/>
              </a:ext>
            </a:extLst>
          </p:cNvPr>
          <p:cNvSpPr/>
          <p:nvPr/>
        </p:nvSpPr>
        <p:spPr>
          <a:xfrm>
            <a:off x="2423615" y="3132609"/>
            <a:ext cx="6730113" cy="701342"/>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可以继续探索其他时间尺度的负荷预测，增加实时电价、温度、节假日信息、早晚高峰、高峰负荷信息等输入特征。</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8EA5AEE-46A5-4A7E-9339-FBEA7F8919AC}"/>
              </a:ext>
            </a:extLst>
          </p:cNvPr>
          <p:cNvSpPr/>
          <p:nvPr/>
        </p:nvSpPr>
        <p:spPr>
          <a:xfrm>
            <a:off x="2423615" y="4282637"/>
            <a:ext cx="6877344" cy="701342"/>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本文提出的模型只进行单步预测。构建一个能够进行多步预测的模型将是未来研究的方向。</a:t>
            </a:r>
          </a:p>
        </p:txBody>
      </p:sp>
    </p:spTree>
    <p:extLst>
      <p:ext uri="{BB962C8B-B14F-4D97-AF65-F5344CB8AC3E}">
        <p14:creationId xmlns:p14="http://schemas.microsoft.com/office/powerpoint/2010/main" val="93376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243090" y="265962"/>
            <a:ext cx="2328518" cy="430887"/>
          </a:xfrm>
          <a:prstGeom prst="rect">
            <a:avLst/>
          </a:prstGeom>
          <a:solidFill>
            <a:schemeClr val="bg1"/>
          </a:solidFill>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Introduction</a:t>
            </a:r>
            <a:endParaRPr lang="en-US"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8" name="文本框 397"/>
          <p:cNvSpPr txBox="1"/>
          <p:nvPr/>
        </p:nvSpPr>
        <p:spPr>
          <a:xfrm>
            <a:off x="540291" y="3962683"/>
            <a:ext cx="2031317" cy="525653"/>
          </a:xfrm>
          <a:prstGeom prst="rect">
            <a:avLst/>
          </a:prstGeom>
          <a:noFill/>
        </p:spPr>
        <p:txBody>
          <a:bodyPr wrap="none" lIns="91436" tIns="45718" rIns="91436" bIns="45718"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电动汽车充电</a:t>
            </a:r>
          </a:p>
        </p:txBody>
      </p:sp>
      <p:cxnSp>
        <p:nvCxnSpPr>
          <p:cNvPr id="399" name="直接连接符 398"/>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079980EF-7881-4795-B699-0F3953C40F0D}"/>
              </a:ext>
            </a:extLst>
          </p:cNvPr>
          <p:cNvGrpSpPr/>
          <p:nvPr/>
        </p:nvGrpSpPr>
        <p:grpSpPr>
          <a:xfrm>
            <a:off x="532500" y="1606097"/>
            <a:ext cx="4732189" cy="1541321"/>
            <a:chOff x="532500" y="1606097"/>
            <a:chExt cx="4732189" cy="1541321"/>
          </a:xfrm>
        </p:grpSpPr>
        <p:sp>
          <p:nvSpPr>
            <p:cNvPr id="396" name="文本框 395"/>
            <p:cNvSpPr txBox="1"/>
            <p:nvPr/>
          </p:nvSpPr>
          <p:spPr>
            <a:xfrm>
              <a:off x="540291" y="1606097"/>
              <a:ext cx="2031317" cy="525653"/>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电力负荷预测</a:t>
              </a:r>
            </a:p>
          </p:txBody>
        </p:sp>
        <p:cxnSp>
          <p:nvCxnSpPr>
            <p:cNvPr id="397" name="直接连接符 396"/>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矩形 399"/>
            <p:cNvSpPr/>
            <p:nvPr/>
          </p:nvSpPr>
          <p:spPr>
            <a:xfrm>
              <a:off x="532500" y="2125989"/>
              <a:ext cx="4732189" cy="1021429"/>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电力负荷预测是电力和能源领域的重要组成部分，可分为超短期负荷预测，短期负荷预测，中期负荷预测和长期负荷预测，取决于预期的时间长度。</a:t>
              </a:r>
              <a:endParaRPr lang="en-US" altLang="zh-CN" sz="1600" dirty="0">
                <a:solidFill>
                  <a:schemeClr val="tx2"/>
                </a:solidFill>
                <a:latin typeface="微软雅黑" panose="020B0503020204020204" pitchFamily="34" charset="-122"/>
                <a:ea typeface="微软雅黑" panose="020B0503020204020204" pitchFamily="34" charset="-122"/>
              </a:endParaRPr>
            </a:p>
          </p:txBody>
        </p:sp>
      </p:grpSp>
      <p:sp>
        <p:nvSpPr>
          <p:cNvPr id="401" name="矩形 400"/>
          <p:cNvSpPr/>
          <p:nvPr/>
        </p:nvSpPr>
        <p:spPr>
          <a:xfrm>
            <a:off x="463728" y="4454925"/>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1"/>
                </a:solidFill>
                <a:latin typeface="微软雅黑" panose="020B0503020204020204" pitchFamily="34" charset="-122"/>
                <a:ea typeface="微软雅黑" panose="020B0503020204020204" pitchFamily="34" charset="-122"/>
              </a:rPr>
              <a:t>近年来电动汽车的数量迅速增长。然而电动汽车的巨大充电功率和随机充电行为，使得电动汽车的大规模发展可能会对电力系统造成严峻挑战。因此，电动汽车充电负荷预测的是一个新兴的话题。</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grpSp>
        <p:nvGrpSpPr>
          <p:cNvPr id="402" name="组合 401">
            <a:extLst>
              <a:ext uri="{FF2B5EF4-FFF2-40B4-BE49-F238E27FC236}">
                <a16:creationId xmlns:a16="http://schemas.microsoft.com/office/drawing/2014/main" id="{45004DB8-72BC-407B-B04F-1C71D81C4232}"/>
              </a:ext>
            </a:extLst>
          </p:cNvPr>
          <p:cNvGrpSpPr/>
          <p:nvPr/>
        </p:nvGrpSpPr>
        <p:grpSpPr>
          <a:xfrm>
            <a:off x="6838937" y="1606097"/>
            <a:ext cx="4732189" cy="1861409"/>
            <a:chOff x="532500" y="1606097"/>
            <a:chExt cx="4732189" cy="1861409"/>
          </a:xfrm>
        </p:grpSpPr>
        <p:sp>
          <p:nvSpPr>
            <p:cNvPr id="403" name="文本框 402">
              <a:extLst>
                <a:ext uri="{FF2B5EF4-FFF2-40B4-BE49-F238E27FC236}">
                  <a16:creationId xmlns:a16="http://schemas.microsoft.com/office/drawing/2014/main" id="{A0B34EB7-1C40-433F-AF11-FFD84265E902}"/>
                </a:ext>
              </a:extLst>
            </p:cNvPr>
            <p:cNvSpPr txBox="1"/>
            <p:nvPr/>
          </p:nvSpPr>
          <p:spPr>
            <a:xfrm>
              <a:off x="540291" y="1606097"/>
              <a:ext cx="2333708" cy="525653"/>
            </a:xfrm>
            <a:prstGeom prst="rect">
              <a:avLst/>
            </a:prstGeom>
            <a:noFill/>
          </p:spPr>
          <p:txBody>
            <a:bodyPr wrap="square" lIns="91436" tIns="45718" rIns="91436" bIns="45718" rtlCol="0">
              <a:spAutoFit/>
            </a:bodyPr>
            <a:lstStyle/>
            <a:p>
              <a:pPr>
                <a:lnSpc>
                  <a:spcPct val="130000"/>
                </a:lnSpc>
              </a:pPr>
              <a:r>
                <a:rPr lang="en-US" altLang="zh-CN" sz="2400" dirty="0">
                  <a:solidFill>
                    <a:schemeClr val="accent2"/>
                  </a:solidFill>
                  <a:latin typeface="微软雅黑" panose="020B0503020204020204" pitchFamily="34" charset="-122"/>
                  <a:ea typeface="微软雅黑" panose="020B0503020204020204" pitchFamily="34" charset="-122"/>
                </a:rPr>
                <a:t>Deep Learning</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cxnSp>
          <p:nvCxnSpPr>
            <p:cNvPr id="404" name="直接连接符 403">
              <a:extLst>
                <a:ext uri="{FF2B5EF4-FFF2-40B4-BE49-F238E27FC236}">
                  <a16:creationId xmlns:a16="http://schemas.microsoft.com/office/drawing/2014/main" id="{6DCB084C-2361-43CB-934A-F359AEAD1ED7}"/>
                </a:ext>
              </a:extLst>
            </p:cNvPr>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5" name="矩形 404">
              <a:extLst>
                <a:ext uri="{FF2B5EF4-FFF2-40B4-BE49-F238E27FC236}">
                  <a16:creationId xmlns:a16="http://schemas.microsoft.com/office/drawing/2014/main" id="{25FDA39D-2E9B-4C44-9325-7D58BE135DF1}"/>
                </a:ext>
              </a:extLst>
            </p:cNvPr>
            <p:cNvSpPr/>
            <p:nvPr/>
          </p:nvSpPr>
          <p:spPr>
            <a:xfrm>
              <a:off x="532500" y="2125989"/>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深度学习方法构建的网络结构更为复杂，具有大量的隐藏层和</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或递归结构，比</a:t>
              </a:r>
              <a:r>
                <a:rPr lang="en-US" altLang="zh-CN" sz="1600" dirty="0">
                  <a:solidFill>
                    <a:schemeClr val="accent2"/>
                  </a:solidFill>
                  <a:latin typeface="微软雅黑" panose="020B0503020204020204" pitchFamily="34" charset="-122"/>
                  <a:ea typeface="微软雅黑" panose="020B0503020204020204" pitchFamily="34" charset="-122"/>
                </a:rPr>
                <a:t>ANN</a:t>
              </a:r>
              <a:r>
                <a:rPr lang="zh-CN" altLang="en-US" sz="1600" dirty="0">
                  <a:solidFill>
                    <a:schemeClr val="accent2"/>
                  </a:solidFill>
                  <a:latin typeface="微软雅黑" panose="020B0503020204020204" pitchFamily="34" charset="-122"/>
                  <a:ea typeface="微软雅黑" panose="020B0503020204020204" pitchFamily="34" charset="-122"/>
                </a:rPr>
                <a:t>方法具有更强的学习能力和自适应能力。因此，在负荷预测领域也受到关注。</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406" name="组合 405">
            <a:extLst>
              <a:ext uri="{FF2B5EF4-FFF2-40B4-BE49-F238E27FC236}">
                <a16:creationId xmlns:a16="http://schemas.microsoft.com/office/drawing/2014/main" id="{20687476-13FC-4B51-AA53-996C8AD9683B}"/>
              </a:ext>
            </a:extLst>
          </p:cNvPr>
          <p:cNvGrpSpPr/>
          <p:nvPr/>
        </p:nvGrpSpPr>
        <p:grpSpPr>
          <a:xfrm>
            <a:off x="6927311" y="3935033"/>
            <a:ext cx="4732189" cy="1861409"/>
            <a:chOff x="532500" y="1606097"/>
            <a:chExt cx="4732189" cy="1861409"/>
          </a:xfrm>
        </p:grpSpPr>
        <p:sp>
          <p:nvSpPr>
            <p:cNvPr id="407" name="文本框 406">
              <a:extLst>
                <a:ext uri="{FF2B5EF4-FFF2-40B4-BE49-F238E27FC236}">
                  <a16:creationId xmlns:a16="http://schemas.microsoft.com/office/drawing/2014/main" id="{FE5DE30B-B2F8-4652-BB0F-9FE5DC0603F0}"/>
                </a:ext>
              </a:extLst>
            </p:cNvPr>
            <p:cNvSpPr txBox="1"/>
            <p:nvPr/>
          </p:nvSpPr>
          <p:spPr>
            <a:xfrm>
              <a:off x="540291" y="1606097"/>
              <a:ext cx="998983" cy="525653"/>
            </a:xfrm>
            <a:prstGeom prst="rect">
              <a:avLst/>
            </a:prstGeom>
            <a:noFill/>
          </p:spPr>
          <p:txBody>
            <a:bodyPr wrap="none" lIns="91436" tIns="45718" rIns="91436" bIns="45718" rtlCol="0">
              <a:spAutoFit/>
            </a:bodyPr>
            <a:lstStyle/>
            <a:p>
              <a:pPr>
                <a:lnSpc>
                  <a:spcPct val="130000"/>
                </a:lnSpc>
              </a:pPr>
              <a:r>
                <a:rPr lang="en-US" altLang="zh-CN" sz="2400" dirty="0">
                  <a:solidFill>
                    <a:schemeClr val="accent6"/>
                  </a:solidFill>
                  <a:latin typeface="微软雅黑" panose="020B0503020204020204" pitchFamily="34" charset="-122"/>
                  <a:ea typeface="微软雅黑" panose="020B0503020204020204" pitchFamily="34" charset="-122"/>
                </a:rPr>
                <a:t>LSTM</a:t>
              </a:r>
              <a:endParaRPr lang="zh-CN" altLang="en-US" sz="2400" dirty="0">
                <a:solidFill>
                  <a:schemeClr val="accent6"/>
                </a:solidFill>
                <a:latin typeface="微软雅黑" panose="020B0503020204020204" pitchFamily="34" charset="-122"/>
                <a:ea typeface="微软雅黑" panose="020B0503020204020204" pitchFamily="34" charset="-122"/>
              </a:endParaRPr>
            </a:p>
          </p:txBody>
        </p:sp>
        <p:cxnSp>
          <p:nvCxnSpPr>
            <p:cNvPr id="408" name="直接连接符 407">
              <a:extLst>
                <a:ext uri="{FF2B5EF4-FFF2-40B4-BE49-F238E27FC236}">
                  <a16:creationId xmlns:a16="http://schemas.microsoft.com/office/drawing/2014/main" id="{3D3057FD-9F74-4CA5-8206-CC267AC488E4}"/>
                </a:ext>
              </a:extLst>
            </p:cNvPr>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9" name="矩形 408">
              <a:extLst>
                <a:ext uri="{FF2B5EF4-FFF2-40B4-BE49-F238E27FC236}">
                  <a16:creationId xmlns:a16="http://schemas.microsoft.com/office/drawing/2014/main" id="{241592D2-C745-4793-9422-6BCF7B976345}"/>
                </a:ext>
              </a:extLst>
            </p:cNvPr>
            <p:cNvSpPr/>
            <p:nvPr/>
          </p:nvSpPr>
          <p:spPr>
            <a:xfrm>
              <a:off x="532500" y="2125989"/>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6"/>
                  </a:solidFill>
                  <a:latin typeface="微软雅黑" panose="020B0503020204020204" pitchFamily="34" charset="-122"/>
                  <a:ea typeface="微软雅黑" panose="020B0503020204020204" pitchFamily="34" charset="-122"/>
                </a:rPr>
                <a:t>长短期记忆网络是一种时间循环神经网络，是为了解决一般的</a:t>
              </a:r>
              <a:r>
                <a:rPr lang="en-US" altLang="zh-CN" sz="1600" dirty="0">
                  <a:solidFill>
                    <a:schemeClr val="accent6"/>
                  </a:solidFill>
                  <a:latin typeface="微软雅黑" panose="020B0503020204020204" pitchFamily="34" charset="-122"/>
                  <a:ea typeface="微软雅黑" panose="020B0503020204020204" pitchFamily="34" charset="-122"/>
                </a:rPr>
                <a:t>RNN</a:t>
              </a:r>
              <a:r>
                <a:rPr lang="zh-CN" altLang="en-US" sz="1600" dirty="0">
                  <a:solidFill>
                    <a:schemeClr val="accent6"/>
                  </a:solidFill>
                  <a:latin typeface="微软雅黑" panose="020B0503020204020204" pitchFamily="34" charset="-122"/>
                  <a:ea typeface="微软雅黑" panose="020B0503020204020204" pitchFamily="34" charset="-122"/>
                </a:rPr>
                <a:t>（循环神经网络）存在的长期依赖问题而专门设计出来的，能够有效提高负载预测的准确性。</a:t>
              </a:r>
              <a:endParaRPr lang="en-US" altLang="zh-CN" sz="1600" dirty="0">
                <a:solidFill>
                  <a:schemeClr val="accent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65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2328518"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Preliminaries</a:t>
            </a:r>
          </a:p>
        </p:txBody>
      </p:sp>
      <p:pic>
        <p:nvPicPr>
          <p:cNvPr id="3" name="图片 2">
            <a:extLst>
              <a:ext uri="{FF2B5EF4-FFF2-40B4-BE49-F238E27FC236}">
                <a16:creationId xmlns:a16="http://schemas.microsoft.com/office/drawing/2014/main" id="{0AECA5D1-9EAB-44BC-9976-61EA5B20F0C3}"/>
              </a:ext>
            </a:extLst>
          </p:cNvPr>
          <p:cNvPicPr>
            <a:picLocks noChangeAspect="1"/>
          </p:cNvPicPr>
          <p:nvPr/>
        </p:nvPicPr>
        <p:blipFill>
          <a:blip r:embed="rId3"/>
          <a:stretch>
            <a:fillRect/>
          </a:stretch>
        </p:blipFill>
        <p:spPr>
          <a:xfrm>
            <a:off x="7391097" y="1942971"/>
            <a:ext cx="3246401" cy="2972058"/>
          </a:xfrm>
          <a:prstGeom prst="rect">
            <a:avLst/>
          </a:prstGeom>
        </p:spPr>
      </p:pic>
      <p:pic>
        <p:nvPicPr>
          <p:cNvPr id="5" name="图片 4">
            <a:extLst>
              <a:ext uri="{FF2B5EF4-FFF2-40B4-BE49-F238E27FC236}">
                <a16:creationId xmlns:a16="http://schemas.microsoft.com/office/drawing/2014/main" id="{81ABAFA3-EB8B-4FFF-A961-66BD641FE368}"/>
              </a:ext>
            </a:extLst>
          </p:cNvPr>
          <p:cNvPicPr>
            <a:picLocks noChangeAspect="1"/>
          </p:cNvPicPr>
          <p:nvPr/>
        </p:nvPicPr>
        <p:blipFill>
          <a:blip r:embed="rId4"/>
          <a:stretch>
            <a:fillRect/>
          </a:stretch>
        </p:blipFill>
        <p:spPr>
          <a:xfrm>
            <a:off x="1046031" y="1450334"/>
            <a:ext cx="5156974" cy="3957331"/>
          </a:xfrm>
          <a:prstGeom prst="rect">
            <a:avLst/>
          </a:prstGeom>
        </p:spPr>
      </p:pic>
    </p:spTree>
    <p:extLst>
      <p:ext uri="{BB962C8B-B14F-4D97-AF65-F5344CB8AC3E}">
        <p14:creationId xmlns:p14="http://schemas.microsoft.com/office/powerpoint/2010/main" val="112165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2328518"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Preliminaries</a:t>
            </a:r>
          </a:p>
        </p:txBody>
      </p:sp>
      <p:pic>
        <p:nvPicPr>
          <p:cNvPr id="2" name="图片 1">
            <a:extLst>
              <a:ext uri="{FF2B5EF4-FFF2-40B4-BE49-F238E27FC236}">
                <a16:creationId xmlns:a16="http://schemas.microsoft.com/office/drawing/2014/main" id="{57058D25-4E8B-41FD-8C37-5D30DD7B45F7}"/>
              </a:ext>
            </a:extLst>
          </p:cNvPr>
          <p:cNvPicPr>
            <a:picLocks noChangeAspect="1"/>
          </p:cNvPicPr>
          <p:nvPr/>
        </p:nvPicPr>
        <p:blipFill>
          <a:blip r:embed="rId3"/>
          <a:stretch>
            <a:fillRect/>
          </a:stretch>
        </p:blipFill>
        <p:spPr>
          <a:xfrm>
            <a:off x="7521316" y="442034"/>
            <a:ext cx="4224481" cy="5973932"/>
          </a:xfrm>
          <a:prstGeom prst="rect">
            <a:avLst/>
          </a:prstGeom>
        </p:spPr>
      </p:pic>
      <p:pic>
        <p:nvPicPr>
          <p:cNvPr id="4" name="图片 3">
            <a:extLst>
              <a:ext uri="{FF2B5EF4-FFF2-40B4-BE49-F238E27FC236}">
                <a16:creationId xmlns:a16="http://schemas.microsoft.com/office/drawing/2014/main" id="{D41C745C-B27C-4D2C-8C33-00F128E04013}"/>
              </a:ext>
            </a:extLst>
          </p:cNvPr>
          <p:cNvPicPr>
            <a:picLocks noChangeAspect="1"/>
          </p:cNvPicPr>
          <p:nvPr/>
        </p:nvPicPr>
        <p:blipFill>
          <a:blip r:embed="rId4"/>
          <a:stretch>
            <a:fillRect/>
          </a:stretch>
        </p:blipFill>
        <p:spPr>
          <a:xfrm>
            <a:off x="1622672" y="1274388"/>
            <a:ext cx="4473328" cy="1745131"/>
          </a:xfrm>
          <a:prstGeom prst="rect">
            <a:avLst/>
          </a:prstGeom>
        </p:spPr>
      </p:pic>
      <p:pic>
        <p:nvPicPr>
          <p:cNvPr id="7" name="图片 6">
            <a:extLst>
              <a:ext uri="{FF2B5EF4-FFF2-40B4-BE49-F238E27FC236}">
                <a16:creationId xmlns:a16="http://schemas.microsoft.com/office/drawing/2014/main" id="{C759DCFD-C5EA-464D-83DE-09C1AA0F7F2A}"/>
              </a:ext>
            </a:extLst>
          </p:cNvPr>
          <p:cNvPicPr>
            <a:picLocks noChangeAspect="1"/>
          </p:cNvPicPr>
          <p:nvPr/>
        </p:nvPicPr>
        <p:blipFill>
          <a:blip r:embed="rId5"/>
          <a:stretch>
            <a:fillRect/>
          </a:stretch>
        </p:blipFill>
        <p:spPr>
          <a:xfrm>
            <a:off x="1637913" y="2987001"/>
            <a:ext cx="4442845" cy="883997"/>
          </a:xfrm>
          <a:prstGeom prst="rect">
            <a:avLst/>
          </a:prstGeom>
        </p:spPr>
      </p:pic>
      <p:pic>
        <p:nvPicPr>
          <p:cNvPr id="9" name="图片 8">
            <a:extLst>
              <a:ext uri="{FF2B5EF4-FFF2-40B4-BE49-F238E27FC236}">
                <a16:creationId xmlns:a16="http://schemas.microsoft.com/office/drawing/2014/main" id="{2926B2D0-6EEE-4B36-B96E-2F88F30FC1B3}"/>
              </a:ext>
            </a:extLst>
          </p:cNvPr>
          <p:cNvPicPr>
            <a:picLocks noChangeAspect="1"/>
          </p:cNvPicPr>
          <p:nvPr/>
        </p:nvPicPr>
        <p:blipFill>
          <a:blip r:embed="rId6"/>
          <a:stretch>
            <a:fillRect/>
          </a:stretch>
        </p:blipFill>
        <p:spPr>
          <a:xfrm>
            <a:off x="1599809" y="3838482"/>
            <a:ext cx="4519052" cy="1348857"/>
          </a:xfrm>
          <a:prstGeom prst="rect">
            <a:avLst/>
          </a:prstGeom>
        </p:spPr>
      </p:pic>
    </p:spTree>
    <p:extLst>
      <p:ext uri="{BB962C8B-B14F-4D97-AF65-F5344CB8AC3E}">
        <p14:creationId xmlns:p14="http://schemas.microsoft.com/office/powerpoint/2010/main" val="3424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4667412"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Introduction</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of </a:t>
            </a:r>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the </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Dataset</a:t>
            </a:r>
          </a:p>
        </p:txBody>
      </p:sp>
      <p:pic>
        <p:nvPicPr>
          <p:cNvPr id="4" name="图片 3">
            <a:extLst>
              <a:ext uri="{FF2B5EF4-FFF2-40B4-BE49-F238E27FC236}">
                <a16:creationId xmlns:a16="http://schemas.microsoft.com/office/drawing/2014/main" id="{4D391822-7F84-4413-8568-D223027EAA3D}"/>
              </a:ext>
            </a:extLst>
          </p:cNvPr>
          <p:cNvPicPr>
            <a:picLocks noChangeAspect="1"/>
          </p:cNvPicPr>
          <p:nvPr/>
        </p:nvPicPr>
        <p:blipFill>
          <a:blip r:embed="rId3"/>
          <a:stretch>
            <a:fillRect/>
          </a:stretch>
        </p:blipFill>
        <p:spPr>
          <a:xfrm>
            <a:off x="2526423" y="1955870"/>
            <a:ext cx="7707595" cy="3276508"/>
          </a:xfrm>
          <a:prstGeom prst="rect">
            <a:avLst/>
          </a:prstGeom>
        </p:spPr>
      </p:pic>
    </p:spTree>
    <p:extLst>
      <p:ext uri="{BB962C8B-B14F-4D97-AF65-F5344CB8AC3E}">
        <p14:creationId xmlns:p14="http://schemas.microsoft.com/office/powerpoint/2010/main" val="250650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3543716"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Data</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pre-processing</a:t>
            </a:r>
          </a:p>
        </p:txBody>
      </p:sp>
      <p:sp>
        <p:nvSpPr>
          <p:cNvPr id="3" name="Rectangle 47">
            <a:extLst>
              <a:ext uri="{FF2B5EF4-FFF2-40B4-BE49-F238E27FC236}">
                <a16:creationId xmlns:a16="http://schemas.microsoft.com/office/drawing/2014/main" id="{0242B891-0E94-4272-8FFF-FB67BC7BBDDB}"/>
              </a:ext>
            </a:extLst>
          </p:cNvPr>
          <p:cNvSpPr/>
          <p:nvPr/>
        </p:nvSpPr>
        <p:spPr>
          <a:xfrm>
            <a:off x="2420738" y="1650280"/>
            <a:ext cx="1357200"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盒图分析</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47">
            <a:extLst>
              <a:ext uri="{FF2B5EF4-FFF2-40B4-BE49-F238E27FC236}">
                <a16:creationId xmlns:a16="http://schemas.microsoft.com/office/drawing/2014/main" id="{4E2C246B-55F7-495B-8924-5A7925CD3A8D}"/>
              </a:ext>
            </a:extLst>
          </p:cNvPr>
          <p:cNvSpPr/>
          <p:nvPr/>
        </p:nvSpPr>
        <p:spPr>
          <a:xfrm>
            <a:off x="2539359" y="3521952"/>
            <a:ext cx="1610152"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时间间隔处理</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7">
            <a:extLst>
              <a:ext uri="{FF2B5EF4-FFF2-40B4-BE49-F238E27FC236}">
                <a16:creationId xmlns:a16="http://schemas.microsoft.com/office/drawing/2014/main" id="{C533D4A7-328F-4D8C-AD58-621F536C735F}"/>
              </a:ext>
            </a:extLst>
          </p:cNvPr>
          <p:cNvSpPr/>
          <p:nvPr/>
        </p:nvSpPr>
        <p:spPr>
          <a:xfrm>
            <a:off x="2543591" y="5100047"/>
            <a:ext cx="1357200"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规范化处理</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3DB122C0-A73E-4B13-BCB9-E3DDE44E8560}"/>
              </a:ext>
            </a:extLst>
          </p:cNvPr>
          <p:cNvSpPr/>
          <p:nvPr/>
        </p:nvSpPr>
        <p:spPr>
          <a:xfrm>
            <a:off x="5039327" y="1326347"/>
            <a:ext cx="4812720" cy="1263421"/>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盒图提供了识别异常值的标准，即盒图的边界之上或之下的值是异常值。确定上下界之后找出超过盒形图上下界的样本，进行平均处理，用当天序列数据的平均值代替异常值。</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8058F34-4007-4068-9743-BF63F29BFD20}"/>
              </a:ext>
            </a:extLst>
          </p:cNvPr>
          <p:cNvSpPr/>
          <p:nvPr/>
        </p:nvSpPr>
        <p:spPr>
          <a:xfrm>
            <a:off x="5039327" y="3044131"/>
            <a:ext cx="4812720" cy="1263421"/>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选取一年的数据，每</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30</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分钟将数据转换为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30</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分钟多时标数据的训练。在训练数据和测试数据的划分中，</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7:3</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的比例被大致划分。滑动窗口用于将时间窗口设置为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，步长为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用于截取矩阵，最后一列矩阵用作标签。</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662A2F7-2F7F-4690-9B3E-83C5D996DC29}"/>
              </a:ext>
            </a:extLst>
          </p:cNvPr>
          <p:cNvSpPr/>
          <p:nvPr/>
        </p:nvSpPr>
        <p:spPr>
          <a:xfrm>
            <a:off x="5039327" y="4772267"/>
            <a:ext cx="4812720" cy="963339"/>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对数据进行标准化，以消除数据维度对结果的影响。标准化方法使用归一化，即将所有数据缩放到</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0-1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，称为最大化和最小归一化。</a:t>
            </a:r>
          </a:p>
        </p:txBody>
      </p:sp>
    </p:spTree>
    <p:extLst>
      <p:ext uri="{BB962C8B-B14F-4D97-AF65-F5344CB8AC3E}">
        <p14:creationId xmlns:p14="http://schemas.microsoft.com/office/powerpoint/2010/main" val="210933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4" y="331435"/>
            <a:ext cx="3093135"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Model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Evaluation</a:t>
            </a:r>
          </a:p>
        </p:txBody>
      </p:sp>
      <p:pic>
        <p:nvPicPr>
          <p:cNvPr id="2" name="图片 1">
            <a:extLst>
              <a:ext uri="{FF2B5EF4-FFF2-40B4-BE49-F238E27FC236}">
                <a16:creationId xmlns:a16="http://schemas.microsoft.com/office/drawing/2014/main" id="{EDCE9976-25E1-4F6F-86FD-AC42D33D1FC8}"/>
              </a:ext>
            </a:extLst>
          </p:cNvPr>
          <p:cNvPicPr>
            <a:picLocks noChangeAspect="1"/>
          </p:cNvPicPr>
          <p:nvPr/>
        </p:nvPicPr>
        <p:blipFill>
          <a:blip r:embed="rId3"/>
          <a:stretch>
            <a:fillRect/>
          </a:stretch>
        </p:blipFill>
        <p:spPr>
          <a:xfrm>
            <a:off x="3549425" y="2189582"/>
            <a:ext cx="5093150" cy="2231590"/>
          </a:xfrm>
          <a:prstGeom prst="rect">
            <a:avLst/>
          </a:prstGeom>
        </p:spPr>
      </p:pic>
    </p:spTree>
    <p:extLst>
      <p:ext uri="{BB962C8B-B14F-4D97-AF65-F5344CB8AC3E}">
        <p14:creationId xmlns:p14="http://schemas.microsoft.com/office/powerpoint/2010/main" val="287968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3621538"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6" name="图片 5">
            <a:extLst>
              <a:ext uri="{FF2B5EF4-FFF2-40B4-BE49-F238E27FC236}">
                <a16:creationId xmlns:a16="http://schemas.microsoft.com/office/drawing/2014/main" id="{BFBE8A57-DF1C-4614-8F56-1407D49ED400}"/>
              </a:ext>
            </a:extLst>
          </p:cNvPr>
          <p:cNvPicPr>
            <a:picLocks noChangeAspect="1"/>
          </p:cNvPicPr>
          <p:nvPr/>
        </p:nvPicPr>
        <p:blipFill>
          <a:blip r:embed="rId3"/>
          <a:stretch>
            <a:fillRect/>
          </a:stretch>
        </p:blipFill>
        <p:spPr>
          <a:xfrm>
            <a:off x="620246" y="1686940"/>
            <a:ext cx="5475754" cy="2778056"/>
          </a:xfrm>
          <a:prstGeom prst="rect">
            <a:avLst/>
          </a:prstGeom>
        </p:spPr>
      </p:pic>
      <p:pic>
        <p:nvPicPr>
          <p:cNvPr id="7" name="图片 6">
            <a:extLst>
              <a:ext uri="{FF2B5EF4-FFF2-40B4-BE49-F238E27FC236}">
                <a16:creationId xmlns:a16="http://schemas.microsoft.com/office/drawing/2014/main" id="{2B5F1399-6C9F-4DB7-817C-2FAE78D0D7CD}"/>
              </a:ext>
            </a:extLst>
          </p:cNvPr>
          <p:cNvPicPr>
            <a:picLocks noChangeAspect="1"/>
          </p:cNvPicPr>
          <p:nvPr/>
        </p:nvPicPr>
        <p:blipFill>
          <a:blip r:embed="rId4"/>
          <a:stretch>
            <a:fillRect/>
          </a:stretch>
        </p:blipFill>
        <p:spPr>
          <a:xfrm>
            <a:off x="6096000" y="1789889"/>
            <a:ext cx="5324272" cy="2675107"/>
          </a:xfrm>
          <a:prstGeom prst="rect">
            <a:avLst/>
          </a:prstGeom>
        </p:spPr>
      </p:pic>
    </p:spTree>
    <p:extLst>
      <p:ext uri="{BB962C8B-B14F-4D97-AF65-F5344CB8AC3E}">
        <p14:creationId xmlns:p14="http://schemas.microsoft.com/office/powerpoint/2010/main" val="15351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16B2CA-7B0E-4462-B484-36C5E816ECC7}"/>
              </a:ext>
            </a:extLst>
          </p:cNvPr>
          <p:cNvPicPr>
            <a:picLocks noChangeAspect="1"/>
          </p:cNvPicPr>
          <p:nvPr/>
        </p:nvPicPr>
        <p:blipFill>
          <a:blip r:embed="rId3"/>
          <a:stretch>
            <a:fillRect/>
          </a:stretch>
        </p:blipFill>
        <p:spPr>
          <a:xfrm>
            <a:off x="0" y="1383645"/>
            <a:ext cx="6028655" cy="3211519"/>
          </a:xfrm>
          <a:prstGeom prst="rect">
            <a:avLst/>
          </a:prstGeom>
        </p:spPr>
      </p:pic>
      <p:pic>
        <p:nvPicPr>
          <p:cNvPr id="7" name="图片 6">
            <a:extLst>
              <a:ext uri="{FF2B5EF4-FFF2-40B4-BE49-F238E27FC236}">
                <a16:creationId xmlns:a16="http://schemas.microsoft.com/office/drawing/2014/main" id="{9FE2DBDA-7475-4EA8-9137-2F65312C18EA}"/>
              </a:ext>
            </a:extLst>
          </p:cNvPr>
          <p:cNvPicPr>
            <a:picLocks noChangeAspect="1"/>
          </p:cNvPicPr>
          <p:nvPr/>
        </p:nvPicPr>
        <p:blipFill>
          <a:blip r:embed="rId4"/>
          <a:stretch>
            <a:fillRect/>
          </a:stretch>
        </p:blipFill>
        <p:spPr>
          <a:xfrm>
            <a:off x="5969097" y="1383645"/>
            <a:ext cx="6222903" cy="3309105"/>
          </a:xfrm>
          <a:prstGeom prst="rect">
            <a:avLst/>
          </a:prstGeom>
        </p:spPr>
      </p:pic>
      <p:pic>
        <p:nvPicPr>
          <p:cNvPr id="8" name="图片 7">
            <a:extLst>
              <a:ext uri="{FF2B5EF4-FFF2-40B4-BE49-F238E27FC236}">
                <a16:creationId xmlns:a16="http://schemas.microsoft.com/office/drawing/2014/main" id="{D1507AE7-08DC-4FF4-A5AD-A959F8BB2FA4}"/>
              </a:ext>
            </a:extLst>
          </p:cNvPr>
          <p:cNvPicPr>
            <a:picLocks noChangeAspect="1"/>
          </p:cNvPicPr>
          <p:nvPr/>
        </p:nvPicPr>
        <p:blipFill>
          <a:blip r:embed="rId5"/>
          <a:stretch>
            <a:fillRect/>
          </a:stretch>
        </p:blipFill>
        <p:spPr>
          <a:xfrm>
            <a:off x="3946974" y="5025970"/>
            <a:ext cx="4298052" cy="381033"/>
          </a:xfrm>
          <a:prstGeom prst="rect">
            <a:avLst/>
          </a:prstGeom>
        </p:spPr>
      </p:pic>
      <p:sp>
        <p:nvSpPr>
          <p:cNvPr id="10" name="Rectangle 47">
            <a:extLst>
              <a:ext uri="{FF2B5EF4-FFF2-40B4-BE49-F238E27FC236}">
                <a16:creationId xmlns:a16="http://schemas.microsoft.com/office/drawing/2014/main" id="{781B0FC6-8DFE-48E8-AAA8-14E58F7BF8EF}"/>
              </a:ext>
            </a:extLst>
          </p:cNvPr>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spTree>
    <p:extLst>
      <p:ext uri="{BB962C8B-B14F-4D97-AF65-F5344CB8AC3E}">
        <p14:creationId xmlns:p14="http://schemas.microsoft.com/office/powerpoint/2010/main" val="439310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1211</Words>
  <Application>Microsoft Office PowerPoint</Application>
  <PresentationFormat>宽屏</PresentationFormat>
  <Paragraphs>65</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philding</cp:lastModifiedBy>
  <cp:revision>44</cp:revision>
  <dcterms:created xsi:type="dcterms:W3CDTF">2016-05-19T11:36:40Z</dcterms:created>
  <dcterms:modified xsi:type="dcterms:W3CDTF">2019-11-15T04:38:26Z</dcterms:modified>
  <cp:category>锐旗设计；https://9ppt.taobao.com</cp:category>
</cp:coreProperties>
</file>