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93" r:id="rId3"/>
    <p:sldId id="285" r:id="rId4"/>
    <p:sldId id="302" r:id="rId5"/>
    <p:sldId id="294" r:id="rId6"/>
    <p:sldId id="271" r:id="rId7"/>
    <p:sldId id="276" r:id="rId8"/>
    <p:sldId id="286" r:id="rId9"/>
    <p:sldId id="283" r:id="rId10"/>
    <p:sldId id="264" r:id="rId11"/>
    <p:sldId id="280" r:id="rId12"/>
    <p:sldId id="282" r:id="rId13"/>
    <p:sldId id="296" r:id="rId14"/>
    <p:sldId id="277" r:id="rId15"/>
    <p:sldId id="297" r:id="rId16"/>
    <p:sldId id="266" r:id="rId17"/>
    <p:sldId id="284" r:id="rId18"/>
    <p:sldId id="281" r:id="rId19"/>
    <p:sldId id="299" r:id="rId20"/>
    <p:sldId id="300" r:id="rId21"/>
    <p:sldId id="301"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CDC"/>
    <a:srgbClr val="6485E3"/>
    <a:srgbClr val="86A4DA"/>
    <a:srgbClr val="A1B8E2"/>
    <a:srgbClr val="B5C6E4"/>
    <a:srgbClr val="B2C5E5"/>
    <a:srgbClr val="EAAB9E"/>
    <a:srgbClr val="B5A6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08" autoAdjust="0"/>
    <p:restoredTop sz="92052" autoAdjust="0"/>
  </p:normalViewPr>
  <p:slideViewPr>
    <p:cSldViewPr snapToGrid="0">
      <p:cViewPr varScale="1">
        <p:scale>
          <a:sx n="79" d="100"/>
          <a:sy n="79" d="100"/>
        </p:scale>
        <p:origin x="363" y="5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312DC4-9E9C-4149-A173-73A1C49A57B1}" type="datetimeFigureOut">
              <a:rPr lang="zh-CN" altLang="en-US" smtClean="0"/>
              <a:t>2020/5/26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CAAF7F-71F1-4A71-A43F-7B6E4E3324AE}" type="slidenum">
              <a:rPr lang="zh-CN" altLang="en-US" smtClean="0"/>
              <a:t>‹#›</a:t>
            </a:fld>
            <a:endParaRPr lang="zh-CN" altLang="en-US"/>
          </a:p>
        </p:txBody>
      </p:sp>
    </p:spTree>
    <p:extLst>
      <p:ext uri="{BB962C8B-B14F-4D97-AF65-F5344CB8AC3E}">
        <p14:creationId xmlns:p14="http://schemas.microsoft.com/office/powerpoint/2010/main" val="3066032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CAAF7F-71F1-4A71-A43F-7B6E4E3324AE}" type="slidenum">
              <a:rPr lang="zh-CN" altLang="en-US" smtClean="0"/>
              <a:t>1</a:t>
            </a:fld>
            <a:endParaRPr lang="zh-CN" altLang="en-US"/>
          </a:p>
        </p:txBody>
      </p:sp>
    </p:spTree>
    <p:extLst>
      <p:ext uri="{BB962C8B-B14F-4D97-AF65-F5344CB8AC3E}">
        <p14:creationId xmlns:p14="http://schemas.microsoft.com/office/powerpoint/2010/main" val="239964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a:t>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24F4D7-21BF-4B9F-909B-69D1BB8ABACE}"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24F4D7-21BF-4B9F-909B-69D1BB8ABACE}" type="slidenum">
              <a:rPr lang="zh-CN" altLang="en-US" smtClean="0"/>
              <a:t>13</a:t>
            </a:fld>
            <a:endParaRPr lang="zh-CN" altLang="en-US"/>
          </a:p>
        </p:txBody>
      </p:sp>
    </p:spTree>
    <p:extLst>
      <p:ext uri="{BB962C8B-B14F-4D97-AF65-F5344CB8AC3E}">
        <p14:creationId xmlns:p14="http://schemas.microsoft.com/office/powerpoint/2010/main" val="2198276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7CBE41-6C63-4A16-873F-5A51AEDA08C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7CBE41-6C63-4A16-873F-5A51AEDA08C3}" type="slidenum">
              <a:rPr lang="zh-CN" altLang="en-US" smtClean="0"/>
              <a:t>15</a:t>
            </a:fld>
            <a:endParaRPr lang="zh-CN" altLang="en-US"/>
          </a:p>
        </p:txBody>
      </p:sp>
    </p:spTree>
    <p:extLst>
      <p:ext uri="{BB962C8B-B14F-4D97-AF65-F5344CB8AC3E}">
        <p14:creationId xmlns:p14="http://schemas.microsoft.com/office/powerpoint/2010/main" val="1071529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My First Template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097EA6-A70B-4078-A475-F5D239A7F50E}"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19</a:t>
            </a:fld>
            <a:endParaRPr lang="zh-CN" altLang="en-US"/>
          </a:p>
        </p:txBody>
      </p:sp>
    </p:spTree>
    <p:extLst>
      <p:ext uri="{BB962C8B-B14F-4D97-AF65-F5344CB8AC3E}">
        <p14:creationId xmlns:p14="http://schemas.microsoft.com/office/powerpoint/2010/main" val="3472109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665C9A-F863-4B53-BF18-B9F895775B52}" type="slidenum">
              <a:rPr lang="zh-CN" altLang="en-US" smtClean="0"/>
              <a:t>20</a:t>
            </a:fld>
            <a:endParaRPr lang="zh-CN" altLang="en-US"/>
          </a:p>
        </p:txBody>
      </p:sp>
    </p:spTree>
    <p:extLst>
      <p:ext uri="{BB962C8B-B14F-4D97-AF65-F5344CB8AC3E}">
        <p14:creationId xmlns:p14="http://schemas.microsoft.com/office/powerpoint/2010/main" val="1311402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a:t>
            </a:fld>
            <a:endParaRPr lang="zh-CN" altLang="en-US"/>
          </a:p>
        </p:txBody>
      </p:sp>
    </p:spTree>
    <p:extLst>
      <p:ext uri="{BB962C8B-B14F-4D97-AF65-F5344CB8AC3E}">
        <p14:creationId xmlns:p14="http://schemas.microsoft.com/office/powerpoint/2010/main" val="2353775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2EB20A-403F-44E9-9F40-29DD8395CE08}"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a:t>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097EA6-A70B-4078-A475-F5D239A7F50E}"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userDrawn="1"/>
        </p:nvSpPr>
        <p:spPr>
          <a:xfrm>
            <a:off x="0" y="561702"/>
            <a:ext cx="12192000" cy="60350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8200" y="84998"/>
            <a:ext cx="10515600" cy="476704"/>
          </a:xfrm>
        </p:spPr>
        <p:txBody>
          <a:bodyPr>
            <a:normAutofit/>
          </a:bodyPr>
          <a:lstStyle>
            <a:lvl1pPr algn="ctr">
              <a:defRPr sz="2800" b="1">
                <a:solidFill>
                  <a:srgbClr val="6485E3"/>
                </a:solidFill>
              </a:defRPr>
            </a:lvl1p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43105192"/>
      </p:ext>
    </p:extLst>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261685564"/>
      </p:ext>
    </p:extLst>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465316431"/>
      </p:ext>
    </p:extLst>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264584730"/>
      </p:ext>
    </p:extLst>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884558509"/>
      </p:ext>
    </p:extLst>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7" name="矩形 6"/>
          <p:cNvSpPr/>
          <p:nvPr userDrawn="1"/>
        </p:nvSpPr>
        <p:spPr>
          <a:xfrm>
            <a:off x="5734428" y="5920585"/>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3097390604"/>
      </p:ext>
    </p:extLst>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810346446"/>
      </p:ext>
    </p:extLst>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2020/5/26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4447189" y="3355990"/>
            <a:ext cx="3553787" cy="338554"/>
          </a:xfrm>
          <a:prstGeom prst="rect">
            <a:avLst/>
          </a:prstGeom>
          <a:noFill/>
        </p:spPr>
        <p:txBody>
          <a:bodyPr wrap="square" rtlCol="0">
            <a:spAutoFit/>
          </a:bodyPr>
          <a:lstStyle/>
          <a:p>
            <a:pPr algn="ctr"/>
            <a:r>
              <a:rPr lang="en-US" altLang="zh-CN" sz="1600" dirty="0">
                <a:solidFill>
                  <a:schemeClr val="bg1"/>
                </a:solidFill>
                <a:latin typeface="Impact" panose="020B0806030902050204" pitchFamily="34" charset="0"/>
                <a:ea typeface="微软雅黑" panose="020B0503020204020204" pitchFamily="34" charset="-122"/>
              </a:rPr>
              <a:t>Energy     2019/03</a:t>
            </a:r>
            <a:endParaRPr lang="zh-CN" altLang="en-US" sz="1600" dirty="0">
              <a:solidFill>
                <a:schemeClr val="bg1"/>
              </a:solidFill>
              <a:latin typeface="Impact" panose="020B0806030902050204" pitchFamily="34" charset="0"/>
              <a:ea typeface="微软雅黑" panose="020B0503020204020204" pitchFamily="34" charset="-122"/>
            </a:endParaRPr>
          </a:p>
        </p:txBody>
      </p:sp>
      <p:sp>
        <p:nvSpPr>
          <p:cNvPr id="22" name="文本框 21"/>
          <p:cNvSpPr txBox="1"/>
          <p:nvPr/>
        </p:nvSpPr>
        <p:spPr>
          <a:xfrm>
            <a:off x="3048534" y="3918427"/>
            <a:ext cx="6254206" cy="56483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汇报人：王慧文                     导师：王亮亮            </a:t>
            </a:r>
            <a:endParaRPr kumimoji="0" lang="en-US" altLang="zh-CN" sz="1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114000"/>
              </a:lnSpc>
              <a:spcBef>
                <a:spcPts val="0"/>
              </a:spcBef>
              <a:spcAft>
                <a:spcPts val="0"/>
              </a:spcAft>
              <a:buClrTx/>
              <a:buSzTx/>
              <a:buFontTx/>
              <a:buNone/>
              <a:defRPr/>
            </a:pPr>
            <a:r>
              <a:rPr lang="en-US" altLang="zh-CN" sz="1400" dirty="0">
                <a:solidFill>
                  <a:schemeClr val="bg1"/>
                </a:solidFill>
                <a:latin typeface="微软雅黑" panose="020B0503020204020204" pitchFamily="34" charset="-122"/>
                <a:ea typeface="微软雅黑" panose="020B0503020204020204" pitchFamily="34" charset="-122"/>
              </a:rPr>
              <a:t>                                                                                                2020/05/26</a:t>
            </a:r>
            <a:endParaRPr kumimoji="0" lang="en-US" altLang="zh-CN" sz="1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2684687" y="1963128"/>
            <a:ext cx="6981900" cy="1200329"/>
          </a:xfrm>
          <a:prstGeom prst="rect">
            <a:avLst/>
          </a:prstGeom>
          <a:noFill/>
        </p:spPr>
        <p:txBody>
          <a:bodyPr wrap="square" rtlCol="0">
            <a:spAutoFit/>
          </a:bodyPr>
          <a:lstStyle>
            <a:defPPr>
              <a:defRPr lang="zh-CN"/>
            </a:defPPr>
            <a:lvl1pPr>
              <a:defRPr>
                <a:solidFill>
                  <a:schemeClr val="accent4">
                    <a:lumMod val="40000"/>
                    <a:lumOff val="60000"/>
                  </a:schemeClr>
                </a:solidFill>
                <a:latin typeface="Impact" panose="020B0806030902050204" pitchFamily="34" charset="0"/>
                <a:ea typeface="微软雅黑" panose="020B0503020204020204" pitchFamily="34" charset="-122"/>
              </a:defRPr>
            </a:lvl1pPr>
          </a:lstStyle>
          <a:p>
            <a:pPr algn="ctr"/>
            <a:r>
              <a:rPr lang="zh-CN" altLang="en-US" sz="3600" dirty="0"/>
              <a:t>基于区块链的智能电网去中心化安全无密钥签名方案</a:t>
            </a:r>
            <a:endParaRPr lang="zh-CN" altLang="en-US" sz="54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86A4DA"/>
                </a:solidFill>
              </a:rPr>
              <a:t>签名和验证阶段</a:t>
            </a:r>
          </a:p>
        </p:txBody>
      </p:sp>
      <p:sp>
        <p:nvSpPr>
          <p:cNvPr id="9" name="文本框 8">
            <a:extLst>
              <a:ext uri="{FF2B5EF4-FFF2-40B4-BE49-F238E27FC236}">
                <a16:creationId xmlns:a16="http://schemas.microsoft.com/office/drawing/2014/main" id="{EB6855A0-A00F-46AF-BD0F-ED371BF28070}"/>
              </a:ext>
            </a:extLst>
          </p:cNvPr>
          <p:cNvSpPr txBox="1"/>
          <p:nvPr/>
        </p:nvSpPr>
        <p:spPr>
          <a:xfrm>
            <a:off x="516294" y="995265"/>
            <a:ext cx="10699102" cy="3457357"/>
          </a:xfrm>
          <a:prstGeom prst="rect">
            <a:avLst/>
          </a:prstGeom>
          <a:noFill/>
        </p:spPr>
        <p:txBody>
          <a:bodyPr wrap="square" rtlCol="0">
            <a:spAutoFit/>
          </a:bodyPr>
          <a:lstStyle/>
          <a:p>
            <a:r>
              <a:rPr lang="zh-CN" altLang="zh-CN" sz="1600" dirty="0"/>
              <a:t>第一步：</a:t>
            </a:r>
          </a:p>
          <a:p>
            <a:r>
              <a:rPr lang="en-US" altLang="zh-CN" sz="1600" dirty="0" err="1"/>
              <a:t>SM</a:t>
            </a:r>
            <a:r>
              <a:rPr lang="en-US" altLang="zh-CN" sz="1600" baseline="-25000" dirty="0" err="1"/>
              <a:t>ij</a:t>
            </a:r>
            <a:r>
              <a:rPr lang="zh-CN" altLang="zh-CN" sz="1600" dirty="0"/>
              <a:t>将收集到的信息哈希</a:t>
            </a:r>
            <a:r>
              <a:rPr lang="en-US" altLang="zh-CN" sz="1600" dirty="0"/>
              <a:t>p=h(m),</a:t>
            </a:r>
            <a:r>
              <a:rPr lang="zh-CN" altLang="zh-CN" sz="1600" dirty="0"/>
              <a:t>然后生成</a:t>
            </a:r>
            <a:endParaRPr lang="en-US" altLang="zh-CN" sz="1600" dirty="0"/>
          </a:p>
          <a:p>
            <a:r>
              <a:rPr lang="zh-CN" altLang="en-US" sz="1600" dirty="0"/>
              <a:t>将                     发送到</a:t>
            </a:r>
            <a:r>
              <a:rPr lang="en-US" altLang="zh-CN" sz="1600" dirty="0"/>
              <a:t>SPN</a:t>
            </a:r>
          </a:p>
          <a:p>
            <a:endParaRPr lang="en-US" altLang="zh-CN" sz="1600" spc="75" dirty="0">
              <a:ea typeface="等线" panose="02010600030101010101" pitchFamily="2" charset="-122"/>
            </a:endParaRPr>
          </a:p>
          <a:p>
            <a:endParaRPr lang="en-US" altLang="zh-CN" sz="1600" spc="75" dirty="0">
              <a:ea typeface="等线" panose="02010600030101010101" pitchFamily="2" charset="-122"/>
            </a:endParaRPr>
          </a:p>
          <a:p>
            <a:r>
              <a:rPr lang="zh-CN" altLang="en-US" sz="1600" spc="75" dirty="0">
                <a:ea typeface="等线" panose="02010600030101010101" pitchFamily="2" charset="-122"/>
              </a:rPr>
              <a:t>第二步</a:t>
            </a:r>
            <a:endParaRPr lang="en-US" altLang="zh-CN" sz="1600" spc="75" dirty="0">
              <a:ea typeface="等线" panose="02010600030101010101" pitchFamily="2" charset="-122"/>
            </a:endParaRPr>
          </a:p>
          <a:p>
            <a:r>
              <a:rPr lang="en-US" altLang="zh-CN" sz="1600" spc="75" dirty="0">
                <a:ea typeface="等线" panose="02010600030101010101" pitchFamily="2" charset="-122"/>
              </a:rPr>
              <a:t>SPN</a:t>
            </a:r>
            <a:r>
              <a:rPr lang="zh-CN" altLang="zh-CN" sz="1600" spc="75" dirty="0">
                <a:ea typeface="等线" panose="02010600030101010101" pitchFamily="2" charset="-122"/>
                <a:cs typeface="Arial" panose="020B0604020202020204" pitchFamily="34" charset="0"/>
              </a:rPr>
              <a:t>接收到消息以后，通过</a:t>
            </a:r>
            <a:r>
              <a:rPr lang="zh-CN" altLang="zh-CN" sz="1600" spc="75" dirty="0">
                <a:highlight>
                  <a:srgbClr val="FFFF00"/>
                </a:highlight>
                <a:ea typeface="等线" panose="02010600030101010101" pitchFamily="2" charset="-122"/>
                <a:cs typeface="Arial" panose="020B0604020202020204" pitchFamily="34" charset="0"/>
              </a:rPr>
              <a:t>算法一</a:t>
            </a:r>
            <a:r>
              <a:rPr lang="zh-CN" altLang="zh-CN" sz="1600" spc="75" dirty="0">
                <a:ea typeface="等线" panose="02010600030101010101" pitchFamily="2" charset="-122"/>
                <a:cs typeface="Arial" panose="020B0604020202020204" pitchFamily="34" charset="0"/>
              </a:rPr>
              <a:t>在所有节点中选择</a:t>
            </a:r>
            <a:endParaRPr lang="en-US" altLang="zh-CN" sz="1600" spc="75" dirty="0">
              <a:ea typeface="等线" panose="02010600030101010101" pitchFamily="2" charset="-122"/>
              <a:cs typeface="Arial" panose="020B0604020202020204" pitchFamily="34" charset="0"/>
            </a:endParaRPr>
          </a:p>
          <a:p>
            <a:r>
              <a:rPr lang="zh-CN" altLang="zh-CN" sz="1600" spc="75" dirty="0">
                <a:ea typeface="等线" panose="02010600030101010101" pitchFamily="2" charset="-122"/>
                <a:cs typeface="Arial" panose="020B0604020202020204" pitchFamily="34" charset="0"/>
              </a:rPr>
              <a:t>一个主节点</a:t>
            </a:r>
            <a:r>
              <a:rPr lang="en-US" altLang="zh-CN" sz="1600" spc="75" dirty="0" err="1">
                <a:ea typeface="等线" panose="02010600030101010101" pitchFamily="2" charset="-122"/>
              </a:rPr>
              <a:t>SP</a:t>
            </a:r>
            <a:r>
              <a:rPr lang="en-US" altLang="zh-CN" sz="1600" spc="75" baseline="-25000" dirty="0" err="1">
                <a:ea typeface="等线" panose="02010600030101010101" pitchFamily="2" charset="-122"/>
              </a:rPr>
              <a:t>l</a:t>
            </a:r>
            <a:r>
              <a:rPr lang="en-US" altLang="zh-CN" sz="1600" spc="75" dirty="0">
                <a:ea typeface="等线" panose="02010600030101010101" pitchFamily="2" charset="-122"/>
              </a:rPr>
              <a:t>, </a:t>
            </a:r>
          </a:p>
          <a:p>
            <a:r>
              <a:rPr lang="en-US" altLang="zh-CN" sz="1600" spc="75" dirty="0" err="1">
                <a:highlight>
                  <a:srgbClr val="FFFF00"/>
                </a:highlight>
                <a:ea typeface="等线" panose="02010600030101010101" pitchFamily="2" charset="-122"/>
              </a:rPr>
              <a:t>SP</a:t>
            </a:r>
            <a:r>
              <a:rPr lang="en-US" altLang="zh-CN" sz="1600" spc="75" baseline="-25000" dirty="0" err="1">
                <a:highlight>
                  <a:srgbClr val="FFFF00"/>
                </a:highlight>
                <a:ea typeface="等线" panose="02010600030101010101" pitchFamily="2" charset="-122"/>
              </a:rPr>
              <a:t>l</a:t>
            </a:r>
            <a:r>
              <a:rPr lang="zh-CN" altLang="zh-CN" sz="1600" spc="75" dirty="0">
                <a:highlight>
                  <a:srgbClr val="FFFF00"/>
                </a:highlight>
                <a:ea typeface="等线" panose="02010600030101010101" pitchFamily="2" charset="-122"/>
                <a:cs typeface="Arial" panose="020B0604020202020204" pitchFamily="34" charset="0"/>
              </a:rPr>
              <a:t>检查</a:t>
            </a:r>
            <a:r>
              <a:rPr lang="en-US" altLang="zh-CN" sz="1600" spc="75" dirty="0" err="1">
                <a:highlight>
                  <a:srgbClr val="FFFF00"/>
                </a:highlight>
                <a:ea typeface="等线" panose="02010600030101010101" pitchFamily="2" charset="-122"/>
              </a:rPr>
              <a:t>ID</a:t>
            </a:r>
            <a:r>
              <a:rPr lang="en-US" altLang="zh-CN" sz="1600" spc="75" baseline="-25000" dirty="0" err="1">
                <a:highlight>
                  <a:srgbClr val="FFFF00"/>
                </a:highlight>
                <a:ea typeface="等线" panose="02010600030101010101" pitchFamily="2" charset="-122"/>
              </a:rPr>
              <a:t>SMij</a:t>
            </a:r>
            <a:r>
              <a:rPr lang="zh-CN" altLang="zh-CN" sz="1600" spc="75" dirty="0">
                <a:highlight>
                  <a:srgbClr val="FFFF00"/>
                </a:highlight>
                <a:ea typeface="等线" panose="02010600030101010101" pitchFamily="2" charset="-122"/>
                <a:cs typeface="Arial" panose="020B0604020202020204" pitchFamily="34" charset="0"/>
              </a:rPr>
              <a:t>是否已注册在</a:t>
            </a:r>
            <a:r>
              <a:rPr lang="en-US" altLang="zh-CN" sz="1600" spc="75" dirty="0" err="1">
                <a:highlight>
                  <a:srgbClr val="FFFF00"/>
                </a:highlight>
                <a:ea typeface="等线" panose="02010600030101010101" pitchFamily="2" charset="-122"/>
              </a:rPr>
              <a:t>SP</a:t>
            </a:r>
            <a:r>
              <a:rPr lang="en-US" altLang="zh-CN" sz="1600" spc="75" baseline="-25000" dirty="0" err="1">
                <a:highlight>
                  <a:srgbClr val="FFFF00"/>
                </a:highlight>
                <a:ea typeface="等线" panose="02010600030101010101" pitchFamily="2" charset="-122"/>
              </a:rPr>
              <a:t>i</a:t>
            </a:r>
            <a:r>
              <a:rPr lang="zh-CN" altLang="zh-CN" sz="1600" spc="75" dirty="0">
                <a:ea typeface="等线" panose="02010600030101010101" pitchFamily="2" charset="-122"/>
                <a:cs typeface="Arial" panose="020B0604020202020204" pitchFamily="34" charset="0"/>
              </a:rPr>
              <a:t>。如果已注册，</a:t>
            </a:r>
            <a:endParaRPr lang="en-US" altLang="zh-CN" sz="1600" spc="75" dirty="0">
              <a:ea typeface="等线" panose="02010600030101010101" pitchFamily="2" charset="-122"/>
              <a:cs typeface="Arial" panose="020B0604020202020204" pitchFamily="34" charset="0"/>
            </a:endParaRPr>
          </a:p>
          <a:p>
            <a:r>
              <a:rPr lang="zh-CN" altLang="zh-CN" sz="1600" spc="75" dirty="0">
                <a:ea typeface="等线" panose="02010600030101010101" pitchFamily="2" charset="-122"/>
                <a:cs typeface="Arial" panose="020B0604020202020204" pitchFamily="34" charset="0"/>
              </a:rPr>
              <a:t>主节点生成一个</a:t>
            </a:r>
            <a:endParaRPr lang="en-US" altLang="zh-CN" sz="1600" dirty="0"/>
          </a:p>
          <a:p>
            <a:endParaRPr lang="en-US" altLang="zh-CN" sz="1600" dirty="0"/>
          </a:p>
          <a:p>
            <a:r>
              <a:rPr lang="zh-CN" altLang="en-US" sz="1600" dirty="0"/>
              <a:t>的</a:t>
            </a:r>
            <a:r>
              <a:rPr lang="en-US" altLang="zh-CN" sz="1600" dirty="0"/>
              <a:t>Merkle</a:t>
            </a:r>
            <a:r>
              <a:rPr lang="zh-CN" altLang="en-US" sz="1600" dirty="0"/>
              <a:t>树时间戳</a:t>
            </a:r>
            <a:r>
              <a:rPr lang="en-US" altLang="zh-CN" sz="1600" dirty="0"/>
              <a:t>T</a:t>
            </a:r>
            <a:r>
              <a:rPr lang="en-US" altLang="zh-CN" sz="1600" baseline="-25000" dirty="0"/>
              <a:t>s</a:t>
            </a:r>
            <a:r>
              <a:rPr lang="zh-CN" altLang="en-US" sz="1600" baseline="-25000" dirty="0"/>
              <a:t>，</a:t>
            </a:r>
            <a:r>
              <a:rPr lang="zh-CN" altLang="zh-CN" sz="1600" dirty="0"/>
              <a:t>然后把</a:t>
            </a:r>
            <a:r>
              <a:rPr lang="en-US" altLang="zh-CN" sz="1600" dirty="0"/>
              <a:t>                   </a:t>
            </a:r>
            <a:r>
              <a:rPr lang="zh-CN" altLang="en-US" sz="1600" dirty="0"/>
              <a:t>发送给</a:t>
            </a:r>
            <a:r>
              <a:rPr lang="en-US" altLang="zh-CN" sz="1600" dirty="0" err="1"/>
              <a:t>Sm</a:t>
            </a:r>
            <a:r>
              <a:rPr lang="en-US" altLang="zh-CN" sz="1600" baseline="-25000" dirty="0" err="1"/>
              <a:t>ij</a:t>
            </a:r>
            <a:endParaRPr lang="en-US" altLang="zh-CN" sz="1600" baseline="-25000" dirty="0"/>
          </a:p>
          <a:p>
            <a:endParaRPr lang="en-US" altLang="zh-CN" sz="1600" baseline="-25000" dirty="0"/>
          </a:p>
          <a:p>
            <a:endParaRPr lang="zh-CN" altLang="zh-CN" sz="1600" dirty="0"/>
          </a:p>
        </p:txBody>
      </p:sp>
      <p:pic>
        <p:nvPicPr>
          <p:cNvPr id="77" name="图片 76" descr="C:\Users\14269\AppData\Local\Temp\1590239845(1).png">
            <a:extLst>
              <a:ext uri="{FF2B5EF4-FFF2-40B4-BE49-F238E27FC236}">
                <a16:creationId xmlns:a16="http://schemas.microsoft.com/office/drawing/2014/main" id="{107DAF83-F86A-4C69-8F24-CCFCFE2993E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99954" y="1075351"/>
            <a:ext cx="1173532" cy="504689"/>
          </a:xfrm>
          <a:prstGeom prst="rect">
            <a:avLst/>
          </a:prstGeom>
          <a:noFill/>
          <a:ln>
            <a:noFill/>
          </a:ln>
        </p:spPr>
      </p:pic>
      <p:pic>
        <p:nvPicPr>
          <p:cNvPr id="78" name="图片 77" descr="C:\Users\14269\AppData\Local\Temp\1590239906(1).png">
            <a:extLst>
              <a:ext uri="{FF2B5EF4-FFF2-40B4-BE49-F238E27FC236}">
                <a16:creationId xmlns:a16="http://schemas.microsoft.com/office/drawing/2014/main" id="{42ED1C86-4013-4B7F-ADDA-D6E97856EF3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38199" y="1519712"/>
            <a:ext cx="1173532" cy="445937"/>
          </a:xfrm>
          <a:prstGeom prst="rect">
            <a:avLst/>
          </a:prstGeom>
          <a:noFill/>
          <a:ln>
            <a:noFill/>
          </a:ln>
        </p:spPr>
      </p:pic>
      <p:pic>
        <p:nvPicPr>
          <p:cNvPr id="79" name="图片 78" descr="C:\Users\14269\AppData\Local\Temp\1590239906(1).png">
            <a:extLst>
              <a:ext uri="{FF2B5EF4-FFF2-40B4-BE49-F238E27FC236}">
                <a16:creationId xmlns:a16="http://schemas.microsoft.com/office/drawing/2014/main" id="{89839D89-E9FC-4988-B35C-B4DD7153950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085511" y="3211886"/>
            <a:ext cx="1079170" cy="434228"/>
          </a:xfrm>
          <a:prstGeom prst="rect">
            <a:avLst/>
          </a:prstGeom>
          <a:noFill/>
          <a:ln>
            <a:noFill/>
          </a:ln>
        </p:spPr>
      </p:pic>
      <p:pic>
        <p:nvPicPr>
          <p:cNvPr id="80" name="图片 79" descr="C:\Users\14269\AppData\Local\Temp\1590240664(1).png">
            <a:extLst>
              <a:ext uri="{FF2B5EF4-FFF2-40B4-BE49-F238E27FC236}">
                <a16:creationId xmlns:a16="http://schemas.microsoft.com/office/drawing/2014/main" id="{2711F82D-ED05-4E09-A9EF-D70E0D4F5ED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268701" y="3646114"/>
            <a:ext cx="862330" cy="434228"/>
          </a:xfrm>
          <a:prstGeom prst="rect">
            <a:avLst/>
          </a:prstGeom>
          <a:noFill/>
          <a:ln>
            <a:noFill/>
          </a:ln>
        </p:spPr>
      </p:pic>
      <p:pic>
        <p:nvPicPr>
          <p:cNvPr id="81" name="图片 80" descr="C:\Users\14269\AppData\Local\Temp\1590240818(1).png">
            <a:extLst>
              <a:ext uri="{FF2B5EF4-FFF2-40B4-BE49-F238E27FC236}">
                <a16:creationId xmlns:a16="http://schemas.microsoft.com/office/drawing/2014/main" id="{4C11260E-C3FB-43D0-98B9-92696D1E8D48}"/>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6176743" y="1075351"/>
            <a:ext cx="5177058" cy="511350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86A4DA"/>
                </a:solidFill>
              </a:rPr>
              <a:t>签名和验证阶段</a:t>
            </a:r>
          </a:p>
        </p:txBody>
      </p:sp>
      <p:sp>
        <p:nvSpPr>
          <p:cNvPr id="3" name="矩形 2">
            <a:extLst>
              <a:ext uri="{FF2B5EF4-FFF2-40B4-BE49-F238E27FC236}">
                <a16:creationId xmlns:a16="http://schemas.microsoft.com/office/drawing/2014/main" id="{0F0E0D6B-52D7-47B9-B5B0-D12E05EC512A}"/>
              </a:ext>
            </a:extLst>
          </p:cNvPr>
          <p:cNvSpPr/>
          <p:nvPr/>
        </p:nvSpPr>
        <p:spPr>
          <a:xfrm>
            <a:off x="838200" y="1003751"/>
            <a:ext cx="2555508" cy="646331"/>
          </a:xfrm>
          <a:prstGeom prst="rect">
            <a:avLst/>
          </a:prstGeom>
        </p:spPr>
        <p:txBody>
          <a:bodyPr wrap="none">
            <a:spAutoFit/>
          </a:bodyPr>
          <a:lstStyle/>
          <a:p>
            <a:r>
              <a:rPr lang="zh-CN" altLang="zh-CN" spc="75" dirty="0">
                <a:latin typeface="Arial" panose="020B0604020202020204" pitchFamily="34" charset="0"/>
                <a:ea typeface="等线" panose="02010600030101010101" pitchFamily="2" charset="-122"/>
                <a:cs typeface="Arial" panose="020B0604020202020204" pitchFamily="34" charset="0"/>
              </a:rPr>
              <a:t>第三步：</a:t>
            </a:r>
            <a:r>
              <a:rPr lang="en-US" altLang="zh-CN" spc="75" dirty="0" err="1">
                <a:latin typeface="Arial" panose="020B0604020202020204" pitchFamily="34" charset="0"/>
                <a:ea typeface="等线" panose="02010600030101010101" pitchFamily="2" charset="-122"/>
              </a:rPr>
              <a:t>SM</a:t>
            </a:r>
            <a:r>
              <a:rPr lang="en-US" altLang="zh-CN" spc="75" baseline="-25000" dirty="0" err="1">
                <a:latin typeface="Arial" panose="020B0604020202020204" pitchFamily="34" charset="0"/>
                <a:ea typeface="等线" panose="02010600030101010101" pitchFamily="2" charset="-122"/>
              </a:rPr>
              <a:t>ij</a:t>
            </a:r>
            <a:r>
              <a:rPr lang="zh-CN" altLang="zh-CN" spc="75" dirty="0">
                <a:latin typeface="Arial" panose="020B0604020202020204" pitchFamily="34" charset="0"/>
                <a:ea typeface="等线" panose="02010600030101010101" pitchFamily="2" charset="-122"/>
                <a:cs typeface="Arial" panose="020B0604020202020204" pitchFamily="34" charset="0"/>
              </a:rPr>
              <a:t>生成签名</a:t>
            </a:r>
            <a:endParaRPr lang="en-US" altLang="zh-CN" spc="75" dirty="0">
              <a:latin typeface="Arial" panose="020B0604020202020204" pitchFamily="34" charset="0"/>
              <a:ea typeface="等线" panose="02010600030101010101" pitchFamily="2" charset="-122"/>
              <a:cs typeface="Arial" panose="020B0604020202020204" pitchFamily="34" charset="0"/>
            </a:endParaRPr>
          </a:p>
          <a:p>
            <a:r>
              <a:rPr lang="en-US" altLang="zh-CN" dirty="0" err="1"/>
              <a:t>SM</a:t>
            </a:r>
            <a:r>
              <a:rPr lang="en-US" altLang="zh-CN" baseline="-25000" dirty="0" err="1"/>
              <a:t>ij</a:t>
            </a:r>
            <a:r>
              <a:rPr lang="zh-CN" altLang="zh-CN" dirty="0"/>
              <a:t>发送一个事务给</a:t>
            </a:r>
            <a:r>
              <a:rPr lang="en-US" altLang="zh-CN" dirty="0" err="1"/>
              <a:t>SP</a:t>
            </a:r>
            <a:r>
              <a:rPr lang="en-US" altLang="zh-CN" baseline="-25000" dirty="0" err="1"/>
              <a:t>l</a:t>
            </a:r>
            <a:endParaRPr lang="zh-CN" altLang="en-US" dirty="0"/>
          </a:p>
        </p:txBody>
      </p:sp>
      <p:pic>
        <p:nvPicPr>
          <p:cNvPr id="74" name="图片 73" descr="C:\Users\14269\AppData\Local\Temp\1590245672(1).png">
            <a:extLst>
              <a:ext uri="{FF2B5EF4-FFF2-40B4-BE49-F238E27FC236}">
                <a16:creationId xmlns:a16="http://schemas.microsoft.com/office/drawing/2014/main" id="{FEA5C681-3B89-465B-B77C-49D22BDA885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73418" y="920192"/>
            <a:ext cx="2340149" cy="577599"/>
          </a:xfrm>
          <a:prstGeom prst="rect">
            <a:avLst/>
          </a:prstGeom>
          <a:noFill/>
          <a:ln>
            <a:noFill/>
          </a:ln>
        </p:spPr>
      </p:pic>
      <p:pic>
        <p:nvPicPr>
          <p:cNvPr id="75" name="图片 74" descr="C:\Users\14269\AppData\Local\Temp\1590245982(1).png">
            <a:extLst>
              <a:ext uri="{FF2B5EF4-FFF2-40B4-BE49-F238E27FC236}">
                <a16:creationId xmlns:a16="http://schemas.microsoft.com/office/drawing/2014/main" id="{C227584E-D9D9-4819-9E4D-7CE41A7F843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393708" y="1371169"/>
            <a:ext cx="2910234" cy="724944"/>
          </a:xfrm>
          <a:prstGeom prst="rect">
            <a:avLst/>
          </a:prstGeom>
          <a:noFill/>
          <a:ln>
            <a:noFill/>
          </a:ln>
        </p:spPr>
      </p:pic>
      <p:pic>
        <p:nvPicPr>
          <p:cNvPr id="4" name="图片 3">
            <a:extLst>
              <a:ext uri="{FF2B5EF4-FFF2-40B4-BE49-F238E27FC236}">
                <a16:creationId xmlns:a16="http://schemas.microsoft.com/office/drawing/2014/main" id="{152D185C-8341-4776-8695-6E488313BAD5}"/>
              </a:ext>
            </a:extLst>
          </p:cNvPr>
          <p:cNvPicPr>
            <a:picLocks noChangeAspect="1"/>
          </p:cNvPicPr>
          <p:nvPr/>
        </p:nvPicPr>
        <p:blipFill>
          <a:blip r:embed="rId5"/>
          <a:stretch>
            <a:fillRect/>
          </a:stretch>
        </p:blipFill>
        <p:spPr>
          <a:xfrm>
            <a:off x="838200" y="1840053"/>
            <a:ext cx="6677298" cy="2131053"/>
          </a:xfrm>
          <a:prstGeom prst="rect">
            <a:avLst/>
          </a:prstGeom>
        </p:spPr>
      </p:pic>
      <p:sp>
        <p:nvSpPr>
          <p:cNvPr id="76" name="矩形 75">
            <a:extLst>
              <a:ext uri="{FF2B5EF4-FFF2-40B4-BE49-F238E27FC236}">
                <a16:creationId xmlns:a16="http://schemas.microsoft.com/office/drawing/2014/main" id="{39DC4887-64FB-4934-969C-DF668C2000E9}"/>
              </a:ext>
            </a:extLst>
          </p:cNvPr>
          <p:cNvSpPr/>
          <p:nvPr/>
        </p:nvSpPr>
        <p:spPr>
          <a:xfrm>
            <a:off x="153408" y="3933870"/>
            <a:ext cx="8724143" cy="369332"/>
          </a:xfrm>
          <a:prstGeom prst="rect">
            <a:avLst/>
          </a:prstGeom>
        </p:spPr>
        <p:txBody>
          <a:bodyPr wrap="square">
            <a:spAutoFit/>
          </a:bodyPr>
          <a:lstStyle/>
          <a:p>
            <a:pPr marL="457200" indent="266700"/>
            <a:r>
              <a:rPr lang="zh-CN" altLang="zh-CN" kern="100" spc="75" dirty="0">
                <a:latin typeface="Arial" panose="020B0604020202020204" pitchFamily="34" charset="0"/>
                <a:ea typeface="等线" panose="02010600030101010101" pitchFamily="2" charset="-122"/>
                <a:cs typeface="Arial" panose="020B0604020202020204" pitchFamily="34" charset="0"/>
              </a:rPr>
              <a:t>第四步：</a:t>
            </a:r>
            <a:r>
              <a:rPr lang="en-US" altLang="zh-CN" kern="100" spc="75" dirty="0" err="1">
                <a:latin typeface="Arial" panose="020B0604020202020204" pitchFamily="34" charset="0"/>
                <a:ea typeface="等线" panose="02010600030101010101" pitchFamily="2" charset="-122"/>
                <a:cs typeface="Times New Roman" panose="02020603050405020304" pitchFamily="18" charset="0"/>
              </a:rPr>
              <a:t>SP</a:t>
            </a:r>
            <a:r>
              <a:rPr lang="en-US" altLang="zh-CN" kern="100" spc="75" baseline="-25000" dirty="0" err="1">
                <a:latin typeface="Arial" panose="020B0604020202020204" pitchFamily="34" charset="0"/>
                <a:ea typeface="等线" panose="02010600030101010101" pitchFamily="2" charset="-122"/>
                <a:cs typeface="Times New Roman" panose="02020603050405020304" pitchFamily="18" charset="0"/>
              </a:rPr>
              <a:t>l</a:t>
            </a:r>
            <a:r>
              <a:rPr lang="zh-CN" altLang="zh-CN" kern="100" spc="75" dirty="0">
                <a:latin typeface="Arial" panose="020B0604020202020204" pitchFamily="34" charset="0"/>
                <a:ea typeface="等线" panose="02010600030101010101" pitchFamily="2" charset="-122"/>
                <a:cs typeface="Arial" panose="020B0604020202020204" pitchFamily="34" charset="0"/>
              </a:rPr>
              <a:t>用</a:t>
            </a:r>
            <a:r>
              <a:rPr lang="en-US" altLang="zh-CN" kern="100" spc="75" dirty="0" err="1">
                <a:latin typeface="Arial" panose="020B0604020202020204" pitchFamily="34" charset="0"/>
                <a:ea typeface="等线" panose="02010600030101010101" pitchFamily="2" charset="-122"/>
                <a:cs typeface="Times New Roman" panose="02020603050405020304" pitchFamily="18" charset="0"/>
              </a:rPr>
              <a:t>SK</a:t>
            </a:r>
            <a:r>
              <a:rPr lang="en-US" altLang="zh-CN" kern="100" spc="75" baseline="-25000" dirty="0" err="1">
                <a:latin typeface="Arial" panose="020B0604020202020204" pitchFamily="34" charset="0"/>
                <a:ea typeface="等线" panose="02010600030101010101" pitchFamily="2" charset="-122"/>
                <a:cs typeface="Times New Roman" panose="02020603050405020304" pitchFamily="18" charset="0"/>
              </a:rPr>
              <a:t>SPl</a:t>
            </a:r>
            <a:r>
              <a:rPr lang="zh-CN" altLang="zh-CN" kern="100" spc="75" dirty="0">
                <a:latin typeface="Arial" panose="020B0604020202020204" pitchFamily="34" charset="0"/>
                <a:ea typeface="等线" panose="02010600030101010101" pitchFamily="2" charset="-122"/>
                <a:cs typeface="Arial" panose="020B0604020202020204" pitchFamily="34" charset="0"/>
              </a:rPr>
              <a:t>得到消息</a:t>
            </a:r>
            <a:r>
              <a:rPr lang="en-US" altLang="zh-CN" kern="100" spc="75" dirty="0">
                <a:latin typeface="Arial" panose="020B0604020202020204" pitchFamily="34" charset="0"/>
                <a:ea typeface="等线" panose="02010600030101010101" pitchFamily="2" charset="-122"/>
                <a:cs typeface="Times New Roman" panose="02020603050405020304" pitchFamily="18" charset="0"/>
              </a:rPr>
              <a:t>m</a:t>
            </a:r>
            <a:r>
              <a:rPr lang="zh-CN" altLang="zh-CN" kern="100" spc="75" dirty="0">
                <a:latin typeface="Arial" panose="020B0604020202020204" pitchFamily="34" charset="0"/>
                <a:ea typeface="等线" panose="02010600030101010101" pitchFamily="2" charset="-122"/>
                <a:cs typeface="Arial" panose="020B0604020202020204" pitchFamily="34" charset="0"/>
              </a:rPr>
              <a:t>并生成一个包含上述交易的块。</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7" name="图片 76">
            <a:extLst>
              <a:ext uri="{FF2B5EF4-FFF2-40B4-BE49-F238E27FC236}">
                <a16:creationId xmlns:a16="http://schemas.microsoft.com/office/drawing/2014/main" id="{BCB62454-755C-4BFB-AC42-B4367C33C0F6}"/>
              </a:ext>
            </a:extLst>
          </p:cNvPr>
          <p:cNvPicPr/>
          <p:nvPr/>
        </p:nvPicPr>
        <p:blipFill>
          <a:blip r:embed="rId6"/>
          <a:stretch>
            <a:fillRect/>
          </a:stretch>
        </p:blipFill>
        <p:spPr>
          <a:xfrm>
            <a:off x="838200" y="4303202"/>
            <a:ext cx="5274310" cy="21926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86A4DA"/>
                </a:solidFill>
              </a:rPr>
              <a:t>签名和验证阶段</a:t>
            </a:r>
          </a:p>
        </p:txBody>
      </p:sp>
      <p:sp>
        <p:nvSpPr>
          <p:cNvPr id="3" name="矩形 2">
            <a:extLst>
              <a:ext uri="{FF2B5EF4-FFF2-40B4-BE49-F238E27FC236}">
                <a16:creationId xmlns:a16="http://schemas.microsoft.com/office/drawing/2014/main" id="{3B233421-1AD8-470B-9027-D17D73B17AF7}"/>
              </a:ext>
            </a:extLst>
          </p:cNvPr>
          <p:cNvSpPr/>
          <p:nvPr/>
        </p:nvSpPr>
        <p:spPr>
          <a:xfrm>
            <a:off x="126359" y="1017431"/>
            <a:ext cx="6030818" cy="307777"/>
          </a:xfrm>
          <a:prstGeom prst="rect">
            <a:avLst/>
          </a:prstGeom>
        </p:spPr>
        <p:txBody>
          <a:bodyPr wrap="none">
            <a:spAutoFit/>
          </a:bodyPr>
          <a:lstStyle/>
          <a:p>
            <a:pPr marL="457200" indent="266700"/>
            <a:r>
              <a:rPr lang="zh-CN" altLang="zh-CN" sz="1400" kern="100" spc="75" dirty="0">
                <a:latin typeface="Arial" panose="020B0604020202020204" pitchFamily="34" charset="0"/>
                <a:ea typeface="等线" panose="02010600030101010101" pitchFamily="2" charset="-122"/>
                <a:cs typeface="Arial" panose="020B0604020202020204" pitchFamily="34" charset="0"/>
              </a:rPr>
              <a:t>然后</a:t>
            </a:r>
            <a:r>
              <a:rPr lang="en-US" altLang="zh-CN" sz="1400" kern="100" spc="75" dirty="0" err="1">
                <a:latin typeface="Arial" panose="020B0604020202020204" pitchFamily="34" charset="0"/>
                <a:ea typeface="等线" panose="02010600030101010101" pitchFamily="2" charset="-122"/>
                <a:cs typeface="Times New Roman" panose="02020603050405020304" pitchFamily="18" charset="0"/>
              </a:rPr>
              <a:t>SPl</a:t>
            </a:r>
            <a:r>
              <a:rPr lang="zh-CN" altLang="zh-CN" sz="1400" kern="100" spc="75" dirty="0">
                <a:latin typeface="Arial" panose="020B0604020202020204" pitchFamily="34" charset="0"/>
                <a:ea typeface="等线" panose="02010600030101010101" pitchFamily="2" charset="-122"/>
                <a:cs typeface="Arial" panose="020B0604020202020204" pitchFamily="34" charset="0"/>
              </a:rPr>
              <a:t>通过算法</a:t>
            </a:r>
            <a:r>
              <a:rPr lang="en-US" altLang="zh-CN" sz="1400" kern="100" spc="75" dirty="0">
                <a:latin typeface="Arial" panose="020B0604020202020204" pitchFamily="34" charset="0"/>
                <a:ea typeface="等线" panose="02010600030101010101" pitchFamily="2" charset="-122"/>
                <a:cs typeface="Times New Roman" panose="02020603050405020304" pitchFamily="18" charset="0"/>
              </a:rPr>
              <a:t>2</a:t>
            </a:r>
            <a:r>
              <a:rPr lang="zh-CN" altLang="zh-CN" sz="1400" kern="100" spc="75" dirty="0">
                <a:latin typeface="Arial" panose="020B0604020202020204" pitchFamily="34" charset="0"/>
                <a:ea typeface="等线" panose="02010600030101010101" pitchFamily="2" charset="-122"/>
                <a:cs typeface="Arial" panose="020B0604020202020204" pitchFamily="34" charset="0"/>
              </a:rPr>
              <a:t>把块广播给其他节点验证</a:t>
            </a:r>
            <a:r>
              <a:rPr lang="zh-CN" altLang="zh-CN" sz="1150" kern="100" spc="75" dirty="0">
                <a:latin typeface="Arial" panose="020B0604020202020204" pitchFamily="34" charset="0"/>
                <a:ea typeface="等线" panose="02010600030101010101" pitchFamily="2" charset="-122"/>
                <a:cs typeface="Arial" panose="020B0604020202020204" pitchFamily="34" charset="0"/>
              </a:rPr>
              <a:t>。</a:t>
            </a:r>
            <a:r>
              <a:rPr lang="zh-CN" altLang="en-US" sz="1400" kern="100" spc="75" dirty="0">
                <a:latin typeface="Arial" panose="020B0604020202020204" pitchFamily="34" charset="0"/>
                <a:ea typeface="等线" panose="02010600030101010101" pitchFamily="2" charset="-122"/>
                <a:cs typeface="Arial" panose="020B0604020202020204" pitchFamily="34" charset="0"/>
              </a:rPr>
              <a:t>验证通过后入链</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C0940209-9362-4C7D-B5AF-CB5C0183F64C}"/>
              </a:ext>
            </a:extLst>
          </p:cNvPr>
          <p:cNvPicPr>
            <a:picLocks noChangeAspect="1"/>
          </p:cNvPicPr>
          <p:nvPr/>
        </p:nvPicPr>
        <p:blipFill>
          <a:blip r:embed="rId3"/>
          <a:stretch>
            <a:fillRect/>
          </a:stretch>
        </p:blipFill>
        <p:spPr>
          <a:xfrm>
            <a:off x="967165" y="1647856"/>
            <a:ext cx="5800725" cy="44100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86A4DA"/>
                </a:solidFill>
              </a:rPr>
              <a:t>签名和验证阶段</a:t>
            </a:r>
          </a:p>
        </p:txBody>
      </p:sp>
      <p:sp>
        <p:nvSpPr>
          <p:cNvPr id="3" name="矩形 2">
            <a:extLst>
              <a:ext uri="{FF2B5EF4-FFF2-40B4-BE49-F238E27FC236}">
                <a16:creationId xmlns:a16="http://schemas.microsoft.com/office/drawing/2014/main" id="{3B233421-1AD8-470B-9027-D17D73B17AF7}"/>
              </a:ext>
            </a:extLst>
          </p:cNvPr>
          <p:cNvSpPr/>
          <p:nvPr/>
        </p:nvSpPr>
        <p:spPr>
          <a:xfrm>
            <a:off x="126359" y="1017431"/>
            <a:ext cx="9212778" cy="738664"/>
          </a:xfrm>
          <a:prstGeom prst="rect">
            <a:avLst/>
          </a:prstGeom>
        </p:spPr>
        <p:txBody>
          <a:bodyPr wrap="none">
            <a:spAutoFit/>
          </a:bodyPr>
          <a:lstStyle/>
          <a:p>
            <a:pPr marL="457200" indent="266700"/>
            <a:r>
              <a:rPr lang="zh-CN" altLang="en-US" sz="1400" spc="75" dirty="0">
                <a:ea typeface="等线" panose="02010600030101010101" pitchFamily="2" charset="-122"/>
              </a:rPr>
              <a:t>拜占庭容错</a:t>
            </a:r>
            <a:r>
              <a:rPr lang="en-US" altLang="zh-CN" sz="1400" spc="75" dirty="0">
                <a:ea typeface="等线" panose="02010600030101010101" pitchFamily="2" charset="-122"/>
              </a:rPr>
              <a:t>PBFT</a:t>
            </a:r>
            <a:r>
              <a:rPr lang="zh-CN" altLang="zh-CN" sz="1400" spc="75" dirty="0">
                <a:ea typeface="等线" panose="02010600030101010101" pitchFamily="2" charset="-122"/>
                <a:cs typeface="Arial" panose="020B0604020202020204" pitchFamily="34" charset="0"/>
              </a:rPr>
              <a:t>算法</a:t>
            </a:r>
            <a:r>
              <a:rPr lang="zh-CN" altLang="zh-CN" sz="1400" spc="75" dirty="0">
                <a:highlight>
                  <a:srgbClr val="FFFF00"/>
                </a:highlight>
                <a:ea typeface="等线" panose="02010600030101010101" pitchFamily="2" charset="-122"/>
                <a:cs typeface="Arial" panose="020B0604020202020204" pitchFamily="34" charset="0"/>
              </a:rPr>
              <a:t>只能扩展到几十个节点</a:t>
            </a:r>
            <a:r>
              <a:rPr lang="zh-CN" altLang="zh-CN" sz="1400" spc="75" dirty="0">
                <a:ea typeface="等线" panose="02010600030101010101" pitchFamily="2" charset="-122"/>
                <a:cs typeface="Arial" panose="020B0604020202020204" pitchFamily="34" charset="0"/>
              </a:rPr>
              <a:t>，</a:t>
            </a:r>
            <a:endParaRPr lang="en-US" altLang="zh-CN" sz="1400" spc="75" dirty="0">
              <a:ea typeface="等线" panose="02010600030101010101" pitchFamily="2" charset="-122"/>
              <a:cs typeface="Arial" panose="020B0604020202020204" pitchFamily="34" charset="0"/>
            </a:endParaRPr>
          </a:p>
          <a:p>
            <a:pPr marL="457200" indent="266700"/>
            <a:r>
              <a:rPr lang="zh-CN" altLang="zh-CN" sz="1400" spc="75" dirty="0">
                <a:ea typeface="等线" panose="02010600030101010101" pitchFamily="2" charset="-122"/>
                <a:cs typeface="Arial" panose="020B0604020202020204" pitchFamily="34" charset="0"/>
              </a:rPr>
              <a:t>为了在</a:t>
            </a:r>
            <a:r>
              <a:rPr lang="en-US" altLang="zh-CN" sz="1400" spc="75" dirty="0">
                <a:ea typeface="等线" panose="02010600030101010101" pitchFamily="2" charset="-122"/>
              </a:rPr>
              <a:t>n</a:t>
            </a:r>
            <a:r>
              <a:rPr lang="zh-CN" altLang="zh-CN" sz="1400" spc="75" dirty="0">
                <a:ea typeface="等线" panose="02010600030101010101" pitchFamily="2" charset="-122"/>
                <a:cs typeface="Arial" panose="020B0604020202020204" pitchFamily="34" charset="0"/>
              </a:rPr>
              <a:t>个服务器之间的的单个操作上达成共识，需要交换</a:t>
            </a:r>
            <a:r>
              <a:rPr lang="en-US" altLang="zh-CN" sz="1400" spc="75" dirty="0">
                <a:highlight>
                  <a:srgbClr val="FFFF00"/>
                </a:highlight>
                <a:ea typeface="等线" panose="02010600030101010101" pitchFamily="2" charset="-122"/>
              </a:rPr>
              <a:t>O(n</a:t>
            </a:r>
            <a:r>
              <a:rPr lang="en-US" altLang="zh-CN" sz="1400" spc="75" baseline="30000" dirty="0">
                <a:highlight>
                  <a:srgbClr val="FFFF00"/>
                </a:highlight>
                <a:ea typeface="等线" panose="02010600030101010101" pitchFamily="2" charset="-122"/>
              </a:rPr>
              <a:t>2</a:t>
            </a:r>
            <a:r>
              <a:rPr lang="en-US" altLang="zh-CN" sz="1400" spc="75" dirty="0">
                <a:highlight>
                  <a:srgbClr val="FFFF00"/>
                </a:highlight>
                <a:ea typeface="等线" panose="02010600030101010101" pitchFamily="2" charset="-122"/>
              </a:rPr>
              <a:t>)</a:t>
            </a:r>
            <a:r>
              <a:rPr lang="zh-CN" altLang="zh-CN" sz="1400" spc="75" dirty="0">
                <a:ea typeface="等线" panose="02010600030101010101" pitchFamily="2" charset="-122"/>
                <a:cs typeface="Arial" panose="020B0604020202020204" pitchFamily="34" charset="0"/>
              </a:rPr>
              <a:t>次消息。</a:t>
            </a:r>
            <a:endParaRPr lang="en-US" altLang="zh-CN" sz="1400" spc="75" dirty="0">
              <a:ea typeface="等线" panose="02010600030101010101" pitchFamily="2" charset="-122"/>
              <a:cs typeface="Arial" panose="020B0604020202020204" pitchFamily="34" charset="0"/>
            </a:endParaRPr>
          </a:p>
          <a:p>
            <a:pPr marL="457200" indent="266700"/>
            <a:r>
              <a:rPr lang="zh-CN" altLang="zh-CN" sz="1400" spc="75" dirty="0">
                <a:ea typeface="等线" panose="02010600030101010101" pitchFamily="2" charset="-122"/>
                <a:cs typeface="Arial" panose="020B0604020202020204" pitchFamily="34" charset="0"/>
              </a:rPr>
              <a:t>因此，为了确保高效和可扩展的实际部署</a:t>
            </a:r>
            <a:r>
              <a:rPr lang="zh-CN" altLang="en-US" sz="1400" spc="75" dirty="0">
                <a:ea typeface="等线" panose="02010600030101010101" pitchFamily="2" charset="-122"/>
                <a:cs typeface="Arial" panose="020B0604020202020204" pitchFamily="34" charset="0"/>
              </a:rPr>
              <a:t>。</a:t>
            </a:r>
            <a:r>
              <a:rPr lang="zh-CN" altLang="zh-CN" sz="1400" spc="75" dirty="0">
                <a:ea typeface="等线" panose="02010600030101010101" pitchFamily="2" charset="-122"/>
                <a:cs typeface="Arial" panose="020B0604020202020204" pitchFamily="34" charset="0"/>
              </a:rPr>
              <a:t>我们提出了一种投票算法，选择一些节点作为会计节点</a:t>
            </a:r>
            <a:r>
              <a:rPr lang="zh-CN" altLang="zh-CN" sz="1200" spc="75" dirty="0">
                <a:latin typeface="Arial" panose="020B0604020202020204" pitchFamily="34" charset="0"/>
                <a:ea typeface="等线" panose="02010600030101010101" pitchFamily="2" charset="-122"/>
                <a:cs typeface="Arial" panose="020B0604020202020204" pitchFamily="34" charset="0"/>
              </a:rPr>
              <a:t>。</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027751C4-0A2B-4D1A-8FC4-9FAE3BDDB594}"/>
              </a:ext>
            </a:extLst>
          </p:cNvPr>
          <p:cNvPicPr>
            <a:picLocks noChangeAspect="1"/>
          </p:cNvPicPr>
          <p:nvPr/>
        </p:nvPicPr>
        <p:blipFill>
          <a:blip r:embed="rId3"/>
          <a:stretch>
            <a:fillRect/>
          </a:stretch>
        </p:blipFill>
        <p:spPr>
          <a:xfrm>
            <a:off x="912845" y="1962067"/>
            <a:ext cx="6378145" cy="3878502"/>
          </a:xfrm>
          <a:prstGeom prst="rect">
            <a:avLst/>
          </a:prstGeom>
        </p:spPr>
      </p:pic>
    </p:spTree>
    <p:extLst>
      <p:ext uri="{BB962C8B-B14F-4D97-AF65-F5344CB8AC3E}">
        <p14:creationId xmlns:p14="http://schemas.microsoft.com/office/powerpoint/2010/main" val="880043859"/>
      </p:ext>
    </p:extLst>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a:stCxn id="13" idx="1"/>
          </p:cNvCxnSpPr>
          <p:nvPr/>
        </p:nvCxnSpPr>
        <p:spPr>
          <a:xfrm flipV="1">
            <a:off x="1397047" y="2032318"/>
            <a:ext cx="0" cy="2919363"/>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5" idx="1"/>
          </p:cNvCxnSpPr>
          <p:nvPr/>
        </p:nvCxnSpPr>
        <p:spPr>
          <a:xfrm flipV="1">
            <a:off x="3860999" y="2032318"/>
            <a:ext cx="0" cy="2919363"/>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6" idx="1"/>
          </p:cNvCxnSpPr>
          <p:nvPr/>
        </p:nvCxnSpPr>
        <p:spPr>
          <a:xfrm flipV="1">
            <a:off x="6324952" y="2032318"/>
            <a:ext cx="0" cy="2919363"/>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7" idx="1"/>
          </p:cNvCxnSpPr>
          <p:nvPr/>
        </p:nvCxnSpPr>
        <p:spPr>
          <a:xfrm flipV="1">
            <a:off x="8788906" y="2032318"/>
            <a:ext cx="0" cy="2919363"/>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450512" y="2218573"/>
            <a:ext cx="2381145" cy="2625194"/>
          </a:xfrm>
          <a:prstGeom prst="rect">
            <a:avLst/>
          </a:prstGeom>
          <a:noFill/>
        </p:spPr>
        <p:txBody>
          <a:bodyPr wrap="square" lIns="121908" tIns="60954" rIns="121908" bIns="60954" rtlCol="0">
            <a:spAutoFit/>
          </a:bodyPr>
          <a:lstStyle/>
          <a:p>
            <a:pPr>
              <a:lnSpc>
                <a:spcPct val="150000"/>
              </a:lnSpc>
            </a:pPr>
            <a:r>
              <a:rPr lang="en-US" altLang="zh-CN" sz="1300" dirty="0"/>
              <a:t>SP</a:t>
            </a:r>
            <a:r>
              <a:rPr lang="zh-CN" altLang="en-US" sz="1300" dirty="0"/>
              <a:t>密钥：</a:t>
            </a:r>
            <a:endParaRPr lang="en-US" altLang="zh-CN" sz="1300" dirty="0"/>
          </a:p>
          <a:p>
            <a:pPr>
              <a:lnSpc>
                <a:spcPct val="150000"/>
              </a:lnSpc>
            </a:pPr>
            <a:r>
              <a:rPr lang="zh-CN" altLang="en-US" sz="1400" spc="75" dirty="0">
                <a:latin typeface="Arial" panose="020B0604020202020204" pitchFamily="34" charset="0"/>
                <a:ea typeface="等线" panose="02010600030101010101" pitchFamily="2" charset="-122"/>
                <a:cs typeface="Arial" panose="020B0604020202020204" pitchFamily="34" charset="0"/>
              </a:rPr>
              <a:t>哈希函数和椭圆曲线函数；</a:t>
            </a:r>
            <a:endParaRPr lang="en-US" altLang="zh-CN" sz="1400" spc="75" dirty="0">
              <a:latin typeface="Arial" panose="020B0604020202020204" pitchFamily="34" charset="0"/>
              <a:ea typeface="等线" panose="02010600030101010101" pitchFamily="2" charset="-122"/>
              <a:cs typeface="Arial" panose="020B0604020202020204" pitchFamily="34" charset="0"/>
            </a:endParaRPr>
          </a:p>
          <a:p>
            <a:pPr>
              <a:lnSpc>
                <a:spcPct val="150000"/>
              </a:lnSpc>
            </a:pPr>
            <a:r>
              <a:rPr lang="en-US" altLang="zh-CN" sz="1400" spc="75" dirty="0">
                <a:latin typeface="Arial" panose="020B0604020202020204" pitchFamily="34" charset="0"/>
                <a:ea typeface="等线" panose="02010600030101010101" pitchFamily="2" charset="-122"/>
                <a:cs typeface="Arial" panose="020B0604020202020204" pitchFamily="34" charset="0"/>
              </a:rPr>
              <a:t>SPN</a:t>
            </a:r>
            <a:r>
              <a:rPr lang="zh-CN" altLang="en-US" sz="1400" spc="75" dirty="0">
                <a:latin typeface="Arial" panose="020B0604020202020204" pitchFamily="34" charset="0"/>
                <a:ea typeface="等线" panose="02010600030101010101" pitchFamily="2" charset="-122"/>
                <a:cs typeface="Arial" panose="020B0604020202020204" pitchFamily="34" charset="0"/>
              </a:rPr>
              <a:t>进一步认证。</a:t>
            </a:r>
            <a:endParaRPr lang="en-US" altLang="zh-CN" sz="1400" spc="75" dirty="0">
              <a:latin typeface="Arial" panose="020B0604020202020204" pitchFamily="34" charset="0"/>
              <a:ea typeface="等线" panose="02010600030101010101" pitchFamily="2" charset="-122"/>
              <a:cs typeface="Arial" panose="020B0604020202020204" pitchFamily="34" charset="0"/>
            </a:endParaRPr>
          </a:p>
          <a:p>
            <a:pPr>
              <a:lnSpc>
                <a:spcPct val="150000"/>
              </a:lnSpc>
            </a:pPr>
            <a:r>
              <a:rPr lang="en-US" altLang="zh-CN" sz="1400" spc="75" dirty="0">
                <a:latin typeface="Arial" panose="020B0604020202020204" pitchFamily="34" charset="0"/>
                <a:ea typeface="等线" panose="02010600030101010101" pitchFamily="2" charset="-122"/>
                <a:cs typeface="Arial" panose="020B0604020202020204" pitchFamily="34" charset="0"/>
              </a:rPr>
              <a:t>SM</a:t>
            </a:r>
            <a:r>
              <a:rPr lang="zh-CN" altLang="en-US" sz="1400" spc="75" dirty="0">
                <a:latin typeface="Arial" panose="020B0604020202020204" pitchFamily="34" charset="0"/>
                <a:ea typeface="等线" panose="02010600030101010101" pitchFamily="2" charset="-122"/>
                <a:cs typeface="Arial" panose="020B0604020202020204" pitchFamily="34" charset="0"/>
              </a:rPr>
              <a:t>密钥：</a:t>
            </a:r>
            <a:endParaRPr lang="en-US" altLang="zh-CN" sz="1400" spc="75" dirty="0">
              <a:latin typeface="Arial" panose="020B0604020202020204" pitchFamily="34" charset="0"/>
              <a:ea typeface="等线" panose="02010600030101010101" pitchFamily="2" charset="-122"/>
              <a:cs typeface="Arial" panose="020B0604020202020204" pitchFamily="34" charset="0"/>
            </a:endParaRPr>
          </a:p>
          <a:p>
            <a:pPr>
              <a:lnSpc>
                <a:spcPct val="150000"/>
              </a:lnSpc>
            </a:pPr>
            <a:r>
              <a:rPr lang="zh-CN" altLang="en-US" sz="1400" spc="75" dirty="0">
                <a:latin typeface="Arial" panose="020B0604020202020204" pitchFamily="34" charset="0"/>
                <a:ea typeface="等线" panose="02010600030101010101" pitchFamily="2" charset="-122"/>
                <a:cs typeface="Arial" panose="020B0604020202020204" pitchFamily="34" charset="0"/>
              </a:rPr>
              <a:t>基于</a:t>
            </a:r>
            <a:r>
              <a:rPr lang="en-US" altLang="zh-CN" sz="1400" spc="75" dirty="0">
                <a:latin typeface="Arial" panose="020B0604020202020204" pitchFamily="34" charset="0"/>
                <a:ea typeface="等线" panose="02010600030101010101" pitchFamily="2" charset="-122"/>
                <a:cs typeface="Arial" panose="020B0604020202020204" pitchFamily="34" charset="0"/>
              </a:rPr>
              <a:t>Merkle</a:t>
            </a:r>
            <a:r>
              <a:rPr lang="zh-CN" altLang="en-US" sz="1400" spc="75" dirty="0">
                <a:latin typeface="Arial" panose="020B0604020202020204" pitchFamily="34" charset="0"/>
                <a:ea typeface="等线" panose="02010600030101010101" pitchFamily="2" charset="-122"/>
                <a:cs typeface="Arial" panose="020B0604020202020204" pitchFamily="34" charset="0"/>
              </a:rPr>
              <a:t>树和使用散列函数的时间戳创建的链；</a:t>
            </a:r>
            <a:endParaRPr lang="en-US" altLang="zh-CN" sz="1400" spc="75" dirty="0">
              <a:latin typeface="Arial" panose="020B0604020202020204" pitchFamily="34" charset="0"/>
              <a:ea typeface="等线" panose="02010600030101010101" pitchFamily="2" charset="-122"/>
              <a:cs typeface="Arial" panose="020B0604020202020204" pitchFamily="34" charset="0"/>
            </a:endParaRPr>
          </a:p>
          <a:p>
            <a:pPr>
              <a:lnSpc>
                <a:spcPct val="150000"/>
              </a:lnSpc>
            </a:pPr>
            <a:r>
              <a:rPr lang="zh-CN" altLang="en-US" sz="1400" spc="75" dirty="0">
                <a:latin typeface="Arial" panose="020B0604020202020204" pitchFamily="34" charset="0"/>
                <a:ea typeface="等线" panose="02010600030101010101" pitchFamily="2" charset="-122"/>
                <a:cs typeface="Arial" panose="020B0604020202020204" pitchFamily="34" charset="0"/>
              </a:rPr>
              <a:t>物理写入。</a:t>
            </a:r>
            <a:endParaRPr lang="en-US" altLang="zh-CN" sz="1400" spc="75" dirty="0">
              <a:latin typeface="Arial" panose="020B0604020202020204" pitchFamily="34" charset="0"/>
              <a:ea typeface="等线" panose="02010600030101010101" pitchFamily="2" charset="-122"/>
              <a:cs typeface="Arial" panose="020B0604020202020204" pitchFamily="34" charset="0"/>
            </a:endParaRPr>
          </a:p>
          <a:p>
            <a:pPr>
              <a:lnSpc>
                <a:spcPct val="150000"/>
              </a:lnSpc>
            </a:pPr>
            <a:endParaRPr lang="en-US" altLang="zh-CN" sz="1300" dirty="0">
              <a:solidFill>
                <a:schemeClr val="bg1">
                  <a:lumMod val="65000"/>
                </a:schemeClr>
              </a:solidFill>
            </a:endParaRPr>
          </a:p>
        </p:txBody>
      </p:sp>
      <p:sp>
        <p:nvSpPr>
          <p:cNvPr id="33" name="TextBox 32"/>
          <p:cNvSpPr txBox="1"/>
          <p:nvPr/>
        </p:nvSpPr>
        <p:spPr>
          <a:xfrm>
            <a:off x="3973932" y="2595346"/>
            <a:ext cx="2122068" cy="1587795"/>
          </a:xfrm>
          <a:prstGeom prst="rect">
            <a:avLst/>
          </a:prstGeom>
          <a:noFill/>
        </p:spPr>
        <p:txBody>
          <a:bodyPr wrap="square" lIns="121908" tIns="60954" rIns="121908" bIns="60954" rtlCol="0">
            <a:spAutoFit/>
          </a:bodyPr>
          <a:lstStyle/>
          <a:p>
            <a:pPr>
              <a:lnSpc>
                <a:spcPct val="150000"/>
              </a:lnSpc>
            </a:pPr>
            <a:r>
              <a:rPr lang="zh-CN" altLang="en-US" sz="1300" dirty="0"/>
              <a:t>在签名者验证签名之前，其他方不会获得</a:t>
            </a:r>
            <a:r>
              <a:rPr lang="en-US" altLang="zh-CN" sz="1300" dirty="0"/>
              <a:t>vi</a:t>
            </a:r>
            <a:r>
              <a:rPr lang="zh-CN" altLang="en-US" sz="1300" dirty="0"/>
              <a:t>。</a:t>
            </a:r>
            <a:r>
              <a:rPr lang="en-US" altLang="zh-CN" sz="1300" dirty="0"/>
              <a:t>t=t0+i-1 </a:t>
            </a:r>
            <a:r>
              <a:rPr lang="zh-CN" altLang="en-US" sz="1300" dirty="0"/>
              <a:t>时间后区块增加，披露</a:t>
            </a:r>
            <a:r>
              <a:rPr lang="en-US" altLang="zh-CN" sz="1300" dirty="0"/>
              <a:t>vi</a:t>
            </a:r>
            <a:r>
              <a:rPr lang="zh-CN" altLang="en-US" sz="1300" dirty="0"/>
              <a:t>是安全的</a:t>
            </a:r>
            <a:endParaRPr lang="en-US" altLang="zh-CN" sz="1300" dirty="0"/>
          </a:p>
          <a:p>
            <a:pPr>
              <a:lnSpc>
                <a:spcPct val="150000"/>
              </a:lnSpc>
            </a:pPr>
            <a:r>
              <a:rPr lang="zh-CN" altLang="en-US" sz="1300" dirty="0"/>
              <a:t>新密钥时间依赖于旧密钥。</a:t>
            </a:r>
            <a:endParaRPr lang="en-US" altLang="zh-CN" sz="1300" dirty="0"/>
          </a:p>
        </p:txBody>
      </p:sp>
      <p:sp>
        <p:nvSpPr>
          <p:cNvPr id="34" name="TextBox 33"/>
          <p:cNvSpPr txBox="1"/>
          <p:nvPr/>
        </p:nvSpPr>
        <p:spPr>
          <a:xfrm>
            <a:off x="6373887" y="3102473"/>
            <a:ext cx="2122068" cy="986284"/>
          </a:xfrm>
          <a:prstGeom prst="rect">
            <a:avLst/>
          </a:prstGeom>
          <a:noFill/>
        </p:spPr>
        <p:txBody>
          <a:bodyPr wrap="square" lIns="121908" tIns="60954" rIns="121908" bIns="60954" rtlCol="0">
            <a:spAutoFit/>
          </a:bodyPr>
          <a:lstStyle/>
          <a:p>
            <a:pPr>
              <a:lnSpc>
                <a:spcPct val="150000"/>
              </a:lnSpc>
            </a:pPr>
            <a:r>
              <a:rPr lang="en-US" altLang="zh-CN" sz="1300" dirty="0"/>
              <a:t>SM</a:t>
            </a:r>
            <a:r>
              <a:rPr lang="zh-CN" altLang="en-US" sz="1300" dirty="0"/>
              <a:t>会话密钥新鲜性</a:t>
            </a:r>
            <a:endParaRPr lang="en-US" altLang="zh-CN" sz="1300" dirty="0"/>
          </a:p>
          <a:p>
            <a:pPr>
              <a:lnSpc>
                <a:spcPct val="150000"/>
              </a:lnSpc>
            </a:pPr>
            <a:r>
              <a:rPr lang="en-US" altLang="zh-CN" sz="1300" dirty="0"/>
              <a:t>SPN leader</a:t>
            </a:r>
            <a:r>
              <a:rPr lang="zh-CN" altLang="en-US" sz="1300" dirty="0"/>
              <a:t>领导者选择随机性（</a:t>
            </a:r>
            <a:r>
              <a:rPr lang="en-US" altLang="zh-CN" sz="1300" dirty="0"/>
              <a:t>leader</a:t>
            </a:r>
            <a:r>
              <a:rPr lang="zh-CN" altLang="en-US" sz="1300" dirty="0"/>
              <a:t>私钥验证）</a:t>
            </a:r>
            <a:endParaRPr lang="en-US" altLang="zh-CN" sz="1300" dirty="0"/>
          </a:p>
        </p:txBody>
      </p:sp>
      <p:sp>
        <p:nvSpPr>
          <p:cNvPr id="35" name="TextBox 34"/>
          <p:cNvSpPr txBox="1"/>
          <p:nvPr/>
        </p:nvSpPr>
        <p:spPr>
          <a:xfrm>
            <a:off x="8925604" y="3102473"/>
            <a:ext cx="2122068" cy="1287713"/>
          </a:xfrm>
          <a:prstGeom prst="rect">
            <a:avLst/>
          </a:prstGeom>
          <a:noFill/>
        </p:spPr>
        <p:txBody>
          <a:bodyPr wrap="square" lIns="121908" tIns="60954" rIns="121908" bIns="60954" rtlCol="0">
            <a:spAutoFit/>
          </a:bodyPr>
          <a:lstStyle/>
          <a:p>
            <a:pPr>
              <a:lnSpc>
                <a:spcPct val="150000"/>
              </a:lnSpc>
            </a:pPr>
            <a:r>
              <a:rPr lang="zh-CN" altLang="en-US" sz="1300" dirty="0"/>
              <a:t>为了避免恶意一致性</a:t>
            </a:r>
            <a:endParaRPr lang="en-US" altLang="zh-CN" sz="1300" dirty="0"/>
          </a:p>
          <a:p>
            <a:pPr>
              <a:lnSpc>
                <a:spcPct val="150000"/>
              </a:lnSpc>
            </a:pPr>
            <a:r>
              <a:rPr lang="zh-CN" altLang="en-US" sz="1300" dirty="0"/>
              <a:t>非失败节点的响应数必须超过失败节点的响应数，即</a:t>
            </a:r>
            <a:r>
              <a:rPr lang="en-US" altLang="zh-CN" sz="1300" dirty="0"/>
              <a:t>n-2f&gt;f</a:t>
            </a:r>
            <a:r>
              <a:rPr lang="zh-CN" altLang="en-US" sz="1300" dirty="0"/>
              <a:t>，</a:t>
            </a:r>
            <a:r>
              <a:rPr lang="en-US" altLang="zh-CN" sz="1300" dirty="0"/>
              <a:t>n</a:t>
            </a:r>
            <a:r>
              <a:rPr lang="zh-CN" altLang="en-US" sz="1300" dirty="0"/>
              <a:t>至少为</a:t>
            </a:r>
            <a:r>
              <a:rPr lang="en-US" altLang="zh-CN" sz="1300" dirty="0"/>
              <a:t>3f+1</a:t>
            </a:r>
          </a:p>
        </p:txBody>
      </p:sp>
      <p:grpSp>
        <p:nvGrpSpPr>
          <p:cNvPr id="4" name="组合 3"/>
          <p:cNvGrpSpPr/>
          <p:nvPr/>
        </p:nvGrpSpPr>
        <p:grpSpPr>
          <a:xfrm>
            <a:off x="6324953" y="4746168"/>
            <a:ext cx="2203001" cy="411024"/>
            <a:chOff x="4743736" y="3559626"/>
            <a:chExt cx="1652466" cy="308268"/>
          </a:xfrm>
        </p:grpSpPr>
        <p:sp>
          <p:nvSpPr>
            <p:cNvPr id="16" name="圆角矩形 15"/>
            <p:cNvSpPr/>
            <p:nvPr/>
          </p:nvSpPr>
          <p:spPr>
            <a:xfrm>
              <a:off x="4743736" y="3559626"/>
              <a:ext cx="1652466" cy="308268"/>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dirty="0"/>
                <a:t>消息完整性和认证</a:t>
              </a:r>
            </a:p>
          </p:txBody>
        </p:sp>
        <p:sp>
          <p:nvSpPr>
            <p:cNvPr id="40" name="Freeform 7"/>
            <p:cNvSpPr>
              <a:spLocks noEditPoints="1"/>
            </p:cNvSpPr>
            <p:nvPr/>
          </p:nvSpPr>
          <p:spPr bwMode="auto">
            <a:xfrm>
              <a:off x="4827829" y="3621505"/>
              <a:ext cx="198396" cy="203560"/>
            </a:xfrm>
            <a:custGeom>
              <a:avLst/>
              <a:gdLst>
                <a:gd name="T0" fmla="*/ 161 w 195"/>
                <a:gd name="T1" fmla="*/ 101 h 200"/>
                <a:gd name="T2" fmla="*/ 152 w 195"/>
                <a:gd name="T3" fmla="*/ 99 h 200"/>
                <a:gd name="T4" fmla="*/ 159 w 195"/>
                <a:gd name="T5" fmla="*/ 87 h 200"/>
                <a:gd name="T6" fmla="*/ 161 w 195"/>
                <a:gd name="T7" fmla="*/ 87 h 200"/>
                <a:gd name="T8" fmla="*/ 184 w 195"/>
                <a:gd name="T9" fmla="*/ 46 h 200"/>
                <a:gd name="T10" fmla="*/ 164 w 195"/>
                <a:gd name="T11" fmla="*/ 23 h 200"/>
                <a:gd name="T12" fmla="*/ 164 w 195"/>
                <a:gd name="T13" fmla="*/ 9 h 200"/>
                <a:gd name="T14" fmla="*/ 195 w 195"/>
                <a:gd name="T15" fmla="*/ 46 h 200"/>
                <a:gd name="T16" fmla="*/ 161 w 195"/>
                <a:gd name="T17" fmla="*/ 101 h 200"/>
                <a:gd name="T18" fmla="*/ 98 w 195"/>
                <a:gd name="T19" fmla="*/ 130 h 200"/>
                <a:gd name="T20" fmla="*/ 36 w 195"/>
                <a:gd name="T21" fmla="*/ 40 h 200"/>
                <a:gd name="T22" fmla="*/ 36 w 195"/>
                <a:gd name="T23" fmla="*/ 0 h 200"/>
                <a:gd name="T24" fmla="*/ 160 w 195"/>
                <a:gd name="T25" fmla="*/ 0 h 200"/>
                <a:gd name="T26" fmla="*/ 160 w 195"/>
                <a:gd name="T27" fmla="*/ 40 h 200"/>
                <a:gd name="T28" fmla="*/ 98 w 195"/>
                <a:gd name="T29" fmla="*/ 130 h 200"/>
                <a:gd name="T30" fmla="*/ 67 w 195"/>
                <a:gd name="T31" fmla="*/ 12 h 200"/>
                <a:gd name="T32" fmla="*/ 52 w 195"/>
                <a:gd name="T33" fmla="*/ 12 h 200"/>
                <a:gd name="T34" fmla="*/ 99 w 195"/>
                <a:gd name="T35" fmla="*/ 119 h 200"/>
                <a:gd name="T36" fmla="*/ 67 w 195"/>
                <a:gd name="T37" fmla="*/ 12 h 200"/>
                <a:gd name="T38" fmla="*/ 34 w 195"/>
                <a:gd name="T39" fmla="*/ 87 h 200"/>
                <a:gd name="T40" fmla="*/ 36 w 195"/>
                <a:gd name="T41" fmla="*/ 87 h 200"/>
                <a:gd name="T42" fmla="*/ 43 w 195"/>
                <a:gd name="T43" fmla="*/ 99 h 200"/>
                <a:gd name="T44" fmla="*/ 34 w 195"/>
                <a:gd name="T45" fmla="*/ 101 h 200"/>
                <a:gd name="T46" fmla="*/ 0 w 195"/>
                <a:gd name="T47" fmla="*/ 46 h 200"/>
                <a:gd name="T48" fmla="*/ 31 w 195"/>
                <a:gd name="T49" fmla="*/ 9 h 200"/>
                <a:gd name="T50" fmla="*/ 31 w 195"/>
                <a:gd name="T51" fmla="*/ 23 h 200"/>
                <a:gd name="T52" fmla="*/ 11 w 195"/>
                <a:gd name="T53" fmla="*/ 46 h 200"/>
                <a:gd name="T54" fmla="*/ 34 w 195"/>
                <a:gd name="T55" fmla="*/ 87 h 200"/>
                <a:gd name="T56" fmla="*/ 87 w 195"/>
                <a:gd name="T57" fmla="*/ 147 h 200"/>
                <a:gd name="T58" fmla="*/ 97 w 195"/>
                <a:gd name="T59" fmla="*/ 136 h 200"/>
                <a:gd name="T60" fmla="*/ 108 w 195"/>
                <a:gd name="T61" fmla="*/ 147 h 200"/>
                <a:gd name="T62" fmla="*/ 97 w 195"/>
                <a:gd name="T63" fmla="*/ 157 h 200"/>
                <a:gd name="T64" fmla="*/ 87 w 195"/>
                <a:gd name="T65" fmla="*/ 147 h 200"/>
                <a:gd name="T66" fmla="*/ 128 w 195"/>
                <a:gd name="T67" fmla="*/ 170 h 200"/>
                <a:gd name="T68" fmla="*/ 118 w 195"/>
                <a:gd name="T69" fmla="*/ 180 h 200"/>
                <a:gd name="T70" fmla="*/ 78 w 195"/>
                <a:gd name="T71" fmla="*/ 180 h 200"/>
                <a:gd name="T72" fmla="*/ 68 w 195"/>
                <a:gd name="T73" fmla="*/ 170 h 200"/>
                <a:gd name="T74" fmla="*/ 78 w 195"/>
                <a:gd name="T75" fmla="*/ 160 h 200"/>
                <a:gd name="T76" fmla="*/ 118 w 195"/>
                <a:gd name="T77" fmla="*/ 160 h 200"/>
                <a:gd name="T78" fmla="*/ 128 w 195"/>
                <a:gd name="T79" fmla="*/ 170 h 200"/>
                <a:gd name="T80" fmla="*/ 58 w 195"/>
                <a:gd name="T81" fmla="*/ 184 h 200"/>
                <a:gd name="T82" fmla="*/ 134 w 195"/>
                <a:gd name="T83" fmla="*/ 184 h 200"/>
                <a:gd name="T84" fmla="*/ 144 w 195"/>
                <a:gd name="T85" fmla="*/ 200 h 200"/>
                <a:gd name="T86" fmla="*/ 48 w 195"/>
                <a:gd name="T87" fmla="*/ 200 h 200"/>
                <a:gd name="T88" fmla="*/ 58 w 195"/>
                <a:gd name="T89" fmla="*/ 18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00">
                  <a:moveTo>
                    <a:pt x="161" y="101"/>
                  </a:moveTo>
                  <a:cubicBezTo>
                    <a:pt x="158" y="101"/>
                    <a:pt x="155" y="100"/>
                    <a:pt x="152" y="99"/>
                  </a:cubicBezTo>
                  <a:cubicBezTo>
                    <a:pt x="155" y="96"/>
                    <a:pt x="157" y="92"/>
                    <a:pt x="159" y="87"/>
                  </a:cubicBezTo>
                  <a:cubicBezTo>
                    <a:pt x="159" y="87"/>
                    <a:pt x="160" y="87"/>
                    <a:pt x="161" y="87"/>
                  </a:cubicBezTo>
                  <a:cubicBezTo>
                    <a:pt x="176" y="87"/>
                    <a:pt x="184" y="64"/>
                    <a:pt x="184" y="46"/>
                  </a:cubicBezTo>
                  <a:cubicBezTo>
                    <a:pt x="184" y="31"/>
                    <a:pt x="175" y="23"/>
                    <a:pt x="164" y="23"/>
                  </a:cubicBezTo>
                  <a:cubicBezTo>
                    <a:pt x="164" y="18"/>
                    <a:pt x="164" y="13"/>
                    <a:pt x="164" y="9"/>
                  </a:cubicBezTo>
                  <a:cubicBezTo>
                    <a:pt x="181" y="9"/>
                    <a:pt x="195" y="23"/>
                    <a:pt x="195" y="46"/>
                  </a:cubicBezTo>
                  <a:cubicBezTo>
                    <a:pt x="195" y="71"/>
                    <a:pt x="182" y="101"/>
                    <a:pt x="161" y="101"/>
                  </a:cubicBezTo>
                  <a:close/>
                  <a:moveTo>
                    <a:pt x="98" y="130"/>
                  </a:moveTo>
                  <a:cubicBezTo>
                    <a:pt x="65" y="130"/>
                    <a:pt x="36" y="90"/>
                    <a:pt x="36" y="40"/>
                  </a:cubicBezTo>
                  <a:cubicBezTo>
                    <a:pt x="36" y="37"/>
                    <a:pt x="36" y="3"/>
                    <a:pt x="36" y="0"/>
                  </a:cubicBezTo>
                  <a:cubicBezTo>
                    <a:pt x="160" y="0"/>
                    <a:pt x="160" y="0"/>
                    <a:pt x="160" y="0"/>
                  </a:cubicBezTo>
                  <a:cubicBezTo>
                    <a:pt x="160" y="3"/>
                    <a:pt x="160" y="37"/>
                    <a:pt x="160" y="40"/>
                  </a:cubicBezTo>
                  <a:cubicBezTo>
                    <a:pt x="160" y="90"/>
                    <a:pt x="131" y="130"/>
                    <a:pt x="98" y="130"/>
                  </a:cubicBezTo>
                  <a:close/>
                  <a:moveTo>
                    <a:pt x="67" y="12"/>
                  </a:moveTo>
                  <a:cubicBezTo>
                    <a:pt x="52" y="12"/>
                    <a:pt x="52" y="12"/>
                    <a:pt x="52" y="12"/>
                  </a:cubicBezTo>
                  <a:cubicBezTo>
                    <a:pt x="52" y="12"/>
                    <a:pt x="50" y="116"/>
                    <a:pt x="99" y="119"/>
                  </a:cubicBezTo>
                  <a:cubicBezTo>
                    <a:pt x="62" y="92"/>
                    <a:pt x="67" y="12"/>
                    <a:pt x="67" y="12"/>
                  </a:cubicBezTo>
                  <a:close/>
                  <a:moveTo>
                    <a:pt x="34" y="87"/>
                  </a:moveTo>
                  <a:cubicBezTo>
                    <a:pt x="35" y="87"/>
                    <a:pt x="36" y="87"/>
                    <a:pt x="36" y="87"/>
                  </a:cubicBezTo>
                  <a:cubicBezTo>
                    <a:pt x="38" y="92"/>
                    <a:pt x="40" y="96"/>
                    <a:pt x="43" y="99"/>
                  </a:cubicBezTo>
                  <a:cubicBezTo>
                    <a:pt x="40" y="100"/>
                    <a:pt x="37" y="101"/>
                    <a:pt x="34" y="101"/>
                  </a:cubicBezTo>
                  <a:cubicBezTo>
                    <a:pt x="13" y="101"/>
                    <a:pt x="0" y="71"/>
                    <a:pt x="0" y="46"/>
                  </a:cubicBezTo>
                  <a:cubicBezTo>
                    <a:pt x="0" y="23"/>
                    <a:pt x="14" y="9"/>
                    <a:pt x="31" y="9"/>
                  </a:cubicBezTo>
                  <a:cubicBezTo>
                    <a:pt x="31" y="13"/>
                    <a:pt x="31" y="18"/>
                    <a:pt x="31" y="23"/>
                  </a:cubicBezTo>
                  <a:cubicBezTo>
                    <a:pt x="20" y="23"/>
                    <a:pt x="11" y="31"/>
                    <a:pt x="11" y="46"/>
                  </a:cubicBezTo>
                  <a:cubicBezTo>
                    <a:pt x="11" y="64"/>
                    <a:pt x="19" y="87"/>
                    <a:pt x="34" y="87"/>
                  </a:cubicBezTo>
                  <a:close/>
                  <a:moveTo>
                    <a:pt x="87" y="147"/>
                  </a:moveTo>
                  <a:cubicBezTo>
                    <a:pt x="87" y="141"/>
                    <a:pt x="91" y="136"/>
                    <a:pt x="97" y="136"/>
                  </a:cubicBezTo>
                  <a:cubicBezTo>
                    <a:pt x="103" y="136"/>
                    <a:pt x="108" y="141"/>
                    <a:pt x="108" y="147"/>
                  </a:cubicBezTo>
                  <a:cubicBezTo>
                    <a:pt x="108" y="153"/>
                    <a:pt x="103" y="157"/>
                    <a:pt x="97" y="157"/>
                  </a:cubicBezTo>
                  <a:cubicBezTo>
                    <a:pt x="91" y="157"/>
                    <a:pt x="87" y="153"/>
                    <a:pt x="87" y="147"/>
                  </a:cubicBezTo>
                  <a:close/>
                  <a:moveTo>
                    <a:pt x="128" y="170"/>
                  </a:moveTo>
                  <a:cubicBezTo>
                    <a:pt x="128" y="176"/>
                    <a:pt x="123" y="180"/>
                    <a:pt x="118" y="180"/>
                  </a:cubicBezTo>
                  <a:cubicBezTo>
                    <a:pt x="78" y="180"/>
                    <a:pt x="78" y="180"/>
                    <a:pt x="78" y="180"/>
                  </a:cubicBezTo>
                  <a:cubicBezTo>
                    <a:pt x="72" y="180"/>
                    <a:pt x="68" y="176"/>
                    <a:pt x="68" y="170"/>
                  </a:cubicBezTo>
                  <a:cubicBezTo>
                    <a:pt x="68" y="165"/>
                    <a:pt x="72" y="160"/>
                    <a:pt x="78" y="160"/>
                  </a:cubicBezTo>
                  <a:cubicBezTo>
                    <a:pt x="118" y="160"/>
                    <a:pt x="118" y="160"/>
                    <a:pt x="118" y="160"/>
                  </a:cubicBezTo>
                  <a:cubicBezTo>
                    <a:pt x="123" y="160"/>
                    <a:pt x="128" y="165"/>
                    <a:pt x="128" y="170"/>
                  </a:cubicBezTo>
                  <a:close/>
                  <a:moveTo>
                    <a:pt x="58" y="184"/>
                  </a:moveTo>
                  <a:cubicBezTo>
                    <a:pt x="134" y="184"/>
                    <a:pt x="134" y="184"/>
                    <a:pt x="134" y="184"/>
                  </a:cubicBezTo>
                  <a:cubicBezTo>
                    <a:pt x="143" y="184"/>
                    <a:pt x="144" y="195"/>
                    <a:pt x="144" y="200"/>
                  </a:cubicBezTo>
                  <a:cubicBezTo>
                    <a:pt x="102" y="200"/>
                    <a:pt x="88" y="200"/>
                    <a:pt x="48" y="200"/>
                  </a:cubicBezTo>
                  <a:cubicBezTo>
                    <a:pt x="48" y="195"/>
                    <a:pt x="48" y="184"/>
                    <a:pt x="58" y="18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3" name="组合 2"/>
          <p:cNvGrpSpPr/>
          <p:nvPr/>
        </p:nvGrpSpPr>
        <p:grpSpPr>
          <a:xfrm>
            <a:off x="3861001" y="4746168"/>
            <a:ext cx="2203001" cy="411024"/>
            <a:chOff x="2895531" y="3559626"/>
            <a:chExt cx="1652466" cy="308268"/>
          </a:xfrm>
        </p:grpSpPr>
        <p:sp>
          <p:nvSpPr>
            <p:cNvPr id="15" name="圆角矩形 14"/>
            <p:cNvSpPr/>
            <p:nvPr/>
          </p:nvSpPr>
          <p:spPr>
            <a:xfrm>
              <a:off x="2895531" y="3559626"/>
              <a:ext cx="1652466" cy="30826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dirty="0"/>
                <a:t>注册和密钥更换</a:t>
              </a:r>
            </a:p>
          </p:txBody>
        </p:sp>
        <p:sp>
          <p:nvSpPr>
            <p:cNvPr id="43" name="Freeform 13"/>
            <p:cNvSpPr>
              <a:spLocks noEditPoints="1"/>
            </p:cNvSpPr>
            <p:nvPr/>
          </p:nvSpPr>
          <p:spPr bwMode="auto">
            <a:xfrm>
              <a:off x="2971391" y="3632825"/>
              <a:ext cx="210380" cy="170542"/>
            </a:xfrm>
            <a:custGeom>
              <a:avLst/>
              <a:gdLst>
                <a:gd name="T0" fmla="*/ 234 w 470"/>
                <a:gd name="T1" fmla="*/ 381 h 381"/>
                <a:gd name="T2" fmla="*/ 0 w 470"/>
                <a:gd name="T3" fmla="*/ 119 h 381"/>
                <a:gd name="T4" fmla="*/ 87 w 470"/>
                <a:gd name="T5" fmla="*/ 0 h 381"/>
                <a:gd name="T6" fmla="*/ 380 w 470"/>
                <a:gd name="T7" fmla="*/ 0 h 381"/>
                <a:gd name="T8" fmla="*/ 470 w 470"/>
                <a:gd name="T9" fmla="*/ 119 h 381"/>
                <a:gd name="T10" fmla="*/ 234 w 470"/>
                <a:gd name="T11" fmla="*/ 381 h 381"/>
                <a:gd name="T12" fmla="*/ 300 w 470"/>
                <a:gd name="T13" fmla="*/ 152 h 381"/>
                <a:gd name="T14" fmla="*/ 234 w 470"/>
                <a:gd name="T15" fmla="*/ 161 h 381"/>
                <a:gd name="T16" fmla="*/ 170 w 470"/>
                <a:gd name="T17" fmla="*/ 152 h 381"/>
                <a:gd name="T18" fmla="*/ 234 w 470"/>
                <a:gd name="T19" fmla="*/ 291 h 381"/>
                <a:gd name="T20" fmla="*/ 300 w 470"/>
                <a:gd name="T21" fmla="*/ 152 h 381"/>
                <a:gd name="T22" fmla="*/ 331 w 470"/>
                <a:gd name="T23" fmla="*/ 145 h 381"/>
                <a:gd name="T24" fmla="*/ 267 w 470"/>
                <a:gd name="T25" fmla="*/ 286 h 381"/>
                <a:gd name="T26" fmla="*/ 395 w 470"/>
                <a:gd name="T27" fmla="*/ 135 h 381"/>
                <a:gd name="T28" fmla="*/ 331 w 470"/>
                <a:gd name="T29" fmla="*/ 145 h 381"/>
                <a:gd name="T30" fmla="*/ 203 w 470"/>
                <a:gd name="T31" fmla="*/ 286 h 381"/>
                <a:gd name="T32" fmla="*/ 137 w 470"/>
                <a:gd name="T33" fmla="*/ 145 h 381"/>
                <a:gd name="T34" fmla="*/ 73 w 470"/>
                <a:gd name="T35" fmla="*/ 135 h 381"/>
                <a:gd name="T36" fmla="*/ 203 w 470"/>
                <a:gd name="T37" fmla="*/ 286 h 381"/>
                <a:gd name="T38" fmla="*/ 69 w 470"/>
                <a:gd name="T39" fmla="*/ 104 h 381"/>
                <a:gd name="T40" fmla="*/ 168 w 470"/>
                <a:gd name="T41" fmla="*/ 121 h 381"/>
                <a:gd name="T42" fmla="*/ 170 w 470"/>
                <a:gd name="T43" fmla="*/ 119 h 381"/>
                <a:gd name="T44" fmla="*/ 147 w 470"/>
                <a:gd name="T45" fmla="*/ 119 h 381"/>
                <a:gd name="T46" fmla="*/ 109 w 470"/>
                <a:gd name="T47" fmla="*/ 55 h 381"/>
                <a:gd name="T48" fmla="*/ 69 w 470"/>
                <a:gd name="T49" fmla="*/ 104 h 381"/>
                <a:gd name="T50" fmla="*/ 132 w 470"/>
                <a:gd name="T51" fmla="*/ 45 h 381"/>
                <a:gd name="T52" fmla="*/ 173 w 470"/>
                <a:gd name="T53" fmla="*/ 114 h 381"/>
                <a:gd name="T54" fmla="*/ 220 w 470"/>
                <a:gd name="T55" fmla="*/ 45 h 381"/>
                <a:gd name="T56" fmla="*/ 132 w 470"/>
                <a:gd name="T57" fmla="*/ 45 h 381"/>
                <a:gd name="T58" fmla="*/ 194 w 470"/>
                <a:gd name="T59" fmla="*/ 126 h 381"/>
                <a:gd name="T60" fmla="*/ 234 w 470"/>
                <a:gd name="T61" fmla="*/ 133 h 381"/>
                <a:gd name="T62" fmla="*/ 274 w 470"/>
                <a:gd name="T63" fmla="*/ 126 h 381"/>
                <a:gd name="T64" fmla="*/ 234 w 470"/>
                <a:gd name="T65" fmla="*/ 67 h 381"/>
                <a:gd name="T66" fmla="*/ 194 w 470"/>
                <a:gd name="T67" fmla="*/ 126 h 381"/>
                <a:gd name="T68" fmla="*/ 248 w 470"/>
                <a:gd name="T69" fmla="*/ 45 h 381"/>
                <a:gd name="T70" fmla="*/ 295 w 470"/>
                <a:gd name="T71" fmla="*/ 114 h 381"/>
                <a:gd name="T72" fmla="*/ 338 w 470"/>
                <a:gd name="T73" fmla="*/ 45 h 381"/>
                <a:gd name="T74" fmla="*/ 248 w 470"/>
                <a:gd name="T75" fmla="*/ 45 h 381"/>
                <a:gd name="T76" fmla="*/ 359 w 470"/>
                <a:gd name="T77" fmla="*/ 55 h 381"/>
                <a:gd name="T78" fmla="*/ 321 w 470"/>
                <a:gd name="T79" fmla="*/ 119 h 381"/>
                <a:gd name="T80" fmla="*/ 298 w 470"/>
                <a:gd name="T81" fmla="*/ 119 h 381"/>
                <a:gd name="T82" fmla="*/ 300 w 470"/>
                <a:gd name="T83" fmla="*/ 121 h 381"/>
                <a:gd name="T84" fmla="*/ 399 w 470"/>
                <a:gd name="T85" fmla="*/ 104 h 381"/>
                <a:gd name="T86" fmla="*/ 359 w 470"/>
                <a:gd name="T87" fmla="*/ 55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0" h="381">
                  <a:moveTo>
                    <a:pt x="234" y="381"/>
                  </a:moveTo>
                  <a:lnTo>
                    <a:pt x="0" y="119"/>
                  </a:lnTo>
                  <a:lnTo>
                    <a:pt x="87" y="0"/>
                  </a:lnTo>
                  <a:lnTo>
                    <a:pt x="380" y="0"/>
                  </a:lnTo>
                  <a:lnTo>
                    <a:pt x="470" y="119"/>
                  </a:lnTo>
                  <a:lnTo>
                    <a:pt x="234" y="381"/>
                  </a:lnTo>
                  <a:close/>
                  <a:moveTo>
                    <a:pt x="300" y="152"/>
                  </a:moveTo>
                  <a:lnTo>
                    <a:pt x="234" y="161"/>
                  </a:lnTo>
                  <a:lnTo>
                    <a:pt x="170" y="152"/>
                  </a:lnTo>
                  <a:lnTo>
                    <a:pt x="234" y="291"/>
                  </a:lnTo>
                  <a:lnTo>
                    <a:pt x="300" y="152"/>
                  </a:lnTo>
                  <a:close/>
                  <a:moveTo>
                    <a:pt x="331" y="145"/>
                  </a:moveTo>
                  <a:lnTo>
                    <a:pt x="267" y="286"/>
                  </a:lnTo>
                  <a:lnTo>
                    <a:pt x="395" y="135"/>
                  </a:lnTo>
                  <a:lnTo>
                    <a:pt x="331" y="145"/>
                  </a:lnTo>
                  <a:close/>
                  <a:moveTo>
                    <a:pt x="203" y="286"/>
                  </a:moveTo>
                  <a:lnTo>
                    <a:pt x="137" y="145"/>
                  </a:lnTo>
                  <a:lnTo>
                    <a:pt x="73" y="135"/>
                  </a:lnTo>
                  <a:lnTo>
                    <a:pt x="203" y="286"/>
                  </a:lnTo>
                  <a:close/>
                  <a:moveTo>
                    <a:pt x="69" y="104"/>
                  </a:moveTo>
                  <a:lnTo>
                    <a:pt x="168" y="121"/>
                  </a:lnTo>
                  <a:lnTo>
                    <a:pt x="170" y="119"/>
                  </a:lnTo>
                  <a:lnTo>
                    <a:pt x="147" y="119"/>
                  </a:lnTo>
                  <a:lnTo>
                    <a:pt x="109" y="55"/>
                  </a:lnTo>
                  <a:lnTo>
                    <a:pt x="69" y="104"/>
                  </a:lnTo>
                  <a:close/>
                  <a:moveTo>
                    <a:pt x="132" y="45"/>
                  </a:moveTo>
                  <a:lnTo>
                    <a:pt x="173" y="114"/>
                  </a:lnTo>
                  <a:lnTo>
                    <a:pt x="220" y="45"/>
                  </a:lnTo>
                  <a:lnTo>
                    <a:pt x="132" y="45"/>
                  </a:lnTo>
                  <a:close/>
                  <a:moveTo>
                    <a:pt x="194" y="126"/>
                  </a:moveTo>
                  <a:lnTo>
                    <a:pt x="234" y="133"/>
                  </a:lnTo>
                  <a:lnTo>
                    <a:pt x="274" y="126"/>
                  </a:lnTo>
                  <a:lnTo>
                    <a:pt x="234" y="67"/>
                  </a:lnTo>
                  <a:lnTo>
                    <a:pt x="194" y="126"/>
                  </a:lnTo>
                  <a:close/>
                  <a:moveTo>
                    <a:pt x="248" y="45"/>
                  </a:moveTo>
                  <a:lnTo>
                    <a:pt x="295" y="114"/>
                  </a:lnTo>
                  <a:lnTo>
                    <a:pt x="338" y="45"/>
                  </a:lnTo>
                  <a:lnTo>
                    <a:pt x="248" y="45"/>
                  </a:lnTo>
                  <a:close/>
                  <a:moveTo>
                    <a:pt x="359" y="55"/>
                  </a:moveTo>
                  <a:lnTo>
                    <a:pt x="321" y="119"/>
                  </a:lnTo>
                  <a:lnTo>
                    <a:pt x="298" y="119"/>
                  </a:lnTo>
                  <a:lnTo>
                    <a:pt x="300" y="121"/>
                  </a:lnTo>
                  <a:lnTo>
                    <a:pt x="399" y="104"/>
                  </a:lnTo>
                  <a:lnTo>
                    <a:pt x="359" y="5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2" name="组合 1"/>
          <p:cNvGrpSpPr/>
          <p:nvPr/>
        </p:nvGrpSpPr>
        <p:grpSpPr>
          <a:xfrm>
            <a:off x="1397048" y="4746164"/>
            <a:ext cx="2203001" cy="411024"/>
            <a:chOff x="1047326" y="3559623"/>
            <a:chExt cx="1652466" cy="308268"/>
          </a:xfrm>
        </p:grpSpPr>
        <p:sp>
          <p:nvSpPr>
            <p:cNvPr id="13" name="圆角矩形 12"/>
            <p:cNvSpPr/>
            <p:nvPr/>
          </p:nvSpPr>
          <p:spPr>
            <a:xfrm>
              <a:off x="1047326" y="3559623"/>
              <a:ext cx="1652466" cy="30826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密钥生成</a:t>
              </a:r>
            </a:p>
          </p:txBody>
        </p:sp>
        <p:sp>
          <p:nvSpPr>
            <p:cNvPr id="46" name="Freeform 18"/>
            <p:cNvSpPr>
              <a:spLocks noEditPoints="1"/>
            </p:cNvSpPr>
            <p:nvPr/>
          </p:nvSpPr>
          <p:spPr bwMode="auto">
            <a:xfrm>
              <a:off x="1130198" y="3600747"/>
              <a:ext cx="215851" cy="212145"/>
            </a:xfrm>
            <a:custGeom>
              <a:avLst/>
              <a:gdLst>
                <a:gd name="T0" fmla="*/ 197 w 197"/>
                <a:gd name="T1" fmla="*/ 95 h 194"/>
                <a:gd name="T2" fmla="*/ 138 w 197"/>
                <a:gd name="T3" fmla="*/ 89 h 194"/>
                <a:gd name="T4" fmla="*/ 100 w 197"/>
                <a:gd name="T5" fmla="*/ 76 h 194"/>
                <a:gd name="T6" fmla="*/ 100 w 197"/>
                <a:gd name="T7" fmla="*/ 172 h 194"/>
                <a:gd name="T8" fmla="*/ 84 w 197"/>
                <a:gd name="T9" fmla="*/ 172 h 194"/>
                <a:gd name="T10" fmla="*/ 84 w 197"/>
                <a:gd name="T11" fmla="*/ 0 h 194"/>
                <a:gd name="T12" fmla="*/ 100 w 197"/>
                <a:gd name="T13" fmla="*/ 0 h 194"/>
                <a:gd name="T14" fmla="*/ 100 w 197"/>
                <a:gd name="T15" fmla="*/ 10 h 194"/>
                <a:gd name="T16" fmla="*/ 138 w 197"/>
                <a:gd name="T17" fmla="*/ 23 h 194"/>
                <a:gd name="T18" fmla="*/ 197 w 197"/>
                <a:gd name="T19" fmla="*/ 30 h 194"/>
                <a:gd name="T20" fmla="*/ 178 w 197"/>
                <a:gd name="T21" fmla="*/ 63 h 194"/>
                <a:gd name="T22" fmla="*/ 197 w 197"/>
                <a:gd name="T23" fmla="*/ 95 h 194"/>
                <a:gd name="T24" fmla="*/ 25 w 197"/>
                <a:gd name="T25" fmla="*/ 164 h 194"/>
                <a:gd name="T26" fmla="*/ 92 w 197"/>
                <a:gd name="T27" fmla="*/ 184 h 194"/>
                <a:gd name="T28" fmla="*/ 160 w 197"/>
                <a:gd name="T29" fmla="*/ 164 h 194"/>
                <a:gd name="T30" fmla="*/ 120 w 197"/>
                <a:gd name="T31" fmla="*/ 147 h 194"/>
                <a:gd name="T32" fmla="*/ 121 w 197"/>
                <a:gd name="T33" fmla="*/ 136 h 194"/>
                <a:gd name="T34" fmla="*/ 185 w 197"/>
                <a:gd name="T35" fmla="*/ 164 h 194"/>
                <a:gd name="T36" fmla="*/ 92 w 197"/>
                <a:gd name="T37" fmla="*/ 194 h 194"/>
                <a:gd name="T38" fmla="*/ 0 w 197"/>
                <a:gd name="T39" fmla="*/ 164 h 194"/>
                <a:gd name="T40" fmla="*/ 63 w 197"/>
                <a:gd name="T41" fmla="*/ 136 h 194"/>
                <a:gd name="T42" fmla="*/ 64 w 197"/>
                <a:gd name="T43" fmla="*/ 147 h 194"/>
                <a:gd name="T44" fmla="*/ 25 w 197"/>
                <a:gd name="T45" fmla="*/ 16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7" h="194">
                  <a:moveTo>
                    <a:pt x="197" y="95"/>
                  </a:moveTo>
                  <a:cubicBezTo>
                    <a:pt x="197" y="95"/>
                    <a:pt x="164" y="89"/>
                    <a:pt x="138" y="89"/>
                  </a:cubicBezTo>
                  <a:cubicBezTo>
                    <a:pt x="112" y="89"/>
                    <a:pt x="100" y="76"/>
                    <a:pt x="100" y="76"/>
                  </a:cubicBezTo>
                  <a:cubicBezTo>
                    <a:pt x="100" y="172"/>
                    <a:pt x="100" y="172"/>
                    <a:pt x="100" y="172"/>
                  </a:cubicBezTo>
                  <a:cubicBezTo>
                    <a:pt x="84" y="172"/>
                    <a:pt x="84" y="172"/>
                    <a:pt x="84" y="172"/>
                  </a:cubicBezTo>
                  <a:cubicBezTo>
                    <a:pt x="84" y="0"/>
                    <a:pt x="84" y="0"/>
                    <a:pt x="84" y="0"/>
                  </a:cubicBezTo>
                  <a:cubicBezTo>
                    <a:pt x="100" y="0"/>
                    <a:pt x="100" y="0"/>
                    <a:pt x="100" y="0"/>
                  </a:cubicBezTo>
                  <a:cubicBezTo>
                    <a:pt x="100" y="10"/>
                    <a:pt x="100" y="10"/>
                    <a:pt x="100" y="10"/>
                  </a:cubicBezTo>
                  <a:cubicBezTo>
                    <a:pt x="100" y="10"/>
                    <a:pt x="112" y="23"/>
                    <a:pt x="138" y="23"/>
                  </a:cubicBezTo>
                  <a:cubicBezTo>
                    <a:pt x="164" y="23"/>
                    <a:pt x="197" y="30"/>
                    <a:pt x="197" y="30"/>
                  </a:cubicBezTo>
                  <a:cubicBezTo>
                    <a:pt x="178" y="63"/>
                    <a:pt x="178" y="63"/>
                    <a:pt x="178" y="63"/>
                  </a:cubicBezTo>
                  <a:lnTo>
                    <a:pt x="197" y="95"/>
                  </a:lnTo>
                  <a:close/>
                  <a:moveTo>
                    <a:pt x="25" y="164"/>
                  </a:moveTo>
                  <a:cubicBezTo>
                    <a:pt x="25" y="175"/>
                    <a:pt x="59" y="184"/>
                    <a:pt x="92" y="184"/>
                  </a:cubicBezTo>
                  <a:cubicBezTo>
                    <a:pt x="126" y="184"/>
                    <a:pt x="160" y="175"/>
                    <a:pt x="160" y="164"/>
                  </a:cubicBezTo>
                  <a:cubicBezTo>
                    <a:pt x="160" y="157"/>
                    <a:pt x="142" y="150"/>
                    <a:pt x="120" y="147"/>
                  </a:cubicBezTo>
                  <a:cubicBezTo>
                    <a:pt x="121" y="136"/>
                    <a:pt x="121" y="136"/>
                    <a:pt x="121" y="136"/>
                  </a:cubicBezTo>
                  <a:cubicBezTo>
                    <a:pt x="158" y="140"/>
                    <a:pt x="185" y="151"/>
                    <a:pt x="185" y="164"/>
                  </a:cubicBezTo>
                  <a:cubicBezTo>
                    <a:pt x="185" y="181"/>
                    <a:pt x="144" y="194"/>
                    <a:pt x="92" y="194"/>
                  </a:cubicBezTo>
                  <a:cubicBezTo>
                    <a:pt x="41" y="194"/>
                    <a:pt x="0" y="181"/>
                    <a:pt x="0" y="164"/>
                  </a:cubicBezTo>
                  <a:cubicBezTo>
                    <a:pt x="0" y="151"/>
                    <a:pt x="26" y="140"/>
                    <a:pt x="63" y="136"/>
                  </a:cubicBezTo>
                  <a:cubicBezTo>
                    <a:pt x="64" y="147"/>
                    <a:pt x="64" y="147"/>
                    <a:pt x="64" y="147"/>
                  </a:cubicBezTo>
                  <a:cubicBezTo>
                    <a:pt x="42" y="150"/>
                    <a:pt x="25" y="157"/>
                    <a:pt x="25" y="16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5" name="组合 4"/>
          <p:cNvGrpSpPr/>
          <p:nvPr/>
        </p:nvGrpSpPr>
        <p:grpSpPr>
          <a:xfrm>
            <a:off x="8788907" y="4746168"/>
            <a:ext cx="2203001" cy="411024"/>
            <a:chOff x="6591942" y="3559626"/>
            <a:chExt cx="1652466" cy="308268"/>
          </a:xfrm>
        </p:grpSpPr>
        <p:sp>
          <p:nvSpPr>
            <p:cNvPr id="17" name="圆角矩形 16"/>
            <p:cNvSpPr/>
            <p:nvPr/>
          </p:nvSpPr>
          <p:spPr>
            <a:xfrm>
              <a:off x="6591942" y="3559626"/>
              <a:ext cx="1652466" cy="30826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dirty="0"/>
                <a:t>块验证</a:t>
              </a:r>
            </a:p>
          </p:txBody>
        </p:sp>
        <p:sp>
          <p:nvSpPr>
            <p:cNvPr id="49" name="Freeform 23"/>
            <p:cNvSpPr>
              <a:spLocks noEditPoints="1"/>
            </p:cNvSpPr>
            <p:nvPr/>
          </p:nvSpPr>
          <p:spPr bwMode="auto">
            <a:xfrm>
              <a:off x="6694478" y="3616112"/>
              <a:ext cx="153946" cy="203968"/>
            </a:xfrm>
            <a:custGeom>
              <a:avLst/>
              <a:gdLst>
                <a:gd name="T0" fmla="*/ 9 w 151"/>
                <a:gd name="T1" fmla="*/ 0 h 200"/>
                <a:gd name="T2" fmla="*/ 0 w 151"/>
                <a:gd name="T3" fmla="*/ 191 h 200"/>
                <a:gd name="T4" fmla="*/ 142 w 151"/>
                <a:gd name="T5" fmla="*/ 200 h 200"/>
                <a:gd name="T6" fmla="*/ 151 w 151"/>
                <a:gd name="T7" fmla="*/ 10 h 200"/>
                <a:gd name="T8" fmla="*/ 50 w 151"/>
                <a:gd name="T9" fmla="*/ 161 h 200"/>
                <a:gd name="T10" fmla="*/ 29 w 151"/>
                <a:gd name="T11" fmla="*/ 165 h 200"/>
                <a:gd name="T12" fmla="*/ 24 w 151"/>
                <a:gd name="T13" fmla="*/ 152 h 200"/>
                <a:gd name="T14" fmla="*/ 46 w 151"/>
                <a:gd name="T15" fmla="*/ 148 h 200"/>
                <a:gd name="T16" fmla="*/ 50 w 151"/>
                <a:gd name="T17" fmla="*/ 161 h 200"/>
                <a:gd name="T18" fmla="*/ 46 w 151"/>
                <a:gd name="T19" fmla="*/ 137 h 200"/>
                <a:gd name="T20" fmla="*/ 24 w 151"/>
                <a:gd name="T21" fmla="*/ 133 h 200"/>
                <a:gd name="T22" fmla="*/ 29 w 151"/>
                <a:gd name="T23" fmla="*/ 120 h 200"/>
                <a:gd name="T24" fmla="*/ 50 w 151"/>
                <a:gd name="T25" fmla="*/ 124 h 200"/>
                <a:gd name="T26" fmla="*/ 50 w 151"/>
                <a:gd name="T27" fmla="*/ 105 h 200"/>
                <a:gd name="T28" fmla="*/ 29 w 151"/>
                <a:gd name="T29" fmla="*/ 109 h 200"/>
                <a:gd name="T30" fmla="*/ 24 w 151"/>
                <a:gd name="T31" fmla="*/ 96 h 200"/>
                <a:gd name="T32" fmla="*/ 46 w 151"/>
                <a:gd name="T33" fmla="*/ 92 h 200"/>
                <a:gd name="T34" fmla="*/ 50 w 151"/>
                <a:gd name="T35" fmla="*/ 105 h 200"/>
                <a:gd name="T36" fmla="*/ 83 w 151"/>
                <a:gd name="T37" fmla="*/ 165 h 200"/>
                <a:gd name="T38" fmla="*/ 63 w 151"/>
                <a:gd name="T39" fmla="*/ 161 h 200"/>
                <a:gd name="T40" fmla="*/ 67 w 151"/>
                <a:gd name="T41" fmla="*/ 148 h 200"/>
                <a:gd name="T42" fmla="*/ 88 w 151"/>
                <a:gd name="T43" fmla="*/ 152 h 200"/>
                <a:gd name="T44" fmla="*/ 88 w 151"/>
                <a:gd name="T45" fmla="*/ 133 h 200"/>
                <a:gd name="T46" fmla="*/ 67 w 151"/>
                <a:gd name="T47" fmla="*/ 137 h 200"/>
                <a:gd name="T48" fmla="*/ 63 w 151"/>
                <a:gd name="T49" fmla="*/ 124 h 200"/>
                <a:gd name="T50" fmla="*/ 83 w 151"/>
                <a:gd name="T51" fmla="*/ 120 h 200"/>
                <a:gd name="T52" fmla="*/ 88 w 151"/>
                <a:gd name="T53" fmla="*/ 133 h 200"/>
                <a:gd name="T54" fmla="*/ 83 w 151"/>
                <a:gd name="T55" fmla="*/ 109 h 200"/>
                <a:gd name="T56" fmla="*/ 63 w 151"/>
                <a:gd name="T57" fmla="*/ 105 h 200"/>
                <a:gd name="T58" fmla="*/ 67 w 151"/>
                <a:gd name="T59" fmla="*/ 92 h 200"/>
                <a:gd name="T60" fmla="*/ 88 w 151"/>
                <a:gd name="T61" fmla="*/ 96 h 200"/>
                <a:gd name="T62" fmla="*/ 128 w 151"/>
                <a:gd name="T63" fmla="*/ 161 h 200"/>
                <a:gd name="T64" fmla="*/ 104 w 151"/>
                <a:gd name="T65" fmla="*/ 164 h 200"/>
                <a:gd name="T66" fmla="*/ 99 w 151"/>
                <a:gd name="T67" fmla="*/ 152 h 200"/>
                <a:gd name="T68" fmla="*/ 123 w 151"/>
                <a:gd name="T69" fmla="*/ 148 h 200"/>
                <a:gd name="T70" fmla="*/ 128 w 151"/>
                <a:gd name="T71" fmla="*/ 161 h 200"/>
                <a:gd name="T72" fmla="*/ 123 w 151"/>
                <a:gd name="T73" fmla="*/ 136 h 200"/>
                <a:gd name="T74" fmla="*/ 99 w 151"/>
                <a:gd name="T75" fmla="*/ 133 h 200"/>
                <a:gd name="T76" fmla="*/ 104 w 151"/>
                <a:gd name="T77" fmla="*/ 120 h 200"/>
                <a:gd name="T78" fmla="*/ 128 w 151"/>
                <a:gd name="T79" fmla="*/ 124 h 200"/>
                <a:gd name="T80" fmla="*/ 128 w 151"/>
                <a:gd name="T81" fmla="*/ 105 h 200"/>
                <a:gd name="T82" fmla="*/ 104 w 151"/>
                <a:gd name="T83" fmla="*/ 108 h 200"/>
                <a:gd name="T84" fmla="*/ 99 w 151"/>
                <a:gd name="T85" fmla="*/ 96 h 200"/>
                <a:gd name="T86" fmla="*/ 123 w 151"/>
                <a:gd name="T87" fmla="*/ 92 h 200"/>
                <a:gd name="T88" fmla="*/ 128 w 151"/>
                <a:gd name="T89" fmla="*/ 105 h 200"/>
                <a:gd name="T90" fmla="*/ 103 w 151"/>
                <a:gd name="T91" fmla="*/ 72 h 200"/>
                <a:gd name="T92" fmla="*/ 103 w 151"/>
                <a:gd name="T93" fmla="*/ 56 h 200"/>
                <a:gd name="T94" fmla="*/ 130 w 151"/>
                <a:gd name="T95" fmla="*/ 63 h 200"/>
                <a:gd name="T96" fmla="*/ 136 w 151"/>
                <a:gd name="T97" fmla="*/ 42 h 200"/>
                <a:gd name="T98" fmla="*/ 22 w 151"/>
                <a:gd name="T99" fmla="*/ 48 h 200"/>
                <a:gd name="T100" fmla="*/ 16 w 151"/>
                <a:gd name="T101" fmla="*/ 23 h 200"/>
                <a:gd name="T102" fmla="*/ 129 w 151"/>
                <a:gd name="T103" fmla="*/ 16 h 200"/>
                <a:gd name="T104" fmla="*/ 136 w 151"/>
                <a:gd name="T105" fmla="*/ 42 h 200"/>
                <a:gd name="T106" fmla="*/ 120 w 151"/>
                <a:gd name="T107" fmla="*/ 23 h 200"/>
                <a:gd name="T108" fmla="*/ 124 w 151"/>
                <a:gd name="T109" fmla="*/ 45 h 200"/>
                <a:gd name="T110" fmla="*/ 127 w 151"/>
                <a:gd name="T111" fmla="*/ 2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1" h="200">
                  <a:moveTo>
                    <a:pt x="142" y="0"/>
                  </a:moveTo>
                  <a:cubicBezTo>
                    <a:pt x="9" y="0"/>
                    <a:pt x="9" y="0"/>
                    <a:pt x="9" y="0"/>
                  </a:cubicBezTo>
                  <a:cubicBezTo>
                    <a:pt x="4" y="0"/>
                    <a:pt x="0" y="4"/>
                    <a:pt x="0" y="10"/>
                  </a:cubicBezTo>
                  <a:cubicBezTo>
                    <a:pt x="0" y="191"/>
                    <a:pt x="0" y="191"/>
                    <a:pt x="0" y="191"/>
                  </a:cubicBezTo>
                  <a:cubicBezTo>
                    <a:pt x="0" y="196"/>
                    <a:pt x="4" y="200"/>
                    <a:pt x="9" y="200"/>
                  </a:cubicBezTo>
                  <a:cubicBezTo>
                    <a:pt x="142" y="200"/>
                    <a:pt x="142" y="200"/>
                    <a:pt x="142" y="200"/>
                  </a:cubicBezTo>
                  <a:cubicBezTo>
                    <a:pt x="147" y="200"/>
                    <a:pt x="151" y="196"/>
                    <a:pt x="151" y="191"/>
                  </a:cubicBezTo>
                  <a:cubicBezTo>
                    <a:pt x="151" y="10"/>
                    <a:pt x="151" y="10"/>
                    <a:pt x="151" y="10"/>
                  </a:cubicBezTo>
                  <a:cubicBezTo>
                    <a:pt x="151" y="4"/>
                    <a:pt x="147" y="0"/>
                    <a:pt x="142" y="0"/>
                  </a:cubicBezTo>
                  <a:close/>
                  <a:moveTo>
                    <a:pt x="50" y="161"/>
                  </a:moveTo>
                  <a:cubicBezTo>
                    <a:pt x="50" y="163"/>
                    <a:pt x="48" y="165"/>
                    <a:pt x="46" y="165"/>
                  </a:cubicBezTo>
                  <a:cubicBezTo>
                    <a:pt x="29" y="165"/>
                    <a:pt x="29" y="165"/>
                    <a:pt x="29" y="165"/>
                  </a:cubicBezTo>
                  <a:cubicBezTo>
                    <a:pt x="26" y="165"/>
                    <a:pt x="24" y="163"/>
                    <a:pt x="24" y="161"/>
                  </a:cubicBezTo>
                  <a:cubicBezTo>
                    <a:pt x="24" y="152"/>
                    <a:pt x="24" y="152"/>
                    <a:pt x="24" y="152"/>
                  </a:cubicBezTo>
                  <a:cubicBezTo>
                    <a:pt x="24" y="150"/>
                    <a:pt x="26" y="148"/>
                    <a:pt x="29" y="148"/>
                  </a:cubicBezTo>
                  <a:cubicBezTo>
                    <a:pt x="46" y="148"/>
                    <a:pt x="46" y="148"/>
                    <a:pt x="46" y="148"/>
                  </a:cubicBezTo>
                  <a:cubicBezTo>
                    <a:pt x="48" y="148"/>
                    <a:pt x="50" y="150"/>
                    <a:pt x="50" y="152"/>
                  </a:cubicBezTo>
                  <a:lnTo>
                    <a:pt x="50" y="161"/>
                  </a:lnTo>
                  <a:close/>
                  <a:moveTo>
                    <a:pt x="50" y="133"/>
                  </a:moveTo>
                  <a:cubicBezTo>
                    <a:pt x="50" y="135"/>
                    <a:pt x="48" y="137"/>
                    <a:pt x="46" y="137"/>
                  </a:cubicBezTo>
                  <a:cubicBezTo>
                    <a:pt x="29" y="137"/>
                    <a:pt x="29" y="137"/>
                    <a:pt x="29" y="137"/>
                  </a:cubicBezTo>
                  <a:cubicBezTo>
                    <a:pt x="26" y="137"/>
                    <a:pt x="24" y="135"/>
                    <a:pt x="24" y="133"/>
                  </a:cubicBezTo>
                  <a:cubicBezTo>
                    <a:pt x="24" y="124"/>
                    <a:pt x="24" y="124"/>
                    <a:pt x="24" y="124"/>
                  </a:cubicBezTo>
                  <a:cubicBezTo>
                    <a:pt x="24" y="122"/>
                    <a:pt x="26" y="120"/>
                    <a:pt x="29" y="120"/>
                  </a:cubicBezTo>
                  <a:cubicBezTo>
                    <a:pt x="46" y="120"/>
                    <a:pt x="46" y="120"/>
                    <a:pt x="46" y="120"/>
                  </a:cubicBezTo>
                  <a:cubicBezTo>
                    <a:pt x="48" y="120"/>
                    <a:pt x="50" y="122"/>
                    <a:pt x="50" y="124"/>
                  </a:cubicBezTo>
                  <a:lnTo>
                    <a:pt x="50" y="133"/>
                  </a:lnTo>
                  <a:close/>
                  <a:moveTo>
                    <a:pt x="50" y="105"/>
                  </a:moveTo>
                  <a:cubicBezTo>
                    <a:pt x="50" y="107"/>
                    <a:pt x="48" y="109"/>
                    <a:pt x="46" y="109"/>
                  </a:cubicBezTo>
                  <a:cubicBezTo>
                    <a:pt x="29" y="109"/>
                    <a:pt x="29" y="109"/>
                    <a:pt x="29" y="109"/>
                  </a:cubicBezTo>
                  <a:cubicBezTo>
                    <a:pt x="26" y="109"/>
                    <a:pt x="24" y="107"/>
                    <a:pt x="24" y="105"/>
                  </a:cubicBezTo>
                  <a:cubicBezTo>
                    <a:pt x="24" y="96"/>
                    <a:pt x="24" y="96"/>
                    <a:pt x="24" y="96"/>
                  </a:cubicBezTo>
                  <a:cubicBezTo>
                    <a:pt x="24" y="94"/>
                    <a:pt x="26" y="92"/>
                    <a:pt x="29" y="92"/>
                  </a:cubicBezTo>
                  <a:cubicBezTo>
                    <a:pt x="46" y="92"/>
                    <a:pt x="46" y="92"/>
                    <a:pt x="46" y="92"/>
                  </a:cubicBezTo>
                  <a:cubicBezTo>
                    <a:pt x="48" y="92"/>
                    <a:pt x="50" y="94"/>
                    <a:pt x="50" y="96"/>
                  </a:cubicBezTo>
                  <a:lnTo>
                    <a:pt x="50" y="105"/>
                  </a:lnTo>
                  <a:close/>
                  <a:moveTo>
                    <a:pt x="88" y="161"/>
                  </a:moveTo>
                  <a:cubicBezTo>
                    <a:pt x="88" y="163"/>
                    <a:pt x="86" y="165"/>
                    <a:pt x="83" y="165"/>
                  </a:cubicBezTo>
                  <a:cubicBezTo>
                    <a:pt x="67" y="165"/>
                    <a:pt x="67" y="165"/>
                    <a:pt x="67" y="165"/>
                  </a:cubicBezTo>
                  <a:cubicBezTo>
                    <a:pt x="65" y="165"/>
                    <a:pt x="63" y="163"/>
                    <a:pt x="63" y="161"/>
                  </a:cubicBezTo>
                  <a:cubicBezTo>
                    <a:pt x="63" y="152"/>
                    <a:pt x="63" y="152"/>
                    <a:pt x="63" y="152"/>
                  </a:cubicBezTo>
                  <a:cubicBezTo>
                    <a:pt x="63" y="150"/>
                    <a:pt x="65" y="148"/>
                    <a:pt x="67" y="148"/>
                  </a:cubicBezTo>
                  <a:cubicBezTo>
                    <a:pt x="83" y="148"/>
                    <a:pt x="83" y="148"/>
                    <a:pt x="83" y="148"/>
                  </a:cubicBezTo>
                  <a:cubicBezTo>
                    <a:pt x="86" y="148"/>
                    <a:pt x="88" y="150"/>
                    <a:pt x="88" y="152"/>
                  </a:cubicBezTo>
                  <a:lnTo>
                    <a:pt x="88" y="161"/>
                  </a:lnTo>
                  <a:close/>
                  <a:moveTo>
                    <a:pt x="88" y="133"/>
                  </a:moveTo>
                  <a:cubicBezTo>
                    <a:pt x="88" y="135"/>
                    <a:pt x="86" y="137"/>
                    <a:pt x="83" y="137"/>
                  </a:cubicBezTo>
                  <a:cubicBezTo>
                    <a:pt x="67" y="137"/>
                    <a:pt x="67" y="137"/>
                    <a:pt x="67" y="137"/>
                  </a:cubicBezTo>
                  <a:cubicBezTo>
                    <a:pt x="65" y="137"/>
                    <a:pt x="63" y="135"/>
                    <a:pt x="63" y="133"/>
                  </a:cubicBezTo>
                  <a:cubicBezTo>
                    <a:pt x="63" y="124"/>
                    <a:pt x="63" y="124"/>
                    <a:pt x="63" y="124"/>
                  </a:cubicBezTo>
                  <a:cubicBezTo>
                    <a:pt x="63" y="122"/>
                    <a:pt x="65" y="120"/>
                    <a:pt x="67" y="120"/>
                  </a:cubicBezTo>
                  <a:cubicBezTo>
                    <a:pt x="83" y="120"/>
                    <a:pt x="83" y="120"/>
                    <a:pt x="83" y="120"/>
                  </a:cubicBezTo>
                  <a:cubicBezTo>
                    <a:pt x="86" y="120"/>
                    <a:pt x="88" y="122"/>
                    <a:pt x="88" y="124"/>
                  </a:cubicBezTo>
                  <a:lnTo>
                    <a:pt x="88" y="133"/>
                  </a:lnTo>
                  <a:close/>
                  <a:moveTo>
                    <a:pt x="88" y="105"/>
                  </a:moveTo>
                  <a:cubicBezTo>
                    <a:pt x="88" y="107"/>
                    <a:pt x="86" y="109"/>
                    <a:pt x="83" y="109"/>
                  </a:cubicBezTo>
                  <a:cubicBezTo>
                    <a:pt x="67" y="109"/>
                    <a:pt x="67" y="109"/>
                    <a:pt x="67" y="109"/>
                  </a:cubicBezTo>
                  <a:cubicBezTo>
                    <a:pt x="65" y="109"/>
                    <a:pt x="63" y="107"/>
                    <a:pt x="63" y="105"/>
                  </a:cubicBezTo>
                  <a:cubicBezTo>
                    <a:pt x="63" y="96"/>
                    <a:pt x="63" y="96"/>
                    <a:pt x="63" y="96"/>
                  </a:cubicBezTo>
                  <a:cubicBezTo>
                    <a:pt x="63" y="94"/>
                    <a:pt x="65" y="92"/>
                    <a:pt x="67" y="92"/>
                  </a:cubicBezTo>
                  <a:cubicBezTo>
                    <a:pt x="83" y="92"/>
                    <a:pt x="83" y="92"/>
                    <a:pt x="83" y="92"/>
                  </a:cubicBezTo>
                  <a:cubicBezTo>
                    <a:pt x="86" y="92"/>
                    <a:pt x="88" y="94"/>
                    <a:pt x="88" y="96"/>
                  </a:cubicBezTo>
                  <a:lnTo>
                    <a:pt x="88" y="105"/>
                  </a:lnTo>
                  <a:close/>
                  <a:moveTo>
                    <a:pt x="128" y="161"/>
                  </a:moveTo>
                  <a:cubicBezTo>
                    <a:pt x="128" y="163"/>
                    <a:pt x="125" y="164"/>
                    <a:pt x="123" y="164"/>
                  </a:cubicBezTo>
                  <a:cubicBezTo>
                    <a:pt x="104" y="164"/>
                    <a:pt x="104" y="164"/>
                    <a:pt x="104" y="164"/>
                  </a:cubicBezTo>
                  <a:cubicBezTo>
                    <a:pt x="102" y="164"/>
                    <a:pt x="99" y="163"/>
                    <a:pt x="99" y="161"/>
                  </a:cubicBezTo>
                  <a:cubicBezTo>
                    <a:pt x="99" y="152"/>
                    <a:pt x="99" y="152"/>
                    <a:pt x="99" y="152"/>
                  </a:cubicBezTo>
                  <a:cubicBezTo>
                    <a:pt x="99" y="150"/>
                    <a:pt x="102" y="148"/>
                    <a:pt x="104" y="148"/>
                  </a:cubicBezTo>
                  <a:cubicBezTo>
                    <a:pt x="123" y="148"/>
                    <a:pt x="123" y="148"/>
                    <a:pt x="123" y="148"/>
                  </a:cubicBezTo>
                  <a:cubicBezTo>
                    <a:pt x="125" y="148"/>
                    <a:pt x="128" y="150"/>
                    <a:pt x="128" y="152"/>
                  </a:cubicBezTo>
                  <a:lnTo>
                    <a:pt x="128" y="161"/>
                  </a:lnTo>
                  <a:close/>
                  <a:moveTo>
                    <a:pt x="128" y="133"/>
                  </a:moveTo>
                  <a:cubicBezTo>
                    <a:pt x="128" y="135"/>
                    <a:pt x="125" y="136"/>
                    <a:pt x="123" y="136"/>
                  </a:cubicBezTo>
                  <a:cubicBezTo>
                    <a:pt x="104" y="136"/>
                    <a:pt x="104" y="136"/>
                    <a:pt x="104" y="136"/>
                  </a:cubicBezTo>
                  <a:cubicBezTo>
                    <a:pt x="102" y="136"/>
                    <a:pt x="99" y="135"/>
                    <a:pt x="99" y="133"/>
                  </a:cubicBezTo>
                  <a:cubicBezTo>
                    <a:pt x="99" y="124"/>
                    <a:pt x="99" y="124"/>
                    <a:pt x="99" y="124"/>
                  </a:cubicBezTo>
                  <a:cubicBezTo>
                    <a:pt x="99" y="122"/>
                    <a:pt x="102" y="120"/>
                    <a:pt x="104" y="120"/>
                  </a:cubicBezTo>
                  <a:cubicBezTo>
                    <a:pt x="123" y="120"/>
                    <a:pt x="123" y="120"/>
                    <a:pt x="123" y="120"/>
                  </a:cubicBezTo>
                  <a:cubicBezTo>
                    <a:pt x="125" y="120"/>
                    <a:pt x="128" y="122"/>
                    <a:pt x="128" y="124"/>
                  </a:cubicBezTo>
                  <a:lnTo>
                    <a:pt x="128" y="133"/>
                  </a:lnTo>
                  <a:close/>
                  <a:moveTo>
                    <a:pt x="128" y="105"/>
                  </a:moveTo>
                  <a:cubicBezTo>
                    <a:pt x="128" y="107"/>
                    <a:pt x="125" y="108"/>
                    <a:pt x="123" y="108"/>
                  </a:cubicBezTo>
                  <a:cubicBezTo>
                    <a:pt x="104" y="108"/>
                    <a:pt x="104" y="108"/>
                    <a:pt x="104" y="108"/>
                  </a:cubicBezTo>
                  <a:cubicBezTo>
                    <a:pt x="102" y="108"/>
                    <a:pt x="99" y="107"/>
                    <a:pt x="99" y="105"/>
                  </a:cubicBezTo>
                  <a:cubicBezTo>
                    <a:pt x="99" y="96"/>
                    <a:pt x="99" y="96"/>
                    <a:pt x="99" y="96"/>
                  </a:cubicBezTo>
                  <a:cubicBezTo>
                    <a:pt x="99" y="94"/>
                    <a:pt x="102" y="92"/>
                    <a:pt x="104" y="92"/>
                  </a:cubicBezTo>
                  <a:cubicBezTo>
                    <a:pt x="123" y="92"/>
                    <a:pt x="123" y="92"/>
                    <a:pt x="123" y="92"/>
                  </a:cubicBezTo>
                  <a:cubicBezTo>
                    <a:pt x="125" y="92"/>
                    <a:pt x="128" y="94"/>
                    <a:pt x="128" y="96"/>
                  </a:cubicBezTo>
                  <a:lnTo>
                    <a:pt x="128" y="105"/>
                  </a:lnTo>
                  <a:close/>
                  <a:moveTo>
                    <a:pt x="126" y="72"/>
                  </a:moveTo>
                  <a:cubicBezTo>
                    <a:pt x="103" y="72"/>
                    <a:pt x="103" y="72"/>
                    <a:pt x="103" y="72"/>
                  </a:cubicBezTo>
                  <a:cubicBezTo>
                    <a:pt x="100" y="72"/>
                    <a:pt x="99" y="67"/>
                    <a:pt x="99" y="63"/>
                  </a:cubicBezTo>
                  <a:cubicBezTo>
                    <a:pt x="99" y="60"/>
                    <a:pt x="100" y="56"/>
                    <a:pt x="103" y="56"/>
                  </a:cubicBezTo>
                  <a:cubicBezTo>
                    <a:pt x="126" y="56"/>
                    <a:pt x="126" y="56"/>
                    <a:pt x="126" y="56"/>
                  </a:cubicBezTo>
                  <a:cubicBezTo>
                    <a:pt x="128" y="56"/>
                    <a:pt x="130" y="60"/>
                    <a:pt x="130" y="63"/>
                  </a:cubicBezTo>
                  <a:cubicBezTo>
                    <a:pt x="130" y="67"/>
                    <a:pt x="128" y="72"/>
                    <a:pt x="126" y="72"/>
                  </a:cubicBezTo>
                  <a:close/>
                  <a:moveTo>
                    <a:pt x="136" y="42"/>
                  </a:moveTo>
                  <a:cubicBezTo>
                    <a:pt x="136" y="45"/>
                    <a:pt x="133" y="48"/>
                    <a:pt x="129" y="48"/>
                  </a:cubicBezTo>
                  <a:cubicBezTo>
                    <a:pt x="22" y="48"/>
                    <a:pt x="22" y="48"/>
                    <a:pt x="22" y="48"/>
                  </a:cubicBezTo>
                  <a:cubicBezTo>
                    <a:pt x="19" y="48"/>
                    <a:pt x="16" y="45"/>
                    <a:pt x="16" y="42"/>
                  </a:cubicBezTo>
                  <a:cubicBezTo>
                    <a:pt x="16" y="23"/>
                    <a:pt x="16" y="23"/>
                    <a:pt x="16" y="23"/>
                  </a:cubicBezTo>
                  <a:cubicBezTo>
                    <a:pt x="16" y="19"/>
                    <a:pt x="19" y="16"/>
                    <a:pt x="22" y="16"/>
                  </a:cubicBezTo>
                  <a:cubicBezTo>
                    <a:pt x="129" y="16"/>
                    <a:pt x="129" y="16"/>
                    <a:pt x="129" y="16"/>
                  </a:cubicBezTo>
                  <a:cubicBezTo>
                    <a:pt x="133" y="16"/>
                    <a:pt x="136" y="19"/>
                    <a:pt x="136" y="23"/>
                  </a:cubicBezTo>
                  <a:lnTo>
                    <a:pt x="136" y="42"/>
                  </a:lnTo>
                  <a:close/>
                  <a:moveTo>
                    <a:pt x="124" y="20"/>
                  </a:moveTo>
                  <a:cubicBezTo>
                    <a:pt x="122" y="20"/>
                    <a:pt x="120" y="21"/>
                    <a:pt x="120" y="23"/>
                  </a:cubicBezTo>
                  <a:cubicBezTo>
                    <a:pt x="120" y="42"/>
                    <a:pt x="120" y="42"/>
                    <a:pt x="120" y="42"/>
                  </a:cubicBezTo>
                  <a:cubicBezTo>
                    <a:pt x="120" y="44"/>
                    <a:pt x="122" y="45"/>
                    <a:pt x="124" y="45"/>
                  </a:cubicBezTo>
                  <a:cubicBezTo>
                    <a:pt x="126" y="45"/>
                    <a:pt x="127" y="44"/>
                    <a:pt x="127" y="42"/>
                  </a:cubicBezTo>
                  <a:cubicBezTo>
                    <a:pt x="127" y="23"/>
                    <a:pt x="127" y="23"/>
                    <a:pt x="127" y="23"/>
                  </a:cubicBezTo>
                  <a:cubicBezTo>
                    <a:pt x="127" y="21"/>
                    <a:pt x="126" y="20"/>
                    <a:pt x="124" y="2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6" name="标题 5"/>
          <p:cNvSpPr>
            <a:spLocks noGrp="1"/>
          </p:cNvSpPr>
          <p:nvPr>
            <p:ph type="title"/>
          </p:nvPr>
        </p:nvSpPr>
        <p:spPr>
          <a:xfrm>
            <a:off x="753422" y="811674"/>
            <a:ext cx="10515600" cy="476704"/>
          </a:xfrm>
        </p:spPr>
        <p:txBody>
          <a:bodyPr>
            <a:normAutofit/>
          </a:bodyPr>
          <a:lstStyle/>
          <a:p>
            <a:r>
              <a:rPr lang="zh-CN" altLang="en-US" dirty="0">
                <a:solidFill>
                  <a:srgbClr val="86A4DA"/>
                </a:solidFill>
              </a:rPr>
              <a:t>安全性分析</a:t>
            </a:r>
          </a:p>
        </p:txBody>
      </p:sp>
    </p:spTree>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up)">
                                      <p:cBhvr>
                                        <p:cTn id="16" dur="500"/>
                                        <p:tgtEl>
                                          <p:spTgt spid="31"/>
                                        </p:tgtEl>
                                      </p:cBhvr>
                                    </p:animEffect>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down)">
                                      <p:cBhvr>
                                        <p:cTn id="25" dur="500"/>
                                        <p:tgtEl>
                                          <p:spTgt spid="28"/>
                                        </p:tgtEl>
                                      </p:cBhvr>
                                    </p:animEffect>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up)">
                                      <p:cBhvr>
                                        <p:cTn id="29" dur="500"/>
                                        <p:tgtEl>
                                          <p:spTgt spid="33"/>
                                        </p:tgtEl>
                                      </p:cBhvr>
                                    </p:animEffect>
                                  </p:childTnLst>
                                </p:cTn>
                              </p:par>
                            </p:childTnLst>
                          </p:cTn>
                        </p:par>
                        <p:par>
                          <p:cTn id="30" fill="hold">
                            <p:stCondLst>
                              <p:cond delay="3000"/>
                            </p:stCondLst>
                            <p:childTnLst>
                              <p:par>
                                <p:cTn id="31" presetID="2" presetClass="entr" presetSubtype="4"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22" presetClass="entr" presetSubtype="4" fill="hold"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down)">
                                      <p:cBhvr>
                                        <p:cTn id="38" dur="500"/>
                                        <p:tgtEl>
                                          <p:spTgt spid="29"/>
                                        </p:tgtEl>
                                      </p:cBhvr>
                                    </p:animEffect>
                                  </p:childTnLst>
                                </p:cTn>
                              </p:par>
                            </p:childTnLst>
                          </p:cTn>
                        </p:par>
                        <p:par>
                          <p:cTn id="39" fill="hold">
                            <p:stCondLst>
                              <p:cond delay="4000"/>
                            </p:stCondLst>
                            <p:childTnLst>
                              <p:par>
                                <p:cTn id="40" presetID="22" presetClass="entr" presetSubtype="1"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up)">
                                      <p:cBhvr>
                                        <p:cTn id="42" dur="500"/>
                                        <p:tgtEl>
                                          <p:spTgt spid="34"/>
                                        </p:tgtEl>
                                      </p:cBhvr>
                                    </p:animEffect>
                                  </p:childTnLst>
                                </p:cTn>
                              </p:par>
                            </p:childTnLst>
                          </p:cTn>
                        </p:par>
                        <p:par>
                          <p:cTn id="43" fill="hold">
                            <p:stCondLst>
                              <p:cond delay="4500"/>
                            </p:stCondLst>
                            <p:childTnLst>
                              <p:par>
                                <p:cTn id="44" presetID="2" presetClass="entr" presetSubtype="4"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childTnLst>
                          </p:cTn>
                        </p:par>
                        <p:par>
                          <p:cTn id="48" fill="hold">
                            <p:stCondLst>
                              <p:cond delay="5000"/>
                            </p:stCondLst>
                            <p:childTnLst>
                              <p:par>
                                <p:cTn id="49" presetID="22" presetClass="entr" presetSubtype="4" fill="hold"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down)">
                                      <p:cBhvr>
                                        <p:cTn id="51" dur="500"/>
                                        <p:tgtEl>
                                          <p:spTgt spid="30"/>
                                        </p:tgtEl>
                                      </p:cBhvr>
                                    </p:animEffect>
                                  </p:childTnLst>
                                </p:cTn>
                              </p:par>
                            </p:childTnLst>
                          </p:cTn>
                        </p:par>
                        <p:par>
                          <p:cTn id="52" fill="hold">
                            <p:stCondLst>
                              <p:cond delay="5500"/>
                            </p:stCondLst>
                            <p:childTnLst>
                              <p:par>
                                <p:cTn id="53" presetID="22" presetClass="entr" presetSubtype="1" fill="hold" grpId="0" nodeType="after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ipe(up)">
                                      <p:cBhvr>
                                        <p:cTn id="5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4" grpId="0"/>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753422" y="811674"/>
            <a:ext cx="10515600" cy="476704"/>
          </a:xfrm>
        </p:spPr>
        <p:txBody>
          <a:bodyPr>
            <a:normAutofit/>
          </a:bodyPr>
          <a:lstStyle/>
          <a:p>
            <a:r>
              <a:rPr lang="zh-CN" altLang="en-US" dirty="0">
                <a:solidFill>
                  <a:srgbClr val="86A4DA"/>
                </a:solidFill>
              </a:rPr>
              <a:t>与其他方案安全特性比较</a:t>
            </a:r>
          </a:p>
        </p:txBody>
      </p:sp>
      <p:pic>
        <p:nvPicPr>
          <p:cNvPr id="32" name="图片 31" descr="C:\Users\14269\AppData\Local\Temp\1590307782(1).png">
            <a:extLst>
              <a:ext uri="{FF2B5EF4-FFF2-40B4-BE49-F238E27FC236}">
                <a16:creationId xmlns:a16="http://schemas.microsoft.com/office/drawing/2014/main" id="{063EB0D6-7F2B-419A-9A4E-424BDFBA17A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10199" y="1588688"/>
            <a:ext cx="6343818" cy="4109659"/>
          </a:xfrm>
          <a:prstGeom prst="rect">
            <a:avLst/>
          </a:prstGeom>
          <a:noFill/>
          <a:ln>
            <a:noFill/>
          </a:ln>
        </p:spPr>
      </p:pic>
      <p:sp>
        <p:nvSpPr>
          <p:cNvPr id="7" name="文本框 6">
            <a:extLst>
              <a:ext uri="{FF2B5EF4-FFF2-40B4-BE49-F238E27FC236}">
                <a16:creationId xmlns:a16="http://schemas.microsoft.com/office/drawing/2014/main" id="{FCF7AA26-23F7-43D5-AD3F-FE76252F8FBE}"/>
              </a:ext>
            </a:extLst>
          </p:cNvPr>
          <p:cNvSpPr txBox="1"/>
          <p:nvPr/>
        </p:nvSpPr>
        <p:spPr>
          <a:xfrm>
            <a:off x="7854151" y="2167915"/>
            <a:ext cx="3227650" cy="2339102"/>
          </a:xfrm>
          <a:prstGeom prst="rect">
            <a:avLst/>
          </a:prstGeom>
          <a:noFill/>
        </p:spPr>
        <p:txBody>
          <a:bodyPr wrap="square" rtlCol="0">
            <a:spAutoFit/>
          </a:bodyPr>
          <a:lstStyle/>
          <a:p>
            <a:r>
              <a:rPr lang="zh-CN" altLang="en-US" sz="1600" dirty="0">
                <a:latin typeface="Arial Narrow" panose="020B0606020202030204" pitchFamily="34" charset="0"/>
              </a:rPr>
              <a:t>注：</a:t>
            </a:r>
            <a:r>
              <a:rPr lang="en-US" altLang="zh-CN" sz="1600" dirty="0">
                <a:latin typeface="Arial Narrow" panose="020B0606020202030204" pitchFamily="34" charset="0"/>
              </a:rPr>
              <a:t>F1</a:t>
            </a:r>
            <a:r>
              <a:rPr lang="zh-CN" altLang="en-US" sz="1600" dirty="0">
                <a:latin typeface="Arial Narrow" panose="020B0606020202030204" pitchFamily="34" charset="0"/>
              </a:rPr>
              <a:t>：模拟攻击抵抗</a:t>
            </a:r>
            <a:r>
              <a:rPr lang="en-US" altLang="zh-CN" sz="1600" dirty="0">
                <a:latin typeface="Arial Narrow" panose="020B0606020202030204" pitchFamily="34" charset="0"/>
              </a:rPr>
              <a:t>[18]</a:t>
            </a:r>
            <a:r>
              <a:rPr lang="zh-CN" altLang="en-US" sz="1600" dirty="0">
                <a:latin typeface="Arial Narrow" panose="020B0606020202030204" pitchFamily="34" charset="0"/>
              </a:rPr>
              <a:t>；</a:t>
            </a:r>
            <a:endParaRPr lang="en-US" altLang="zh-CN" sz="1600" dirty="0">
              <a:latin typeface="Arial Narrow" panose="020B0606020202030204" pitchFamily="34" charset="0"/>
            </a:endParaRPr>
          </a:p>
          <a:p>
            <a:r>
              <a:rPr lang="en-US" altLang="zh-CN" sz="1600" dirty="0">
                <a:latin typeface="Arial Narrow" panose="020B0606020202030204" pitchFamily="34" charset="0"/>
              </a:rPr>
              <a:t>F2:</a:t>
            </a:r>
            <a:r>
              <a:rPr lang="zh-CN" altLang="en-US" sz="1600" dirty="0">
                <a:latin typeface="Arial Narrow" panose="020B0606020202030204" pitchFamily="34" charset="0"/>
              </a:rPr>
              <a:t>中间人攻击抵抗</a:t>
            </a:r>
            <a:r>
              <a:rPr lang="en-US" altLang="zh-CN" sz="1600" dirty="0">
                <a:latin typeface="Arial Narrow" panose="020B0606020202030204" pitchFamily="34" charset="0"/>
              </a:rPr>
              <a:t>[17]</a:t>
            </a:r>
            <a:r>
              <a:rPr lang="zh-CN" altLang="en-US" sz="1600" dirty="0">
                <a:latin typeface="Arial Narrow" panose="020B0606020202030204" pitchFamily="34" charset="0"/>
              </a:rPr>
              <a:t>；</a:t>
            </a:r>
            <a:endParaRPr lang="en-US" altLang="zh-CN" sz="1600" dirty="0">
              <a:latin typeface="Arial Narrow" panose="020B0606020202030204" pitchFamily="34" charset="0"/>
            </a:endParaRPr>
          </a:p>
          <a:p>
            <a:r>
              <a:rPr lang="en-US" altLang="zh-CN" sz="1600" dirty="0">
                <a:latin typeface="Arial Narrow" panose="020B0606020202030204" pitchFamily="34" charset="0"/>
              </a:rPr>
              <a:t>F3:</a:t>
            </a:r>
            <a:r>
              <a:rPr lang="zh-CN" altLang="en-US" sz="1600" dirty="0">
                <a:latin typeface="Arial Narrow" panose="020B0606020202030204" pitchFamily="34" charset="0"/>
              </a:rPr>
              <a:t>回复攻击抵抗</a:t>
            </a:r>
            <a:r>
              <a:rPr lang="en-US" altLang="zh-CN" sz="1600" dirty="0">
                <a:latin typeface="Arial Narrow" panose="020B0606020202030204" pitchFamily="34" charset="0"/>
              </a:rPr>
              <a:t>[17]</a:t>
            </a:r>
            <a:r>
              <a:rPr lang="zh-CN" altLang="en-US" sz="1600" dirty="0">
                <a:latin typeface="Arial Narrow" panose="020B0606020202030204" pitchFamily="34" charset="0"/>
              </a:rPr>
              <a:t>；</a:t>
            </a:r>
            <a:endParaRPr lang="en-US" altLang="zh-CN" sz="1600" dirty="0">
              <a:latin typeface="Arial Narrow" panose="020B0606020202030204" pitchFamily="34" charset="0"/>
            </a:endParaRPr>
          </a:p>
          <a:p>
            <a:r>
              <a:rPr lang="en-US" altLang="zh-CN" sz="1600" dirty="0">
                <a:latin typeface="Arial Narrow" panose="020B0606020202030204" pitchFamily="34" charset="0"/>
              </a:rPr>
              <a:t>F4:</a:t>
            </a:r>
            <a:r>
              <a:rPr lang="zh-CN" altLang="en-US" sz="1600" dirty="0">
                <a:latin typeface="Arial Narrow" panose="020B0606020202030204" pitchFamily="34" charset="0"/>
              </a:rPr>
              <a:t>不借助</a:t>
            </a:r>
            <a:r>
              <a:rPr lang="en-US" altLang="zh-CN" sz="1600" dirty="0">
                <a:latin typeface="Arial Narrow" panose="020B0606020202030204" pitchFamily="34" charset="0"/>
              </a:rPr>
              <a:t>TA</a:t>
            </a:r>
            <a:r>
              <a:rPr lang="zh-CN" altLang="en-US" sz="1600" dirty="0">
                <a:latin typeface="Arial Narrow" panose="020B0606020202030204" pitchFamily="34" charset="0"/>
              </a:rPr>
              <a:t>提供相互认证</a:t>
            </a:r>
            <a:r>
              <a:rPr lang="en-US" altLang="zh-CN" sz="1600" dirty="0">
                <a:latin typeface="Arial Narrow" panose="020B0606020202030204" pitchFamily="34" charset="0"/>
              </a:rPr>
              <a:t>[3]</a:t>
            </a:r>
            <a:r>
              <a:rPr lang="zh-CN" altLang="en-US" sz="1600" dirty="0">
                <a:latin typeface="Arial Narrow" panose="020B0606020202030204" pitchFamily="34" charset="0"/>
              </a:rPr>
              <a:t>；</a:t>
            </a:r>
            <a:endParaRPr lang="en-US" altLang="zh-CN" sz="1600" dirty="0">
              <a:latin typeface="Arial Narrow" panose="020B0606020202030204" pitchFamily="34" charset="0"/>
            </a:endParaRPr>
          </a:p>
          <a:p>
            <a:r>
              <a:rPr lang="en-US" altLang="zh-CN" sz="1600" dirty="0">
                <a:latin typeface="Arial Narrow" panose="020B0606020202030204" pitchFamily="34" charset="0"/>
              </a:rPr>
              <a:t>F5:</a:t>
            </a:r>
            <a:r>
              <a:rPr lang="zh-CN" altLang="en-US" sz="1600" dirty="0">
                <a:latin typeface="Arial Narrow" panose="020B0606020202030204" pitchFamily="34" charset="0"/>
              </a:rPr>
              <a:t>提供完美的前向保密</a:t>
            </a:r>
            <a:r>
              <a:rPr lang="en-US" altLang="zh-CN" sz="1600" dirty="0">
                <a:latin typeface="Arial Narrow" panose="020B0606020202030204" pitchFamily="34" charset="0"/>
              </a:rPr>
              <a:t>[40]</a:t>
            </a:r>
            <a:r>
              <a:rPr lang="zh-CN" altLang="en-US" sz="1600" dirty="0">
                <a:latin typeface="Arial Narrow" panose="020B0606020202030204" pitchFamily="34" charset="0"/>
              </a:rPr>
              <a:t>；</a:t>
            </a:r>
            <a:endParaRPr lang="en-US" altLang="zh-CN" sz="1600" dirty="0">
              <a:latin typeface="Arial Narrow" panose="020B0606020202030204" pitchFamily="34" charset="0"/>
            </a:endParaRPr>
          </a:p>
          <a:p>
            <a:r>
              <a:rPr lang="en-US" altLang="zh-CN" sz="1600" dirty="0">
                <a:latin typeface="Arial Narrow" panose="020B0606020202030204" pitchFamily="34" charset="0"/>
              </a:rPr>
              <a:t>F6:</a:t>
            </a:r>
            <a:r>
              <a:rPr lang="zh-CN" altLang="en-US" sz="1600" dirty="0">
                <a:latin typeface="Arial Narrow" panose="020B0606020202030204" pitchFamily="34" charset="0"/>
              </a:rPr>
              <a:t>未知密钥共享攻击抵抗</a:t>
            </a:r>
            <a:r>
              <a:rPr lang="en-US" altLang="zh-CN" sz="1600" dirty="0">
                <a:latin typeface="Arial Narrow" panose="020B0606020202030204" pitchFamily="34" charset="0"/>
              </a:rPr>
              <a:t>[18]</a:t>
            </a:r>
            <a:r>
              <a:rPr lang="zh-CN" altLang="en-US" sz="1600" dirty="0">
                <a:latin typeface="Arial Narrow" panose="020B0606020202030204" pitchFamily="34" charset="0"/>
              </a:rPr>
              <a:t>；</a:t>
            </a:r>
            <a:endParaRPr lang="en-US" altLang="zh-CN" sz="1600" dirty="0">
              <a:latin typeface="Arial Narrow" panose="020B0606020202030204" pitchFamily="34" charset="0"/>
            </a:endParaRPr>
          </a:p>
          <a:p>
            <a:r>
              <a:rPr lang="en-US" altLang="zh-CN" sz="1600" dirty="0">
                <a:latin typeface="Arial Narrow" panose="020B0606020202030204" pitchFamily="34" charset="0"/>
              </a:rPr>
              <a:t>F7:</a:t>
            </a:r>
            <a:r>
              <a:rPr lang="zh-CN" altLang="en-US" sz="1600" dirty="0">
                <a:latin typeface="Arial Narrow" panose="020B0606020202030204" pitchFamily="34" charset="0"/>
              </a:rPr>
              <a:t>智能电表强隐私</a:t>
            </a:r>
            <a:r>
              <a:rPr lang="en-US" altLang="zh-CN" sz="1600" dirty="0">
                <a:latin typeface="Arial Narrow" panose="020B0606020202030204" pitchFamily="34" charset="0"/>
              </a:rPr>
              <a:t>[20]</a:t>
            </a:r>
            <a:r>
              <a:rPr lang="zh-CN" altLang="en-US" sz="1600" dirty="0">
                <a:latin typeface="Arial Narrow" panose="020B0606020202030204" pitchFamily="34" charset="0"/>
              </a:rPr>
              <a:t>；</a:t>
            </a:r>
            <a:endParaRPr lang="en-US" altLang="zh-CN" sz="1600" dirty="0">
              <a:latin typeface="Arial Narrow" panose="020B0606020202030204" pitchFamily="34" charset="0"/>
            </a:endParaRPr>
          </a:p>
          <a:p>
            <a:r>
              <a:rPr lang="en-US" altLang="zh-CN" sz="1600" dirty="0">
                <a:latin typeface="Arial Narrow" panose="020B0606020202030204" pitchFamily="34" charset="0"/>
              </a:rPr>
              <a:t>F8</a:t>
            </a:r>
            <a:r>
              <a:rPr lang="zh-CN" altLang="en-US" sz="1600" dirty="0">
                <a:latin typeface="Arial Narrow" panose="020B0606020202030204" pitchFamily="34" charset="0"/>
              </a:rPr>
              <a:t>：没有任何集中式管理器</a:t>
            </a:r>
            <a:r>
              <a:rPr lang="en-US" altLang="zh-CN" sz="1600" dirty="0">
                <a:latin typeface="Arial Narrow" panose="020B0606020202030204" pitchFamily="34" charset="0"/>
              </a:rPr>
              <a:t>[29]</a:t>
            </a:r>
            <a:r>
              <a:rPr lang="zh-CN" altLang="en-US" sz="1600" dirty="0">
                <a:latin typeface="Arial Narrow" panose="020B0606020202030204" pitchFamily="34" charset="0"/>
              </a:rPr>
              <a:t>；</a:t>
            </a:r>
            <a:endParaRPr lang="en-US" altLang="zh-CN" sz="1600" dirty="0">
              <a:latin typeface="Arial Narrow" panose="020B0606020202030204" pitchFamily="34" charset="0"/>
            </a:endParaRPr>
          </a:p>
          <a:p>
            <a:r>
              <a:rPr lang="en-US" altLang="zh-CN" sz="1600" dirty="0">
                <a:latin typeface="Arial Narrow" panose="020B0606020202030204" pitchFamily="34" charset="0"/>
              </a:rPr>
              <a:t>F9</a:t>
            </a:r>
            <a:r>
              <a:rPr lang="zh-CN" altLang="en-US" sz="1600" dirty="0">
                <a:latin typeface="Arial Narrow" panose="020B0606020202030204" pitchFamily="34" charset="0"/>
              </a:rPr>
              <a:t>：提供消息防篡改</a:t>
            </a:r>
            <a:r>
              <a:rPr lang="en-US" altLang="zh-CN" sz="1600" dirty="0">
                <a:latin typeface="Arial Narrow" panose="020B0606020202030204" pitchFamily="34" charset="0"/>
              </a:rPr>
              <a:t>[29]</a:t>
            </a:r>
            <a:r>
              <a:rPr lang="zh-CN" altLang="en-US" sz="1600" dirty="0">
                <a:latin typeface="Arial Narrow" panose="020B0606020202030204" pitchFamily="34" charset="0"/>
              </a:rPr>
              <a:t>。</a:t>
            </a:r>
          </a:p>
        </p:txBody>
      </p:sp>
    </p:spTree>
    <p:extLst>
      <p:ext uri="{BB962C8B-B14F-4D97-AF65-F5344CB8AC3E}">
        <p14:creationId xmlns:p14="http://schemas.microsoft.com/office/powerpoint/2010/main" val="2828646584"/>
      </p:ext>
    </p:extLst>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solidFill>
                  <a:srgbClr val="86A4DA"/>
                </a:solidFill>
              </a:rPr>
              <a:t>绩效评估与比较</a:t>
            </a:r>
          </a:p>
        </p:txBody>
      </p:sp>
      <p:pic>
        <p:nvPicPr>
          <p:cNvPr id="5" name="图片 4">
            <a:extLst>
              <a:ext uri="{FF2B5EF4-FFF2-40B4-BE49-F238E27FC236}">
                <a16:creationId xmlns:a16="http://schemas.microsoft.com/office/drawing/2014/main" id="{D1A83922-93F0-4690-831A-DD911B2383EC}"/>
              </a:ext>
            </a:extLst>
          </p:cNvPr>
          <p:cNvPicPr>
            <a:picLocks noChangeAspect="1"/>
          </p:cNvPicPr>
          <p:nvPr/>
        </p:nvPicPr>
        <p:blipFill>
          <a:blip r:embed="rId3"/>
          <a:stretch>
            <a:fillRect/>
          </a:stretch>
        </p:blipFill>
        <p:spPr>
          <a:xfrm>
            <a:off x="1143790" y="1498095"/>
            <a:ext cx="5594542" cy="1594899"/>
          </a:xfrm>
          <a:prstGeom prst="rect">
            <a:avLst/>
          </a:prstGeom>
        </p:spPr>
      </p:pic>
      <p:pic>
        <p:nvPicPr>
          <p:cNvPr id="9" name="图片 8">
            <a:extLst>
              <a:ext uri="{FF2B5EF4-FFF2-40B4-BE49-F238E27FC236}">
                <a16:creationId xmlns:a16="http://schemas.microsoft.com/office/drawing/2014/main" id="{A53CE31C-0DB9-4E8E-81E5-C94925D94D3F}"/>
              </a:ext>
            </a:extLst>
          </p:cNvPr>
          <p:cNvPicPr>
            <a:picLocks noChangeAspect="1"/>
          </p:cNvPicPr>
          <p:nvPr/>
        </p:nvPicPr>
        <p:blipFill>
          <a:blip r:embed="rId4"/>
          <a:stretch>
            <a:fillRect/>
          </a:stretch>
        </p:blipFill>
        <p:spPr>
          <a:xfrm>
            <a:off x="1275626" y="3765006"/>
            <a:ext cx="4705317" cy="740381"/>
          </a:xfrm>
          <a:prstGeom prst="rect">
            <a:avLst/>
          </a:prstGeom>
        </p:spPr>
      </p:pic>
      <p:pic>
        <p:nvPicPr>
          <p:cNvPr id="10" name="图片 9">
            <a:extLst>
              <a:ext uri="{FF2B5EF4-FFF2-40B4-BE49-F238E27FC236}">
                <a16:creationId xmlns:a16="http://schemas.microsoft.com/office/drawing/2014/main" id="{70A52942-6224-4A70-95C8-68974FE47365}"/>
              </a:ext>
            </a:extLst>
          </p:cNvPr>
          <p:cNvPicPr>
            <a:picLocks noChangeAspect="1"/>
          </p:cNvPicPr>
          <p:nvPr/>
        </p:nvPicPr>
        <p:blipFill>
          <a:blip r:embed="rId5"/>
          <a:stretch>
            <a:fillRect/>
          </a:stretch>
        </p:blipFill>
        <p:spPr>
          <a:xfrm>
            <a:off x="6653117" y="2886940"/>
            <a:ext cx="5273497" cy="3590855"/>
          </a:xfrm>
          <a:prstGeom prst="rect">
            <a:avLst/>
          </a:prstGeom>
        </p:spPr>
      </p:pic>
      <p:sp>
        <p:nvSpPr>
          <p:cNvPr id="12" name="矩形 11">
            <a:extLst>
              <a:ext uri="{FF2B5EF4-FFF2-40B4-BE49-F238E27FC236}">
                <a16:creationId xmlns:a16="http://schemas.microsoft.com/office/drawing/2014/main" id="{87027B6C-8ED8-461A-9DD1-F926E29D840C}"/>
              </a:ext>
            </a:extLst>
          </p:cNvPr>
          <p:cNvSpPr/>
          <p:nvPr/>
        </p:nvSpPr>
        <p:spPr>
          <a:xfrm>
            <a:off x="1202958" y="5008090"/>
            <a:ext cx="4236416" cy="523220"/>
          </a:xfrm>
          <a:prstGeom prst="rect">
            <a:avLst/>
          </a:prstGeom>
        </p:spPr>
        <p:txBody>
          <a:bodyPr wrap="none">
            <a:spAutoFit/>
          </a:bodyPr>
          <a:lstStyle/>
          <a:p>
            <a:r>
              <a:rPr lang="zh-CN" altLang="zh-CN" sz="1400" spc="75" dirty="0">
                <a:latin typeface="Arial" panose="020B0604020202020204" pitchFamily="34" charset="0"/>
                <a:ea typeface="等线" panose="02010600030101010101" pitchFamily="2" charset="-122"/>
                <a:cs typeface="Arial" panose="020B0604020202020204" pitchFamily="34" charset="0"/>
              </a:rPr>
              <a:t>每种</a:t>
            </a:r>
            <a:r>
              <a:rPr lang="en-US" altLang="zh-CN" sz="1400" spc="75" dirty="0">
                <a:latin typeface="Arial" panose="020B0604020202020204" pitchFamily="34" charset="0"/>
                <a:ea typeface="等线" panose="02010600030101010101" pitchFamily="2" charset="-122"/>
              </a:rPr>
              <a:t>SM</a:t>
            </a:r>
            <a:r>
              <a:rPr lang="zh-CN" altLang="zh-CN" sz="1400" spc="75" dirty="0">
                <a:latin typeface="Arial" panose="020B0604020202020204" pitchFamily="34" charset="0"/>
                <a:ea typeface="等线" panose="02010600030101010101" pitchFamily="2" charset="-122"/>
                <a:cs typeface="Arial" panose="020B0604020202020204" pitchFamily="34" charset="0"/>
              </a:rPr>
              <a:t>的存储成本都会随着</a:t>
            </a:r>
            <a:r>
              <a:rPr lang="en-US" altLang="zh-CN" sz="1400" spc="75" dirty="0" err="1">
                <a:latin typeface="Arial" panose="020B0604020202020204" pitchFamily="34" charset="0"/>
                <a:ea typeface="等线" panose="02010600030101010101" pitchFamily="2" charset="-122"/>
              </a:rPr>
              <a:t>T</a:t>
            </a:r>
            <a:r>
              <a:rPr lang="en-US" altLang="zh-CN" sz="1400" spc="75" baseline="-25000" dirty="0" err="1">
                <a:latin typeface="Arial" panose="020B0604020202020204" pitchFamily="34" charset="0"/>
                <a:ea typeface="等线" panose="02010600030101010101" pitchFamily="2" charset="-122"/>
              </a:rPr>
              <a:t>certi</a:t>
            </a:r>
            <a:r>
              <a:rPr lang="zh-CN" altLang="zh-CN" sz="1400" spc="75" dirty="0">
                <a:latin typeface="Arial" panose="020B0604020202020204" pitchFamily="34" charset="0"/>
                <a:ea typeface="等线" panose="02010600030101010101" pitchFamily="2" charset="-122"/>
                <a:cs typeface="Arial" panose="020B0604020202020204" pitchFamily="34" charset="0"/>
              </a:rPr>
              <a:t>的增加而增加，</a:t>
            </a:r>
            <a:endParaRPr lang="en-US" altLang="zh-CN" sz="1400" spc="75" dirty="0">
              <a:latin typeface="Arial" panose="020B0604020202020204" pitchFamily="34" charset="0"/>
              <a:ea typeface="等线" panose="02010600030101010101" pitchFamily="2" charset="-122"/>
              <a:cs typeface="Arial" panose="020B0604020202020204" pitchFamily="34" charset="0"/>
            </a:endParaRPr>
          </a:p>
          <a:p>
            <a:r>
              <a:rPr lang="zh-CN" altLang="zh-CN" sz="1400" spc="75" dirty="0">
                <a:latin typeface="Arial" panose="020B0604020202020204" pitchFamily="34" charset="0"/>
                <a:ea typeface="等线" panose="02010600030101010101" pitchFamily="2" charset="-122"/>
                <a:cs typeface="Arial" panose="020B0604020202020204" pitchFamily="34" charset="0"/>
              </a:rPr>
              <a:t>但随着</a:t>
            </a:r>
            <a:r>
              <a:rPr lang="en-US" altLang="zh-CN" sz="1400" spc="75" dirty="0" err="1">
                <a:latin typeface="Arial" panose="020B0604020202020204" pitchFamily="34" charset="0"/>
                <a:ea typeface="等线" panose="02010600030101010101" pitchFamily="2" charset="-122"/>
              </a:rPr>
              <a:t>T</a:t>
            </a:r>
            <a:r>
              <a:rPr lang="en-US" altLang="zh-CN" sz="1400" spc="75" baseline="-25000" dirty="0" err="1">
                <a:latin typeface="Arial" panose="020B0604020202020204" pitchFamily="34" charset="0"/>
                <a:ea typeface="等线" panose="02010600030101010101" pitchFamily="2" charset="-122"/>
              </a:rPr>
              <a:t>inter</a:t>
            </a:r>
            <a:r>
              <a:rPr lang="zh-CN" altLang="zh-CN" sz="1400" spc="75" dirty="0">
                <a:latin typeface="Arial" panose="020B0604020202020204" pitchFamily="34" charset="0"/>
                <a:ea typeface="等线" panose="02010600030101010101" pitchFamily="2" charset="-122"/>
                <a:cs typeface="Arial" panose="020B0604020202020204" pitchFamily="34" charset="0"/>
              </a:rPr>
              <a:t>的增加而减少。</a:t>
            </a:r>
            <a:endParaRPr lang="zh-CN" altLang="en-US" sz="2400" dirty="0"/>
          </a:p>
        </p:txBody>
      </p:sp>
      <p:sp>
        <p:nvSpPr>
          <p:cNvPr id="13" name="文本框 12">
            <a:extLst>
              <a:ext uri="{FF2B5EF4-FFF2-40B4-BE49-F238E27FC236}">
                <a16:creationId xmlns:a16="http://schemas.microsoft.com/office/drawing/2014/main" id="{7B8A6FE1-0A21-47A1-9A9D-00E8AD3B03FA}"/>
              </a:ext>
            </a:extLst>
          </p:cNvPr>
          <p:cNvSpPr txBox="1"/>
          <p:nvPr/>
        </p:nvSpPr>
        <p:spPr>
          <a:xfrm>
            <a:off x="3268886" y="4516615"/>
            <a:ext cx="1344350" cy="369332"/>
          </a:xfrm>
          <a:prstGeom prst="rect">
            <a:avLst/>
          </a:prstGeom>
          <a:noFill/>
        </p:spPr>
        <p:txBody>
          <a:bodyPr wrap="square" rtlCol="0">
            <a:spAutoFit/>
          </a:bodyPr>
          <a:lstStyle/>
          <a:p>
            <a:r>
              <a:rPr lang="zh-CN" altLang="en-US" dirty="0">
                <a:solidFill>
                  <a:srgbClr val="C00000"/>
                </a:solidFill>
              </a:rPr>
              <a:t>年     分</a:t>
            </a:r>
          </a:p>
        </p:txBody>
      </p:sp>
    </p:spTree>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2B7FCC4-1DD0-4D12-AAE9-401F13907A11}"/>
              </a:ext>
            </a:extLst>
          </p:cNvPr>
          <p:cNvPicPr>
            <a:picLocks noChangeAspect="1"/>
          </p:cNvPicPr>
          <p:nvPr/>
        </p:nvPicPr>
        <p:blipFill>
          <a:blip r:embed="rId3"/>
          <a:stretch>
            <a:fillRect/>
          </a:stretch>
        </p:blipFill>
        <p:spPr>
          <a:xfrm>
            <a:off x="6788360" y="507851"/>
            <a:ext cx="4876365" cy="3940103"/>
          </a:xfrm>
          <a:prstGeom prst="rect">
            <a:avLst/>
          </a:prstGeom>
        </p:spPr>
      </p:pic>
      <p:sp>
        <p:nvSpPr>
          <p:cNvPr id="22" name="矩形 21">
            <a:extLst>
              <a:ext uri="{FF2B5EF4-FFF2-40B4-BE49-F238E27FC236}">
                <a16:creationId xmlns:a16="http://schemas.microsoft.com/office/drawing/2014/main" id="{EEEBDCED-A9BB-457C-8A49-453A0223927A}"/>
              </a:ext>
            </a:extLst>
          </p:cNvPr>
          <p:cNvSpPr/>
          <p:nvPr/>
        </p:nvSpPr>
        <p:spPr>
          <a:xfrm>
            <a:off x="527275" y="2325438"/>
            <a:ext cx="6096000" cy="1200329"/>
          </a:xfrm>
          <a:prstGeom prst="rect">
            <a:avLst/>
          </a:prstGeom>
        </p:spPr>
        <p:txBody>
          <a:bodyPr>
            <a:spAutoFit/>
          </a:bodyPr>
          <a:lstStyle/>
          <a:p>
            <a:r>
              <a:rPr lang="zh-CN" altLang="en-US" dirty="0"/>
              <a:t>在正常情况下，每个</a:t>
            </a:r>
            <a:r>
              <a:rPr lang="en-US" altLang="zh-CN" dirty="0"/>
              <a:t>SM</a:t>
            </a:r>
            <a:r>
              <a:rPr lang="zh-CN" altLang="en-US" dirty="0"/>
              <a:t>的最大存储成本为</a:t>
            </a:r>
            <a:r>
              <a:rPr lang="en-US" altLang="zh-CN" dirty="0"/>
              <a:t>0.3kb</a:t>
            </a:r>
            <a:r>
              <a:rPr lang="zh-CN" altLang="en-US" dirty="0"/>
              <a:t>。</a:t>
            </a:r>
            <a:endParaRPr lang="en-US" altLang="zh-CN" dirty="0"/>
          </a:p>
          <a:p>
            <a:r>
              <a:rPr lang="en-US" altLang="zh-CN" dirty="0"/>
              <a:t>SM</a:t>
            </a:r>
            <a:r>
              <a:rPr lang="zh-CN" altLang="en-US" dirty="0"/>
              <a:t>通常以</a:t>
            </a:r>
            <a:r>
              <a:rPr lang="en-US" altLang="zh-CN" dirty="0"/>
              <a:t>900 1800</a:t>
            </a:r>
            <a:r>
              <a:rPr lang="zh-CN" altLang="en-US" dirty="0"/>
              <a:t>秒（</a:t>
            </a:r>
            <a:r>
              <a:rPr lang="en-US" altLang="zh-CN" dirty="0"/>
              <a:t>0.28</a:t>
            </a:r>
            <a:r>
              <a:rPr lang="zh-CN" altLang="en-US" dirty="0"/>
              <a:t>年）的时间间隔发送使用情况报告。</a:t>
            </a:r>
            <a:endParaRPr lang="en-US" altLang="zh-CN" dirty="0"/>
          </a:p>
          <a:p>
            <a:r>
              <a:rPr lang="zh-CN" altLang="en-US" dirty="0"/>
              <a:t>因此，这个结果是可以接受的。</a:t>
            </a:r>
          </a:p>
        </p:txBody>
      </p:sp>
      <p:pic>
        <p:nvPicPr>
          <p:cNvPr id="4" name="图片 3">
            <a:extLst>
              <a:ext uri="{FF2B5EF4-FFF2-40B4-BE49-F238E27FC236}">
                <a16:creationId xmlns:a16="http://schemas.microsoft.com/office/drawing/2014/main" id="{C1C1237F-038C-49B0-AA25-442373E30B8E}"/>
              </a:ext>
            </a:extLst>
          </p:cNvPr>
          <p:cNvPicPr>
            <a:picLocks noChangeAspect="1"/>
          </p:cNvPicPr>
          <p:nvPr/>
        </p:nvPicPr>
        <p:blipFill>
          <a:blip r:embed="rId4"/>
          <a:stretch>
            <a:fillRect/>
          </a:stretch>
        </p:blipFill>
        <p:spPr>
          <a:xfrm>
            <a:off x="0" y="4447954"/>
            <a:ext cx="12192000" cy="194974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图片 82">
            <a:extLst>
              <a:ext uri="{FF2B5EF4-FFF2-40B4-BE49-F238E27FC236}">
                <a16:creationId xmlns:a16="http://schemas.microsoft.com/office/drawing/2014/main" id="{5D86C857-6656-4853-9E8E-FD93268C7CBF}"/>
              </a:ext>
            </a:extLst>
          </p:cNvPr>
          <p:cNvPicPr>
            <a:picLocks noChangeAspect="1"/>
          </p:cNvPicPr>
          <p:nvPr/>
        </p:nvPicPr>
        <p:blipFill>
          <a:blip r:embed="rId3"/>
          <a:stretch>
            <a:fillRect/>
          </a:stretch>
        </p:blipFill>
        <p:spPr>
          <a:xfrm>
            <a:off x="876293" y="1160124"/>
            <a:ext cx="2696921" cy="541508"/>
          </a:xfrm>
          <a:prstGeom prst="rect">
            <a:avLst/>
          </a:prstGeom>
        </p:spPr>
      </p:pic>
      <p:sp>
        <p:nvSpPr>
          <p:cNvPr id="84" name="矩形 83">
            <a:extLst>
              <a:ext uri="{FF2B5EF4-FFF2-40B4-BE49-F238E27FC236}">
                <a16:creationId xmlns:a16="http://schemas.microsoft.com/office/drawing/2014/main" id="{F0E9B972-4405-4BA9-8F27-7CA4250280EE}"/>
              </a:ext>
            </a:extLst>
          </p:cNvPr>
          <p:cNvSpPr/>
          <p:nvPr/>
        </p:nvSpPr>
        <p:spPr>
          <a:xfrm>
            <a:off x="973183" y="741038"/>
            <a:ext cx="2954655" cy="369332"/>
          </a:xfrm>
          <a:prstGeom prst="rect">
            <a:avLst/>
          </a:prstGeom>
        </p:spPr>
        <p:txBody>
          <a:bodyPr wrap="none">
            <a:spAutoFit/>
          </a:bodyPr>
          <a:lstStyle/>
          <a:p>
            <a:r>
              <a:rPr lang="zh-CN" altLang="zh-CN" spc="75" dirty="0">
                <a:latin typeface="Arial" panose="020B0604020202020204" pitchFamily="34" charset="0"/>
                <a:ea typeface="等线" panose="02010600030101010101" pitchFamily="2" charset="-122"/>
                <a:cs typeface="Arial" panose="020B0604020202020204" pitchFamily="34" charset="0"/>
              </a:rPr>
              <a:t>每个</a:t>
            </a:r>
            <a:r>
              <a:rPr lang="en-US" altLang="zh-CN" spc="75" dirty="0">
                <a:latin typeface="Arial" panose="020B0604020202020204" pitchFamily="34" charset="0"/>
                <a:ea typeface="等线" panose="02010600030101010101" pitchFamily="2" charset="-122"/>
              </a:rPr>
              <a:t>SM</a:t>
            </a:r>
            <a:r>
              <a:rPr lang="zh-CN" altLang="zh-CN" spc="75" dirty="0">
                <a:latin typeface="Arial" panose="020B0604020202020204" pitchFamily="34" charset="0"/>
                <a:ea typeface="等线" panose="02010600030101010101" pitchFamily="2" charset="-122"/>
                <a:cs typeface="Arial" panose="020B0604020202020204" pitchFamily="34" charset="0"/>
              </a:rPr>
              <a:t>的计算时间开销：</a:t>
            </a:r>
            <a:endParaRPr lang="zh-CN" altLang="en-US" dirty="0"/>
          </a:p>
        </p:txBody>
      </p:sp>
      <p:pic>
        <p:nvPicPr>
          <p:cNvPr id="85" name="图片 84">
            <a:extLst>
              <a:ext uri="{FF2B5EF4-FFF2-40B4-BE49-F238E27FC236}">
                <a16:creationId xmlns:a16="http://schemas.microsoft.com/office/drawing/2014/main" id="{BF85DADE-5E10-4945-8EB4-5ADEF8206F07}"/>
              </a:ext>
            </a:extLst>
          </p:cNvPr>
          <p:cNvPicPr>
            <a:picLocks noChangeAspect="1"/>
          </p:cNvPicPr>
          <p:nvPr/>
        </p:nvPicPr>
        <p:blipFill>
          <a:blip r:embed="rId4"/>
          <a:stretch>
            <a:fillRect/>
          </a:stretch>
        </p:blipFill>
        <p:spPr>
          <a:xfrm>
            <a:off x="973183" y="1628964"/>
            <a:ext cx="9561165" cy="1289849"/>
          </a:xfrm>
          <a:prstGeom prst="rect">
            <a:avLst/>
          </a:prstGeom>
        </p:spPr>
      </p:pic>
      <p:pic>
        <p:nvPicPr>
          <p:cNvPr id="86" name="图片 85">
            <a:extLst>
              <a:ext uri="{FF2B5EF4-FFF2-40B4-BE49-F238E27FC236}">
                <a16:creationId xmlns:a16="http://schemas.microsoft.com/office/drawing/2014/main" id="{7B4B10E1-7FD2-40E5-99D3-F5D66BB2F031}"/>
              </a:ext>
            </a:extLst>
          </p:cNvPr>
          <p:cNvPicPr>
            <a:picLocks noChangeAspect="1"/>
          </p:cNvPicPr>
          <p:nvPr/>
        </p:nvPicPr>
        <p:blipFill>
          <a:blip r:embed="rId5"/>
          <a:stretch>
            <a:fillRect/>
          </a:stretch>
        </p:blipFill>
        <p:spPr>
          <a:xfrm>
            <a:off x="3895314" y="531556"/>
            <a:ext cx="2524125" cy="552450"/>
          </a:xfrm>
          <a:prstGeom prst="rect">
            <a:avLst/>
          </a:prstGeom>
        </p:spPr>
      </p:pic>
      <p:cxnSp>
        <p:nvCxnSpPr>
          <p:cNvPr id="88" name="直接箭头连接符 87">
            <a:extLst>
              <a:ext uri="{FF2B5EF4-FFF2-40B4-BE49-F238E27FC236}">
                <a16:creationId xmlns:a16="http://schemas.microsoft.com/office/drawing/2014/main" id="{9FCB57C7-4E70-47E4-9C86-0F7C8FB740FC}"/>
              </a:ext>
            </a:extLst>
          </p:cNvPr>
          <p:cNvCxnSpPr>
            <a:stCxn id="86" idx="1"/>
          </p:cNvCxnSpPr>
          <p:nvPr/>
        </p:nvCxnSpPr>
        <p:spPr>
          <a:xfrm flipH="1">
            <a:off x="1974135" y="807781"/>
            <a:ext cx="1921179" cy="44573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9" name="文本框 88">
            <a:extLst>
              <a:ext uri="{FF2B5EF4-FFF2-40B4-BE49-F238E27FC236}">
                <a16:creationId xmlns:a16="http://schemas.microsoft.com/office/drawing/2014/main" id="{71A4C085-005B-447A-8898-4B1A4B0C33E8}"/>
              </a:ext>
            </a:extLst>
          </p:cNvPr>
          <p:cNvSpPr txBox="1"/>
          <p:nvPr/>
        </p:nvSpPr>
        <p:spPr>
          <a:xfrm>
            <a:off x="1049168" y="3042297"/>
            <a:ext cx="5692291" cy="2031325"/>
          </a:xfrm>
          <a:prstGeom prst="rect">
            <a:avLst/>
          </a:prstGeom>
          <a:noFill/>
        </p:spPr>
        <p:txBody>
          <a:bodyPr wrap="square" rtlCol="0">
            <a:spAutoFit/>
          </a:bodyPr>
          <a:lstStyle/>
          <a:p>
            <a:pPr marL="342900" indent="-342900">
              <a:buFont typeface="+mj-ea"/>
              <a:buAutoNum type="circleNumDbPlain"/>
            </a:pPr>
            <a:r>
              <a:rPr lang="zh-CN" altLang="en-US" dirty="0"/>
              <a:t>哈希遍历时间</a:t>
            </a:r>
            <a:r>
              <a:rPr lang="en-US" altLang="zh-CN" dirty="0"/>
              <a:t>:</a:t>
            </a:r>
            <a:r>
              <a:rPr lang="zh-CN" altLang="en-US" dirty="0"/>
              <a:t>速率一般为</a:t>
            </a:r>
            <a:r>
              <a:rPr lang="en-US" altLang="zh-CN" dirty="0"/>
              <a:t>1050Mb/s</a:t>
            </a:r>
          </a:p>
          <a:p>
            <a:pPr marL="342900" indent="-342900">
              <a:buFont typeface="+mj-ea"/>
              <a:buAutoNum type="circleNumDbPlain"/>
            </a:pPr>
            <a:r>
              <a:rPr lang="zh-CN" altLang="en-US" dirty="0"/>
              <a:t>哈希时间：</a:t>
            </a:r>
            <a:r>
              <a:rPr lang="en-US" altLang="zh-CN" dirty="0"/>
              <a:t>1050Mb/s</a:t>
            </a:r>
          </a:p>
          <a:p>
            <a:pPr marL="342900" indent="-342900">
              <a:buFont typeface="+mj-ea"/>
              <a:buAutoNum type="circleNumDbPlain"/>
            </a:pPr>
            <a:r>
              <a:rPr lang="zh-CN" altLang="en-US" dirty="0"/>
              <a:t>签名时间</a:t>
            </a:r>
            <a:endParaRPr lang="en-US" altLang="zh-CN" dirty="0"/>
          </a:p>
          <a:p>
            <a:pPr marL="342900" indent="-342900">
              <a:buFont typeface="+mj-ea"/>
              <a:buAutoNum type="circleNumDbPlain"/>
            </a:pPr>
            <a:r>
              <a:rPr lang="zh-CN" altLang="en-US" dirty="0"/>
              <a:t>交易生成时间</a:t>
            </a:r>
            <a:endParaRPr lang="en-US" altLang="zh-CN" dirty="0"/>
          </a:p>
          <a:p>
            <a:pPr marL="342900" indent="-342900">
              <a:buFont typeface="+mj-ea"/>
              <a:buAutoNum type="circleNumDbPlain"/>
            </a:pPr>
            <a:endParaRPr lang="en-US" altLang="zh-CN" dirty="0"/>
          </a:p>
          <a:p>
            <a:r>
              <a:rPr lang="zh-CN" altLang="zh-CN" dirty="0"/>
              <a:t>结果表明，每一个</a:t>
            </a:r>
            <a:r>
              <a:rPr lang="en-US" altLang="zh-CN" dirty="0"/>
              <a:t>SM</a:t>
            </a:r>
            <a:r>
              <a:rPr lang="zh-CN" altLang="zh-CN" dirty="0"/>
              <a:t>的计算时间开销太小，无法分析它们之间的变化，并且消息传输时间的影响很小。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矩形 83">
            <a:extLst>
              <a:ext uri="{FF2B5EF4-FFF2-40B4-BE49-F238E27FC236}">
                <a16:creationId xmlns:a16="http://schemas.microsoft.com/office/drawing/2014/main" id="{F0E9B972-4405-4BA9-8F27-7CA4250280EE}"/>
              </a:ext>
            </a:extLst>
          </p:cNvPr>
          <p:cNvSpPr/>
          <p:nvPr/>
        </p:nvSpPr>
        <p:spPr>
          <a:xfrm>
            <a:off x="876293" y="743359"/>
            <a:ext cx="2954655" cy="369332"/>
          </a:xfrm>
          <a:prstGeom prst="rect">
            <a:avLst/>
          </a:prstGeom>
        </p:spPr>
        <p:txBody>
          <a:bodyPr wrap="none">
            <a:spAutoFit/>
          </a:bodyPr>
          <a:lstStyle/>
          <a:p>
            <a:r>
              <a:rPr lang="zh-CN" altLang="zh-CN" spc="75" dirty="0">
                <a:latin typeface="Arial" panose="020B0604020202020204" pitchFamily="34" charset="0"/>
                <a:ea typeface="等线" panose="02010600030101010101" pitchFamily="2" charset="-122"/>
                <a:cs typeface="Arial" panose="020B0604020202020204" pitchFamily="34" charset="0"/>
              </a:rPr>
              <a:t>每个</a:t>
            </a:r>
            <a:r>
              <a:rPr lang="en-US" altLang="zh-CN" spc="75" dirty="0">
                <a:latin typeface="Arial" panose="020B0604020202020204" pitchFamily="34" charset="0"/>
                <a:ea typeface="等线" panose="02010600030101010101" pitchFamily="2" charset="-122"/>
              </a:rPr>
              <a:t>SP</a:t>
            </a:r>
            <a:r>
              <a:rPr lang="zh-CN" altLang="zh-CN" spc="75" dirty="0">
                <a:latin typeface="Arial" panose="020B0604020202020204" pitchFamily="34" charset="0"/>
                <a:ea typeface="等线" panose="02010600030101010101" pitchFamily="2" charset="-122"/>
                <a:cs typeface="Arial" panose="020B0604020202020204" pitchFamily="34" charset="0"/>
              </a:rPr>
              <a:t>的计算时间开销：</a:t>
            </a:r>
            <a:endParaRPr lang="zh-CN" altLang="en-US" dirty="0"/>
          </a:p>
        </p:txBody>
      </p:sp>
      <p:sp>
        <p:nvSpPr>
          <p:cNvPr id="2" name="矩形 1">
            <a:extLst>
              <a:ext uri="{FF2B5EF4-FFF2-40B4-BE49-F238E27FC236}">
                <a16:creationId xmlns:a16="http://schemas.microsoft.com/office/drawing/2014/main" id="{BE35D041-6E58-478A-A136-A540921D6C0D}"/>
              </a:ext>
            </a:extLst>
          </p:cNvPr>
          <p:cNvSpPr/>
          <p:nvPr/>
        </p:nvSpPr>
        <p:spPr>
          <a:xfrm>
            <a:off x="948960" y="1186200"/>
            <a:ext cx="9533333" cy="646331"/>
          </a:xfrm>
          <a:prstGeom prst="rect">
            <a:avLst/>
          </a:prstGeom>
        </p:spPr>
        <p:txBody>
          <a:bodyPr wrap="square">
            <a:spAutoFit/>
          </a:bodyPr>
          <a:lstStyle/>
          <a:p>
            <a:r>
              <a:rPr lang="en-US" altLang="zh-CN" spc="75" dirty="0">
                <a:latin typeface="Arial" panose="020B0604020202020204" pitchFamily="34" charset="0"/>
                <a:ea typeface="等线" panose="02010600030101010101" pitchFamily="2" charset="-122"/>
              </a:rPr>
              <a:t>SPs</a:t>
            </a:r>
            <a:r>
              <a:rPr lang="zh-CN" altLang="zh-CN" spc="75" dirty="0">
                <a:latin typeface="Arial" panose="020B0604020202020204" pitchFamily="34" charset="0"/>
                <a:ea typeface="等线" panose="02010600030101010101" pitchFamily="2" charset="-122"/>
                <a:cs typeface="Arial" panose="020B0604020202020204" pitchFamily="34" charset="0"/>
              </a:rPr>
              <a:t>的计算时间开销包括</a:t>
            </a:r>
            <a:r>
              <a:rPr lang="zh-CN" altLang="zh-CN" spc="75" dirty="0">
                <a:highlight>
                  <a:srgbClr val="FFFF00"/>
                </a:highlight>
                <a:latin typeface="Arial" panose="020B0604020202020204" pitchFamily="34" charset="0"/>
                <a:ea typeface="等线" panose="02010600030101010101" pitchFamily="2" charset="-122"/>
                <a:cs typeface="Arial" panose="020B0604020202020204" pitchFamily="34" charset="0"/>
              </a:rPr>
              <a:t>领导者选举操作、领导者与</a:t>
            </a:r>
            <a:r>
              <a:rPr lang="en-US" altLang="zh-CN" spc="75" dirty="0">
                <a:highlight>
                  <a:srgbClr val="FFFF00"/>
                </a:highlight>
                <a:latin typeface="Arial" panose="020B0604020202020204" pitchFamily="34" charset="0"/>
                <a:ea typeface="等线" panose="02010600030101010101" pitchFamily="2" charset="-122"/>
              </a:rPr>
              <a:t>SMs</a:t>
            </a:r>
            <a:r>
              <a:rPr lang="zh-CN" altLang="zh-CN" spc="75" dirty="0">
                <a:highlight>
                  <a:srgbClr val="FFFF00"/>
                </a:highlight>
                <a:latin typeface="Arial" panose="020B0604020202020204" pitchFamily="34" charset="0"/>
                <a:ea typeface="等线" panose="02010600030101010101" pitchFamily="2" charset="-122"/>
                <a:cs typeface="Arial" panose="020B0604020202020204" pitchFamily="34" charset="0"/>
              </a:rPr>
              <a:t>之间的通信</a:t>
            </a:r>
            <a:r>
              <a:rPr lang="zh-CN" altLang="zh-CN" spc="75" dirty="0">
                <a:latin typeface="Arial" panose="020B0604020202020204" pitchFamily="34" charset="0"/>
                <a:ea typeface="等线" panose="02010600030101010101" pitchFamily="2" charset="-122"/>
                <a:cs typeface="Arial" panose="020B0604020202020204" pitchFamily="34" charset="0"/>
              </a:rPr>
              <a:t>和追随者验证操作</a:t>
            </a:r>
            <a:r>
              <a:rPr lang="zh-CN" altLang="en-US" spc="75" dirty="0">
                <a:latin typeface="Arial" panose="020B0604020202020204" pitchFamily="34" charset="0"/>
                <a:ea typeface="等线" panose="02010600030101010101" pitchFamily="2" charset="-122"/>
                <a:cs typeface="Arial" panose="020B0604020202020204" pitchFamily="34" charset="0"/>
              </a:rPr>
              <a:t>（忽略）</a:t>
            </a:r>
            <a:r>
              <a:rPr lang="zh-CN" altLang="zh-CN" spc="75" dirty="0">
                <a:latin typeface="Arial" panose="020B0604020202020204" pitchFamily="34" charset="0"/>
                <a:ea typeface="等线" panose="02010600030101010101" pitchFamily="2" charset="-122"/>
                <a:cs typeface="Arial" panose="020B0604020202020204" pitchFamily="34" charset="0"/>
              </a:rPr>
              <a:t>。</a:t>
            </a:r>
            <a:endParaRPr lang="zh-CN" altLang="en-US" dirty="0"/>
          </a:p>
        </p:txBody>
      </p:sp>
      <p:pic>
        <p:nvPicPr>
          <p:cNvPr id="3" name="图片 2">
            <a:extLst>
              <a:ext uri="{FF2B5EF4-FFF2-40B4-BE49-F238E27FC236}">
                <a16:creationId xmlns:a16="http://schemas.microsoft.com/office/drawing/2014/main" id="{CDF978E3-DDCA-4E15-A69C-01871E1FF2E2}"/>
              </a:ext>
            </a:extLst>
          </p:cNvPr>
          <p:cNvPicPr>
            <a:picLocks noChangeAspect="1"/>
          </p:cNvPicPr>
          <p:nvPr/>
        </p:nvPicPr>
        <p:blipFill>
          <a:blip r:embed="rId3"/>
          <a:stretch>
            <a:fillRect/>
          </a:stretch>
        </p:blipFill>
        <p:spPr>
          <a:xfrm>
            <a:off x="997405" y="2050160"/>
            <a:ext cx="2502749" cy="1837555"/>
          </a:xfrm>
          <a:prstGeom prst="rect">
            <a:avLst/>
          </a:prstGeom>
        </p:spPr>
      </p:pic>
      <p:sp>
        <p:nvSpPr>
          <p:cNvPr id="4" name="矩形 3">
            <a:extLst>
              <a:ext uri="{FF2B5EF4-FFF2-40B4-BE49-F238E27FC236}">
                <a16:creationId xmlns:a16="http://schemas.microsoft.com/office/drawing/2014/main" id="{54214CAC-85F0-4E6E-8BC9-3A516B3DADE3}"/>
              </a:ext>
            </a:extLst>
          </p:cNvPr>
          <p:cNvSpPr/>
          <p:nvPr/>
        </p:nvSpPr>
        <p:spPr>
          <a:xfrm>
            <a:off x="948960" y="4236616"/>
            <a:ext cx="3839513" cy="1200329"/>
          </a:xfrm>
          <a:prstGeom prst="rect">
            <a:avLst/>
          </a:prstGeom>
        </p:spPr>
        <p:txBody>
          <a:bodyPr wrap="none">
            <a:spAutoFit/>
          </a:bodyPr>
          <a:lstStyle/>
          <a:p>
            <a:r>
              <a:rPr lang="en-US" altLang="zh-CN" dirty="0">
                <a:latin typeface="Arial" panose="020B0604020202020204" pitchFamily="34" charset="0"/>
              </a:rPr>
              <a:t>SPs</a:t>
            </a:r>
            <a:r>
              <a:rPr lang="zh-CN" altLang="en-US" dirty="0">
                <a:latin typeface="Arial" panose="020B0604020202020204" pitchFamily="34" charset="0"/>
              </a:rPr>
              <a:t>之间传输一致性消息的时间开销</a:t>
            </a:r>
            <a:endParaRPr lang="en-US" altLang="zh-CN" dirty="0">
              <a:latin typeface="Arial" panose="020B0604020202020204" pitchFamily="34" charset="0"/>
            </a:endParaRPr>
          </a:p>
          <a:p>
            <a:r>
              <a:rPr lang="zh-CN" altLang="en-US" dirty="0"/>
              <a:t>根消息生成操作的时间开销</a:t>
            </a:r>
            <a:endParaRPr lang="en-US" altLang="zh-CN" dirty="0"/>
          </a:p>
          <a:p>
            <a:r>
              <a:rPr lang="zh-CN" altLang="en-US" dirty="0"/>
              <a:t>认证时间成本</a:t>
            </a:r>
            <a:endParaRPr lang="en-US" altLang="zh-CN" dirty="0"/>
          </a:p>
          <a:p>
            <a:r>
              <a:rPr lang="zh-CN" altLang="en-US" dirty="0"/>
              <a:t>块验证算法的时间代价</a:t>
            </a:r>
          </a:p>
        </p:txBody>
      </p:sp>
      <p:pic>
        <p:nvPicPr>
          <p:cNvPr id="5" name="图片 4">
            <a:extLst>
              <a:ext uri="{FF2B5EF4-FFF2-40B4-BE49-F238E27FC236}">
                <a16:creationId xmlns:a16="http://schemas.microsoft.com/office/drawing/2014/main" id="{DBD47639-79FC-4A76-820C-1D438A0F3B2B}"/>
              </a:ext>
            </a:extLst>
          </p:cNvPr>
          <p:cNvPicPr>
            <a:picLocks noChangeAspect="1"/>
          </p:cNvPicPr>
          <p:nvPr/>
        </p:nvPicPr>
        <p:blipFill>
          <a:blip r:embed="rId4"/>
          <a:stretch>
            <a:fillRect/>
          </a:stretch>
        </p:blipFill>
        <p:spPr>
          <a:xfrm>
            <a:off x="5083528" y="2256686"/>
            <a:ext cx="6612583" cy="3959861"/>
          </a:xfrm>
          <a:prstGeom prst="rect">
            <a:avLst/>
          </a:prstGeom>
        </p:spPr>
      </p:pic>
      <p:sp>
        <p:nvSpPr>
          <p:cNvPr id="6" name="矩形 5">
            <a:extLst>
              <a:ext uri="{FF2B5EF4-FFF2-40B4-BE49-F238E27FC236}">
                <a16:creationId xmlns:a16="http://schemas.microsoft.com/office/drawing/2014/main" id="{C2AD2D3B-4D75-4841-AC4C-D68581AAC462}"/>
              </a:ext>
            </a:extLst>
          </p:cNvPr>
          <p:cNvSpPr/>
          <p:nvPr/>
        </p:nvSpPr>
        <p:spPr>
          <a:xfrm>
            <a:off x="5441505" y="1774847"/>
            <a:ext cx="3298788" cy="369332"/>
          </a:xfrm>
          <a:prstGeom prst="rect">
            <a:avLst/>
          </a:prstGeom>
        </p:spPr>
        <p:txBody>
          <a:bodyPr wrap="none">
            <a:spAutoFit/>
          </a:bodyPr>
          <a:lstStyle/>
          <a:p>
            <a:r>
              <a:rPr lang="zh-CN" altLang="en-US" spc="75" dirty="0">
                <a:latin typeface="Arial" panose="020B0604020202020204" pitchFamily="34" charset="0"/>
                <a:ea typeface="等线" panose="02010600030101010101" pitchFamily="2" charset="-122"/>
              </a:rPr>
              <a:t>固定参数：</a:t>
            </a:r>
            <a:r>
              <a:rPr lang="en-US" altLang="zh-CN" spc="75" dirty="0" err="1">
                <a:latin typeface="Arial" panose="020B0604020202020204" pitchFamily="34" charset="0"/>
                <a:ea typeface="等线" panose="02010600030101010101" pitchFamily="2" charset="-122"/>
              </a:rPr>
              <a:t>T</a:t>
            </a:r>
            <a:r>
              <a:rPr lang="en-US" altLang="zh-CN" spc="75" baseline="-25000" dirty="0" err="1">
                <a:latin typeface="Arial" panose="020B0604020202020204" pitchFamily="34" charset="0"/>
                <a:ea typeface="等线" panose="02010600030101010101" pitchFamily="2" charset="-122"/>
              </a:rPr>
              <a:t>inter</a:t>
            </a:r>
            <a:r>
              <a:rPr lang="en-US" altLang="zh-CN" spc="75" baseline="-25000" dirty="0">
                <a:latin typeface="Arial" panose="020B0604020202020204" pitchFamily="34" charset="0"/>
                <a:ea typeface="等线" panose="02010600030101010101" pitchFamily="2" charset="-122"/>
              </a:rPr>
              <a:t> </a:t>
            </a:r>
            <a:r>
              <a:rPr lang="en-US" altLang="zh-CN" spc="75" dirty="0">
                <a:latin typeface="Arial" panose="020B0604020202020204" pitchFamily="34" charset="0"/>
                <a:ea typeface="等线" panose="02010600030101010101" pitchFamily="2" charset="-122"/>
              </a:rPr>
              <a:t>=30</a:t>
            </a:r>
            <a:r>
              <a:rPr lang="zh-CN" altLang="zh-CN" spc="75" dirty="0">
                <a:latin typeface="Arial" panose="020B0604020202020204" pitchFamily="34" charset="0"/>
                <a:ea typeface="等线" panose="02010600030101010101" pitchFamily="2" charset="-122"/>
                <a:cs typeface="Arial" panose="020B0604020202020204" pitchFamily="34" charset="0"/>
              </a:rPr>
              <a:t>和</a:t>
            </a:r>
            <a:r>
              <a:rPr lang="en-US" altLang="zh-CN" spc="75" dirty="0" err="1">
                <a:latin typeface="Arial" panose="020B0604020202020204" pitchFamily="34" charset="0"/>
                <a:ea typeface="等线" panose="02010600030101010101" pitchFamily="2" charset="-122"/>
              </a:rPr>
              <a:t>T</a:t>
            </a:r>
            <a:r>
              <a:rPr lang="en-US" altLang="zh-CN" spc="75" baseline="-25000" dirty="0" err="1">
                <a:latin typeface="Arial" panose="020B0604020202020204" pitchFamily="34" charset="0"/>
                <a:ea typeface="等线" panose="02010600030101010101" pitchFamily="2" charset="-122"/>
              </a:rPr>
              <a:t>certi</a:t>
            </a:r>
            <a:r>
              <a:rPr lang="en-US" altLang="zh-CN" spc="75" dirty="0">
                <a:latin typeface="Arial" panose="020B0604020202020204" pitchFamily="34" charset="0"/>
                <a:ea typeface="等线" panose="02010600030101010101" pitchFamily="2" charset="-122"/>
              </a:rPr>
              <a:t>=5</a:t>
            </a:r>
            <a:endParaRPr lang="zh-CN" altLang="en-US" dirty="0"/>
          </a:p>
        </p:txBody>
      </p:sp>
    </p:spTree>
    <p:extLst>
      <p:ext uri="{BB962C8B-B14F-4D97-AF65-F5344CB8AC3E}">
        <p14:creationId xmlns:p14="http://schemas.microsoft.com/office/powerpoint/2010/main" val="2171495164"/>
      </p:ext>
    </p:extLst>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6810" y="745468"/>
            <a:ext cx="10515600" cy="476704"/>
          </a:xfrm>
        </p:spPr>
        <p:txBody>
          <a:bodyPr/>
          <a:lstStyle/>
          <a:p>
            <a:r>
              <a:rPr lang="zh-CN" altLang="en-US" dirty="0"/>
              <a:t>传统的智能电网网络架构</a:t>
            </a:r>
          </a:p>
        </p:txBody>
      </p:sp>
      <p:pic>
        <p:nvPicPr>
          <p:cNvPr id="28" name="图片 27" descr="C:\Users\14269\AppData\Local\Temp\1590142906(1).png">
            <a:extLst>
              <a:ext uri="{FF2B5EF4-FFF2-40B4-BE49-F238E27FC236}">
                <a16:creationId xmlns:a16="http://schemas.microsoft.com/office/drawing/2014/main" id="{19806689-B056-40E8-A2A3-A36791C63B2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50904" y="1222172"/>
            <a:ext cx="6382633" cy="5130183"/>
          </a:xfrm>
          <a:prstGeom prst="rect">
            <a:avLst/>
          </a:prstGeom>
          <a:noFill/>
          <a:ln>
            <a:noFill/>
          </a:ln>
        </p:spPr>
      </p:pic>
      <p:sp>
        <p:nvSpPr>
          <p:cNvPr id="4" name="矩形 3">
            <a:extLst>
              <a:ext uri="{FF2B5EF4-FFF2-40B4-BE49-F238E27FC236}">
                <a16:creationId xmlns:a16="http://schemas.microsoft.com/office/drawing/2014/main" id="{05B3CCD4-87E4-43B7-B74E-719ACADFCCA8}"/>
              </a:ext>
            </a:extLst>
          </p:cNvPr>
          <p:cNvSpPr/>
          <p:nvPr/>
        </p:nvSpPr>
        <p:spPr>
          <a:xfrm>
            <a:off x="7877674" y="1130920"/>
            <a:ext cx="2589170" cy="369332"/>
          </a:xfrm>
          <a:prstGeom prst="rect">
            <a:avLst/>
          </a:prstGeom>
        </p:spPr>
        <p:txBody>
          <a:bodyPr wrap="none">
            <a:spAutoFit/>
          </a:bodyPr>
          <a:lstStyle/>
          <a:p>
            <a:r>
              <a:rPr lang="zh-CN" altLang="zh-CN" spc="75" dirty="0">
                <a:highlight>
                  <a:srgbClr val="FFFF00"/>
                </a:highlight>
                <a:latin typeface="Arial" panose="020B0604020202020204" pitchFamily="34" charset="0"/>
                <a:ea typeface="等线" panose="02010600030101010101" pitchFamily="2" charset="-122"/>
                <a:cs typeface="Arial" panose="020B0604020202020204" pitchFamily="34" charset="0"/>
              </a:rPr>
              <a:t>智能电网由三方组成：</a:t>
            </a:r>
            <a:endParaRPr lang="en-US" altLang="zh-CN" spc="75" dirty="0">
              <a:highlight>
                <a:srgbClr val="FFFF00"/>
              </a:highlight>
              <a:latin typeface="Arial" panose="020B0604020202020204" pitchFamily="34" charset="0"/>
              <a:ea typeface="等线" panose="02010600030101010101" pitchFamily="2" charset="-122"/>
              <a:cs typeface="Arial" panose="020B0604020202020204" pitchFamily="34" charset="0"/>
            </a:endParaRPr>
          </a:p>
        </p:txBody>
      </p:sp>
      <p:sp>
        <p:nvSpPr>
          <p:cNvPr id="5" name="矩形 4">
            <a:extLst>
              <a:ext uri="{FF2B5EF4-FFF2-40B4-BE49-F238E27FC236}">
                <a16:creationId xmlns:a16="http://schemas.microsoft.com/office/drawing/2014/main" id="{EF8A58DF-40F3-4BBE-A5D1-73F112BE9BF7}"/>
              </a:ext>
            </a:extLst>
          </p:cNvPr>
          <p:cNvSpPr/>
          <p:nvPr/>
        </p:nvSpPr>
        <p:spPr>
          <a:xfrm>
            <a:off x="8002425" y="1801959"/>
            <a:ext cx="1386918" cy="369332"/>
          </a:xfrm>
          <a:prstGeom prst="rect">
            <a:avLst/>
          </a:prstGeom>
        </p:spPr>
        <p:txBody>
          <a:bodyPr wrap="none">
            <a:spAutoFit/>
          </a:bodyPr>
          <a:lstStyle/>
          <a:p>
            <a:r>
              <a:rPr lang="zh-CN" altLang="zh-CN" spc="75" dirty="0">
                <a:highlight>
                  <a:srgbClr val="FFFF00"/>
                </a:highlight>
                <a:latin typeface="Arial" panose="020B0604020202020204" pitchFamily="34" charset="0"/>
                <a:ea typeface="等线" panose="02010600030101010101" pitchFamily="2" charset="-122"/>
                <a:cs typeface="Arial" panose="020B0604020202020204" pitchFamily="34" charset="0"/>
              </a:rPr>
              <a:t>能源发电机</a:t>
            </a:r>
            <a:endParaRPr lang="zh-CN" altLang="en-US" dirty="0"/>
          </a:p>
        </p:txBody>
      </p:sp>
      <p:sp>
        <p:nvSpPr>
          <p:cNvPr id="6" name="矩形 5">
            <a:extLst>
              <a:ext uri="{FF2B5EF4-FFF2-40B4-BE49-F238E27FC236}">
                <a16:creationId xmlns:a16="http://schemas.microsoft.com/office/drawing/2014/main" id="{2170EF3C-3C9D-4DB0-ABBF-11A49FFFAD05}"/>
              </a:ext>
            </a:extLst>
          </p:cNvPr>
          <p:cNvSpPr/>
          <p:nvPr/>
        </p:nvSpPr>
        <p:spPr>
          <a:xfrm>
            <a:off x="8062199" y="3244334"/>
            <a:ext cx="2319866" cy="369332"/>
          </a:xfrm>
          <a:prstGeom prst="rect">
            <a:avLst/>
          </a:prstGeom>
        </p:spPr>
        <p:txBody>
          <a:bodyPr wrap="none">
            <a:spAutoFit/>
          </a:bodyPr>
          <a:lstStyle/>
          <a:p>
            <a:r>
              <a:rPr lang="zh-CN" altLang="zh-CN" spc="75" dirty="0">
                <a:highlight>
                  <a:srgbClr val="FFFF00"/>
                </a:highlight>
                <a:latin typeface="Arial" panose="020B0604020202020204" pitchFamily="34" charset="0"/>
                <a:ea typeface="等线" panose="02010600030101010101" pitchFamily="2" charset="-122"/>
                <a:cs typeface="Arial" panose="020B0604020202020204" pitchFamily="34" charset="0"/>
              </a:rPr>
              <a:t>服务提供商（</a:t>
            </a:r>
            <a:r>
              <a:rPr lang="en-US" altLang="zh-CN" spc="75" dirty="0">
                <a:highlight>
                  <a:srgbClr val="FFFF00"/>
                </a:highlight>
                <a:latin typeface="Arial" panose="020B0604020202020204" pitchFamily="34" charset="0"/>
                <a:ea typeface="等线" panose="02010600030101010101" pitchFamily="2" charset="-122"/>
              </a:rPr>
              <a:t>SPs</a:t>
            </a:r>
            <a:r>
              <a:rPr lang="zh-CN" altLang="zh-CN" spc="75" dirty="0">
                <a:highlight>
                  <a:srgbClr val="FFFF00"/>
                </a:highlight>
                <a:latin typeface="Arial" panose="020B0604020202020204" pitchFamily="34" charset="0"/>
                <a:ea typeface="等线" panose="02010600030101010101" pitchFamily="2" charset="-122"/>
                <a:cs typeface="Arial" panose="020B0604020202020204" pitchFamily="34" charset="0"/>
              </a:rPr>
              <a:t>）</a:t>
            </a:r>
            <a:endParaRPr lang="en-US" altLang="zh-CN" spc="75" dirty="0">
              <a:highlight>
                <a:srgbClr val="FFFF00"/>
              </a:highlight>
              <a:latin typeface="Arial" panose="020B0604020202020204" pitchFamily="34" charset="0"/>
              <a:ea typeface="等线" panose="02010600030101010101" pitchFamily="2" charset="-122"/>
              <a:cs typeface="Arial" panose="020B0604020202020204" pitchFamily="34" charset="0"/>
            </a:endParaRPr>
          </a:p>
        </p:txBody>
      </p:sp>
      <p:sp>
        <p:nvSpPr>
          <p:cNvPr id="7" name="矩形 6">
            <a:extLst>
              <a:ext uri="{FF2B5EF4-FFF2-40B4-BE49-F238E27FC236}">
                <a16:creationId xmlns:a16="http://schemas.microsoft.com/office/drawing/2014/main" id="{7EC0F936-85A8-43FC-9A19-8B4718E5399D}"/>
              </a:ext>
            </a:extLst>
          </p:cNvPr>
          <p:cNvSpPr/>
          <p:nvPr/>
        </p:nvSpPr>
        <p:spPr>
          <a:xfrm>
            <a:off x="8106205" y="5173082"/>
            <a:ext cx="3948517" cy="369332"/>
          </a:xfrm>
          <a:prstGeom prst="rect">
            <a:avLst/>
          </a:prstGeom>
        </p:spPr>
        <p:txBody>
          <a:bodyPr wrap="none">
            <a:spAutoFit/>
          </a:bodyPr>
          <a:lstStyle/>
          <a:p>
            <a:r>
              <a:rPr lang="zh-CN" altLang="zh-CN" spc="75" dirty="0">
                <a:highlight>
                  <a:srgbClr val="FFFF00"/>
                </a:highlight>
                <a:latin typeface="Arial" panose="020B0604020202020204" pitchFamily="34" charset="0"/>
                <a:ea typeface="等线" panose="02010600030101010101" pitchFamily="2" charset="-122"/>
                <a:cs typeface="Arial" panose="020B0604020202020204" pitchFamily="34" charset="0"/>
              </a:rPr>
              <a:t>终端用户设备（如智能电表</a:t>
            </a:r>
            <a:r>
              <a:rPr lang="en-US" altLang="zh-CN" spc="75" dirty="0">
                <a:highlight>
                  <a:srgbClr val="FFFF00"/>
                </a:highlight>
                <a:latin typeface="Arial" panose="020B0604020202020204" pitchFamily="34" charset="0"/>
                <a:ea typeface="等线" panose="02010600030101010101" pitchFamily="2" charset="-122"/>
              </a:rPr>
              <a:t>[SMs]</a:t>
            </a:r>
            <a:r>
              <a:rPr lang="zh-CN" altLang="zh-CN" spc="75" dirty="0">
                <a:highlight>
                  <a:srgbClr val="FFFF00"/>
                </a:highlight>
                <a:latin typeface="Arial" panose="020B0604020202020204" pitchFamily="34" charset="0"/>
                <a:ea typeface="等线" panose="02010600030101010101" pitchFamily="2" charset="-122"/>
                <a:cs typeface="Arial" panose="020B0604020202020204" pitchFamily="34" charset="0"/>
              </a:rPr>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矩形 83">
            <a:extLst>
              <a:ext uri="{FF2B5EF4-FFF2-40B4-BE49-F238E27FC236}">
                <a16:creationId xmlns:a16="http://schemas.microsoft.com/office/drawing/2014/main" id="{F0E9B972-4405-4BA9-8F27-7CA4250280EE}"/>
              </a:ext>
            </a:extLst>
          </p:cNvPr>
          <p:cNvSpPr/>
          <p:nvPr/>
        </p:nvSpPr>
        <p:spPr>
          <a:xfrm>
            <a:off x="1375709" y="670691"/>
            <a:ext cx="8561959" cy="1846659"/>
          </a:xfrm>
          <a:prstGeom prst="rect">
            <a:avLst/>
          </a:prstGeom>
        </p:spPr>
        <p:txBody>
          <a:bodyPr wrap="none">
            <a:spAutoFit/>
          </a:bodyPr>
          <a:lstStyle/>
          <a:p>
            <a:r>
              <a:rPr lang="zh-CN" altLang="en-US" spc="75" dirty="0">
                <a:latin typeface="Arial" panose="020B0604020202020204" pitchFamily="34" charset="0"/>
                <a:ea typeface="等线" panose="02010600030101010101" pitchFamily="2" charset="-122"/>
                <a:cs typeface="Arial" panose="020B0604020202020204" pitchFamily="34" charset="0"/>
              </a:rPr>
              <a:t>总时间复杂度</a:t>
            </a:r>
            <a:r>
              <a:rPr lang="zh-CN" altLang="zh-CN" spc="75" dirty="0">
                <a:latin typeface="Arial" panose="020B0604020202020204" pitchFamily="34" charset="0"/>
                <a:ea typeface="等线" panose="02010600030101010101" pitchFamily="2" charset="-122"/>
                <a:cs typeface="Arial" panose="020B0604020202020204" pitchFamily="34" charset="0"/>
              </a:rPr>
              <a:t>：</a:t>
            </a:r>
            <a:endParaRPr lang="en-US" altLang="zh-CN" spc="75" dirty="0">
              <a:latin typeface="Arial" panose="020B0604020202020204" pitchFamily="34" charset="0"/>
              <a:ea typeface="等线" panose="02010600030101010101" pitchFamily="2" charset="-122"/>
              <a:cs typeface="Arial" panose="020B0604020202020204" pitchFamily="34" charset="0"/>
            </a:endParaRPr>
          </a:p>
          <a:p>
            <a:r>
              <a:rPr lang="zh-CN" altLang="en-US" sz="1600" spc="75" dirty="0">
                <a:latin typeface="Arial" panose="020B0604020202020204" pitchFamily="34" charset="0"/>
                <a:ea typeface="等线" panose="02010600030101010101" pitchFamily="2" charset="-122"/>
                <a:cs typeface="Arial" panose="020B0604020202020204" pitchFamily="34" charset="0"/>
              </a:rPr>
              <a:t>在本文中，系统的总时间复杂度包括</a:t>
            </a:r>
            <a:r>
              <a:rPr lang="en-US" altLang="zh-CN" sz="1600" spc="75" dirty="0">
                <a:latin typeface="Arial" panose="020B0604020202020204" pitchFamily="34" charset="0"/>
                <a:ea typeface="等线" panose="02010600030101010101" pitchFamily="2" charset="-122"/>
                <a:cs typeface="Arial" panose="020B0604020202020204" pitchFamily="34" charset="0"/>
              </a:rPr>
              <a:t>SM</a:t>
            </a:r>
            <a:r>
              <a:rPr lang="zh-CN" altLang="en-US" sz="1600" spc="75" dirty="0">
                <a:latin typeface="Arial" panose="020B0604020202020204" pitchFamily="34" charset="0"/>
                <a:ea typeface="等线" panose="02010600030101010101" pitchFamily="2" charset="-122"/>
                <a:cs typeface="Arial" panose="020B0604020202020204" pitchFamily="34" charset="0"/>
              </a:rPr>
              <a:t>的计算时间、</a:t>
            </a:r>
            <a:endParaRPr lang="en-US" altLang="zh-CN" sz="1600" spc="75" dirty="0">
              <a:latin typeface="Arial" panose="020B0604020202020204" pitchFamily="34" charset="0"/>
              <a:ea typeface="等线" panose="02010600030101010101" pitchFamily="2" charset="-122"/>
              <a:cs typeface="Arial" panose="020B0604020202020204" pitchFamily="34" charset="0"/>
            </a:endParaRPr>
          </a:p>
          <a:p>
            <a:r>
              <a:rPr lang="en-US" altLang="zh-CN" sz="1600" spc="75" dirty="0">
                <a:latin typeface="Arial" panose="020B0604020202020204" pitchFamily="34" charset="0"/>
                <a:ea typeface="等线" panose="02010600030101010101" pitchFamily="2" charset="-122"/>
                <a:cs typeface="Arial" panose="020B0604020202020204" pitchFamily="34" charset="0"/>
              </a:rPr>
              <a:t>SPN</a:t>
            </a:r>
            <a:r>
              <a:rPr lang="zh-CN" altLang="en-US" sz="1600" spc="75" dirty="0">
                <a:latin typeface="Arial" panose="020B0604020202020204" pitchFamily="34" charset="0"/>
                <a:ea typeface="等线" panose="02010600030101010101" pitchFamily="2" charset="-122"/>
                <a:cs typeface="Arial" panose="020B0604020202020204" pitchFamily="34" charset="0"/>
              </a:rPr>
              <a:t>中计费节点的选择（如果所有节点的数目大于</a:t>
            </a:r>
            <a:r>
              <a:rPr lang="en-US" altLang="zh-CN" sz="1600" spc="75" dirty="0">
                <a:latin typeface="Arial" panose="020B0604020202020204" pitchFamily="34" charset="0"/>
                <a:ea typeface="等线" panose="02010600030101010101" pitchFamily="2" charset="-122"/>
                <a:cs typeface="Arial" panose="020B0604020202020204" pitchFamily="34" charset="0"/>
              </a:rPr>
              <a:t>21</a:t>
            </a:r>
            <a:r>
              <a:rPr lang="zh-CN" altLang="en-US" sz="1600" spc="75" dirty="0">
                <a:latin typeface="Arial" panose="020B0604020202020204" pitchFamily="34" charset="0"/>
                <a:ea typeface="等线" panose="02010600030101010101" pitchFamily="2" charset="-122"/>
                <a:cs typeface="Arial" panose="020B0604020202020204" pitchFamily="34" charset="0"/>
              </a:rPr>
              <a:t>）、</a:t>
            </a:r>
            <a:endParaRPr lang="en-US" altLang="zh-CN" sz="1600" spc="75" dirty="0">
              <a:latin typeface="Arial" panose="020B0604020202020204" pitchFamily="34" charset="0"/>
              <a:ea typeface="等线" panose="02010600030101010101" pitchFamily="2" charset="-122"/>
              <a:cs typeface="Arial" panose="020B0604020202020204" pitchFamily="34" charset="0"/>
            </a:endParaRPr>
          </a:p>
          <a:p>
            <a:r>
              <a:rPr lang="en-US" altLang="zh-CN" sz="1600" spc="75" dirty="0">
                <a:latin typeface="Arial" panose="020B0604020202020204" pitchFamily="34" charset="0"/>
                <a:ea typeface="等线" panose="02010600030101010101" pitchFamily="2" charset="-122"/>
                <a:cs typeface="Arial" panose="020B0604020202020204" pitchFamily="34" charset="0"/>
              </a:rPr>
              <a:t>SPN</a:t>
            </a:r>
            <a:r>
              <a:rPr lang="zh-CN" altLang="en-US" sz="1600" spc="75" dirty="0">
                <a:latin typeface="Arial" panose="020B0604020202020204" pitchFamily="34" charset="0"/>
                <a:ea typeface="等线" panose="02010600030101010101" pitchFamily="2" charset="-122"/>
                <a:cs typeface="Arial" panose="020B0604020202020204" pitchFamily="34" charset="0"/>
              </a:rPr>
              <a:t>中领导节点的选择以及消息转发和一致性处理。</a:t>
            </a:r>
            <a:endParaRPr lang="en-US" altLang="zh-CN" sz="1600" spc="75" dirty="0">
              <a:latin typeface="Arial" panose="020B0604020202020204" pitchFamily="34" charset="0"/>
              <a:ea typeface="等线" panose="02010600030101010101" pitchFamily="2" charset="-122"/>
              <a:cs typeface="Arial" panose="020B0604020202020204" pitchFamily="34" charset="0"/>
            </a:endParaRPr>
          </a:p>
          <a:p>
            <a:r>
              <a:rPr lang="zh-CN" altLang="en-US" sz="1600" spc="75" dirty="0">
                <a:latin typeface="Arial" panose="020B0604020202020204" pitchFamily="34" charset="0"/>
                <a:ea typeface="等线" panose="02010600030101010101" pitchFamily="2" charset="-122"/>
                <a:cs typeface="Arial" panose="020B0604020202020204" pitchFamily="34" charset="0"/>
              </a:rPr>
              <a:t>忽略了通信延迟的时间效应，总时间复杂度与系统性能密切相关。</a:t>
            </a:r>
            <a:endParaRPr lang="en-US" altLang="zh-CN" sz="1600" spc="75" dirty="0">
              <a:latin typeface="Arial" panose="020B0604020202020204" pitchFamily="34" charset="0"/>
              <a:ea typeface="等线" panose="02010600030101010101" pitchFamily="2" charset="-122"/>
              <a:cs typeface="Arial" panose="020B0604020202020204" pitchFamily="34" charset="0"/>
            </a:endParaRPr>
          </a:p>
          <a:p>
            <a:r>
              <a:rPr lang="en-US" altLang="zh-CN" sz="1600" spc="75" dirty="0" err="1">
                <a:latin typeface="Arial" panose="020B0604020202020204" pitchFamily="34" charset="0"/>
                <a:ea typeface="等线" panose="02010600030101010101" pitchFamily="2" charset="-122"/>
                <a:cs typeface="Arial" panose="020B0604020202020204" pitchFamily="34" charset="0"/>
              </a:rPr>
              <a:t>NumSM</a:t>
            </a:r>
            <a:r>
              <a:rPr lang="en-US" altLang="zh-CN" sz="1600" spc="75" dirty="0">
                <a:latin typeface="Arial" panose="020B0604020202020204" pitchFamily="34" charset="0"/>
                <a:ea typeface="等线" panose="02010600030101010101" pitchFamily="2" charset="-122"/>
                <a:cs typeface="Arial" panose="020B0604020202020204" pitchFamily="34" charset="0"/>
              </a:rPr>
              <a:t> =1000.</a:t>
            </a:r>
            <a:r>
              <a:rPr lang="zh-CN" altLang="en-US" sz="1600" spc="75" dirty="0">
                <a:latin typeface="Arial" panose="020B0604020202020204" pitchFamily="34" charset="0"/>
                <a:ea typeface="等线" panose="02010600030101010101" pitchFamily="2" charset="-122"/>
                <a:cs typeface="Arial" panose="020B0604020202020204" pitchFamily="34" charset="0"/>
              </a:rPr>
              <a:t>，</a:t>
            </a:r>
            <a:r>
              <a:rPr lang="en-US" altLang="zh-CN" sz="1600" spc="75" dirty="0" err="1">
                <a:latin typeface="Arial" panose="020B0604020202020204" pitchFamily="34" charset="0"/>
                <a:ea typeface="等线" panose="02010600030101010101" pitchFamily="2" charset="-122"/>
                <a:cs typeface="Arial" panose="020B0604020202020204" pitchFamily="34" charset="0"/>
              </a:rPr>
              <a:t>NumSP</a:t>
            </a:r>
            <a:r>
              <a:rPr lang="en-US" altLang="zh-CN" sz="1600" spc="75" dirty="0">
                <a:latin typeface="Arial" panose="020B0604020202020204" pitchFamily="34" charset="0"/>
                <a:ea typeface="等线" panose="02010600030101010101" pitchFamily="2" charset="-122"/>
                <a:cs typeface="Arial" panose="020B0604020202020204" pitchFamily="34" charset="0"/>
              </a:rPr>
              <a:t>=22</a:t>
            </a:r>
            <a:r>
              <a:rPr lang="zh-CN" altLang="en-US" sz="1600" spc="75" dirty="0">
                <a:latin typeface="Arial" panose="020B0604020202020204" pitchFamily="34" charset="0"/>
                <a:ea typeface="等线" panose="02010600030101010101" pitchFamily="2" charset="-122"/>
                <a:cs typeface="Arial" panose="020B0604020202020204" pitchFamily="34" charset="0"/>
              </a:rPr>
              <a:t>。</a:t>
            </a:r>
            <a:endParaRPr lang="en-US" altLang="zh-CN" sz="1600" spc="75" dirty="0">
              <a:latin typeface="Arial" panose="020B0604020202020204" pitchFamily="34" charset="0"/>
              <a:ea typeface="等线" panose="02010600030101010101" pitchFamily="2" charset="-122"/>
              <a:cs typeface="Arial" panose="020B0604020202020204" pitchFamily="34" charset="0"/>
            </a:endParaRPr>
          </a:p>
          <a:p>
            <a:r>
              <a:rPr lang="zh-CN" altLang="zh-CN" sz="1600" spc="75" dirty="0">
                <a:latin typeface="Arial" panose="020B0604020202020204" pitchFamily="34" charset="0"/>
                <a:ea typeface="等线" panose="02010600030101010101" pitchFamily="2" charset="-122"/>
                <a:cs typeface="Arial" panose="020B0604020202020204" pitchFamily="34" charset="0"/>
              </a:rPr>
              <a:t>相比之下，我们提出的方案可以确保所有重要的安全特性，包括分散管理和防篡改消息。</a:t>
            </a:r>
            <a:endParaRPr lang="zh-CN" altLang="en-US" sz="1600" dirty="0"/>
          </a:p>
        </p:txBody>
      </p:sp>
      <p:pic>
        <p:nvPicPr>
          <p:cNvPr id="8" name="图片 7" descr="C:\Users\14269\AppData\Local\Temp\1590320629(1).png">
            <a:extLst>
              <a:ext uri="{FF2B5EF4-FFF2-40B4-BE49-F238E27FC236}">
                <a16:creationId xmlns:a16="http://schemas.microsoft.com/office/drawing/2014/main" id="{2F48F918-6FFC-40A8-BF48-916BA60137A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75709" y="2694755"/>
            <a:ext cx="6163549" cy="3740833"/>
          </a:xfrm>
          <a:prstGeom prst="rect">
            <a:avLst/>
          </a:prstGeom>
          <a:noFill/>
          <a:ln>
            <a:noFill/>
          </a:ln>
        </p:spPr>
      </p:pic>
    </p:spTree>
    <p:extLst>
      <p:ext uri="{BB962C8B-B14F-4D97-AF65-F5344CB8AC3E}">
        <p14:creationId xmlns:p14="http://schemas.microsoft.com/office/powerpoint/2010/main" val="3167016585"/>
      </p:ext>
    </p:extLst>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D533D1-ACEF-4FFD-9DFC-1D2A46D0989C}"/>
              </a:ext>
            </a:extLst>
          </p:cNvPr>
          <p:cNvSpPr/>
          <p:nvPr/>
        </p:nvSpPr>
        <p:spPr>
          <a:xfrm>
            <a:off x="3048000" y="2466681"/>
            <a:ext cx="6096000" cy="1569660"/>
          </a:xfrm>
          <a:prstGeom prst="rect">
            <a:avLst/>
          </a:prstGeom>
        </p:spPr>
        <p:txBody>
          <a:bodyPr>
            <a:spAutoFit/>
          </a:bodyPr>
          <a:lstStyle/>
          <a:p>
            <a:r>
              <a:rPr lang="zh-CN" altLang="zh-CN" sz="1600" kern="100" spc="75" dirty="0">
                <a:solidFill>
                  <a:schemeClr val="bg1"/>
                </a:solidFill>
                <a:latin typeface="Arial" panose="020B0604020202020204" pitchFamily="34" charset="0"/>
                <a:ea typeface="等线" panose="02010600030101010101" pitchFamily="2" charset="-122"/>
                <a:cs typeface="Arial" panose="020B0604020202020204" pitchFamily="34" charset="0"/>
              </a:rPr>
              <a:t>本文提出了一种新的智能电网</a:t>
            </a:r>
            <a:r>
              <a:rPr lang="en-US" altLang="zh-CN" sz="1600" kern="100" spc="75" dirty="0">
                <a:solidFill>
                  <a:schemeClr val="bg1"/>
                </a:solidFill>
                <a:latin typeface="Arial" panose="020B0604020202020204" pitchFamily="34" charset="0"/>
                <a:ea typeface="等线" panose="02010600030101010101" pitchFamily="2" charset="-122"/>
                <a:cs typeface="Times New Roman" panose="02020603050405020304" pitchFamily="18" charset="0"/>
              </a:rPr>
              <a:t>SMs</a:t>
            </a:r>
            <a:r>
              <a:rPr lang="zh-CN" altLang="zh-CN" sz="1600" kern="100" spc="75" dirty="0">
                <a:solidFill>
                  <a:schemeClr val="bg1"/>
                </a:solidFill>
                <a:latin typeface="Arial" panose="020B0604020202020204" pitchFamily="34" charset="0"/>
                <a:ea typeface="等线" panose="02010600030101010101" pitchFamily="2" charset="-122"/>
                <a:cs typeface="Arial" panose="020B0604020202020204" pitchFamily="34" charset="0"/>
              </a:rPr>
              <a:t>和</a:t>
            </a:r>
            <a:r>
              <a:rPr lang="en-US" altLang="zh-CN" sz="1600" kern="100" spc="75" dirty="0">
                <a:solidFill>
                  <a:schemeClr val="bg1"/>
                </a:solidFill>
                <a:latin typeface="Arial" panose="020B0604020202020204" pitchFamily="34" charset="0"/>
                <a:ea typeface="等线" panose="02010600030101010101" pitchFamily="2" charset="-122"/>
                <a:cs typeface="Times New Roman" panose="02020603050405020304" pitchFamily="18" charset="0"/>
              </a:rPr>
              <a:t>SPs</a:t>
            </a:r>
            <a:r>
              <a:rPr lang="zh-CN" altLang="zh-CN" sz="1600" kern="100" spc="75" dirty="0">
                <a:solidFill>
                  <a:schemeClr val="bg1"/>
                </a:solidFill>
                <a:latin typeface="Arial" panose="020B0604020202020204" pitchFamily="34" charset="0"/>
                <a:ea typeface="等线" panose="02010600030101010101" pitchFamily="2" charset="-122"/>
                <a:cs typeface="Arial" panose="020B0604020202020204" pitchFamily="34" charset="0"/>
              </a:rPr>
              <a:t>密钥管理方案。为了解决集中和数据篡改问题，引入了区块链的概念，并利用</a:t>
            </a:r>
            <a:r>
              <a:rPr lang="en-US" altLang="zh-CN" sz="1600" kern="100" spc="75" dirty="0">
                <a:solidFill>
                  <a:schemeClr val="bg1"/>
                </a:solidFill>
                <a:latin typeface="Arial" panose="020B0604020202020204" pitchFamily="34" charset="0"/>
                <a:ea typeface="等线" panose="02010600030101010101" pitchFamily="2" charset="-122"/>
                <a:cs typeface="Times New Roman" panose="02020603050405020304" pitchFamily="18" charset="0"/>
              </a:rPr>
              <a:t>Merkle</a:t>
            </a:r>
            <a:r>
              <a:rPr lang="zh-CN" altLang="zh-CN" sz="1600" kern="100" spc="75" dirty="0">
                <a:solidFill>
                  <a:schemeClr val="bg1"/>
                </a:solidFill>
                <a:latin typeface="Arial" panose="020B0604020202020204" pitchFamily="34" charset="0"/>
                <a:ea typeface="等线" panose="02010600030101010101" pitchFamily="2" charset="-122"/>
                <a:cs typeface="Arial" panose="020B0604020202020204" pitchFamily="34" charset="0"/>
              </a:rPr>
              <a:t>树对</a:t>
            </a:r>
            <a:r>
              <a:rPr lang="en-US" altLang="zh-CN" sz="1600" kern="100" spc="75" dirty="0">
                <a:solidFill>
                  <a:schemeClr val="bg1"/>
                </a:solidFill>
                <a:latin typeface="Arial" panose="020B0604020202020204" pitchFamily="34" charset="0"/>
                <a:ea typeface="等线" panose="02010600030101010101" pitchFamily="2" charset="-122"/>
                <a:cs typeface="Times New Roman" panose="02020603050405020304" pitchFamily="18" charset="0"/>
              </a:rPr>
              <a:t>SM</a:t>
            </a:r>
            <a:r>
              <a:rPr lang="zh-CN" altLang="zh-CN" sz="1600" kern="100" spc="75" dirty="0">
                <a:solidFill>
                  <a:schemeClr val="bg1"/>
                </a:solidFill>
                <a:latin typeface="Arial" panose="020B0604020202020204" pitchFamily="34" charset="0"/>
                <a:ea typeface="等线" panose="02010600030101010101" pitchFamily="2" charset="-122"/>
                <a:cs typeface="Arial" panose="020B0604020202020204" pitchFamily="34" charset="0"/>
              </a:rPr>
              <a:t>的性能进行了优化。提议的区块链结构允许在分散的</a:t>
            </a:r>
            <a:r>
              <a:rPr lang="en-US" altLang="zh-CN" sz="1600" kern="100" spc="75" dirty="0">
                <a:solidFill>
                  <a:schemeClr val="bg1"/>
                </a:solidFill>
                <a:latin typeface="Arial" panose="020B0604020202020204" pitchFamily="34" charset="0"/>
                <a:ea typeface="等线" panose="02010600030101010101" pitchFamily="2" charset="-122"/>
                <a:cs typeface="Times New Roman" panose="02020603050405020304" pitchFamily="18" charset="0"/>
              </a:rPr>
              <a:t>SPN</a:t>
            </a:r>
            <a:r>
              <a:rPr lang="zh-CN" altLang="zh-CN" sz="1600" kern="100" spc="75" dirty="0">
                <a:solidFill>
                  <a:schemeClr val="bg1"/>
                </a:solidFill>
                <a:latin typeface="Arial" panose="020B0604020202020204" pitchFamily="34" charset="0"/>
                <a:ea typeface="等线" panose="02010600030101010101" pitchFamily="2" charset="-122"/>
                <a:cs typeface="Arial" panose="020B0604020202020204" pitchFamily="34" charset="0"/>
              </a:rPr>
              <a:t>内安全地传输消息。我们开发了一种有效的数据一致性方法来减少区块链方案的消息认证时间。讨论了两个部分：</a:t>
            </a:r>
            <a:r>
              <a:rPr lang="en-US" altLang="zh-CN" sz="1600" kern="100" spc="75" dirty="0">
                <a:solidFill>
                  <a:schemeClr val="bg1"/>
                </a:solidFill>
                <a:latin typeface="Arial" panose="020B0604020202020204" pitchFamily="34" charset="0"/>
                <a:ea typeface="等线" panose="02010600030101010101" pitchFamily="2" charset="-122"/>
                <a:cs typeface="Times New Roman" panose="02020603050405020304" pitchFamily="18" charset="0"/>
              </a:rPr>
              <a:t>1</a:t>
            </a:r>
            <a:r>
              <a:rPr lang="zh-CN" altLang="zh-CN" sz="1600" kern="100" spc="75" dirty="0">
                <a:solidFill>
                  <a:schemeClr val="bg1"/>
                </a:solidFill>
                <a:latin typeface="Arial" panose="020B0604020202020204" pitchFamily="34" charset="0"/>
                <a:ea typeface="等线" panose="02010600030101010101" pitchFamily="2" charset="-122"/>
                <a:cs typeface="Arial" panose="020B0604020202020204" pitchFamily="34" charset="0"/>
              </a:rPr>
              <a:t>）基于区块链的无密钥签名方案和</a:t>
            </a:r>
            <a:r>
              <a:rPr lang="en-US" altLang="zh-CN" sz="1600" kern="100" spc="75" dirty="0">
                <a:solidFill>
                  <a:schemeClr val="bg1"/>
                </a:solidFill>
                <a:latin typeface="Arial" panose="020B0604020202020204" pitchFamily="34" charset="0"/>
                <a:ea typeface="等线" panose="02010600030101010101" pitchFamily="2" charset="-122"/>
                <a:cs typeface="Times New Roman" panose="02020603050405020304" pitchFamily="18" charset="0"/>
              </a:rPr>
              <a:t>2</a:t>
            </a:r>
            <a:r>
              <a:rPr lang="zh-CN" altLang="zh-CN" sz="1600" kern="100" spc="75" dirty="0">
                <a:solidFill>
                  <a:schemeClr val="bg1"/>
                </a:solidFill>
                <a:latin typeface="Arial" panose="020B0604020202020204" pitchFamily="34" charset="0"/>
                <a:ea typeface="等线" panose="02010600030101010101" pitchFamily="2" charset="-122"/>
                <a:cs typeface="Arial" panose="020B0604020202020204" pitchFamily="34" charset="0"/>
              </a:rPr>
              <a:t>）动态事务一致性方案。</a:t>
            </a:r>
            <a:endParaRPr lang="en-US" altLang="zh-CN" sz="1600" kern="100" spc="75" dirty="0">
              <a:solidFill>
                <a:schemeClr val="bg1"/>
              </a:solidFill>
              <a:latin typeface="Arial" panose="020B0604020202020204" pitchFamily="34" charset="0"/>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3400725290"/>
      </p:ext>
    </p:extLst>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42"/>
          <p:cNvSpPr>
            <a:spLocks noGrp="1"/>
          </p:cNvSpPr>
          <p:nvPr>
            <p:ph type="title"/>
          </p:nvPr>
        </p:nvSpPr>
        <p:spPr>
          <a:xfrm>
            <a:off x="512319" y="1589360"/>
            <a:ext cx="10515600" cy="476704"/>
          </a:xfrm>
        </p:spPr>
        <p:txBody>
          <a:bodyPr>
            <a:normAutofit/>
          </a:bodyPr>
          <a:lstStyle/>
          <a:p>
            <a:r>
              <a:rPr lang="zh-CN" altLang="en-US" dirty="0">
                <a:solidFill>
                  <a:srgbClr val="86A4DA"/>
                </a:solidFill>
              </a:rPr>
              <a:t>研究意义和背景</a:t>
            </a:r>
          </a:p>
        </p:txBody>
      </p:sp>
      <p:sp>
        <p:nvSpPr>
          <p:cNvPr id="44" name="文本框 43">
            <a:extLst>
              <a:ext uri="{FF2B5EF4-FFF2-40B4-BE49-F238E27FC236}">
                <a16:creationId xmlns:a16="http://schemas.microsoft.com/office/drawing/2014/main" id="{040522A5-832E-4BA5-B3D3-4C696E9BAC04}"/>
              </a:ext>
            </a:extLst>
          </p:cNvPr>
          <p:cNvSpPr txBox="1"/>
          <p:nvPr/>
        </p:nvSpPr>
        <p:spPr>
          <a:xfrm>
            <a:off x="2089191" y="2690336"/>
            <a:ext cx="7260699" cy="1477328"/>
          </a:xfrm>
          <a:prstGeom prst="rect">
            <a:avLst/>
          </a:prstGeom>
          <a:noFill/>
        </p:spPr>
        <p:txBody>
          <a:bodyPr wrap="square" rtlCol="0">
            <a:spAutoFit/>
          </a:bodyPr>
          <a:lstStyle/>
          <a:p>
            <a:r>
              <a:rPr lang="zh-CN" altLang="en-US" dirty="0"/>
              <a:t>研究意义：</a:t>
            </a:r>
            <a:endParaRPr lang="en-US" altLang="zh-CN" dirty="0"/>
          </a:p>
          <a:p>
            <a:r>
              <a:rPr lang="zh-CN" altLang="en-US" dirty="0"/>
              <a:t>实现</a:t>
            </a:r>
            <a:r>
              <a:rPr lang="en-US" altLang="zh-CN" dirty="0"/>
              <a:t>SM</a:t>
            </a:r>
            <a:r>
              <a:rPr lang="zh-CN" altLang="en-US" dirty="0"/>
              <a:t>和</a:t>
            </a:r>
            <a:r>
              <a:rPr lang="en-US" altLang="zh-CN" dirty="0"/>
              <a:t>SP</a:t>
            </a:r>
            <a:r>
              <a:rPr lang="zh-CN" altLang="en-US" dirty="0"/>
              <a:t>之间的安全通信。</a:t>
            </a:r>
            <a:endParaRPr lang="en-US" altLang="zh-CN" dirty="0"/>
          </a:p>
          <a:p>
            <a:r>
              <a:rPr lang="en-US" altLang="zh-CN" dirty="0"/>
              <a:t>SMs</a:t>
            </a:r>
            <a:r>
              <a:rPr lang="zh-CN" altLang="en-US" dirty="0"/>
              <a:t>受</a:t>
            </a:r>
            <a:r>
              <a:rPr lang="zh-CN" altLang="zh-CN" dirty="0"/>
              <a:t>嵌入式计算资源的限制</a:t>
            </a:r>
            <a:r>
              <a:rPr lang="zh-CN" altLang="en-US" dirty="0"/>
              <a:t>，所以设计轻量级的加密方案至关重要。</a:t>
            </a:r>
            <a:endParaRPr lang="en-US" altLang="zh-CN" dirty="0"/>
          </a:p>
          <a:p>
            <a:r>
              <a:rPr lang="zh-CN" altLang="en-US" dirty="0"/>
              <a:t>以往的研究大部分都是基于</a:t>
            </a:r>
            <a:r>
              <a:rPr lang="en-US" altLang="zh-CN" dirty="0"/>
              <a:t>TTP</a:t>
            </a:r>
            <a:r>
              <a:rPr lang="zh-CN" altLang="en-US" dirty="0"/>
              <a:t>（可信第三方）和信任锚，容易发生单点故障，</a:t>
            </a:r>
            <a:r>
              <a:rPr lang="zh-CN" altLang="zh-CN" dirty="0"/>
              <a:t>大多数方案不支持分散的数据跟踪和审计</a:t>
            </a:r>
            <a:r>
              <a:rPr lang="zh-CN" altLang="en-US" dirty="0"/>
              <a:t>。</a:t>
            </a:r>
          </a:p>
        </p:txBody>
      </p:sp>
    </p:spTree>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6810" y="745468"/>
            <a:ext cx="10515600" cy="476704"/>
          </a:xfrm>
        </p:spPr>
        <p:txBody>
          <a:bodyPr/>
          <a:lstStyle/>
          <a:p>
            <a:r>
              <a:rPr lang="zh-CN" altLang="en-US" dirty="0"/>
              <a:t>本文贡献</a:t>
            </a:r>
          </a:p>
        </p:txBody>
      </p:sp>
      <p:sp>
        <p:nvSpPr>
          <p:cNvPr id="3" name="矩形 2">
            <a:extLst>
              <a:ext uri="{FF2B5EF4-FFF2-40B4-BE49-F238E27FC236}">
                <a16:creationId xmlns:a16="http://schemas.microsoft.com/office/drawing/2014/main" id="{CD414D91-505C-4705-8B05-8343EC6A5921}"/>
              </a:ext>
            </a:extLst>
          </p:cNvPr>
          <p:cNvSpPr/>
          <p:nvPr/>
        </p:nvSpPr>
        <p:spPr>
          <a:xfrm>
            <a:off x="2151766" y="1920895"/>
            <a:ext cx="8003524" cy="3170099"/>
          </a:xfrm>
          <a:prstGeom prst="rect">
            <a:avLst/>
          </a:prstGeom>
        </p:spPr>
        <p:txBody>
          <a:bodyPr wrap="square">
            <a:spAutoFit/>
          </a:bodyPr>
          <a:lstStyle/>
          <a:p>
            <a:pPr marL="342900" lvl="0" indent="-342900">
              <a:buFont typeface="Wingdings" panose="05000000000000000000" pitchFamily="2" charset="2"/>
              <a:buChar char=""/>
            </a:pPr>
            <a:r>
              <a:rPr lang="zh-CN" altLang="zh-CN" sz="2000" kern="100" spc="75" dirty="0">
                <a:latin typeface="Arial" panose="020B0604020202020204" pitchFamily="34" charset="0"/>
                <a:ea typeface="等线" panose="02010600030101010101" pitchFamily="2" charset="-122"/>
                <a:cs typeface="Arial" panose="020B0604020202020204" pitchFamily="34" charset="0"/>
              </a:rPr>
              <a:t>分析了现有认证方案的安全弱点，提出了一种新的</a:t>
            </a:r>
            <a:r>
              <a:rPr lang="zh-CN" altLang="zh-CN" sz="2000" kern="100" spc="75" dirty="0">
                <a:highlight>
                  <a:srgbClr val="FFFF00"/>
                </a:highlight>
                <a:latin typeface="Arial" panose="020B0604020202020204" pitchFamily="34" charset="0"/>
                <a:ea typeface="等线" panose="02010600030101010101" pitchFamily="2" charset="-122"/>
                <a:cs typeface="Arial" panose="020B0604020202020204" pitchFamily="34" charset="0"/>
              </a:rPr>
              <a:t>可证明安全的智能电网认证无密钥方案</a:t>
            </a:r>
            <a:r>
              <a:rPr lang="zh-CN" altLang="zh-CN" sz="2000" kern="100" spc="75" dirty="0">
                <a:latin typeface="Arial" panose="020B0604020202020204" pitchFamily="34" charset="0"/>
                <a:ea typeface="等线" panose="02010600030101010101" pitchFamily="2" charset="-122"/>
                <a:cs typeface="Arial" panose="020B0604020202020204" pitchFamily="34" charset="0"/>
              </a:rPr>
              <a:t>。</a:t>
            </a:r>
            <a:r>
              <a:rPr lang="en-US" altLang="zh-CN" sz="2000" kern="100" spc="75" dirty="0">
                <a:latin typeface="Arial" panose="020B0604020202020204" pitchFamily="34" charset="0"/>
                <a:ea typeface="等线" panose="02010600030101010101" pitchFamily="2" charset="-122"/>
                <a:cs typeface="Times New Roman" panose="02020603050405020304" pitchFamily="18" charset="0"/>
              </a:rPr>
              <a:t>SMs</a:t>
            </a:r>
            <a:r>
              <a:rPr lang="zh-CN" altLang="zh-CN" sz="2000" kern="100" spc="75" dirty="0">
                <a:latin typeface="Arial" panose="020B0604020202020204" pitchFamily="34" charset="0"/>
                <a:ea typeface="等线" panose="02010600030101010101" pitchFamily="2" charset="-122"/>
                <a:cs typeface="Arial" panose="020B0604020202020204" pitchFamily="34" charset="0"/>
              </a:rPr>
              <a:t>和</a:t>
            </a:r>
            <a:r>
              <a:rPr lang="en-US" altLang="zh-CN" sz="2000" kern="100" spc="75" dirty="0">
                <a:latin typeface="Arial" panose="020B0604020202020204" pitchFamily="34" charset="0"/>
                <a:ea typeface="等线" panose="02010600030101010101" pitchFamily="2" charset="-122"/>
                <a:cs typeface="Times New Roman" panose="02020603050405020304" pitchFamily="18" charset="0"/>
              </a:rPr>
              <a:t>SPs</a:t>
            </a:r>
            <a:r>
              <a:rPr lang="zh-CN" altLang="zh-CN" sz="2000" kern="100" spc="75" dirty="0">
                <a:latin typeface="Arial" panose="020B0604020202020204" pitchFamily="34" charset="0"/>
                <a:ea typeface="等线" panose="02010600030101010101" pitchFamily="2" charset="-122"/>
                <a:cs typeface="Arial" panose="020B0604020202020204" pitchFamily="34" charset="0"/>
              </a:rPr>
              <a:t>可以使用</a:t>
            </a:r>
            <a:r>
              <a:rPr lang="en-US" altLang="zh-CN" sz="2000" kern="100" spc="75" dirty="0">
                <a:latin typeface="Arial" panose="020B0604020202020204" pitchFamily="34" charset="0"/>
                <a:ea typeface="等线" panose="02010600030101010101" pitchFamily="2" charset="-122"/>
                <a:cs typeface="Times New Roman" panose="02020603050405020304" pitchFamily="18" charset="0"/>
              </a:rPr>
              <a:t>Merkle</a:t>
            </a:r>
            <a:r>
              <a:rPr lang="zh-CN" altLang="zh-CN" sz="2000" kern="100" spc="75" dirty="0">
                <a:latin typeface="Arial" panose="020B0604020202020204" pitchFamily="34" charset="0"/>
                <a:ea typeface="等线" panose="02010600030101010101" pitchFamily="2" charset="-122"/>
                <a:cs typeface="Arial" panose="020B0604020202020204" pitchFamily="34" charset="0"/>
              </a:rPr>
              <a:t>哈希树获得安全身份验证，而不需要任何第三方信任。据我们所知，这是第一次将区块链技术用于智能电网的密钥管理。此外，该方案还可以利用区块链技术提高认证的可靠性和不可否认性。</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buFont typeface="Wingdings" panose="05000000000000000000" pitchFamily="2" charset="2"/>
              <a:buChar char=""/>
            </a:pPr>
            <a:r>
              <a:rPr lang="zh-CN" altLang="zh-CN" sz="2000" kern="100" spc="75" dirty="0">
                <a:latin typeface="Arial" panose="020B0604020202020204" pitchFamily="34" charset="0"/>
                <a:ea typeface="等线" panose="02010600030101010101" pitchFamily="2" charset="-122"/>
                <a:cs typeface="Arial" panose="020B0604020202020204" pitchFamily="34" charset="0"/>
              </a:rPr>
              <a:t>提出了一种</a:t>
            </a:r>
            <a:r>
              <a:rPr lang="en-US" altLang="zh-CN" sz="2000" kern="100" spc="75" dirty="0">
                <a:latin typeface="Arial" panose="020B0604020202020204" pitchFamily="34" charset="0"/>
                <a:ea typeface="等线" panose="02010600030101010101" pitchFamily="2" charset="-122"/>
                <a:cs typeface="Times New Roman" panose="02020603050405020304" pitchFamily="18" charset="0"/>
              </a:rPr>
              <a:t>SPs</a:t>
            </a:r>
            <a:r>
              <a:rPr lang="zh-CN" altLang="zh-CN" sz="2000" kern="100" spc="75" dirty="0">
                <a:latin typeface="Arial" panose="020B0604020202020204" pitchFamily="34" charset="0"/>
                <a:ea typeface="等线" panose="02010600030101010101" pitchFamily="2" charset="-122"/>
                <a:cs typeface="Arial" panose="020B0604020202020204" pitchFamily="34" charset="0"/>
              </a:rPr>
              <a:t>之间的一致认证算法。分析表明，该算法在提供分散服务的同时，能够保证系统的计算效率。</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buFont typeface="Wingdings" panose="05000000000000000000" pitchFamily="2" charset="2"/>
              <a:buChar char=""/>
            </a:pPr>
            <a:r>
              <a:rPr lang="zh-CN" altLang="zh-CN" sz="2000" kern="100" spc="75" dirty="0">
                <a:latin typeface="Arial" panose="020B0604020202020204" pitchFamily="34" charset="0"/>
                <a:ea typeface="等线" panose="02010600030101010101" pitchFamily="2" charset="-122"/>
                <a:cs typeface="Arial" panose="020B0604020202020204" pitchFamily="34" charset="0"/>
              </a:rPr>
              <a:t>我们使用严格的形式化安全性分析来证明所提出的方案对常见类型的攻击是安全的。此外，该方案的性能表明它适用于计算能力较低的实际智能电网应用</a:t>
            </a:r>
            <a:r>
              <a:rPr lang="zh-CN" altLang="zh-CN" sz="1150" kern="100" spc="75" dirty="0">
                <a:latin typeface="Arial" panose="020B0604020202020204" pitchFamily="34" charset="0"/>
                <a:ea typeface="等线" panose="02010600030101010101" pitchFamily="2" charset="-122"/>
                <a:cs typeface="Arial" panose="020B0604020202020204" pitchFamily="34" charset="0"/>
              </a:rPr>
              <a:t>。</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94437812"/>
      </p:ext>
    </p:extLst>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47332"/>
            <a:ext cx="10515600" cy="476704"/>
          </a:xfrm>
        </p:spPr>
        <p:txBody>
          <a:bodyPr/>
          <a:lstStyle/>
          <a:p>
            <a:r>
              <a:rPr lang="zh-CN" altLang="en-US" dirty="0"/>
              <a:t>系统框架</a:t>
            </a:r>
          </a:p>
        </p:txBody>
      </p:sp>
      <p:pic>
        <p:nvPicPr>
          <p:cNvPr id="3" name="图片 2">
            <a:extLst>
              <a:ext uri="{FF2B5EF4-FFF2-40B4-BE49-F238E27FC236}">
                <a16:creationId xmlns:a16="http://schemas.microsoft.com/office/drawing/2014/main" id="{EE754157-EDB1-4527-BA89-245E3FB08584}"/>
              </a:ext>
            </a:extLst>
          </p:cNvPr>
          <p:cNvPicPr>
            <a:picLocks noChangeAspect="1"/>
          </p:cNvPicPr>
          <p:nvPr/>
        </p:nvPicPr>
        <p:blipFill>
          <a:blip r:embed="rId3"/>
          <a:stretch>
            <a:fillRect/>
          </a:stretch>
        </p:blipFill>
        <p:spPr>
          <a:xfrm>
            <a:off x="519854" y="2042612"/>
            <a:ext cx="8104022" cy="3552790"/>
          </a:xfrm>
          <a:prstGeom prst="rect">
            <a:avLst/>
          </a:prstGeom>
        </p:spPr>
      </p:pic>
      <p:sp>
        <p:nvSpPr>
          <p:cNvPr id="4" name="矩形 3">
            <a:extLst>
              <a:ext uri="{FF2B5EF4-FFF2-40B4-BE49-F238E27FC236}">
                <a16:creationId xmlns:a16="http://schemas.microsoft.com/office/drawing/2014/main" id="{5E0A5CAC-7E51-4E8E-8C5A-EA1C20247E28}"/>
              </a:ext>
            </a:extLst>
          </p:cNvPr>
          <p:cNvSpPr/>
          <p:nvPr/>
        </p:nvSpPr>
        <p:spPr>
          <a:xfrm>
            <a:off x="8881896" y="2352939"/>
            <a:ext cx="2842031" cy="2354491"/>
          </a:xfrm>
          <a:prstGeom prst="rect">
            <a:avLst/>
          </a:prstGeom>
        </p:spPr>
        <p:txBody>
          <a:bodyPr wrap="square">
            <a:spAutoFit/>
          </a:bodyPr>
          <a:lstStyle/>
          <a:p>
            <a:pPr indent="330200" algn="just">
              <a:lnSpc>
                <a:spcPts val="2100"/>
              </a:lnSpc>
              <a:spcAft>
                <a:spcPts val="0"/>
              </a:spcAft>
            </a:pPr>
            <a:r>
              <a:rPr lang="en-US" altLang="zh-CN" sz="1600" spc="75" dirty="0">
                <a:latin typeface="Arial" panose="020B0604020202020204" pitchFamily="34" charset="0"/>
                <a:ea typeface="宋体" panose="02010600030101010101" pitchFamily="2" charset="-122"/>
                <a:cs typeface="宋体" panose="02010600030101010101" pitchFamily="2" charset="-122"/>
              </a:rPr>
              <a:t>SDI</a:t>
            </a:r>
            <a:r>
              <a:rPr lang="zh-CN" altLang="zh-CN" sz="1600" spc="75" dirty="0">
                <a:latin typeface="Arial" panose="020B0604020202020204" pitchFamily="34" charset="0"/>
                <a:ea typeface="宋体" panose="02010600030101010101" pitchFamily="2" charset="-122"/>
                <a:cs typeface="Arial" panose="020B0604020202020204" pitchFamily="34" charset="0"/>
              </a:rPr>
              <a:t>在以下两种情况下被访问：</a:t>
            </a:r>
            <a:endParaRPr lang="zh-CN" altLang="zh-CN" dirty="0">
              <a:latin typeface="宋体" panose="02010600030101010101" pitchFamily="2" charset="-122"/>
              <a:ea typeface="宋体" panose="02010600030101010101" pitchFamily="2" charset="-122"/>
              <a:cs typeface="宋体" panose="02010600030101010101" pitchFamily="2" charset="-122"/>
            </a:endParaRPr>
          </a:p>
          <a:p>
            <a:pPr lvl="0"/>
            <a:r>
              <a:rPr lang="en-US" altLang="zh-CN" sz="1600" kern="100" spc="75" dirty="0">
                <a:latin typeface="Arial" panose="020B0604020202020204" pitchFamily="34" charset="0"/>
                <a:ea typeface="等线" panose="02010600030101010101" pitchFamily="2" charset="-122"/>
                <a:cs typeface="Arial" panose="020B0604020202020204" pitchFamily="34" charset="0"/>
              </a:rPr>
              <a:t>1.</a:t>
            </a:r>
            <a:r>
              <a:rPr lang="zh-CN" altLang="zh-CN" sz="1600" kern="100" spc="75" dirty="0">
                <a:latin typeface="Arial" panose="020B0604020202020204" pitchFamily="34" charset="0"/>
                <a:ea typeface="等线" panose="02010600030101010101" pitchFamily="2" charset="-122"/>
                <a:cs typeface="Arial" panose="020B0604020202020204" pitchFamily="34" charset="0"/>
              </a:rPr>
              <a:t>初始注册：新</a:t>
            </a:r>
            <a:r>
              <a:rPr lang="en-US" altLang="zh-CN" sz="1600" kern="100" spc="75" dirty="0">
                <a:latin typeface="Arial" panose="020B0604020202020204" pitchFamily="34" charset="0"/>
                <a:ea typeface="等线" panose="02010600030101010101" pitchFamily="2" charset="-122"/>
                <a:cs typeface="Times New Roman" panose="02020603050405020304" pitchFamily="18" charset="0"/>
              </a:rPr>
              <a:t>SMs</a:t>
            </a:r>
            <a:r>
              <a:rPr lang="zh-CN" altLang="zh-CN" sz="1600" kern="100" spc="75" dirty="0">
                <a:latin typeface="Arial" panose="020B0604020202020204" pitchFamily="34" charset="0"/>
                <a:ea typeface="等线" panose="02010600030101010101" pitchFamily="2" charset="-122"/>
                <a:cs typeface="Arial" panose="020B0604020202020204" pitchFamily="34" charset="0"/>
              </a:rPr>
              <a:t>在加入网络和首次加入系统时，需要为初始注册写哈希链。</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spc="75" dirty="0">
                <a:latin typeface="Arial" panose="020B0604020202020204" pitchFamily="34" charset="0"/>
                <a:ea typeface="等线" panose="02010600030101010101" pitchFamily="2" charset="-122"/>
                <a:cs typeface="Arial" panose="020B0604020202020204" pitchFamily="34" charset="0"/>
              </a:rPr>
              <a:t>2.</a:t>
            </a:r>
            <a:r>
              <a:rPr lang="zh-CN" altLang="zh-CN" sz="1600" spc="75" dirty="0">
                <a:latin typeface="Arial" panose="020B0604020202020204" pitchFamily="34" charset="0"/>
                <a:ea typeface="等线" panose="02010600030101010101" pitchFamily="2" charset="-122"/>
                <a:cs typeface="Arial" panose="020B0604020202020204" pitchFamily="34" charset="0"/>
              </a:rPr>
              <a:t>更改哈希链信息：智能电表需要定期更改其散列链，因此他们需要联系</a:t>
            </a:r>
            <a:r>
              <a:rPr lang="en-US" altLang="zh-CN" sz="1600" spc="75" dirty="0">
                <a:latin typeface="Arial" panose="020B0604020202020204" pitchFamily="34" charset="0"/>
                <a:ea typeface="等线" panose="02010600030101010101" pitchFamily="2" charset="-122"/>
              </a:rPr>
              <a:t>SDI</a:t>
            </a:r>
            <a:r>
              <a:rPr lang="zh-CN" altLang="zh-CN" sz="1600" spc="75" dirty="0">
                <a:latin typeface="Arial" panose="020B0604020202020204" pitchFamily="34" charset="0"/>
                <a:ea typeface="等线" panose="02010600030101010101" pitchFamily="2" charset="-122"/>
                <a:cs typeface="Arial" panose="020B0604020202020204" pitchFamily="34" charset="0"/>
              </a:rPr>
              <a:t>以生成新的一次性密码链</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7451" y="536851"/>
            <a:ext cx="10515600" cy="476704"/>
          </a:xfrm>
        </p:spPr>
        <p:txBody>
          <a:bodyPr>
            <a:normAutofit/>
          </a:bodyPr>
          <a:lstStyle/>
          <a:p>
            <a:r>
              <a:rPr lang="zh-CN" altLang="en-US" dirty="0">
                <a:solidFill>
                  <a:srgbClr val="86A4DA"/>
                </a:solidFill>
              </a:rPr>
              <a:t>密钥生成阶段</a:t>
            </a:r>
          </a:p>
        </p:txBody>
      </p:sp>
      <p:sp>
        <p:nvSpPr>
          <p:cNvPr id="610" name="Shape 610"/>
          <p:cNvSpPr>
            <a:spLocks noGrp="1"/>
          </p:cNvSpPr>
          <p:nvPr>
            <p:ph type="sldNum" sz="quarter" idx="12"/>
          </p:nvPr>
        </p:nvSpPr>
        <p:spPr>
          <a:prstGeom prst="rect">
            <a:avLst/>
          </a:prstGeom>
        </p:spPr>
        <p:txBody>
          <a:bodyPr wrap="none">
            <a:spAutoFit/>
          </a:bodyPr>
          <a:lstStyle/>
          <a:p>
            <a:pPr lvl="0">
              <a:defRPr sz="1800">
                <a:solidFill>
                  <a:srgbClr val="000000"/>
                </a:solidFill>
              </a:defRPr>
            </a:pPr>
            <a:fld id="{86CB4B4D-7CA3-9044-876B-883B54F8677D}" type="slidenum">
              <a:rPr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6</a:t>
            </a:fld>
            <a:endParaRPr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20" name="Group 620"/>
          <p:cNvGrpSpPr/>
          <p:nvPr/>
        </p:nvGrpSpPr>
        <p:grpSpPr>
          <a:xfrm>
            <a:off x="11799843" y="4889500"/>
            <a:ext cx="323809" cy="1827214"/>
            <a:chOff x="0" y="0"/>
            <a:chExt cx="323850" cy="1827213"/>
          </a:xfrm>
        </p:grpSpPr>
        <p:sp>
          <p:nvSpPr>
            <p:cNvPr id="611" name="Shape 611"/>
            <p:cNvSpPr/>
            <p:nvPr/>
          </p:nvSpPr>
          <p:spPr>
            <a:xfrm>
              <a:off x="11112" y="7937"/>
              <a:ext cx="303214" cy="492126"/>
            </a:xfrm>
            <a:custGeom>
              <a:avLst/>
              <a:gdLst/>
              <a:ahLst/>
              <a:cxnLst>
                <a:cxn ang="0">
                  <a:pos x="wd2" y="hd2"/>
                </a:cxn>
                <a:cxn ang="5400000">
                  <a:pos x="wd2" y="hd2"/>
                </a:cxn>
                <a:cxn ang="10800000">
                  <a:pos x="wd2" y="hd2"/>
                </a:cxn>
                <a:cxn ang="16200000">
                  <a:pos x="wd2" y="hd2"/>
                </a:cxn>
              </a:cxnLst>
              <a:rect l="0" t="0" r="r" b="b"/>
              <a:pathLst>
                <a:path w="21600" h="21600" extrusionOk="0">
                  <a:moveTo>
                    <a:pt x="21600" y="19579"/>
                  </a:moveTo>
                  <a:lnTo>
                    <a:pt x="11648" y="0"/>
                  </a:lnTo>
                  <a:lnTo>
                    <a:pt x="9499" y="0"/>
                  </a:lnTo>
                  <a:lnTo>
                    <a:pt x="0" y="20206"/>
                  </a:lnTo>
                  <a:lnTo>
                    <a:pt x="565" y="21600"/>
                  </a:lnTo>
                  <a:lnTo>
                    <a:pt x="20469" y="21600"/>
                  </a:lnTo>
                  <a:lnTo>
                    <a:pt x="21600" y="19579"/>
                  </a:lnTo>
                  <a:close/>
                </a:path>
              </a:pathLst>
            </a:custGeom>
            <a:solidFill>
              <a:srgbClr val="F8E9B2"/>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2" name="Shape 612"/>
            <p:cNvSpPr/>
            <p:nvPr/>
          </p:nvSpPr>
          <p:spPr>
            <a:xfrm>
              <a:off x="98424" y="433366"/>
              <a:ext cx="125414" cy="1393848"/>
            </a:xfrm>
            <a:custGeom>
              <a:avLst/>
              <a:gdLst/>
              <a:ahLst/>
              <a:cxnLst>
                <a:cxn ang="0">
                  <a:pos x="wd2" y="hd2"/>
                </a:cxn>
                <a:cxn ang="5400000">
                  <a:pos x="wd2" y="hd2"/>
                </a:cxn>
                <a:cxn ang="10800000">
                  <a:pos x="wd2" y="hd2"/>
                </a:cxn>
                <a:cxn ang="16200000">
                  <a:pos x="wd2" y="hd2"/>
                </a:cxn>
              </a:cxnLst>
              <a:rect l="0" t="0" r="r" b="b"/>
              <a:pathLst>
                <a:path w="21600" h="21576" extrusionOk="0">
                  <a:moveTo>
                    <a:pt x="21600" y="21576"/>
                  </a:moveTo>
                  <a:cubicBezTo>
                    <a:pt x="0" y="21576"/>
                    <a:pt x="0" y="21576"/>
                    <a:pt x="0" y="21576"/>
                  </a:cubicBezTo>
                  <a:cubicBezTo>
                    <a:pt x="0" y="794"/>
                    <a:pt x="0" y="794"/>
                    <a:pt x="0" y="794"/>
                  </a:cubicBezTo>
                  <a:cubicBezTo>
                    <a:pt x="0" y="794"/>
                    <a:pt x="1367" y="26"/>
                    <a:pt x="10663" y="1"/>
                  </a:cubicBezTo>
                  <a:cubicBezTo>
                    <a:pt x="19959" y="-24"/>
                    <a:pt x="21600" y="794"/>
                    <a:pt x="21600" y="794"/>
                  </a:cubicBezTo>
                  <a:cubicBezTo>
                    <a:pt x="21600" y="21576"/>
                    <a:pt x="21600" y="21576"/>
                    <a:pt x="21600" y="21576"/>
                  </a:cubicBezTo>
                </a:path>
              </a:pathLst>
            </a:custGeom>
            <a:ln>
              <a:noFill/>
            </a:ln>
          </p:spPr>
          <p:style>
            <a:lnRef idx="3">
              <a:schemeClr val="lt1"/>
            </a:lnRef>
            <a:fillRef idx="1">
              <a:schemeClr val="accent1"/>
            </a:fillRef>
            <a:effectRef idx="1">
              <a:schemeClr val="accent1"/>
            </a:effectRef>
            <a:fontRef idx="minor">
              <a:schemeClr val="lt1"/>
            </a:fontRef>
          </p:style>
          <p:txBody>
            <a:bodyPr lIns="91437" tIns="45718" rIns="91437" bIns="45718" rtlCol="0" anchor="ctr"/>
            <a:lstStyle/>
            <a:p>
              <a:pPr algn="ctr" rtl="0"/>
              <a:endParaRPr>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13" name="Shape 613"/>
            <p:cNvSpPr/>
            <p:nvPr/>
          </p:nvSpPr>
          <p:spPr>
            <a:xfrm>
              <a:off x="220662" y="430191"/>
              <a:ext cx="103189" cy="1395435"/>
            </a:xfrm>
            <a:custGeom>
              <a:avLst/>
              <a:gdLst/>
              <a:ahLst/>
              <a:cxnLst>
                <a:cxn ang="0">
                  <a:pos x="wd2" y="hd2"/>
                </a:cxn>
                <a:cxn ang="5400000">
                  <a:pos x="wd2" y="hd2"/>
                </a:cxn>
                <a:cxn ang="10800000">
                  <a:pos x="wd2" y="hd2"/>
                </a:cxn>
                <a:cxn ang="16200000">
                  <a:pos x="wd2" y="hd2"/>
                </a:cxn>
              </a:cxnLst>
              <a:rect l="0" t="0" r="r" b="b"/>
              <a:pathLst>
                <a:path w="21600" h="21576" extrusionOk="0">
                  <a:moveTo>
                    <a:pt x="21600" y="21576"/>
                  </a:moveTo>
                  <a:cubicBezTo>
                    <a:pt x="0" y="21576"/>
                    <a:pt x="0" y="21576"/>
                    <a:pt x="0" y="21576"/>
                  </a:cubicBezTo>
                  <a:cubicBezTo>
                    <a:pt x="0" y="793"/>
                    <a:pt x="0" y="793"/>
                    <a:pt x="0" y="793"/>
                  </a:cubicBezTo>
                  <a:cubicBezTo>
                    <a:pt x="0" y="793"/>
                    <a:pt x="1350" y="26"/>
                    <a:pt x="10462" y="1"/>
                  </a:cubicBezTo>
                  <a:cubicBezTo>
                    <a:pt x="19575" y="-24"/>
                    <a:pt x="21600" y="793"/>
                    <a:pt x="21600" y="793"/>
                  </a:cubicBezTo>
                  <a:cubicBezTo>
                    <a:pt x="21600" y="21576"/>
                    <a:pt x="21600" y="21576"/>
                    <a:pt x="21600" y="21576"/>
                  </a:cubicBezTo>
                </a:path>
              </a:pathLst>
            </a:custGeom>
            <a:solidFill>
              <a:srgbClr val="ABA07A"/>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4" name="Shape 614"/>
            <p:cNvSpPr/>
            <p:nvPr/>
          </p:nvSpPr>
          <p:spPr>
            <a:xfrm>
              <a:off x="-1" y="430191"/>
              <a:ext cx="101601" cy="1395435"/>
            </a:xfrm>
            <a:custGeom>
              <a:avLst/>
              <a:gdLst/>
              <a:ahLst/>
              <a:cxnLst>
                <a:cxn ang="0">
                  <a:pos x="wd2" y="hd2"/>
                </a:cxn>
                <a:cxn ang="5400000">
                  <a:pos x="wd2" y="hd2"/>
                </a:cxn>
                <a:cxn ang="10800000">
                  <a:pos x="wd2" y="hd2"/>
                </a:cxn>
                <a:cxn ang="16200000">
                  <a:pos x="wd2" y="hd2"/>
                </a:cxn>
              </a:cxnLst>
              <a:rect l="0" t="0" r="r" b="b"/>
              <a:pathLst>
                <a:path w="21600" h="21576" extrusionOk="0">
                  <a:moveTo>
                    <a:pt x="21600" y="21576"/>
                  </a:moveTo>
                  <a:cubicBezTo>
                    <a:pt x="0" y="21576"/>
                    <a:pt x="0" y="21576"/>
                    <a:pt x="0" y="21576"/>
                  </a:cubicBezTo>
                  <a:cubicBezTo>
                    <a:pt x="0" y="793"/>
                    <a:pt x="0" y="793"/>
                    <a:pt x="0" y="793"/>
                  </a:cubicBezTo>
                  <a:cubicBezTo>
                    <a:pt x="0" y="793"/>
                    <a:pt x="1371" y="26"/>
                    <a:pt x="10629" y="1"/>
                  </a:cubicBezTo>
                  <a:cubicBezTo>
                    <a:pt x="19543" y="-24"/>
                    <a:pt x="21600" y="793"/>
                    <a:pt x="21600" y="793"/>
                  </a:cubicBezTo>
                  <a:lnTo>
                    <a:pt x="21600" y="21576"/>
                  </a:lnTo>
                  <a:close/>
                </a:path>
              </a:pathLst>
            </a:custGeom>
            <a:ln>
              <a:noFill/>
            </a:ln>
          </p:spPr>
          <p:style>
            <a:lnRef idx="3">
              <a:schemeClr val="lt1"/>
            </a:lnRef>
            <a:fillRef idx="1">
              <a:schemeClr val="accent5"/>
            </a:fillRef>
            <a:effectRef idx="1">
              <a:schemeClr val="accent5"/>
            </a:effectRef>
            <a:fontRef idx="minor">
              <a:schemeClr val="lt1"/>
            </a:fontRef>
          </p:style>
          <p:txBody>
            <a:bodyPr lIns="91437" tIns="45718" rIns="91437" bIns="45718" rtlCol="0" anchor="ctr"/>
            <a:lstStyle/>
            <a:p>
              <a:pPr algn="ctr" rtl="0"/>
              <a:endParaRPr>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15" name="Shape 615"/>
            <p:cNvSpPr/>
            <p:nvPr/>
          </p:nvSpPr>
          <p:spPr>
            <a:xfrm>
              <a:off x="96837" y="0"/>
              <a:ext cx="131764" cy="185836"/>
            </a:xfrm>
            <a:custGeom>
              <a:avLst/>
              <a:gdLst/>
              <a:ahLst/>
              <a:cxnLst>
                <a:cxn ang="0">
                  <a:pos x="wd2" y="hd2"/>
                </a:cxn>
                <a:cxn ang="5400000">
                  <a:pos x="wd2" y="hd2"/>
                </a:cxn>
                <a:cxn ang="10800000">
                  <a:pos x="wd2" y="hd2"/>
                </a:cxn>
                <a:cxn ang="16200000">
                  <a:pos x="wd2" y="hd2"/>
                </a:cxn>
              </a:cxnLst>
              <a:rect l="0" t="0" r="r" b="b"/>
              <a:pathLst>
                <a:path w="21600" h="20726" extrusionOk="0">
                  <a:moveTo>
                    <a:pt x="0" y="19815"/>
                  </a:moveTo>
                  <a:cubicBezTo>
                    <a:pt x="0" y="19815"/>
                    <a:pt x="10410" y="21600"/>
                    <a:pt x="21600" y="20172"/>
                  </a:cubicBezTo>
                  <a:cubicBezTo>
                    <a:pt x="12752" y="0"/>
                    <a:pt x="12752" y="0"/>
                    <a:pt x="12752" y="0"/>
                  </a:cubicBezTo>
                  <a:cubicBezTo>
                    <a:pt x="7547" y="0"/>
                    <a:pt x="7547" y="0"/>
                    <a:pt x="7547" y="0"/>
                  </a:cubicBezTo>
                  <a:cubicBezTo>
                    <a:pt x="0" y="19815"/>
                    <a:pt x="0" y="19815"/>
                    <a:pt x="0" y="19815"/>
                  </a:cubicBezTo>
                </a:path>
              </a:pathLst>
            </a:custGeom>
            <a:solidFill>
              <a:schemeClr val="bg2">
                <a:lumMod val="75000"/>
              </a:schemeClr>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6" name="Shape 616"/>
            <p:cNvSpPr/>
            <p:nvPr/>
          </p:nvSpPr>
          <p:spPr>
            <a:xfrm>
              <a:off x="163513" y="180975"/>
              <a:ext cx="150813" cy="295276"/>
            </a:xfrm>
            <a:custGeom>
              <a:avLst/>
              <a:gdLst/>
              <a:ahLst/>
              <a:cxnLst>
                <a:cxn ang="0">
                  <a:pos x="wd2" y="hd2"/>
                </a:cxn>
                <a:cxn ang="5400000">
                  <a:pos x="wd2" y="hd2"/>
                </a:cxn>
                <a:cxn ang="10800000">
                  <a:pos x="wd2" y="hd2"/>
                </a:cxn>
                <a:cxn ang="16200000">
                  <a:pos x="wd2" y="hd2"/>
                </a:cxn>
              </a:cxnLst>
              <a:rect l="0" t="0" r="r" b="b"/>
              <a:pathLst>
                <a:path w="21600" h="21600" extrusionOk="0">
                  <a:moveTo>
                    <a:pt x="9421" y="0"/>
                  </a:moveTo>
                  <a:cubicBezTo>
                    <a:pt x="6434" y="234"/>
                    <a:pt x="3677" y="350"/>
                    <a:pt x="1379" y="350"/>
                  </a:cubicBezTo>
                  <a:cubicBezTo>
                    <a:pt x="919" y="350"/>
                    <a:pt x="460" y="350"/>
                    <a:pt x="0" y="350"/>
                  </a:cubicBezTo>
                  <a:cubicBezTo>
                    <a:pt x="0" y="18448"/>
                    <a:pt x="0" y="18448"/>
                    <a:pt x="0" y="18448"/>
                  </a:cubicBezTo>
                  <a:cubicBezTo>
                    <a:pt x="5515" y="18564"/>
                    <a:pt x="7813" y="20666"/>
                    <a:pt x="8502" y="21600"/>
                  </a:cubicBezTo>
                  <a:cubicBezTo>
                    <a:pt x="8732" y="20783"/>
                    <a:pt x="10340" y="18331"/>
                    <a:pt x="15396" y="18214"/>
                  </a:cubicBezTo>
                  <a:cubicBezTo>
                    <a:pt x="15626" y="18214"/>
                    <a:pt x="15626" y="18214"/>
                    <a:pt x="15626" y="18214"/>
                  </a:cubicBezTo>
                  <a:cubicBezTo>
                    <a:pt x="18613" y="18214"/>
                    <a:pt x="20451" y="19148"/>
                    <a:pt x="21600" y="20082"/>
                  </a:cubicBezTo>
                  <a:cubicBezTo>
                    <a:pt x="21600" y="19965"/>
                    <a:pt x="21600" y="19965"/>
                    <a:pt x="21600" y="19965"/>
                  </a:cubicBezTo>
                  <a:cubicBezTo>
                    <a:pt x="9421" y="0"/>
                    <a:pt x="9421" y="0"/>
                    <a:pt x="9421" y="0"/>
                  </a:cubicBezTo>
                </a:path>
              </a:pathLst>
            </a:custGeom>
            <a:solidFill>
              <a:srgbClr val="C2B388"/>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7" name="Shape 617"/>
            <p:cNvSpPr/>
            <p:nvPr/>
          </p:nvSpPr>
          <p:spPr>
            <a:xfrm>
              <a:off x="163513" y="433387"/>
              <a:ext cx="60326" cy="1393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21600"/>
                    <a:pt x="0" y="21600"/>
                    <a:pt x="0" y="21600"/>
                  </a:cubicBezTo>
                  <a:cubicBezTo>
                    <a:pt x="21600" y="21600"/>
                    <a:pt x="21600" y="21600"/>
                    <a:pt x="21600" y="21600"/>
                  </a:cubicBezTo>
                  <a:cubicBezTo>
                    <a:pt x="21600" y="21575"/>
                    <a:pt x="21600" y="21575"/>
                    <a:pt x="21600" y="21575"/>
                  </a:cubicBezTo>
                  <a:cubicBezTo>
                    <a:pt x="20463" y="21575"/>
                    <a:pt x="20463" y="21575"/>
                    <a:pt x="20463" y="21575"/>
                  </a:cubicBezTo>
                  <a:cubicBezTo>
                    <a:pt x="20463" y="745"/>
                    <a:pt x="20463" y="745"/>
                    <a:pt x="20463" y="745"/>
                  </a:cubicBezTo>
                  <a:cubicBezTo>
                    <a:pt x="20463" y="745"/>
                    <a:pt x="21032" y="720"/>
                    <a:pt x="21032" y="670"/>
                  </a:cubicBezTo>
                  <a:cubicBezTo>
                    <a:pt x="19326" y="472"/>
                    <a:pt x="13642" y="25"/>
                    <a:pt x="0" y="0"/>
                  </a:cubicBezTo>
                </a:path>
              </a:pathLst>
            </a:custGeom>
            <a:solidFill>
              <a:srgbClr val="155A77"/>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8" name="Shape 618"/>
            <p:cNvSpPr/>
            <p:nvPr/>
          </p:nvSpPr>
          <p:spPr>
            <a:xfrm>
              <a:off x="220662" y="430212"/>
              <a:ext cx="103189" cy="139541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0800" y="0"/>
                    <a:pt x="10800" y="0"/>
                    <a:pt x="10462" y="0"/>
                  </a:cubicBezTo>
                  <a:cubicBezTo>
                    <a:pt x="3037" y="25"/>
                    <a:pt x="675" y="546"/>
                    <a:pt x="337" y="719"/>
                  </a:cubicBezTo>
                  <a:cubicBezTo>
                    <a:pt x="337" y="769"/>
                    <a:pt x="0" y="794"/>
                    <a:pt x="0" y="794"/>
                  </a:cubicBezTo>
                  <a:cubicBezTo>
                    <a:pt x="0" y="21600"/>
                    <a:pt x="0" y="21600"/>
                    <a:pt x="0" y="21600"/>
                  </a:cubicBezTo>
                  <a:cubicBezTo>
                    <a:pt x="675" y="21600"/>
                    <a:pt x="675" y="21600"/>
                    <a:pt x="675" y="21600"/>
                  </a:cubicBezTo>
                  <a:cubicBezTo>
                    <a:pt x="21600" y="21600"/>
                    <a:pt x="21600" y="21600"/>
                    <a:pt x="21600" y="21600"/>
                  </a:cubicBezTo>
                  <a:cubicBezTo>
                    <a:pt x="21600" y="794"/>
                    <a:pt x="21600" y="794"/>
                    <a:pt x="21600" y="794"/>
                  </a:cubicBezTo>
                  <a:cubicBezTo>
                    <a:pt x="21600" y="794"/>
                    <a:pt x="20925" y="595"/>
                    <a:pt x="19575" y="397"/>
                  </a:cubicBezTo>
                  <a:cubicBezTo>
                    <a:pt x="17887" y="198"/>
                    <a:pt x="15187" y="0"/>
                    <a:pt x="10800" y="0"/>
                  </a:cubicBezTo>
                </a:path>
              </a:pathLst>
            </a:custGeom>
            <a:ln>
              <a:noFill/>
            </a:ln>
          </p:spPr>
          <p:style>
            <a:lnRef idx="3">
              <a:schemeClr val="lt1"/>
            </a:lnRef>
            <a:fillRef idx="1">
              <a:schemeClr val="accent2"/>
            </a:fillRef>
            <a:effectRef idx="1">
              <a:schemeClr val="accent2"/>
            </a:effectRef>
            <a:fontRef idx="minor">
              <a:schemeClr val="lt1"/>
            </a:fontRef>
          </p:style>
          <p:txBody>
            <a:bodyPr lIns="91437" tIns="45718" rIns="91437" bIns="45718" rtlCol="0" anchor="ctr"/>
            <a:lstStyle/>
            <a:p>
              <a:pPr algn="ctr" rtl="0"/>
              <a:endParaRPr>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19" name="Shape 619"/>
            <p:cNvSpPr/>
            <p:nvPr/>
          </p:nvSpPr>
          <p:spPr>
            <a:xfrm>
              <a:off x="163512" y="0"/>
              <a:ext cx="65089" cy="185739"/>
            </a:xfrm>
            <a:custGeom>
              <a:avLst/>
              <a:gdLst/>
              <a:ahLst/>
              <a:cxnLst>
                <a:cxn ang="0">
                  <a:pos x="wd2" y="hd2"/>
                </a:cxn>
                <a:cxn ang="5400000">
                  <a:pos x="wd2" y="hd2"/>
                </a:cxn>
                <a:cxn ang="10800000">
                  <a:pos x="wd2" y="hd2"/>
                </a:cxn>
                <a:cxn ang="16200000">
                  <a:pos x="wd2" y="hd2"/>
                </a:cxn>
              </a:cxnLst>
              <a:rect l="0" t="0" r="r" b="b"/>
              <a:pathLst>
                <a:path w="21600" h="21600" extrusionOk="0">
                  <a:moveTo>
                    <a:pt x="3688" y="0"/>
                  </a:moveTo>
                  <a:cubicBezTo>
                    <a:pt x="0" y="0"/>
                    <a:pt x="0" y="0"/>
                    <a:pt x="0" y="0"/>
                  </a:cubicBezTo>
                  <a:cubicBezTo>
                    <a:pt x="0" y="21600"/>
                    <a:pt x="0" y="21600"/>
                    <a:pt x="0" y="21600"/>
                  </a:cubicBezTo>
                  <a:cubicBezTo>
                    <a:pt x="1054" y="21600"/>
                    <a:pt x="2107" y="21600"/>
                    <a:pt x="3161" y="21600"/>
                  </a:cubicBezTo>
                  <a:cubicBezTo>
                    <a:pt x="8429" y="21600"/>
                    <a:pt x="14751" y="21414"/>
                    <a:pt x="21600" y="21041"/>
                  </a:cubicBezTo>
                  <a:cubicBezTo>
                    <a:pt x="21600" y="21041"/>
                    <a:pt x="21600" y="21041"/>
                    <a:pt x="21600" y="21041"/>
                  </a:cubicBezTo>
                  <a:cubicBezTo>
                    <a:pt x="3688" y="0"/>
                    <a:pt x="3688" y="0"/>
                    <a:pt x="3688" y="0"/>
                  </a:cubicBezTo>
                </a:path>
              </a:pathLst>
            </a:custGeom>
            <a:solidFill>
              <a:srgbClr val="155A77"/>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630" name="Group 630"/>
          <p:cNvGrpSpPr/>
          <p:nvPr/>
        </p:nvGrpSpPr>
        <p:grpSpPr>
          <a:xfrm>
            <a:off x="10830532" y="5219117"/>
            <a:ext cx="323809" cy="1508127"/>
            <a:chOff x="0" y="0"/>
            <a:chExt cx="323850" cy="1508125"/>
          </a:xfrm>
        </p:grpSpPr>
        <p:sp>
          <p:nvSpPr>
            <p:cNvPr id="621" name="Shape 621"/>
            <p:cNvSpPr/>
            <p:nvPr/>
          </p:nvSpPr>
          <p:spPr>
            <a:xfrm>
              <a:off x="11112" y="7937"/>
              <a:ext cx="304801" cy="493714"/>
            </a:xfrm>
            <a:custGeom>
              <a:avLst/>
              <a:gdLst/>
              <a:ahLst/>
              <a:cxnLst>
                <a:cxn ang="0">
                  <a:pos x="wd2" y="hd2"/>
                </a:cxn>
                <a:cxn ang="5400000">
                  <a:pos x="wd2" y="hd2"/>
                </a:cxn>
                <a:cxn ang="10800000">
                  <a:pos x="wd2" y="hd2"/>
                </a:cxn>
                <a:cxn ang="16200000">
                  <a:pos x="wd2" y="hd2"/>
                </a:cxn>
              </a:cxnLst>
              <a:rect l="0" t="0" r="r" b="b"/>
              <a:pathLst>
                <a:path w="21600" h="21600" extrusionOk="0">
                  <a:moveTo>
                    <a:pt x="21600" y="19516"/>
                  </a:moveTo>
                  <a:lnTo>
                    <a:pt x="11588" y="0"/>
                  </a:lnTo>
                  <a:lnTo>
                    <a:pt x="9450" y="0"/>
                  </a:lnTo>
                  <a:lnTo>
                    <a:pt x="0" y="20211"/>
                  </a:lnTo>
                  <a:lnTo>
                    <a:pt x="562" y="21600"/>
                  </a:lnTo>
                  <a:lnTo>
                    <a:pt x="20362" y="21531"/>
                  </a:lnTo>
                  <a:lnTo>
                    <a:pt x="21600" y="19516"/>
                  </a:lnTo>
                  <a:close/>
                </a:path>
              </a:pathLst>
            </a:custGeom>
            <a:solidFill>
              <a:srgbClr val="F8E9B2"/>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2" name="Shape 622"/>
            <p:cNvSpPr/>
            <p:nvPr/>
          </p:nvSpPr>
          <p:spPr>
            <a:xfrm>
              <a:off x="98425" y="434952"/>
              <a:ext cx="127001" cy="1073174"/>
            </a:xfrm>
            <a:custGeom>
              <a:avLst/>
              <a:gdLst/>
              <a:ahLst/>
              <a:cxnLst>
                <a:cxn ang="0">
                  <a:pos x="wd2" y="hd2"/>
                </a:cxn>
                <a:cxn ang="5400000">
                  <a:pos x="wd2" y="hd2"/>
                </a:cxn>
                <a:cxn ang="10800000">
                  <a:pos x="wd2" y="hd2"/>
                </a:cxn>
                <a:cxn ang="16200000">
                  <a:pos x="wd2" y="hd2"/>
                </a:cxn>
              </a:cxnLst>
              <a:rect l="0" t="0" r="r" b="b"/>
              <a:pathLst>
                <a:path w="21600" h="21569" extrusionOk="0">
                  <a:moveTo>
                    <a:pt x="21600" y="21569"/>
                  </a:moveTo>
                  <a:cubicBezTo>
                    <a:pt x="0" y="21569"/>
                    <a:pt x="0" y="21569"/>
                    <a:pt x="0" y="21569"/>
                  </a:cubicBezTo>
                  <a:cubicBezTo>
                    <a:pt x="0" y="999"/>
                    <a:pt x="0" y="999"/>
                    <a:pt x="0" y="999"/>
                  </a:cubicBezTo>
                  <a:cubicBezTo>
                    <a:pt x="0" y="999"/>
                    <a:pt x="1367" y="1"/>
                    <a:pt x="10390" y="1"/>
                  </a:cubicBezTo>
                  <a:cubicBezTo>
                    <a:pt x="19686" y="-31"/>
                    <a:pt x="21600" y="999"/>
                    <a:pt x="21600" y="999"/>
                  </a:cubicBezTo>
                  <a:cubicBezTo>
                    <a:pt x="21600" y="21569"/>
                    <a:pt x="21600" y="21569"/>
                    <a:pt x="21600" y="21569"/>
                  </a:cubicBezTo>
                </a:path>
              </a:pathLst>
            </a:custGeom>
            <a:ln>
              <a:noFill/>
            </a:ln>
          </p:spPr>
          <p:style>
            <a:lnRef idx="3">
              <a:schemeClr val="lt1"/>
            </a:lnRef>
            <a:fillRef idx="1">
              <a:schemeClr val="accent1"/>
            </a:fillRef>
            <a:effectRef idx="1">
              <a:schemeClr val="accent1"/>
            </a:effectRef>
            <a:fontRef idx="minor">
              <a:schemeClr val="lt1"/>
            </a:fontRef>
          </p:style>
          <p:txBody>
            <a:bodyPr lIns="91437" tIns="45718" rIns="91437" bIns="45718" rtlCol="0" anchor="ctr"/>
            <a:lstStyle/>
            <a:p>
              <a:pPr algn="ctr" rtl="0"/>
              <a:endParaRPr>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23" name="Shape 623"/>
            <p:cNvSpPr/>
            <p:nvPr/>
          </p:nvSpPr>
          <p:spPr>
            <a:xfrm>
              <a:off x="222250" y="430212"/>
              <a:ext cx="101601" cy="10763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0" y="21600"/>
                    <a:pt x="0" y="21600"/>
                    <a:pt x="0" y="21600"/>
                  </a:cubicBezTo>
                  <a:cubicBezTo>
                    <a:pt x="0" y="1029"/>
                    <a:pt x="0" y="1029"/>
                    <a:pt x="0" y="1029"/>
                  </a:cubicBezTo>
                  <a:cubicBezTo>
                    <a:pt x="0" y="1029"/>
                    <a:pt x="1371" y="32"/>
                    <a:pt x="10629" y="0"/>
                  </a:cubicBezTo>
                  <a:cubicBezTo>
                    <a:pt x="19543" y="0"/>
                    <a:pt x="21600" y="1029"/>
                    <a:pt x="21600" y="1029"/>
                  </a:cubicBezTo>
                  <a:cubicBezTo>
                    <a:pt x="21600" y="21600"/>
                    <a:pt x="21600" y="21600"/>
                    <a:pt x="21600" y="21600"/>
                  </a:cubicBezTo>
                </a:path>
              </a:pathLst>
            </a:custGeom>
            <a:solidFill>
              <a:srgbClr val="B59BC5"/>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4" name="Shape 624"/>
            <p:cNvSpPr/>
            <p:nvPr/>
          </p:nvSpPr>
          <p:spPr>
            <a:xfrm>
              <a:off x="-1" y="430212"/>
              <a:ext cx="100013" cy="10763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0" y="21600"/>
                    <a:pt x="0" y="21600"/>
                    <a:pt x="0" y="21600"/>
                  </a:cubicBezTo>
                  <a:cubicBezTo>
                    <a:pt x="0" y="1029"/>
                    <a:pt x="0" y="1029"/>
                    <a:pt x="0" y="1029"/>
                  </a:cubicBezTo>
                  <a:cubicBezTo>
                    <a:pt x="0" y="1029"/>
                    <a:pt x="1371" y="32"/>
                    <a:pt x="10629" y="0"/>
                  </a:cubicBezTo>
                  <a:cubicBezTo>
                    <a:pt x="19886" y="0"/>
                    <a:pt x="21600" y="1029"/>
                    <a:pt x="21600" y="1029"/>
                  </a:cubicBezTo>
                  <a:lnTo>
                    <a:pt x="21600" y="21600"/>
                  </a:lnTo>
                  <a:close/>
                </a:path>
              </a:pathLst>
            </a:custGeom>
            <a:ln>
              <a:noFill/>
            </a:ln>
          </p:spPr>
          <p:style>
            <a:lnRef idx="3">
              <a:schemeClr val="lt1"/>
            </a:lnRef>
            <a:fillRef idx="1">
              <a:schemeClr val="accent3"/>
            </a:fillRef>
            <a:effectRef idx="1">
              <a:schemeClr val="accent3"/>
            </a:effectRef>
            <a:fontRef idx="minor">
              <a:schemeClr val="lt1"/>
            </a:fontRef>
          </p:style>
          <p:txBody>
            <a:bodyPr wrap="square" lIns="0" tIns="0" rIns="0" bIns="0" numCol="1" anchor="t">
              <a:noAutofit/>
            </a:bodyPr>
            <a:lstStyle/>
            <a:p>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5" name="Shape 625"/>
            <p:cNvSpPr/>
            <p:nvPr/>
          </p:nvSpPr>
          <p:spPr>
            <a:xfrm>
              <a:off x="96836" y="-1"/>
              <a:ext cx="131764" cy="182999"/>
            </a:xfrm>
            <a:custGeom>
              <a:avLst/>
              <a:gdLst/>
              <a:ahLst/>
              <a:cxnLst>
                <a:cxn ang="0">
                  <a:pos x="wd2" y="hd2"/>
                </a:cxn>
                <a:cxn ang="5400000">
                  <a:pos x="wd2" y="hd2"/>
                </a:cxn>
                <a:cxn ang="10800000">
                  <a:pos x="wd2" y="hd2"/>
                </a:cxn>
                <a:cxn ang="16200000">
                  <a:pos x="wd2" y="hd2"/>
                </a:cxn>
              </a:cxnLst>
              <a:rect l="0" t="0" r="r" b="b"/>
              <a:pathLst>
                <a:path w="21600" h="20749" extrusionOk="0">
                  <a:moveTo>
                    <a:pt x="0" y="19966"/>
                  </a:moveTo>
                  <a:cubicBezTo>
                    <a:pt x="0" y="19966"/>
                    <a:pt x="10273" y="21600"/>
                    <a:pt x="21600" y="20148"/>
                  </a:cubicBezTo>
                  <a:cubicBezTo>
                    <a:pt x="12644" y="0"/>
                    <a:pt x="12644" y="0"/>
                    <a:pt x="12644" y="0"/>
                  </a:cubicBezTo>
                  <a:cubicBezTo>
                    <a:pt x="7376" y="0"/>
                    <a:pt x="7376" y="0"/>
                    <a:pt x="7376" y="0"/>
                  </a:cubicBezTo>
                  <a:cubicBezTo>
                    <a:pt x="0" y="19966"/>
                    <a:pt x="0" y="19966"/>
                    <a:pt x="0" y="19966"/>
                  </a:cubicBezTo>
                </a:path>
              </a:pathLst>
            </a:custGeom>
            <a:solidFill>
              <a:srgbClr val="7B3A90"/>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6" name="Shape 626"/>
            <p:cNvSpPr/>
            <p:nvPr/>
          </p:nvSpPr>
          <p:spPr>
            <a:xfrm>
              <a:off x="163512" y="179387"/>
              <a:ext cx="152401" cy="298452"/>
            </a:xfrm>
            <a:custGeom>
              <a:avLst/>
              <a:gdLst/>
              <a:ahLst/>
              <a:cxnLst>
                <a:cxn ang="0">
                  <a:pos x="wd2" y="hd2"/>
                </a:cxn>
                <a:cxn ang="5400000">
                  <a:pos x="wd2" y="hd2"/>
                </a:cxn>
                <a:cxn ang="10800000">
                  <a:pos x="wd2" y="hd2"/>
                </a:cxn>
                <a:cxn ang="16200000">
                  <a:pos x="wd2" y="hd2"/>
                </a:cxn>
              </a:cxnLst>
              <a:rect l="0" t="0" r="r" b="b"/>
              <a:pathLst>
                <a:path w="21600" h="21600" extrusionOk="0">
                  <a:moveTo>
                    <a:pt x="9095" y="0"/>
                  </a:moveTo>
                  <a:cubicBezTo>
                    <a:pt x="6366" y="232"/>
                    <a:pt x="3638" y="232"/>
                    <a:pt x="1364" y="232"/>
                  </a:cubicBezTo>
                  <a:cubicBezTo>
                    <a:pt x="909" y="232"/>
                    <a:pt x="455" y="232"/>
                    <a:pt x="0" y="232"/>
                  </a:cubicBezTo>
                  <a:cubicBezTo>
                    <a:pt x="0" y="18465"/>
                    <a:pt x="0" y="18465"/>
                    <a:pt x="0" y="18465"/>
                  </a:cubicBezTo>
                  <a:cubicBezTo>
                    <a:pt x="5457" y="18465"/>
                    <a:pt x="7731" y="20555"/>
                    <a:pt x="8413" y="21600"/>
                  </a:cubicBezTo>
                  <a:cubicBezTo>
                    <a:pt x="8867" y="20787"/>
                    <a:pt x="10232" y="18232"/>
                    <a:pt x="15461" y="18116"/>
                  </a:cubicBezTo>
                  <a:cubicBezTo>
                    <a:pt x="15461" y="18116"/>
                    <a:pt x="15461" y="18116"/>
                    <a:pt x="15461" y="18116"/>
                  </a:cubicBezTo>
                  <a:cubicBezTo>
                    <a:pt x="18644" y="18116"/>
                    <a:pt x="20236" y="19161"/>
                    <a:pt x="21373" y="20090"/>
                  </a:cubicBezTo>
                  <a:cubicBezTo>
                    <a:pt x="21600" y="19858"/>
                    <a:pt x="21600" y="19858"/>
                    <a:pt x="21600" y="19858"/>
                  </a:cubicBezTo>
                  <a:cubicBezTo>
                    <a:pt x="9095" y="0"/>
                    <a:pt x="9095" y="0"/>
                    <a:pt x="9095" y="0"/>
                  </a:cubicBezTo>
                </a:path>
              </a:pathLst>
            </a:custGeom>
            <a:solidFill>
              <a:srgbClr val="C2B388"/>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7" name="Shape 627"/>
            <p:cNvSpPr/>
            <p:nvPr/>
          </p:nvSpPr>
          <p:spPr>
            <a:xfrm>
              <a:off x="163511" y="434974"/>
              <a:ext cx="61914" cy="10731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21600"/>
                    <a:pt x="0" y="21600"/>
                    <a:pt x="0" y="21600"/>
                  </a:cubicBezTo>
                  <a:cubicBezTo>
                    <a:pt x="21600" y="21600"/>
                    <a:pt x="21600" y="21600"/>
                    <a:pt x="21600" y="21600"/>
                  </a:cubicBezTo>
                  <a:cubicBezTo>
                    <a:pt x="21600" y="21568"/>
                    <a:pt x="21600" y="21568"/>
                    <a:pt x="21600" y="21568"/>
                  </a:cubicBezTo>
                  <a:cubicBezTo>
                    <a:pt x="20492" y="21568"/>
                    <a:pt x="20492" y="21568"/>
                    <a:pt x="20492" y="21568"/>
                  </a:cubicBezTo>
                  <a:cubicBezTo>
                    <a:pt x="20492" y="935"/>
                    <a:pt x="20492" y="935"/>
                    <a:pt x="20492" y="935"/>
                  </a:cubicBezTo>
                  <a:cubicBezTo>
                    <a:pt x="20492" y="935"/>
                    <a:pt x="20492" y="903"/>
                    <a:pt x="20492" y="870"/>
                  </a:cubicBezTo>
                  <a:cubicBezTo>
                    <a:pt x="18831" y="580"/>
                    <a:pt x="13292" y="0"/>
                    <a:pt x="0" y="0"/>
                  </a:cubicBezTo>
                </a:path>
              </a:pathLst>
            </a:custGeom>
            <a:ln>
              <a:noFill/>
            </a:ln>
          </p:spPr>
          <p:style>
            <a:lnRef idx="3">
              <a:schemeClr val="lt1"/>
            </a:lnRef>
            <a:fillRef idx="1">
              <a:schemeClr val="accent2"/>
            </a:fillRef>
            <a:effectRef idx="1">
              <a:schemeClr val="accent2"/>
            </a:effectRef>
            <a:fontRef idx="minor">
              <a:schemeClr val="lt1"/>
            </a:fontRef>
          </p:style>
          <p:txBody>
            <a:bodyPr lIns="91437" tIns="45718" rIns="91437" bIns="45718" rtlCol="0" anchor="ctr"/>
            <a:lstStyle/>
            <a:p>
              <a:pPr algn="ctr" rtl="0"/>
              <a:endParaRPr>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28" name="Shape 628"/>
            <p:cNvSpPr/>
            <p:nvPr/>
          </p:nvSpPr>
          <p:spPr>
            <a:xfrm>
              <a:off x="222250" y="430212"/>
              <a:ext cx="101601" cy="1076326"/>
            </a:xfrm>
            <a:custGeom>
              <a:avLst/>
              <a:gdLst/>
              <a:ahLst/>
              <a:cxnLst>
                <a:cxn ang="0">
                  <a:pos x="wd2" y="hd2"/>
                </a:cxn>
                <a:cxn ang="5400000">
                  <a:pos x="wd2" y="hd2"/>
                </a:cxn>
                <a:cxn ang="10800000">
                  <a:pos x="wd2" y="hd2"/>
                </a:cxn>
                <a:cxn ang="16200000">
                  <a:pos x="wd2" y="hd2"/>
                </a:cxn>
              </a:cxnLst>
              <a:rect l="0" t="0" r="r" b="b"/>
              <a:pathLst>
                <a:path w="21600" h="21600" extrusionOk="0">
                  <a:moveTo>
                    <a:pt x="10629" y="0"/>
                  </a:moveTo>
                  <a:cubicBezTo>
                    <a:pt x="10629" y="0"/>
                    <a:pt x="10629" y="0"/>
                    <a:pt x="10629" y="0"/>
                  </a:cubicBezTo>
                  <a:cubicBezTo>
                    <a:pt x="2743" y="32"/>
                    <a:pt x="686" y="739"/>
                    <a:pt x="0" y="964"/>
                  </a:cubicBezTo>
                  <a:cubicBezTo>
                    <a:pt x="0" y="996"/>
                    <a:pt x="0" y="1029"/>
                    <a:pt x="0" y="1029"/>
                  </a:cubicBezTo>
                  <a:cubicBezTo>
                    <a:pt x="0" y="21600"/>
                    <a:pt x="0" y="21600"/>
                    <a:pt x="0" y="21600"/>
                  </a:cubicBezTo>
                  <a:cubicBezTo>
                    <a:pt x="686" y="21600"/>
                    <a:pt x="686" y="21600"/>
                    <a:pt x="686" y="21600"/>
                  </a:cubicBezTo>
                  <a:cubicBezTo>
                    <a:pt x="21600" y="21600"/>
                    <a:pt x="21600" y="21600"/>
                    <a:pt x="21600" y="21600"/>
                  </a:cubicBezTo>
                  <a:cubicBezTo>
                    <a:pt x="21600" y="1029"/>
                    <a:pt x="21600" y="1029"/>
                    <a:pt x="21600" y="1029"/>
                  </a:cubicBezTo>
                  <a:cubicBezTo>
                    <a:pt x="21600" y="1029"/>
                    <a:pt x="20914" y="771"/>
                    <a:pt x="19543" y="546"/>
                  </a:cubicBezTo>
                  <a:cubicBezTo>
                    <a:pt x="17829" y="289"/>
                    <a:pt x="15429" y="0"/>
                    <a:pt x="10629" y="0"/>
                  </a:cubicBezTo>
                </a:path>
              </a:pathLst>
            </a:custGeom>
            <a:ln>
              <a:noFill/>
            </a:ln>
          </p:spPr>
          <p:style>
            <a:lnRef idx="3">
              <a:schemeClr val="lt1"/>
            </a:lnRef>
            <a:fillRef idx="1">
              <a:schemeClr val="accent4"/>
            </a:fillRef>
            <a:effectRef idx="1">
              <a:schemeClr val="accent4"/>
            </a:effectRef>
            <a:fontRef idx="minor">
              <a:schemeClr val="lt1"/>
            </a:fontRef>
          </p:style>
          <p:txBody>
            <a:bodyPr lIns="91437" tIns="45718" rIns="91437" bIns="45718" rtlCol="0" anchor="ctr"/>
            <a:lstStyle/>
            <a:p>
              <a:pPr algn="ctr" rtl="0"/>
              <a:endParaRPr>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29" name="Shape 629"/>
            <p:cNvSpPr/>
            <p:nvPr/>
          </p:nvSpPr>
          <p:spPr>
            <a:xfrm>
              <a:off x="163511" y="-1"/>
              <a:ext cx="65089" cy="182564"/>
            </a:xfrm>
            <a:custGeom>
              <a:avLst/>
              <a:gdLst/>
              <a:ahLst/>
              <a:cxnLst>
                <a:cxn ang="0">
                  <a:pos x="wd2" y="hd2"/>
                </a:cxn>
                <a:cxn ang="5400000">
                  <a:pos x="wd2" y="hd2"/>
                </a:cxn>
                <a:cxn ang="10800000">
                  <a:pos x="wd2" y="hd2"/>
                </a:cxn>
                <a:cxn ang="16200000">
                  <a:pos x="wd2" y="hd2"/>
                </a:cxn>
              </a:cxnLst>
              <a:rect l="0" t="0" r="r" b="b"/>
              <a:pathLst>
                <a:path w="21600" h="21600" extrusionOk="0">
                  <a:moveTo>
                    <a:pt x="3688" y="0"/>
                  </a:moveTo>
                  <a:cubicBezTo>
                    <a:pt x="0" y="0"/>
                    <a:pt x="0" y="0"/>
                    <a:pt x="0" y="0"/>
                  </a:cubicBezTo>
                  <a:cubicBezTo>
                    <a:pt x="0" y="21600"/>
                    <a:pt x="0" y="21600"/>
                    <a:pt x="0" y="21600"/>
                  </a:cubicBezTo>
                  <a:cubicBezTo>
                    <a:pt x="1054" y="21600"/>
                    <a:pt x="2107" y="21600"/>
                    <a:pt x="3161" y="21600"/>
                  </a:cubicBezTo>
                  <a:cubicBezTo>
                    <a:pt x="8429" y="21600"/>
                    <a:pt x="14751" y="21600"/>
                    <a:pt x="21073" y="21221"/>
                  </a:cubicBezTo>
                  <a:cubicBezTo>
                    <a:pt x="21600" y="21221"/>
                    <a:pt x="21600" y="21032"/>
                    <a:pt x="21600" y="21032"/>
                  </a:cubicBezTo>
                  <a:cubicBezTo>
                    <a:pt x="3688" y="0"/>
                    <a:pt x="3688" y="0"/>
                    <a:pt x="3688" y="0"/>
                  </a:cubicBezTo>
                </a:path>
              </a:pathLst>
            </a:custGeom>
            <a:solidFill>
              <a:schemeClr val="bg2">
                <a:lumMod val="75000"/>
              </a:schemeClr>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640" name="Group 640"/>
          <p:cNvGrpSpPr/>
          <p:nvPr/>
        </p:nvGrpSpPr>
        <p:grpSpPr>
          <a:xfrm>
            <a:off x="11336353" y="5210174"/>
            <a:ext cx="323809" cy="1508127"/>
            <a:chOff x="0" y="0"/>
            <a:chExt cx="323850" cy="1508125"/>
          </a:xfrm>
        </p:grpSpPr>
        <p:sp>
          <p:nvSpPr>
            <p:cNvPr id="631" name="Shape 631"/>
            <p:cNvSpPr/>
            <p:nvPr/>
          </p:nvSpPr>
          <p:spPr>
            <a:xfrm>
              <a:off x="11113" y="7937"/>
              <a:ext cx="304801" cy="493714"/>
            </a:xfrm>
            <a:custGeom>
              <a:avLst/>
              <a:gdLst/>
              <a:ahLst/>
              <a:cxnLst>
                <a:cxn ang="0">
                  <a:pos x="wd2" y="hd2"/>
                </a:cxn>
                <a:cxn ang="5400000">
                  <a:pos x="wd2" y="hd2"/>
                </a:cxn>
                <a:cxn ang="10800000">
                  <a:pos x="wd2" y="hd2"/>
                </a:cxn>
                <a:cxn ang="16200000">
                  <a:pos x="wd2" y="hd2"/>
                </a:cxn>
              </a:cxnLst>
              <a:rect l="0" t="0" r="r" b="b"/>
              <a:pathLst>
                <a:path w="21600" h="21600" extrusionOk="0">
                  <a:moveTo>
                    <a:pt x="21600" y="19516"/>
                  </a:moveTo>
                  <a:lnTo>
                    <a:pt x="11588" y="0"/>
                  </a:lnTo>
                  <a:lnTo>
                    <a:pt x="9450" y="0"/>
                  </a:lnTo>
                  <a:lnTo>
                    <a:pt x="0" y="20211"/>
                  </a:lnTo>
                  <a:lnTo>
                    <a:pt x="562" y="21600"/>
                  </a:lnTo>
                  <a:lnTo>
                    <a:pt x="20362" y="21531"/>
                  </a:lnTo>
                  <a:lnTo>
                    <a:pt x="21600" y="19516"/>
                  </a:lnTo>
                  <a:close/>
                </a:path>
              </a:pathLst>
            </a:custGeom>
            <a:solidFill>
              <a:srgbClr val="F8E9B2"/>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2" name="Shape 632"/>
            <p:cNvSpPr/>
            <p:nvPr/>
          </p:nvSpPr>
          <p:spPr>
            <a:xfrm>
              <a:off x="100013" y="434952"/>
              <a:ext cx="123826" cy="1073174"/>
            </a:xfrm>
            <a:custGeom>
              <a:avLst/>
              <a:gdLst/>
              <a:ahLst/>
              <a:cxnLst>
                <a:cxn ang="0">
                  <a:pos x="wd2" y="hd2"/>
                </a:cxn>
                <a:cxn ang="5400000">
                  <a:pos x="wd2" y="hd2"/>
                </a:cxn>
                <a:cxn ang="10800000">
                  <a:pos x="wd2" y="hd2"/>
                </a:cxn>
                <a:cxn ang="16200000">
                  <a:pos x="wd2" y="hd2"/>
                </a:cxn>
              </a:cxnLst>
              <a:rect l="0" t="0" r="r" b="b"/>
              <a:pathLst>
                <a:path w="21600" h="21569" extrusionOk="0">
                  <a:moveTo>
                    <a:pt x="21600" y="21569"/>
                  </a:moveTo>
                  <a:cubicBezTo>
                    <a:pt x="0" y="21569"/>
                    <a:pt x="0" y="21569"/>
                    <a:pt x="0" y="21569"/>
                  </a:cubicBezTo>
                  <a:cubicBezTo>
                    <a:pt x="0" y="999"/>
                    <a:pt x="0" y="999"/>
                    <a:pt x="0" y="999"/>
                  </a:cubicBezTo>
                  <a:cubicBezTo>
                    <a:pt x="0" y="999"/>
                    <a:pt x="1108" y="1"/>
                    <a:pt x="10523" y="1"/>
                  </a:cubicBezTo>
                  <a:cubicBezTo>
                    <a:pt x="19938" y="-31"/>
                    <a:pt x="21600" y="999"/>
                    <a:pt x="21600" y="999"/>
                  </a:cubicBezTo>
                  <a:cubicBezTo>
                    <a:pt x="21600" y="21569"/>
                    <a:pt x="21600" y="21569"/>
                    <a:pt x="21600" y="21569"/>
                  </a:cubicBezTo>
                </a:path>
              </a:pathLst>
            </a:custGeom>
            <a:ln>
              <a:noFill/>
            </a:ln>
          </p:spPr>
          <p:style>
            <a:lnRef idx="3">
              <a:schemeClr val="lt1"/>
            </a:lnRef>
            <a:fillRef idx="1">
              <a:schemeClr val="accent2"/>
            </a:fillRef>
            <a:effectRef idx="1">
              <a:schemeClr val="accent2"/>
            </a:effectRef>
            <a:fontRef idx="minor">
              <a:schemeClr val="lt1"/>
            </a:fontRef>
          </p:style>
          <p:txBody>
            <a:bodyPr lIns="91437" tIns="45718" rIns="91437" bIns="45718" rtlCol="0" anchor="ctr"/>
            <a:lstStyle/>
            <a:p>
              <a:pPr algn="ctr" rtl="0"/>
              <a:endParaRPr>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33" name="Shape 633"/>
            <p:cNvSpPr/>
            <p:nvPr/>
          </p:nvSpPr>
          <p:spPr>
            <a:xfrm>
              <a:off x="222250" y="430212"/>
              <a:ext cx="101601" cy="10763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0" y="21600"/>
                    <a:pt x="0" y="21600"/>
                    <a:pt x="0" y="21600"/>
                  </a:cubicBezTo>
                  <a:cubicBezTo>
                    <a:pt x="0" y="1029"/>
                    <a:pt x="0" y="1029"/>
                    <a:pt x="0" y="1029"/>
                  </a:cubicBezTo>
                  <a:cubicBezTo>
                    <a:pt x="0" y="1029"/>
                    <a:pt x="1371" y="32"/>
                    <a:pt x="10629" y="0"/>
                  </a:cubicBezTo>
                  <a:cubicBezTo>
                    <a:pt x="19543" y="0"/>
                    <a:pt x="21600" y="1029"/>
                    <a:pt x="21600" y="1029"/>
                  </a:cubicBezTo>
                  <a:cubicBezTo>
                    <a:pt x="21600" y="21600"/>
                    <a:pt x="21600" y="21600"/>
                    <a:pt x="21600" y="21600"/>
                  </a:cubicBezTo>
                </a:path>
              </a:pathLst>
            </a:custGeom>
            <a:solidFill>
              <a:srgbClr val="F77872"/>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4" name="Shape 634"/>
            <p:cNvSpPr/>
            <p:nvPr/>
          </p:nvSpPr>
          <p:spPr>
            <a:xfrm>
              <a:off x="-1" y="430212"/>
              <a:ext cx="101601" cy="10763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0" y="21600"/>
                    <a:pt x="0" y="21600"/>
                    <a:pt x="0" y="21600"/>
                  </a:cubicBezTo>
                  <a:cubicBezTo>
                    <a:pt x="0" y="1029"/>
                    <a:pt x="0" y="1029"/>
                    <a:pt x="0" y="1029"/>
                  </a:cubicBezTo>
                  <a:cubicBezTo>
                    <a:pt x="0" y="1029"/>
                    <a:pt x="1371" y="32"/>
                    <a:pt x="10629" y="0"/>
                  </a:cubicBezTo>
                  <a:cubicBezTo>
                    <a:pt x="19886" y="0"/>
                    <a:pt x="21600" y="1029"/>
                    <a:pt x="21600" y="1029"/>
                  </a:cubicBezTo>
                  <a:lnTo>
                    <a:pt x="21600" y="21600"/>
                  </a:lnTo>
                  <a:close/>
                </a:path>
              </a:pathLst>
            </a:custGeom>
            <a:ln>
              <a:noFill/>
            </a:ln>
          </p:spPr>
          <p:style>
            <a:lnRef idx="3">
              <a:schemeClr val="lt1"/>
            </a:lnRef>
            <a:fillRef idx="1">
              <a:schemeClr val="accent3"/>
            </a:fillRef>
            <a:effectRef idx="1">
              <a:schemeClr val="accent3"/>
            </a:effectRef>
            <a:fontRef idx="minor">
              <a:schemeClr val="lt1"/>
            </a:fontRef>
          </p:style>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5" name="Shape 635"/>
            <p:cNvSpPr/>
            <p:nvPr/>
          </p:nvSpPr>
          <p:spPr>
            <a:xfrm>
              <a:off x="98425" y="-1"/>
              <a:ext cx="130176" cy="184249"/>
            </a:xfrm>
            <a:custGeom>
              <a:avLst/>
              <a:gdLst/>
              <a:ahLst/>
              <a:cxnLst>
                <a:cxn ang="0">
                  <a:pos x="wd2" y="hd2"/>
                </a:cxn>
                <a:cxn ang="5400000">
                  <a:pos x="wd2" y="hd2"/>
                </a:cxn>
                <a:cxn ang="10800000">
                  <a:pos x="wd2" y="hd2"/>
                </a:cxn>
                <a:cxn ang="16200000">
                  <a:pos x="wd2" y="hd2"/>
                </a:cxn>
              </a:cxnLst>
              <a:rect l="0" t="0" r="r" b="b"/>
              <a:pathLst>
                <a:path w="21600" h="20718" extrusionOk="0">
                  <a:moveTo>
                    <a:pt x="0" y="19800"/>
                  </a:moveTo>
                  <a:cubicBezTo>
                    <a:pt x="0" y="19800"/>
                    <a:pt x="10273" y="21600"/>
                    <a:pt x="21600" y="20160"/>
                  </a:cubicBezTo>
                  <a:cubicBezTo>
                    <a:pt x="12644" y="0"/>
                    <a:pt x="12644" y="0"/>
                    <a:pt x="12644" y="0"/>
                  </a:cubicBezTo>
                  <a:cubicBezTo>
                    <a:pt x="7376" y="0"/>
                    <a:pt x="7376" y="0"/>
                    <a:pt x="7376" y="0"/>
                  </a:cubicBezTo>
                  <a:cubicBezTo>
                    <a:pt x="0" y="19800"/>
                    <a:pt x="0" y="19800"/>
                    <a:pt x="0" y="19800"/>
                  </a:cubicBezTo>
                </a:path>
              </a:pathLst>
            </a:custGeom>
            <a:solidFill>
              <a:schemeClr val="bg2">
                <a:lumMod val="75000"/>
              </a:schemeClr>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6" name="Shape 636"/>
            <p:cNvSpPr/>
            <p:nvPr/>
          </p:nvSpPr>
          <p:spPr>
            <a:xfrm>
              <a:off x="158749" y="179387"/>
              <a:ext cx="157164" cy="298452"/>
            </a:xfrm>
            <a:custGeom>
              <a:avLst/>
              <a:gdLst/>
              <a:ahLst/>
              <a:cxnLst>
                <a:cxn ang="0">
                  <a:pos x="wd2" y="hd2"/>
                </a:cxn>
                <a:cxn ang="5400000">
                  <a:pos x="wd2" y="hd2"/>
                </a:cxn>
                <a:cxn ang="10800000">
                  <a:pos x="wd2" y="hd2"/>
                </a:cxn>
                <a:cxn ang="16200000">
                  <a:pos x="wd2" y="hd2"/>
                </a:cxn>
              </a:cxnLst>
              <a:rect l="0" t="0" r="r" b="b"/>
              <a:pathLst>
                <a:path w="21600" h="21600" extrusionOk="0">
                  <a:moveTo>
                    <a:pt x="9698" y="0"/>
                  </a:moveTo>
                  <a:cubicBezTo>
                    <a:pt x="6833" y="232"/>
                    <a:pt x="4408" y="348"/>
                    <a:pt x="1984" y="348"/>
                  </a:cubicBezTo>
                  <a:cubicBezTo>
                    <a:pt x="1322" y="348"/>
                    <a:pt x="661" y="348"/>
                    <a:pt x="0" y="348"/>
                  </a:cubicBezTo>
                  <a:cubicBezTo>
                    <a:pt x="0" y="18465"/>
                    <a:pt x="0" y="18465"/>
                    <a:pt x="0" y="18465"/>
                  </a:cubicBezTo>
                  <a:cubicBezTo>
                    <a:pt x="0" y="18465"/>
                    <a:pt x="220" y="18465"/>
                    <a:pt x="220" y="18465"/>
                  </a:cubicBezTo>
                  <a:cubicBezTo>
                    <a:pt x="441" y="18465"/>
                    <a:pt x="441" y="18465"/>
                    <a:pt x="441" y="18465"/>
                  </a:cubicBezTo>
                  <a:cubicBezTo>
                    <a:pt x="5951" y="18465"/>
                    <a:pt x="8155" y="20555"/>
                    <a:pt x="8816" y="21600"/>
                  </a:cubicBezTo>
                  <a:cubicBezTo>
                    <a:pt x="9257" y="20787"/>
                    <a:pt x="10580" y="18232"/>
                    <a:pt x="15649" y="18116"/>
                  </a:cubicBezTo>
                  <a:cubicBezTo>
                    <a:pt x="15649" y="18116"/>
                    <a:pt x="15649" y="18116"/>
                    <a:pt x="15649" y="18116"/>
                  </a:cubicBezTo>
                  <a:cubicBezTo>
                    <a:pt x="18735" y="18116"/>
                    <a:pt x="20278" y="19161"/>
                    <a:pt x="21380" y="20090"/>
                  </a:cubicBezTo>
                  <a:cubicBezTo>
                    <a:pt x="21600" y="19858"/>
                    <a:pt x="21600" y="19858"/>
                    <a:pt x="21600" y="19858"/>
                  </a:cubicBezTo>
                  <a:cubicBezTo>
                    <a:pt x="9698" y="0"/>
                    <a:pt x="9698" y="0"/>
                    <a:pt x="9698" y="0"/>
                  </a:cubicBezTo>
                </a:path>
              </a:pathLst>
            </a:custGeom>
            <a:solidFill>
              <a:srgbClr val="C2B388"/>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7" name="Shape 637"/>
            <p:cNvSpPr/>
            <p:nvPr/>
          </p:nvSpPr>
          <p:spPr>
            <a:xfrm>
              <a:off x="158749" y="434974"/>
              <a:ext cx="65089" cy="1073151"/>
            </a:xfrm>
            <a:custGeom>
              <a:avLst/>
              <a:gdLst/>
              <a:ahLst/>
              <a:cxnLst>
                <a:cxn ang="0">
                  <a:pos x="wd2" y="hd2"/>
                </a:cxn>
                <a:cxn ang="5400000">
                  <a:pos x="wd2" y="hd2"/>
                </a:cxn>
                <a:cxn ang="10800000">
                  <a:pos x="wd2" y="hd2"/>
                </a:cxn>
                <a:cxn ang="16200000">
                  <a:pos x="wd2" y="hd2"/>
                </a:cxn>
              </a:cxnLst>
              <a:rect l="0" t="0" r="r" b="b"/>
              <a:pathLst>
                <a:path w="21600" h="21600" extrusionOk="0">
                  <a:moveTo>
                    <a:pt x="1054" y="0"/>
                  </a:moveTo>
                  <a:cubicBezTo>
                    <a:pt x="1054" y="0"/>
                    <a:pt x="1054" y="0"/>
                    <a:pt x="527" y="0"/>
                  </a:cubicBezTo>
                  <a:cubicBezTo>
                    <a:pt x="527" y="0"/>
                    <a:pt x="0" y="0"/>
                    <a:pt x="0" y="0"/>
                  </a:cubicBezTo>
                  <a:cubicBezTo>
                    <a:pt x="0" y="21600"/>
                    <a:pt x="0" y="21600"/>
                    <a:pt x="0" y="21600"/>
                  </a:cubicBezTo>
                  <a:cubicBezTo>
                    <a:pt x="21600" y="21600"/>
                    <a:pt x="21600" y="21600"/>
                    <a:pt x="21600" y="21600"/>
                  </a:cubicBezTo>
                  <a:cubicBezTo>
                    <a:pt x="21600" y="21568"/>
                    <a:pt x="21600" y="21568"/>
                    <a:pt x="21600" y="21568"/>
                  </a:cubicBezTo>
                  <a:cubicBezTo>
                    <a:pt x="21073" y="21568"/>
                    <a:pt x="21073" y="21568"/>
                    <a:pt x="21073" y="21568"/>
                  </a:cubicBezTo>
                  <a:cubicBezTo>
                    <a:pt x="21073" y="935"/>
                    <a:pt x="21073" y="935"/>
                    <a:pt x="21073" y="935"/>
                  </a:cubicBezTo>
                  <a:cubicBezTo>
                    <a:pt x="21073" y="935"/>
                    <a:pt x="21073" y="903"/>
                    <a:pt x="21073" y="870"/>
                  </a:cubicBezTo>
                  <a:cubicBezTo>
                    <a:pt x="19493" y="580"/>
                    <a:pt x="14224" y="0"/>
                    <a:pt x="1054" y="0"/>
                  </a:cubicBezTo>
                </a:path>
              </a:pathLst>
            </a:custGeom>
            <a:ln>
              <a:noFill/>
            </a:ln>
          </p:spPr>
          <p:style>
            <a:lnRef idx="3">
              <a:schemeClr val="lt1"/>
            </a:lnRef>
            <a:fillRef idx="1">
              <a:schemeClr val="accent1"/>
            </a:fillRef>
            <a:effectRef idx="1">
              <a:schemeClr val="accent1"/>
            </a:effectRef>
            <a:fontRef idx="minor">
              <a:schemeClr val="lt1"/>
            </a:fontRef>
          </p:style>
          <p:txBody>
            <a:bodyPr lIns="91437" tIns="45718" rIns="91437" bIns="45718" rtlCol="0" anchor="ctr"/>
            <a:lstStyle/>
            <a:p>
              <a:pPr algn="ctr" rtl="0"/>
              <a:endParaRPr>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38" name="Shape 638"/>
            <p:cNvSpPr/>
            <p:nvPr/>
          </p:nvSpPr>
          <p:spPr>
            <a:xfrm>
              <a:off x="222250" y="430212"/>
              <a:ext cx="101601" cy="1076326"/>
            </a:xfrm>
            <a:custGeom>
              <a:avLst/>
              <a:gdLst/>
              <a:ahLst/>
              <a:cxnLst>
                <a:cxn ang="0">
                  <a:pos x="wd2" y="hd2"/>
                </a:cxn>
                <a:cxn ang="5400000">
                  <a:pos x="wd2" y="hd2"/>
                </a:cxn>
                <a:cxn ang="10800000">
                  <a:pos x="wd2" y="hd2"/>
                </a:cxn>
                <a:cxn ang="16200000">
                  <a:pos x="wd2" y="hd2"/>
                </a:cxn>
              </a:cxnLst>
              <a:rect l="0" t="0" r="r" b="b"/>
              <a:pathLst>
                <a:path w="21600" h="21600" extrusionOk="0">
                  <a:moveTo>
                    <a:pt x="10629" y="0"/>
                  </a:moveTo>
                  <a:cubicBezTo>
                    <a:pt x="10629" y="0"/>
                    <a:pt x="10629" y="0"/>
                    <a:pt x="10629" y="0"/>
                  </a:cubicBezTo>
                  <a:cubicBezTo>
                    <a:pt x="2743" y="32"/>
                    <a:pt x="686" y="739"/>
                    <a:pt x="0" y="964"/>
                  </a:cubicBezTo>
                  <a:cubicBezTo>
                    <a:pt x="0" y="996"/>
                    <a:pt x="0" y="1029"/>
                    <a:pt x="0" y="1029"/>
                  </a:cubicBezTo>
                  <a:cubicBezTo>
                    <a:pt x="0" y="21600"/>
                    <a:pt x="0" y="21600"/>
                    <a:pt x="0" y="21600"/>
                  </a:cubicBezTo>
                  <a:cubicBezTo>
                    <a:pt x="343" y="21600"/>
                    <a:pt x="343" y="21600"/>
                    <a:pt x="343" y="21600"/>
                  </a:cubicBezTo>
                  <a:cubicBezTo>
                    <a:pt x="21600" y="21600"/>
                    <a:pt x="21600" y="21600"/>
                    <a:pt x="21600" y="21600"/>
                  </a:cubicBezTo>
                  <a:cubicBezTo>
                    <a:pt x="21600" y="1029"/>
                    <a:pt x="21600" y="1029"/>
                    <a:pt x="21600" y="1029"/>
                  </a:cubicBezTo>
                  <a:cubicBezTo>
                    <a:pt x="21600" y="1029"/>
                    <a:pt x="20914" y="771"/>
                    <a:pt x="19543" y="546"/>
                  </a:cubicBezTo>
                  <a:cubicBezTo>
                    <a:pt x="17829" y="289"/>
                    <a:pt x="15429" y="0"/>
                    <a:pt x="10629" y="0"/>
                  </a:cubicBezTo>
                </a:path>
              </a:pathLst>
            </a:custGeom>
            <a:ln>
              <a:noFill/>
            </a:ln>
          </p:spPr>
          <p:style>
            <a:lnRef idx="3">
              <a:schemeClr val="lt1"/>
            </a:lnRef>
            <a:fillRef idx="1">
              <a:schemeClr val="accent4"/>
            </a:fillRef>
            <a:effectRef idx="1">
              <a:schemeClr val="accent4"/>
            </a:effectRef>
            <a:fontRef idx="minor">
              <a:schemeClr val="lt1"/>
            </a:fontRef>
          </p:style>
          <p:txBody>
            <a:bodyPr lIns="91437" tIns="45718" rIns="91437" bIns="45718" rtlCol="0" anchor="ctr"/>
            <a:lstStyle/>
            <a:p>
              <a:pPr algn="ctr" rtl="0"/>
              <a:endParaRPr>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39" name="Shape 639"/>
            <p:cNvSpPr/>
            <p:nvPr/>
          </p:nvSpPr>
          <p:spPr>
            <a:xfrm>
              <a:off x="158750" y="-1"/>
              <a:ext cx="69851" cy="184151"/>
            </a:xfrm>
            <a:custGeom>
              <a:avLst/>
              <a:gdLst/>
              <a:ahLst/>
              <a:cxnLst>
                <a:cxn ang="0">
                  <a:pos x="wd2" y="hd2"/>
                </a:cxn>
                <a:cxn ang="5400000">
                  <a:pos x="wd2" y="hd2"/>
                </a:cxn>
                <a:cxn ang="10800000">
                  <a:pos x="wd2" y="hd2"/>
                </a:cxn>
                <a:cxn ang="16200000">
                  <a:pos x="wd2" y="hd2"/>
                </a:cxn>
              </a:cxnLst>
              <a:rect l="0" t="0" r="r" b="b"/>
              <a:pathLst>
                <a:path w="21600" h="21600" extrusionOk="0">
                  <a:moveTo>
                    <a:pt x="4909" y="0"/>
                  </a:moveTo>
                  <a:cubicBezTo>
                    <a:pt x="0" y="0"/>
                    <a:pt x="0" y="0"/>
                    <a:pt x="0" y="0"/>
                  </a:cubicBezTo>
                  <a:cubicBezTo>
                    <a:pt x="0" y="21600"/>
                    <a:pt x="0" y="21600"/>
                    <a:pt x="0" y="21600"/>
                  </a:cubicBezTo>
                  <a:cubicBezTo>
                    <a:pt x="1473" y="21600"/>
                    <a:pt x="2945" y="21600"/>
                    <a:pt x="4418" y="21600"/>
                  </a:cubicBezTo>
                  <a:cubicBezTo>
                    <a:pt x="9818" y="21600"/>
                    <a:pt x="15218" y="21412"/>
                    <a:pt x="21600" y="21037"/>
                  </a:cubicBezTo>
                  <a:cubicBezTo>
                    <a:pt x="21600" y="21037"/>
                    <a:pt x="21600" y="21037"/>
                    <a:pt x="21600" y="21037"/>
                  </a:cubicBezTo>
                  <a:cubicBezTo>
                    <a:pt x="4909" y="0"/>
                    <a:pt x="4909" y="0"/>
                    <a:pt x="4909" y="0"/>
                  </a:cubicBezTo>
                </a:path>
              </a:pathLst>
            </a:custGeom>
            <a:solidFill>
              <a:srgbClr val="9C3D1D"/>
            </a:solidFill>
            <a:ln w="12700" cap="flat">
              <a:noFill/>
              <a:miter lim="400000"/>
            </a:ln>
            <a:effectLst/>
          </p:spPr>
          <p:txBody>
            <a:bodyPr wrap="square" lIns="0" tIns="0" rIns="0" bIns="0" numCol="1" anchor="t">
              <a:noAutofit/>
            </a:bodyPr>
            <a:lstStyle/>
            <a:p>
              <a:pPr lvl="0"/>
              <a:endParaRPr>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668" name="Shape 668"/>
          <p:cNvSpPr/>
          <p:nvPr/>
        </p:nvSpPr>
        <p:spPr>
          <a:xfrm>
            <a:off x="7451519" y="2376530"/>
            <a:ext cx="3215288" cy="1815882"/>
          </a:xfrm>
          <a:prstGeom prst="rect">
            <a:avLst/>
          </a:prstGeom>
          <a:ln w="12700">
            <a:miter lim="400000"/>
          </a:ln>
        </p:spPr>
        <p:txBody>
          <a:bodyPr lIns="45719" rIns="45719">
            <a:spAutoFit/>
          </a:bodyPr>
          <a:lstStyle/>
          <a:p>
            <a:r>
              <a:rPr lang="en-US" altLang="zh-CN" sz="1400" spc="75" dirty="0" err="1">
                <a:latin typeface="Arial" panose="020B0604020202020204" pitchFamily="34" charset="0"/>
                <a:ea typeface="等线" panose="02010600030101010101" pitchFamily="2" charset="-122"/>
              </a:rPr>
              <a:t>SP</a:t>
            </a:r>
            <a:r>
              <a:rPr lang="en-US" altLang="zh-CN" sz="1400" spc="75" baseline="-25000" dirty="0" err="1">
                <a:latin typeface="Arial" panose="020B0604020202020204" pitchFamily="34" charset="0"/>
                <a:ea typeface="等线" panose="02010600030101010101" pitchFamily="2" charset="-122"/>
              </a:rPr>
              <a:t>i</a:t>
            </a:r>
            <a:r>
              <a:rPr lang="zh-CN" altLang="zh-CN" sz="1400" spc="75" dirty="0">
                <a:latin typeface="Arial" panose="020B0604020202020204" pitchFamily="34" charset="0"/>
                <a:ea typeface="等线" panose="02010600030101010101" pitchFamily="2" charset="-122"/>
                <a:cs typeface="Arial" panose="020B0604020202020204" pitchFamily="34" charset="0"/>
              </a:rPr>
              <a:t>使用底层操作系统的随机数生成器产生大于</a:t>
            </a:r>
            <a:r>
              <a:rPr lang="en-US" altLang="zh-CN" sz="1400" spc="75" dirty="0">
                <a:latin typeface="Arial" panose="020B0604020202020204" pitchFamily="34" charset="0"/>
                <a:ea typeface="等线" panose="02010600030101010101" pitchFamily="2" charset="-122"/>
              </a:rPr>
              <a:t>256</a:t>
            </a:r>
            <a:r>
              <a:rPr lang="zh-CN" altLang="zh-CN" sz="1400" spc="75" dirty="0">
                <a:latin typeface="Arial" panose="020B0604020202020204" pitchFamily="34" charset="0"/>
                <a:ea typeface="等线" panose="02010600030101010101" pitchFamily="2" charset="-122"/>
                <a:cs typeface="Arial" panose="020B0604020202020204" pitchFamily="34" charset="0"/>
              </a:rPr>
              <a:t>位的随机数。</a:t>
            </a:r>
            <a:endParaRPr lang="en-US" altLang="zh-CN" sz="1400" spc="75" dirty="0">
              <a:latin typeface="Arial" panose="020B0604020202020204" pitchFamily="34" charset="0"/>
              <a:ea typeface="等线" panose="02010600030101010101" pitchFamily="2" charset="-122"/>
              <a:cs typeface="Arial" panose="020B0604020202020204" pitchFamily="34" charset="0"/>
            </a:endParaRPr>
          </a:p>
          <a:p>
            <a:endParaRPr lang="en-US" altLang="zh-CN" sz="1400" kern="100" spc="75" dirty="0">
              <a:latin typeface="Arial" panose="020B0604020202020204" pitchFamily="34" charset="0"/>
              <a:ea typeface="等线" panose="02010600030101010101" pitchFamily="2" charset="-122"/>
              <a:cs typeface="Arial" panose="020B0604020202020204" pitchFamily="34" charset="0"/>
            </a:endParaRPr>
          </a:p>
          <a:p>
            <a:endParaRPr lang="en-US" altLang="zh-CN" sz="1400" kern="100" spc="75" dirty="0">
              <a:latin typeface="Arial" panose="020B0604020202020204" pitchFamily="34" charset="0"/>
              <a:ea typeface="等线" panose="02010600030101010101" pitchFamily="2" charset="-122"/>
              <a:cs typeface="Arial" panose="020B0604020202020204" pitchFamily="34" charset="0"/>
            </a:endParaRPr>
          </a:p>
          <a:p>
            <a:endParaRPr lang="en-US" altLang="zh-CN" sz="1400" kern="100" spc="75" dirty="0">
              <a:latin typeface="Arial" panose="020B0604020202020204" pitchFamily="34" charset="0"/>
              <a:ea typeface="等线" panose="02010600030101010101" pitchFamily="2" charset="-122"/>
              <a:cs typeface="Times New Roman" panose="02020603050405020304" pitchFamily="18" charset="0"/>
            </a:endParaRPr>
          </a:p>
          <a:p>
            <a:r>
              <a:rPr lang="en-US" altLang="zh-CN" sz="1400" kern="100" spc="75" dirty="0" err="1">
                <a:latin typeface="Arial" panose="020B0604020202020204" pitchFamily="34" charset="0"/>
                <a:ea typeface="等线" panose="02010600030101010101" pitchFamily="2" charset="-122"/>
                <a:cs typeface="Times New Roman" panose="02020603050405020304" pitchFamily="18" charset="0"/>
              </a:rPr>
              <a:t>SK</a:t>
            </a:r>
            <a:r>
              <a:rPr lang="en-US" altLang="zh-CN" sz="1400" kern="100" spc="75" baseline="-25000" dirty="0" err="1">
                <a:latin typeface="Arial" panose="020B0604020202020204" pitchFamily="34" charset="0"/>
                <a:ea typeface="等线" panose="02010600030101010101" pitchFamily="2" charset="-122"/>
                <a:cs typeface="Times New Roman" panose="02020603050405020304" pitchFamily="18" charset="0"/>
              </a:rPr>
              <a:t>SPi</a:t>
            </a:r>
            <a:r>
              <a:rPr lang="zh-CN" altLang="zh-CN" sz="1400" kern="100" spc="75" dirty="0">
                <a:latin typeface="Arial" panose="020B0604020202020204" pitchFamily="34" charset="0"/>
                <a:ea typeface="等线" panose="02010600030101010101" pitchFamily="2" charset="-122"/>
                <a:cs typeface="Arial" panose="020B0604020202020204" pitchFamily="34" charset="0"/>
              </a:rPr>
              <a:t>用于验证节点标识的签名。</a:t>
            </a:r>
            <a:r>
              <a:rPr lang="en-US" altLang="zh-CN" sz="1400" kern="100" spc="75" dirty="0" err="1">
                <a:latin typeface="Arial" panose="020B0604020202020204" pitchFamily="34" charset="0"/>
                <a:ea typeface="等线" panose="02010600030101010101" pitchFamily="2" charset="-122"/>
                <a:cs typeface="Times New Roman" panose="02020603050405020304" pitchFamily="18" charset="0"/>
              </a:rPr>
              <a:t>SK</a:t>
            </a:r>
            <a:r>
              <a:rPr lang="en-US" altLang="zh-CN" sz="1400" kern="100" spc="75" baseline="-25000" dirty="0" err="1">
                <a:latin typeface="Arial" panose="020B0604020202020204" pitchFamily="34" charset="0"/>
                <a:ea typeface="等线" panose="02010600030101010101" pitchFamily="2" charset="-122"/>
                <a:cs typeface="Times New Roman" panose="02020603050405020304" pitchFamily="18" charset="0"/>
              </a:rPr>
              <a:t>SPi</a:t>
            </a:r>
            <a:r>
              <a:rPr lang="zh-CN" altLang="zh-CN" sz="1400" kern="100" spc="75" dirty="0">
                <a:latin typeface="Arial" panose="020B0604020202020204" pitchFamily="34" charset="0"/>
                <a:ea typeface="等线" panose="02010600030101010101" pitchFamily="2" charset="-122"/>
                <a:cs typeface="Arial" panose="020B0604020202020204" pitchFamily="34" charset="0"/>
              </a:rPr>
              <a:t>必须始终保密，并且必须备份和保护，所以将它们加密存储在</a:t>
            </a:r>
            <a:r>
              <a:rPr lang="en-US" altLang="zh-CN" sz="1400" kern="100" spc="75" dirty="0">
                <a:latin typeface="Arial" panose="020B0604020202020204" pitchFamily="34" charset="0"/>
                <a:ea typeface="等线" panose="02010600030101010101" pitchFamily="2" charset="-122"/>
                <a:cs typeface="Times New Roman" panose="02020603050405020304" pitchFamily="18" charset="0"/>
              </a:rPr>
              <a:t>SDI</a:t>
            </a:r>
            <a:r>
              <a:rPr lang="zh-CN" altLang="zh-CN" sz="1400" kern="100" spc="75" dirty="0">
                <a:latin typeface="Arial" panose="020B0604020202020204" pitchFamily="34" charset="0"/>
                <a:ea typeface="等线" panose="02010600030101010101" pitchFamily="2" charset="-122"/>
                <a:cs typeface="Arial" panose="020B0604020202020204" pitchFamily="34" charset="0"/>
              </a:rPr>
              <a:t>中。</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DF7901AF-162D-4484-BBF9-8AD9AFDB52DA}"/>
              </a:ext>
            </a:extLst>
          </p:cNvPr>
          <p:cNvPicPr>
            <a:picLocks noChangeAspect="1"/>
          </p:cNvPicPr>
          <p:nvPr/>
        </p:nvPicPr>
        <p:blipFill>
          <a:blip r:embed="rId3"/>
          <a:stretch>
            <a:fillRect/>
          </a:stretch>
        </p:blipFill>
        <p:spPr>
          <a:xfrm>
            <a:off x="1697904" y="1321082"/>
            <a:ext cx="5250970" cy="45727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indefinite" fill="hold"/>
                                        <p:tgtEl>
                                          <p:spTgt spid="620"/>
                                        </p:tgtEl>
                                        <p:attrNameLst>
                                          <p:attrName>style.visibility</p:attrName>
                                        </p:attrNameLst>
                                      </p:cBhvr>
                                      <p:to>
                                        <p:strVal val="visible"/>
                                      </p:to>
                                    </p:set>
                                    <p:animEffect transition="in" filter="wipe(down)">
                                      <p:cBhvr>
                                        <p:cTn id="7" dur="500"/>
                                        <p:tgtEl>
                                          <p:spTgt spid="62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indefinite" fill="hold"/>
                                        <p:tgtEl>
                                          <p:spTgt spid="630"/>
                                        </p:tgtEl>
                                        <p:attrNameLst>
                                          <p:attrName>style.visibility</p:attrName>
                                        </p:attrNameLst>
                                      </p:cBhvr>
                                      <p:to>
                                        <p:strVal val="visible"/>
                                      </p:to>
                                    </p:set>
                                    <p:animEffect transition="in" filter="wipe(down)">
                                      <p:cBhvr>
                                        <p:cTn id="11" dur="500"/>
                                        <p:tgtEl>
                                          <p:spTgt spid="630"/>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indefinite" fill="hold"/>
                                        <p:tgtEl>
                                          <p:spTgt spid="640"/>
                                        </p:tgtEl>
                                        <p:attrNameLst>
                                          <p:attrName>style.visibility</p:attrName>
                                        </p:attrNameLst>
                                      </p:cBhvr>
                                      <p:to>
                                        <p:strVal val="visible"/>
                                      </p:to>
                                    </p:set>
                                    <p:animEffect transition="in" filter="wipe(down)">
                                      <p:cBhvr>
                                        <p:cTn id="15" dur="500"/>
                                        <p:tgtEl>
                                          <p:spTgt spid="640"/>
                                        </p:tgtEl>
                                      </p:cBhvr>
                                    </p:animEffect>
                                  </p:childTnLst>
                                </p:cTn>
                              </p:par>
                            </p:childTnLst>
                          </p:cTn>
                        </p:par>
                        <p:par>
                          <p:cTn id="16" fill="hold">
                            <p:stCondLst>
                              <p:cond delay="500"/>
                            </p:stCondLst>
                            <p:childTnLst>
                              <p:par>
                                <p:cTn id="17" presetID="2" presetClass="entr" presetSubtype="2" fill="hold" grpId="0" nodeType="afterEffect">
                                  <p:stCondLst>
                                    <p:cond delay="0"/>
                                  </p:stCondLst>
                                  <p:childTnLst>
                                    <p:set>
                                      <p:cBhvr>
                                        <p:cTn id="18" dur="indefinite" fill="hold"/>
                                        <p:tgtEl>
                                          <p:spTgt spid="668"/>
                                        </p:tgtEl>
                                        <p:attrNameLst>
                                          <p:attrName>style.visibility</p:attrName>
                                        </p:attrNameLst>
                                      </p:cBhvr>
                                      <p:to>
                                        <p:strVal val="visible"/>
                                      </p:to>
                                    </p:set>
                                    <p:anim calcmode="lin" valueType="num">
                                      <p:cBhvr>
                                        <p:cTn id="19" dur="500" fill="hold"/>
                                        <p:tgtEl>
                                          <p:spTgt spid="668"/>
                                        </p:tgtEl>
                                        <p:attrNameLst>
                                          <p:attrName>ppt_x</p:attrName>
                                        </p:attrNameLst>
                                      </p:cBhvr>
                                      <p:tavLst>
                                        <p:tav tm="0">
                                          <p:val>
                                            <p:strVal val="1+#ppt_w/2"/>
                                          </p:val>
                                        </p:tav>
                                        <p:tav tm="100000">
                                          <p:val>
                                            <p:strVal val="#ppt_x"/>
                                          </p:val>
                                        </p:tav>
                                      </p:tavLst>
                                    </p:anim>
                                    <p:anim calcmode="lin" valueType="num">
                                      <p:cBhvr>
                                        <p:cTn id="20" dur="500" fill="hold"/>
                                        <p:tgtEl>
                                          <p:spTgt spid="6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 grpId="0" animBg="1" advAuto="0"/>
      <p:bldP spid="630" grpId="0" animBg="1" advAuto="0"/>
      <p:bldP spid="640" grpId="0" animBg="1" advAuto="0"/>
      <p:bldP spid="668"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31373" y="890653"/>
            <a:ext cx="3725405" cy="523220"/>
          </a:xfrm>
          <a:prstGeom prst="rect">
            <a:avLst/>
          </a:prstGeom>
          <a:noFill/>
        </p:spPr>
        <p:txBody>
          <a:bodyPr wrap="square" rtlCol="0">
            <a:spAutoFit/>
          </a:bodyPr>
          <a:lstStyle/>
          <a:p>
            <a:r>
              <a:rPr lang="en-US" altLang="zh-CN" sz="1400" kern="100" spc="75" dirty="0">
                <a:latin typeface="Arial" panose="020B0604020202020204" pitchFamily="34" charset="0"/>
                <a:ea typeface="等线" panose="02010600030101010101" pitchFamily="2" charset="-122"/>
                <a:cs typeface="Times New Roman" panose="02020603050405020304" pitchFamily="18" charset="0"/>
              </a:rPr>
              <a:t>SDI</a:t>
            </a:r>
            <a:r>
              <a:rPr lang="zh-CN" altLang="zh-CN" sz="1400" kern="100" spc="75" dirty="0">
                <a:latin typeface="Arial" panose="020B0604020202020204" pitchFamily="34" charset="0"/>
                <a:ea typeface="等线" panose="02010600030101010101" pitchFamily="2" charset="-122"/>
                <a:cs typeface="Arial" panose="020B0604020202020204" pitchFamily="34" charset="0"/>
              </a:rPr>
              <a:t>为</a:t>
            </a:r>
            <a:r>
              <a:rPr lang="en-US" altLang="zh-CN" sz="1400" kern="100" spc="75" dirty="0" err="1">
                <a:latin typeface="Arial" panose="020B0604020202020204" pitchFamily="34" charset="0"/>
                <a:ea typeface="等线" panose="02010600030101010101" pitchFamily="2" charset="-122"/>
                <a:cs typeface="Times New Roman" panose="02020603050405020304" pitchFamily="18" charset="0"/>
              </a:rPr>
              <a:t>SM</a:t>
            </a:r>
            <a:r>
              <a:rPr lang="en-US" altLang="zh-CN" sz="1400" kern="100" spc="75" baseline="-25000" dirty="0" err="1">
                <a:latin typeface="Arial" panose="020B0604020202020204" pitchFamily="34" charset="0"/>
                <a:ea typeface="等线" panose="02010600030101010101" pitchFamily="2" charset="-122"/>
                <a:cs typeface="Times New Roman" panose="02020603050405020304" pitchFamily="18" charset="0"/>
              </a:rPr>
              <a:t>ij</a:t>
            </a:r>
            <a:r>
              <a:rPr lang="en-US" altLang="zh-CN" sz="1400" kern="100" spc="75" dirty="0">
                <a:latin typeface="Arial" panose="020B0604020202020204" pitchFamily="34" charset="0"/>
                <a:ea typeface="等线" panose="02010600030101010101" pitchFamily="2" charset="-122"/>
                <a:cs typeface="Times New Roman" panose="02020603050405020304" pitchFamily="18" charset="0"/>
              </a:rPr>
              <a:t>(</a:t>
            </a:r>
            <a:r>
              <a:rPr lang="en-US" altLang="zh-CN" sz="1400" kern="100" spc="75" dirty="0" err="1">
                <a:latin typeface="Arial" panose="020B0604020202020204" pitchFamily="34" charset="0"/>
                <a:ea typeface="等线" panose="02010600030101010101" pitchFamily="2" charset="-122"/>
                <a:cs typeface="Times New Roman" panose="02020603050405020304" pitchFamily="18" charset="0"/>
              </a:rPr>
              <a:t>SP</a:t>
            </a:r>
            <a:r>
              <a:rPr lang="en-US" altLang="zh-CN" sz="1400" kern="100" spc="75" baseline="-25000" dirty="0" err="1">
                <a:latin typeface="Arial" panose="020B0604020202020204" pitchFamily="34" charset="0"/>
                <a:ea typeface="等线" panose="02010600030101010101" pitchFamily="2" charset="-122"/>
                <a:cs typeface="Times New Roman" panose="02020603050405020304" pitchFamily="18" charset="0"/>
              </a:rPr>
              <a:t>i</a:t>
            </a:r>
            <a:r>
              <a:rPr lang="zh-CN" altLang="zh-CN" sz="1400" kern="100" spc="75" dirty="0">
                <a:latin typeface="Arial" panose="020B0604020202020204" pitchFamily="34" charset="0"/>
                <a:ea typeface="等线" panose="02010600030101010101" pitchFamily="2" charset="-122"/>
                <a:cs typeface="Arial" panose="020B0604020202020204" pitchFamily="34" charset="0"/>
              </a:rPr>
              <a:t>管理的第</a:t>
            </a:r>
            <a:r>
              <a:rPr lang="en-US" altLang="zh-CN" sz="1400" kern="100" spc="75" dirty="0">
                <a:latin typeface="Arial" panose="020B0604020202020204" pitchFamily="34" charset="0"/>
                <a:ea typeface="等线" panose="02010600030101010101" pitchFamily="2" charset="-122"/>
                <a:cs typeface="Times New Roman" panose="02020603050405020304" pitchFamily="18" charset="0"/>
              </a:rPr>
              <a:t>j</a:t>
            </a:r>
            <a:r>
              <a:rPr lang="zh-CN" altLang="zh-CN" sz="1400" kern="100" spc="75" dirty="0">
                <a:latin typeface="Arial" panose="020B0604020202020204" pitchFamily="34" charset="0"/>
                <a:ea typeface="等线" panose="02010600030101010101" pitchFamily="2" charset="-122"/>
                <a:cs typeface="Arial" panose="020B0604020202020204" pitchFamily="34" charset="0"/>
              </a:rPr>
              <a:t>个</a:t>
            </a:r>
            <a:r>
              <a:rPr lang="en-US" altLang="zh-CN" sz="1400" kern="100" spc="75" dirty="0">
                <a:latin typeface="Arial" panose="020B0604020202020204" pitchFamily="34" charset="0"/>
                <a:ea typeface="等线" panose="02010600030101010101" pitchFamily="2" charset="-122"/>
                <a:cs typeface="Times New Roman" panose="02020603050405020304" pitchFamily="18" charset="0"/>
              </a:rPr>
              <a:t>SM)</a:t>
            </a:r>
            <a:r>
              <a:rPr lang="zh-CN" altLang="zh-CN" sz="1400" kern="100" spc="75" dirty="0">
                <a:latin typeface="Arial" panose="020B0604020202020204" pitchFamily="34" charset="0"/>
                <a:ea typeface="等线" panose="02010600030101010101" pitchFamily="2" charset="-122"/>
                <a:cs typeface="Arial" panose="020B0604020202020204" pitchFamily="34" charset="0"/>
              </a:rPr>
              <a:t>生成一条索引顺序相反的</a:t>
            </a:r>
            <a:r>
              <a:rPr lang="en-US" altLang="zh-CN" sz="1400" kern="100" spc="75" dirty="0">
                <a:latin typeface="Arial" panose="020B0604020202020204" pitchFamily="34" charset="0"/>
                <a:ea typeface="等线" panose="02010600030101010101" pitchFamily="2" charset="-122"/>
                <a:cs typeface="Times New Roman" panose="02020603050405020304" pitchFamily="18" charset="0"/>
              </a:rPr>
              <a:t>hash</a:t>
            </a:r>
            <a:r>
              <a:rPr lang="zh-CN" altLang="zh-CN" sz="1400" kern="100" spc="75" dirty="0">
                <a:latin typeface="Arial" panose="020B0604020202020204" pitchFamily="34" charset="0"/>
                <a:ea typeface="等线" panose="02010600030101010101" pitchFamily="2" charset="-122"/>
                <a:cs typeface="Arial" panose="020B0604020202020204" pitchFamily="34" charset="0"/>
              </a:rPr>
              <a:t>链，并由</a:t>
            </a:r>
            <a:r>
              <a:rPr lang="en-US" altLang="zh-CN" sz="1400" kern="100" spc="75" dirty="0" err="1">
                <a:latin typeface="Arial" panose="020B0604020202020204" pitchFamily="34" charset="0"/>
                <a:ea typeface="等线" panose="02010600030101010101" pitchFamily="2" charset="-122"/>
                <a:cs typeface="Times New Roman" panose="02020603050405020304" pitchFamily="18" charset="0"/>
              </a:rPr>
              <a:t>SP</a:t>
            </a:r>
            <a:r>
              <a:rPr lang="en-US" altLang="zh-CN" sz="1400" kern="100" spc="75" baseline="-25000" dirty="0" err="1">
                <a:latin typeface="Arial" panose="020B0604020202020204" pitchFamily="34" charset="0"/>
                <a:ea typeface="等线" panose="02010600030101010101" pitchFamily="2" charset="-122"/>
                <a:cs typeface="Times New Roman" panose="02020603050405020304" pitchFamily="18" charset="0"/>
              </a:rPr>
              <a:t>i</a:t>
            </a:r>
            <a:r>
              <a:rPr lang="zh-CN" altLang="zh-CN" sz="1400" kern="100" spc="75" dirty="0">
                <a:latin typeface="Arial" panose="020B0604020202020204" pitchFamily="34" charset="0"/>
                <a:ea typeface="等线" panose="02010600030101010101" pitchFamily="2" charset="-122"/>
                <a:cs typeface="Arial" panose="020B0604020202020204" pitchFamily="34" charset="0"/>
              </a:rPr>
              <a:t>管理：</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2" name="标题 1"/>
          <p:cNvSpPr>
            <a:spLocks noGrp="1"/>
          </p:cNvSpPr>
          <p:nvPr>
            <p:ph type="title"/>
          </p:nvPr>
        </p:nvSpPr>
        <p:spPr>
          <a:xfrm>
            <a:off x="838200" y="355945"/>
            <a:ext cx="10515600" cy="476704"/>
          </a:xfrm>
        </p:spPr>
        <p:txBody>
          <a:bodyPr>
            <a:normAutofit/>
          </a:bodyPr>
          <a:lstStyle/>
          <a:p>
            <a:r>
              <a:rPr lang="zh-CN" altLang="en-US" dirty="0">
                <a:solidFill>
                  <a:srgbClr val="86A4DA"/>
                </a:solidFill>
              </a:rPr>
              <a:t>密钥生成阶段</a:t>
            </a:r>
          </a:p>
        </p:txBody>
      </p:sp>
      <p:pic>
        <p:nvPicPr>
          <p:cNvPr id="28" name="图片 27" descr="C:\Users\14269\AppData\Local\Temp\1590219225(1).png">
            <a:extLst>
              <a:ext uri="{FF2B5EF4-FFF2-40B4-BE49-F238E27FC236}">
                <a16:creationId xmlns:a16="http://schemas.microsoft.com/office/drawing/2014/main" id="{C7D99EEF-FA9C-47C0-B108-92705A5A9D0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934" y="1545548"/>
            <a:ext cx="4404461" cy="4656779"/>
          </a:xfrm>
          <a:prstGeom prst="rect">
            <a:avLst/>
          </a:prstGeom>
          <a:noFill/>
          <a:ln>
            <a:noFill/>
          </a:ln>
        </p:spPr>
      </p:pic>
      <p:pic>
        <p:nvPicPr>
          <p:cNvPr id="29" name="图片 28" descr="C:\Users\14269\AppData\Local\Temp\1590217714(1).png">
            <a:extLst>
              <a:ext uri="{FF2B5EF4-FFF2-40B4-BE49-F238E27FC236}">
                <a16:creationId xmlns:a16="http://schemas.microsoft.com/office/drawing/2014/main" id="{41CC8CCD-0E78-47AE-973A-D63166EDDD7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9631" y="5963975"/>
            <a:ext cx="958777" cy="476704"/>
          </a:xfrm>
          <a:prstGeom prst="rect">
            <a:avLst/>
          </a:prstGeom>
          <a:noFill/>
          <a:ln>
            <a:noFill/>
          </a:ln>
        </p:spPr>
      </p:pic>
      <p:pic>
        <p:nvPicPr>
          <p:cNvPr id="30" name="图片 29" descr="C:\Users\14269\AppData\Local\Temp\1590217885(1).png">
            <a:extLst>
              <a:ext uri="{FF2B5EF4-FFF2-40B4-BE49-F238E27FC236}">
                <a16:creationId xmlns:a16="http://schemas.microsoft.com/office/drawing/2014/main" id="{5E943DA3-2290-4D84-9B90-2CEF883D928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568408" y="1413873"/>
            <a:ext cx="1183735" cy="399312"/>
          </a:xfrm>
          <a:prstGeom prst="rect">
            <a:avLst/>
          </a:prstGeom>
          <a:noFill/>
          <a:ln>
            <a:noFill/>
          </a:ln>
        </p:spPr>
      </p:pic>
      <p:pic>
        <p:nvPicPr>
          <p:cNvPr id="3" name="图片 2">
            <a:extLst>
              <a:ext uri="{FF2B5EF4-FFF2-40B4-BE49-F238E27FC236}">
                <a16:creationId xmlns:a16="http://schemas.microsoft.com/office/drawing/2014/main" id="{D5C02E37-ECEC-46AD-A601-630F94C36941}"/>
              </a:ext>
            </a:extLst>
          </p:cNvPr>
          <p:cNvPicPr>
            <a:picLocks noChangeAspect="1"/>
          </p:cNvPicPr>
          <p:nvPr/>
        </p:nvPicPr>
        <p:blipFill>
          <a:blip r:embed="rId6"/>
          <a:stretch>
            <a:fillRect/>
          </a:stretch>
        </p:blipFill>
        <p:spPr>
          <a:xfrm>
            <a:off x="5289242" y="2120962"/>
            <a:ext cx="3200006" cy="652516"/>
          </a:xfrm>
          <a:prstGeom prst="rect">
            <a:avLst/>
          </a:prstGeom>
        </p:spPr>
      </p:pic>
      <p:sp>
        <p:nvSpPr>
          <p:cNvPr id="13" name="文本框 12">
            <a:extLst>
              <a:ext uri="{FF2B5EF4-FFF2-40B4-BE49-F238E27FC236}">
                <a16:creationId xmlns:a16="http://schemas.microsoft.com/office/drawing/2014/main" id="{2CB631FF-9783-445C-8EBC-56DBFD7BEB01}"/>
              </a:ext>
            </a:extLst>
          </p:cNvPr>
          <p:cNvSpPr txBox="1"/>
          <p:nvPr/>
        </p:nvSpPr>
        <p:spPr>
          <a:xfrm>
            <a:off x="5304698" y="1813185"/>
            <a:ext cx="4644701" cy="307777"/>
          </a:xfrm>
          <a:prstGeom prst="rect">
            <a:avLst/>
          </a:prstGeom>
          <a:noFill/>
        </p:spPr>
        <p:txBody>
          <a:bodyPr wrap="square" rtlCol="0">
            <a:spAutoFit/>
          </a:bodyPr>
          <a:lstStyle/>
          <a:p>
            <a:r>
              <a:rPr lang="zh-CN" altLang="en-US" sz="1400" dirty="0"/>
              <a:t>为了防止过早泄露密钥，将哈希链形状变成</a:t>
            </a:r>
            <a:r>
              <a:rPr lang="en-US" altLang="zh-CN" sz="1400" dirty="0"/>
              <a:t>Merkle </a:t>
            </a:r>
            <a:r>
              <a:rPr lang="zh-CN" altLang="en-US" sz="1400" dirty="0"/>
              <a:t>树：</a:t>
            </a:r>
          </a:p>
        </p:txBody>
      </p:sp>
      <p:sp>
        <p:nvSpPr>
          <p:cNvPr id="14" name="矩形 13">
            <a:extLst>
              <a:ext uri="{FF2B5EF4-FFF2-40B4-BE49-F238E27FC236}">
                <a16:creationId xmlns:a16="http://schemas.microsoft.com/office/drawing/2014/main" id="{89E8A28A-63BE-4FDC-ABAE-73A5B0CB3491}"/>
              </a:ext>
            </a:extLst>
          </p:cNvPr>
          <p:cNvSpPr/>
          <p:nvPr/>
        </p:nvSpPr>
        <p:spPr>
          <a:xfrm>
            <a:off x="5392388" y="2932221"/>
            <a:ext cx="4323620" cy="338554"/>
          </a:xfrm>
          <a:prstGeom prst="rect">
            <a:avLst/>
          </a:prstGeom>
        </p:spPr>
        <p:txBody>
          <a:bodyPr wrap="none">
            <a:spAutoFit/>
          </a:bodyPr>
          <a:lstStyle/>
          <a:p>
            <a:r>
              <a:rPr lang="en-US" altLang="zh-CN" sz="1600" dirty="0"/>
              <a:t>vi</a:t>
            </a:r>
            <a:r>
              <a:rPr lang="zh-CN" altLang="en-US" sz="1600" dirty="0"/>
              <a:t>作为一次性的密钥，只在特定的间隙工作。</a:t>
            </a:r>
          </a:p>
        </p:txBody>
      </p:sp>
    </p:spTree>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solidFill>
                  <a:srgbClr val="86A4DA"/>
                </a:solidFill>
              </a:rPr>
              <a:t>注册阶段</a:t>
            </a:r>
          </a:p>
        </p:txBody>
      </p:sp>
      <p:pic>
        <p:nvPicPr>
          <p:cNvPr id="15" name="图片 14">
            <a:extLst>
              <a:ext uri="{FF2B5EF4-FFF2-40B4-BE49-F238E27FC236}">
                <a16:creationId xmlns:a16="http://schemas.microsoft.com/office/drawing/2014/main" id="{5813510F-788E-4583-B663-2971BB61223B}"/>
              </a:ext>
            </a:extLst>
          </p:cNvPr>
          <p:cNvPicPr>
            <a:picLocks noChangeAspect="1"/>
          </p:cNvPicPr>
          <p:nvPr/>
        </p:nvPicPr>
        <p:blipFill>
          <a:blip r:embed="rId3"/>
          <a:stretch>
            <a:fillRect/>
          </a:stretch>
        </p:blipFill>
        <p:spPr>
          <a:xfrm>
            <a:off x="2635684" y="941913"/>
            <a:ext cx="6798985" cy="5376306"/>
          </a:xfrm>
          <a:prstGeom prst="rect">
            <a:avLst/>
          </a:prstGeom>
        </p:spPr>
      </p:pic>
      <p:sp>
        <p:nvSpPr>
          <p:cNvPr id="16" name="文本框 15">
            <a:extLst>
              <a:ext uri="{FF2B5EF4-FFF2-40B4-BE49-F238E27FC236}">
                <a16:creationId xmlns:a16="http://schemas.microsoft.com/office/drawing/2014/main" id="{F5D55E73-C386-49F8-BDDD-983F3401D0C8}"/>
              </a:ext>
            </a:extLst>
          </p:cNvPr>
          <p:cNvSpPr txBox="1"/>
          <p:nvPr/>
        </p:nvSpPr>
        <p:spPr>
          <a:xfrm>
            <a:off x="5855792" y="2204249"/>
            <a:ext cx="1126347" cy="276999"/>
          </a:xfrm>
          <a:prstGeom prst="rect">
            <a:avLst/>
          </a:prstGeom>
          <a:noFill/>
        </p:spPr>
        <p:txBody>
          <a:bodyPr wrap="square" rtlCol="0">
            <a:spAutoFit/>
          </a:bodyPr>
          <a:lstStyle/>
          <a:p>
            <a:r>
              <a:rPr lang="zh-CN" altLang="en-US" sz="1200" dirty="0">
                <a:solidFill>
                  <a:srgbClr val="FF0000"/>
                </a:solidFill>
              </a:rPr>
              <a:t>事先许可协议</a:t>
            </a:r>
          </a:p>
        </p:txBody>
      </p:sp>
      <p:sp>
        <p:nvSpPr>
          <p:cNvPr id="17" name="文本框 16">
            <a:extLst>
              <a:ext uri="{FF2B5EF4-FFF2-40B4-BE49-F238E27FC236}">
                <a16:creationId xmlns:a16="http://schemas.microsoft.com/office/drawing/2014/main" id="{E2639374-5A64-4FCD-87B8-36EF6971A0F1}"/>
              </a:ext>
            </a:extLst>
          </p:cNvPr>
          <p:cNvSpPr txBox="1"/>
          <p:nvPr/>
        </p:nvSpPr>
        <p:spPr>
          <a:xfrm>
            <a:off x="5154083" y="660894"/>
            <a:ext cx="1762188" cy="338554"/>
          </a:xfrm>
          <a:prstGeom prst="rect">
            <a:avLst/>
          </a:prstGeom>
          <a:noFill/>
        </p:spPr>
        <p:txBody>
          <a:bodyPr wrap="square" rtlCol="0">
            <a:spAutoFit/>
          </a:bodyPr>
          <a:lstStyle/>
          <a:p>
            <a:r>
              <a:rPr lang="en-US" altLang="zh-CN" sz="1600" dirty="0">
                <a:solidFill>
                  <a:srgbClr val="FF0000"/>
                </a:solidFill>
              </a:rPr>
              <a:t>SPN&gt;3F+1</a:t>
            </a:r>
            <a:endParaRPr lang="zh-CN" altLang="en-US" sz="160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86A4DA"/>
                </a:solidFill>
              </a:rPr>
              <a:t>签名和验证阶段</a:t>
            </a:r>
          </a:p>
        </p:txBody>
      </p:sp>
      <p:pic>
        <p:nvPicPr>
          <p:cNvPr id="3" name="图片 2">
            <a:extLst>
              <a:ext uri="{FF2B5EF4-FFF2-40B4-BE49-F238E27FC236}">
                <a16:creationId xmlns:a16="http://schemas.microsoft.com/office/drawing/2014/main" id="{AB28520C-8120-4660-B6E9-08D0A16A619E}"/>
              </a:ext>
            </a:extLst>
          </p:cNvPr>
          <p:cNvPicPr>
            <a:picLocks noChangeAspect="1"/>
          </p:cNvPicPr>
          <p:nvPr/>
        </p:nvPicPr>
        <p:blipFill>
          <a:blip r:embed="rId3"/>
          <a:stretch>
            <a:fillRect/>
          </a:stretch>
        </p:blipFill>
        <p:spPr>
          <a:xfrm>
            <a:off x="2719960" y="714565"/>
            <a:ext cx="6788372" cy="552487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advTm="3000"/>
    </mc:Choice>
    <mc:Fallback>
      <p:transition advClick="0"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演示文稿40"/>
</p:tagLst>
</file>

<file path=ppt/theme/theme1.xml><?xml version="1.0" encoding="utf-8"?>
<a:theme xmlns:a="http://schemas.openxmlformats.org/drawingml/2006/main" name="第一PPT，www.1ppt.com">
  <a:themeElements>
    <a:clrScheme name="自定义 2905">
      <a:dk1>
        <a:sysClr val="windowText" lastClr="000000"/>
      </a:dk1>
      <a:lt1>
        <a:sysClr val="window" lastClr="FFFFFF"/>
      </a:lt1>
      <a:dk2>
        <a:srgbClr val="86A4DA"/>
      </a:dk2>
      <a:lt2>
        <a:srgbClr val="6485E3"/>
      </a:lt2>
      <a:accent1>
        <a:srgbClr val="6485E3"/>
      </a:accent1>
      <a:accent2>
        <a:srgbClr val="86A4DA"/>
      </a:accent2>
      <a:accent3>
        <a:srgbClr val="6485E3"/>
      </a:accent3>
      <a:accent4>
        <a:srgbClr val="86A4DA"/>
      </a:accent4>
      <a:accent5>
        <a:srgbClr val="6485E3"/>
      </a:accent5>
      <a:accent6>
        <a:srgbClr val="86A4DA"/>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1299</Words>
  <Application>Microsoft Office PowerPoint</Application>
  <PresentationFormat>宽屏</PresentationFormat>
  <Paragraphs>135</Paragraphs>
  <Slides>21</Slides>
  <Notes>20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等线</vt:lpstr>
      <vt:lpstr>宋体</vt:lpstr>
      <vt:lpstr>微软雅黑</vt:lpstr>
      <vt:lpstr>Arial</vt:lpstr>
      <vt:lpstr>Arial Black</vt:lpstr>
      <vt:lpstr>Arial Narrow</vt:lpstr>
      <vt:lpstr>Calibri</vt:lpstr>
      <vt:lpstr>Impact</vt:lpstr>
      <vt:lpstr>Times New Roman</vt:lpstr>
      <vt:lpstr>Wingdings</vt:lpstr>
      <vt:lpstr>第一PPT，www.1ppt.com</vt:lpstr>
      <vt:lpstr>PowerPoint 演示文稿</vt:lpstr>
      <vt:lpstr>传统的智能电网网络架构</vt:lpstr>
      <vt:lpstr>研究意义和背景</vt:lpstr>
      <vt:lpstr>本文贡献</vt:lpstr>
      <vt:lpstr>系统框架</vt:lpstr>
      <vt:lpstr>密钥生成阶段</vt:lpstr>
      <vt:lpstr>密钥生成阶段</vt:lpstr>
      <vt:lpstr>注册阶段</vt:lpstr>
      <vt:lpstr>签名和验证阶段</vt:lpstr>
      <vt:lpstr>签名和验证阶段</vt:lpstr>
      <vt:lpstr>签名和验证阶段</vt:lpstr>
      <vt:lpstr>签名和验证阶段</vt:lpstr>
      <vt:lpstr>签名和验证阶段</vt:lpstr>
      <vt:lpstr>安全性分析</vt:lpstr>
      <vt:lpstr>与其他方案安全特性比较</vt:lpstr>
      <vt:lpstr>绩效评估与比较</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蓝色多边形</dc:title>
  <dc:creator>第一PPT</dc:creator>
  <cp:keywords>www.1ppt.com</cp:keywords>
  <dc:description>www.1ppt.com</dc:description>
  <cp:lastModifiedBy>王 慧文</cp:lastModifiedBy>
  <cp:revision>131</cp:revision>
  <dcterms:created xsi:type="dcterms:W3CDTF">2015-05-05T08:02:00Z</dcterms:created>
  <dcterms:modified xsi:type="dcterms:W3CDTF">2020-05-26T06:32:45Z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