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60" r:id="rId5"/>
    <p:sldId id="261" r:id="rId6"/>
    <p:sldId id="289" r:id="rId7"/>
    <p:sldId id="277" r:id="rId8"/>
    <p:sldId id="278" r:id="rId9"/>
    <p:sldId id="262" r:id="rId10"/>
    <p:sldId id="263" r:id="rId11"/>
    <p:sldId id="279" r:id="rId12"/>
    <p:sldId id="280" r:id="rId13"/>
    <p:sldId id="281" r:id="rId14"/>
    <p:sldId id="282" r:id="rId15"/>
    <p:sldId id="264" r:id="rId16"/>
    <p:sldId id="265" r:id="rId17"/>
    <p:sldId id="272" r:id="rId18"/>
    <p:sldId id="283" r:id="rId19"/>
    <p:sldId id="273" r:id="rId20"/>
    <p:sldId id="284" r:id="rId21"/>
    <p:sldId id="285" r:id="rId22"/>
    <p:sldId id="286" r:id="rId23"/>
    <p:sldId id="287" r:id="rId24"/>
    <p:sldId id="288" r:id="rId25"/>
    <p:sldId id="266" r:id="rId26"/>
    <p:sldId id="267" r:id="rId27"/>
    <p:sldId id="26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90" y="-96"/>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D3A80-E1CF-4125-85C8-A52B937FBEEE}" type="datetimeFigureOut">
              <a:rPr lang="zh-CN" altLang="en-US" smtClean="0"/>
              <a:t>2019/11/29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97FE-5169-4D9F-BC10-936C19AC1533}" type="slidenum">
              <a:rPr lang="zh-CN" altLang="en-US" smtClean="0"/>
              <a:t>‹#›</a:t>
            </a:fld>
            <a:endParaRPr lang="zh-CN" altLang="en-US"/>
          </a:p>
        </p:txBody>
      </p:sp>
    </p:spTree>
    <p:extLst>
      <p:ext uri="{BB962C8B-B14F-4D97-AF65-F5344CB8AC3E}">
        <p14:creationId xmlns:p14="http://schemas.microsoft.com/office/powerpoint/2010/main" val="386726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b="9944"/>
          <a:stretch>
            <a:fillRect/>
          </a:stretch>
        </p:blipFill>
        <p:spPr>
          <a:xfrm>
            <a:off x="0" y="-1"/>
            <a:ext cx="12192000" cy="68580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b="9944"/>
          <a:stretch>
            <a:fillRect/>
          </a:stretch>
        </p:blipFill>
        <p:spPr>
          <a:xfrm>
            <a:off x="0" y="-1"/>
            <a:ext cx="12192000" cy="6858001"/>
          </a:xfrm>
          <a:prstGeom prst="rect">
            <a:avLst/>
          </a:prstGeom>
        </p:spPr>
      </p:pic>
      <p:sp>
        <p:nvSpPr>
          <p:cNvPr id="7" name="矩形 6"/>
          <p:cNvSpPr/>
          <p:nvPr userDrawn="1"/>
        </p:nvSpPr>
        <p:spPr>
          <a:xfrm>
            <a:off x="0" y="744644"/>
            <a:ext cx="12192000" cy="6113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1F9B8-5104-4A33-9D43-D800683C17C2}" type="datetimeFigureOut">
              <a:rPr lang="zh-CN" altLang="en-US" smtClean="0"/>
              <a:t>2019/11/29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3881-B88E-4BAD-A8C9-2F4FBB01CFD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50438" y="985422"/>
            <a:ext cx="9591847" cy="3970318"/>
          </a:xfrm>
          <a:prstGeom prst="rect">
            <a:avLst/>
          </a:prstGeom>
          <a:noFill/>
        </p:spPr>
        <p:txBody>
          <a:bodyPr wrap="square" rtlCol="0">
            <a:spAutoFit/>
          </a:bodyPr>
          <a:lstStyle/>
          <a:p>
            <a:pPr algn="ctr"/>
            <a:r>
              <a:rPr lang="zh-CN" altLang="en-US" sz="6600" b="1" dirty="0" smtClean="0">
                <a:solidFill>
                  <a:schemeClr val="bg1"/>
                </a:solidFill>
                <a:cs typeface="+mn-ea"/>
                <a:sym typeface="+mn-lt"/>
              </a:rPr>
              <a:t>从分析模型探索关键天气因素以改进太阳能发电量预测</a:t>
            </a:r>
            <a:endParaRPr lang="en-US" altLang="zh-CN" sz="6600" b="1" dirty="0">
              <a:solidFill>
                <a:schemeClr val="bg1"/>
              </a:solidFill>
              <a:cs typeface="+mn-ea"/>
              <a:sym typeface="+mn-lt"/>
            </a:endParaRPr>
          </a:p>
          <a:p>
            <a:pPr algn="ctr"/>
            <a:r>
              <a:rPr lang="en-US" altLang="zh-CN" b="1" dirty="0">
                <a:solidFill>
                  <a:schemeClr val="bg1"/>
                </a:solidFill>
                <a:cs typeface="+mn-ea"/>
                <a:sym typeface="+mn-lt"/>
              </a:rPr>
              <a:t>Exploring Key Weather Factors From Analytical</a:t>
            </a:r>
          </a:p>
          <a:p>
            <a:pPr algn="ctr"/>
            <a:r>
              <a:rPr lang="en-US" altLang="zh-CN" b="1" dirty="0">
                <a:solidFill>
                  <a:schemeClr val="bg1"/>
                </a:solidFill>
                <a:cs typeface="+mn-ea"/>
                <a:sym typeface="+mn-lt"/>
              </a:rPr>
              <a:t>Modeling Toward Improved Solar</a:t>
            </a:r>
          </a:p>
          <a:p>
            <a:pPr algn="ctr"/>
            <a:r>
              <a:rPr lang="en-US" altLang="zh-CN" b="1" dirty="0">
                <a:solidFill>
                  <a:schemeClr val="bg1"/>
                </a:solidFill>
                <a:cs typeface="+mn-ea"/>
                <a:sym typeface="+mn-lt"/>
              </a:rPr>
              <a:t>Power Forecasting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3330"/>
          </a:xfrm>
          <a:prstGeom prst="rect">
            <a:avLst/>
          </a:prstGeom>
          <a:noFill/>
        </p:spPr>
        <p:txBody>
          <a:bodyPr wrap="square" rtlCol="0">
            <a:spAutoFit/>
          </a:bodyPr>
          <a:lstStyle/>
          <a:p>
            <a:pPr>
              <a:lnSpc>
                <a:spcPct val="150000"/>
              </a:lnSpc>
            </a:pPr>
            <a:r>
              <a:rPr lang="en-US" altLang="zh-CN" sz="3600" b="1" dirty="0" smtClean="0">
                <a:solidFill>
                  <a:schemeClr val="bg1"/>
                </a:solidFill>
              </a:rPr>
              <a:t>The Proposed Approach</a:t>
            </a:r>
            <a:endParaRPr lang="zh-CN" altLang="en-US" sz="3600" b="1" dirty="0">
              <a:solidFill>
                <a:schemeClr val="bg1"/>
              </a:solidFill>
            </a:endParaRPr>
          </a:p>
        </p:txBody>
      </p:sp>
      <p:cxnSp>
        <p:nvCxnSpPr>
          <p:cNvPr id="21" name="直接连接符 20"/>
          <p:cNvCxnSpPr/>
          <p:nvPr/>
        </p:nvCxnSpPr>
        <p:spPr>
          <a:xfrm>
            <a:off x="1584000" y="1212462"/>
            <a:ext cx="90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584000" y="6077858"/>
            <a:ext cx="90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23825" y="110358"/>
            <a:ext cx="593817" cy="593817"/>
            <a:chOff x="1131485" y="2234042"/>
            <a:chExt cx="1607262" cy="1607262"/>
          </a:xfrm>
        </p:grpSpPr>
        <p:sp>
          <p:nvSpPr>
            <p:cNvPr id="41" name="椭圆 40"/>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320039"/>
            <a:ext cx="4622426" cy="461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82988" y="1452282"/>
            <a:ext cx="5525012" cy="3970318"/>
          </a:xfrm>
          <a:prstGeom prst="rect">
            <a:avLst/>
          </a:prstGeom>
          <a:noFill/>
        </p:spPr>
        <p:txBody>
          <a:bodyPr wrap="square" rtlCol="0">
            <a:spAutoFit/>
          </a:bodyPr>
          <a:lstStyle/>
          <a:p>
            <a:pPr indent="457200"/>
            <a:r>
              <a:rPr lang="zh-CN" altLang="en-US" dirty="0"/>
              <a:t>在分析建模模块中，从理论上推导了与太阳能有关的关键天气因素。给定天气预报，可以计算出辐照度和</a:t>
            </a:r>
            <a:r>
              <a:rPr lang="en-US" altLang="zh-CN" dirty="0"/>
              <a:t>PV</a:t>
            </a:r>
            <a:r>
              <a:rPr lang="zh-CN" altLang="en-US" dirty="0"/>
              <a:t>电池温度的不同分量。然后，可以从辐照度和细胞温度得出关键天气特征。由于这些关键天气特征与太阳能有很强的相关性，因此将关键特征和其他可用的天气预报结合起来作为机器学习方法的输入</a:t>
            </a:r>
            <a:r>
              <a:rPr lang="zh-CN" altLang="en-US" dirty="0" smtClean="0"/>
              <a:t>。</a:t>
            </a:r>
            <a:endParaRPr lang="en-US" altLang="zh-CN" dirty="0" smtClean="0"/>
          </a:p>
          <a:p>
            <a:pPr indent="457200"/>
            <a:r>
              <a:rPr lang="zh-CN" altLang="en-US" dirty="0" smtClean="0"/>
              <a:t>在</a:t>
            </a:r>
            <a:r>
              <a:rPr lang="zh-CN" altLang="en-US" dirty="0"/>
              <a:t>机器学习模块中，主成分分析（</a:t>
            </a:r>
            <a:r>
              <a:rPr lang="en-US" altLang="zh-CN" dirty="0"/>
              <a:t>PCA</a:t>
            </a:r>
            <a:r>
              <a:rPr lang="zh-CN" altLang="en-US" dirty="0"/>
              <a:t>）用于特征提取。</a:t>
            </a:r>
            <a:r>
              <a:rPr lang="zh-CN" altLang="en-US" dirty="0" smtClean="0"/>
              <a:t>使用</a:t>
            </a:r>
            <a:r>
              <a:rPr lang="en-US" altLang="zh-CN" dirty="0" smtClean="0"/>
              <a:t>KNN</a:t>
            </a:r>
            <a:r>
              <a:rPr lang="zh-CN" altLang="en-US" dirty="0" smtClean="0"/>
              <a:t>将</a:t>
            </a:r>
            <a:r>
              <a:rPr lang="zh-CN" altLang="en-US" dirty="0"/>
              <a:t>天气预报时段分类为最接近天气条件的历史时段。为了证明与不同的预测引擎集成的分析模型的性能，分别应用了三个著名的经典预测引擎</a:t>
            </a:r>
            <a:r>
              <a:rPr lang="en-US" altLang="zh-CN" dirty="0"/>
              <a:t>[14]</a:t>
            </a:r>
            <a:r>
              <a:rPr lang="zh-CN" altLang="en-US" dirty="0"/>
              <a:t>，即</a:t>
            </a:r>
            <a:r>
              <a:rPr lang="en-US" altLang="zh-CN" dirty="0"/>
              <a:t>SVM</a:t>
            </a:r>
            <a:r>
              <a:rPr lang="zh-CN" altLang="en-US" dirty="0"/>
              <a:t>，</a:t>
            </a:r>
            <a:r>
              <a:rPr lang="en-US" altLang="zh-CN" dirty="0"/>
              <a:t>ANN</a:t>
            </a:r>
            <a:r>
              <a:rPr lang="zh-CN" altLang="en-US" dirty="0"/>
              <a:t>和加权</a:t>
            </a:r>
            <a:r>
              <a:rPr lang="en-US" altLang="zh-CN" dirty="0"/>
              <a:t>KNN</a:t>
            </a:r>
            <a:r>
              <a:rPr lang="zh-CN" altLang="en-US" dirty="0" smtClean="0"/>
              <a:t>。</a:t>
            </a:r>
            <a:endParaRPr lang="en-US" altLang="zh-CN" dirty="0" smtClean="0"/>
          </a:p>
          <a:p>
            <a:pPr indent="457200"/>
            <a:r>
              <a:rPr lang="zh-CN" altLang="en-US" dirty="0" smtClean="0"/>
              <a:t>在</a:t>
            </a:r>
            <a:r>
              <a:rPr lang="zh-CN" altLang="en-US" dirty="0"/>
              <a:t>偏差分析模块中，使用交叉验证来获取预测误差的分布。然后，可以通过补偿项来调整预测的太阳能功率</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3330"/>
          </a:xfrm>
          <a:prstGeom prst="rect">
            <a:avLst/>
          </a:prstGeom>
          <a:noFill/>
        </p:spPr>
        <p:txBody>
          <a:bodyPr wrap="square" rtlCol="0">
            <a:spAutoFit/>
          </a:bodyPr>
          <a:lstStyle/>
          <a:p>
            <a:pPr>
              <a:lnSpc>
                <a:spcPct val="150000"/>
              </a:lnSpc>
            </a:pPr>
            <a:r>
              <a:rPr lang="en-US" altLang="zh-CN" sz="3600" b="1" dirty="0" smtClean="0">
                <a:solidFill>
                  <a:schemeClr val="bg1"/>
                </a:solidFill>
              </a:rPr>
              <a:t>The Proposed Approach</a:t>
            </a:r>
            <a:endParaRPr lang="zh-CN" altLang="en-US" sz="3600" b="1" dirty="0">
              <a:solidFill>
                <a:schemeClr val="bg1"/>
              </a:solidFill>
            </a:endParaRPr>
          </a:p>
        </p:txBody>
      </p:sp>
      <p:cxnSp>
        <p:nvCxnSpPr>
          <p:cNvPr id="21" name="直接连接符 20"/>
          <p:cNvCxnSpPr/>
          <p:nvPr/>
        </p:nvCxnSpPr>
        <p:spPr>
          <a:xfrm>
            <a:off x="1584000" y="1212462"/>
            <a:ext cx="90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584000" y="6077858"/>
            <a:ext cx="90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23825" y="110358"/>
            <a:ext cx="593817" cy="593817"/>
            <a:chOff x="1131485" y="2234042"/>
            <a:chExt cx="1607262" cy="1607262"/>
          </a:xfrm>
        </p:grpSpPr>
        <p:sp>
          <p:nvSpPr>
            <p:cNvPr id="41" name="椭圆 40"/>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4" name="TextBox 3"/>
          <p:cNvSpPr txBox="1"/>
          <p:nvPr/>
        </p:nvSpPr>
        <p:spPr>
          <a:xfrm>
            <a:off x="927847" y="1344706"/>
            <a:ext cx="10367682" cy="1200329"/>
          </a:xfrm>
          <a:prstGeom prst="rect">
            <a:avLst/>
          </a:prstGeom>
          <a:noFill/>
        </p:spPr>
        <p:txBody>
          <a:bodyPr wrap="square" rtlCol="0">
            <a:spAutoFit/>
          </a:bodyPr>
          <a:lstStyle/>
          <a:p>
            <a:r>
              <a:rPr lang="zh-CN" altLang="en-US" dirty="0"/>
              <a:t>光伏</a:t>
            </a:r>
            <a:r>
              <a:rPr lang="zh-CN" altLang="en-US" dirty="0" smtClean="0"/>
              <a:t>系统的分析模型（</a:t>
            </a:r>
            <a:r>
              <a:rPr lang="en-US" altLang="zh-CN" dirty="0" smtClean="0"/>
              <a:t>PV</a:t>
            </a:r>
            <a:r>
              <a:rPr lang="zh-CN" altLang="en-US" dirty="0" smtClean="0"/>
              <a:t>模型）：</a:t>
            </a:r>
            <a:endParaRPr lang="en-US" altLang="zh-CN" dirty="0" smtClean="0"/>
          </a:p>
          <a:p>
            <a:r>
              <a:rPr lang="zh-CN" altLang="en-US" dirty="0" smtClean="0"/>
              <a:t>本文采用了国家可再生能源室提供的光伏系统的分析模型：</a:t>
            </a:r>
            <a:endParaRPr lang="en-US" altLang="zh-CN" dirty="0" smtClean="0"/>
          </a:p>
          <a:p>
            <a:endParaRPr lang="en-US" altLang="zh-CN" dirty="0" smtClean="0"/>
          </a:p>
          <a:p>
            <a:r>
              <a:rPr lang="zh-CN" altLang="en-US" dirty="0" smtClean="0"/>
              <a:t>其中</a:t>
            </a:r>
            <a:endParaRPr lang="zh-CN" alt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742" y="1946551"/>
            <a:ext cx="33051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000" y="2286178"/>
            <a:ext cx="1600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27847" y="2548576"/>
            <a:ext cx="10260105" cy="3416320"/>
          </a:xfrm>
          <a:prstGeom prst="rect">
            <a:avLst/>
          </a:prstGeom>
          <a:noFill/>
        </p:spPr>
        <p:txBody>
          <a:bodyPr wrap="square" rtlCol="0">
            <a:spAutoFit/>
          </a:bodyPr>
          <a:lstStyle/>
          <a:p>
            <a:r>
              <a:rPr lang="en-US" altLang="zh-CN" dirty="0" smtClean="0"/>
              <a:t>1</a:t>
            </a:r>
            <a:r>
              <a:rPr lang="zh-CN" altLang="en-US" dirty="0" smtClean="0"/>
              <a:t>）阵列</a:t>
            </a:r>
            <a:r>
              <a:rPr lang="zh-CN" altLang="en-US" dirty="0" smtClean="0"/>
              <a:t>辐照度</a:t>
            </a:r>
            <a:r>
              <a:rPr lang="en-US" altLang="zh-CN" dirty="0" smtClean="0"/>
              <a:t>E</a:t>
            </a:r>
            <a:r>
              <a:rPr lang="en-US" altLang="zh-CN" baseline="-25000" dirty="0" smtClean="0"/>
              <a:t>POA</a:t>
            </a:r>
            <a:endParaRPr lang="en-US" altLang="zh-CN" baseline="-25000" dirty="0" smtClean="0"/>
          </a:p>
          <a:p>
            <a:r>
              <a:rPr lang="zh-CN" altLang="en-US" dirty="0" smtClean="0"/>
              <a:t>由三个分量组成：光束分量</a:t>
            </a:r>
            <a:r>
              <a:rPr lang="en-US" altLang="zh-CN" dirty="0" err="1" smtClean="0"/>
              <a:t>E</a:t>
            </a:r>
            <a:r>
              <a:rPr lang="en-US" altLang="zh-CN" baseline="-25000" dirty="0" err="1" smtClean="0"/>
              <a:t>b</a:t>
            </a:r>
            <a:r>
              <a:rPr lang="zh-CN" altLang="en-US" dirty="0" smtClean="0"/>
              <a:t>；地面反射分量</a:t>
            </a:r>
            <a:r>
              <a:rPr lang="en-US" altLang="zh-CN" dirty="0" err="1" smtClean="0"/>
              <a:t>E</a:t>
            </a:r>
            <a:r>
              <a:rPr lang="en-US" altLang="zh-CN" baseline="-25000" dirty="0" err="1" smtClean="0"/>
              <a:t>g</a:t>
            </a:r>
            <a:r>
              <a:rPr lang="zh-CN" altLang="en-US" dirty="0" smtClean="0"/>
              <a:t>；天空扩散分量</a:t>
            </a:r>
            <a:r>
              <a:rPr lang="en-US" altLang="zh-CN" dirty="0" smtClean="0"/>
              <a:t>E</a:t>
            </a:r>
            <a:r>
              <a:rPr lang="en-US" altLang="zh-CN" baseline="-25000" dirty="0" smtClean="0"/>
              <a:t>d</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2</a:t>
            </a:r>
            <a:r>
              <a:rPr lang="zh-CN" altLang="en-US" dirty="0" smtClean="0"/>
              <a:t>）光伏电池温度</a:t>
            </a:r>
            <a:r>
              <a:rPr lang="en-US" altLang="zh-CN" dirty="0" err="1" smtClean="0"/>
              <a:t>Tc</a:t>
            </a:r>
            <a:endParaRPr lang="en-US" altLang="zh-CN" dirty="0" smtClean="0"/>
          </a:p>
          <a:p>
            <a:endParaRPr lang="en-US" altLang="zh-CN" dirty="0" smtClean="0"/>
          </a:p>
          <a:p>
            <a:endParaRPr lang="en-US" altLang="zh-CN"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449" y="3219179"/>
            <a:ext cx="20383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6434" y="3698513"/>
            <a:ext cx="1800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9613" y="3727088"/>
            <a:ext cx="13620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8089" y="3731850"/>
            <a:ext cx="14001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5190" y="4203887"/>
            <a:ext cx="35052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8940" y="4664729"/>
            <a:ext cx="4457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2877" y="5477783"/>
            <a:ext cx="2409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804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3330"/>
          </a:xfrm>
          <a:prstGeom prst="rect">
            <a:avLst/>
          </a:prstGeom>
          <a:noFill/>
        </p:spPr>
        <p:txBody>
          <a:bodyPr wrap="square" rtlCol="0">
            <a:spAutoFit/>
          </a:bodyPr>
          <a:lstStyle/>
          <a:p>
            <a:pPr>
              <a:lnSpc>
                <a:spcPct val="150000"/>
              </a:lnSpc>
            </a:pPr>
            <a:r>
              <a:rPr lang="en-US" altLang="zh-CN" sz="3600" b="1" dirty="0" smtClean="0">
                <a:solidFill>
                  <a:schemeClr val="bg1"/>
                </a:solidFill>
              </a:rPr>
              <a:t>The Proposed Approach</a:t>
            </a:r>
            <a:endParaRPr lang="zh-CN" altLang="en-US" sz="3600" b="1" dirty="0">
              <a:solidFill>
                <a:schemeClr val="bg1"/>
              </a:solidFill>
            </a:endParaRPr>
          </a:p>
        </p:txBody>
      </p:sp>
      <p:cxnSp>
        <p:nvCxnSpPr>
          <p:cNvPr id="21" name="直接连接符 20"/>
          <p:cNvCxnSpPr/>
          <p:nvPr/>
        </p:nvCxnSpPr>
        <p:spPr>
          <a:xfrm>
            <a:off x="1584000" y="1212462"/>
            <a:ext cx="90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584000" y="6077858"/>
            <a:ext cx="90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23825" y="110358"/>
            <a:ext cx="593817" cy="593817"/>
            <a:chOff x="1131485" y="2234042"/>
            <a:chExt cx="1607262" cy="1607262"/>
          </a:xfrm>
        </p:grpSpPr>
        <p:sp>
          <p:nvSpPr>
            <p:cNvPr id="41" name="椭圆 40"/>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5" name="TextBox 4"/>
          <p:cNvSpPr txBox="1"/>
          <p:nvPr/>
        </p:nvSpPr>
        <p:spPr>
          <a:xfrm>
            <a:off x="1358153" y="1398494"/>
            <a:ext cx="9870141" cy="646331"/>
          </a:xfrm>
          <a:prstGeom prst="rect">
            <a:avLst/>
          </a:prstGeom>
          <a:noFill/>
        </p:spPr>
        <p:txBody>
          <a:bodyPr wrap="square" rtlCol="0">
            <a:spAutoFit/>
          </a:bodyPr>
          <a:lstStyle/>
          <a:p>
            <a:r>
              <a:rPr lang="zh-CN" altLang="en-US" dirty="0" smtClean="0"/>
              <a:t>可得计算框图：</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94" y="1835522"/>
            <a:ext cx="5530283" cy="311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93223" y="1398494"/>
            <a:ext cx="3939989" cy="369332"/>
          </a:xfrm>
          <a:prstGeom prst="rect">
            <a:avLst/>
          </a:prstGeom>
          <a:noFill/>
        </p:spPr>
        <p:txBody>
          <a:bodyPr wrap="square" rtlCol="0">
            <a:spAutoFit/>
          </a:bodyPr>
          <a:lstStyle/>
          <a:p>
            <a:r>
              <a:rPr lang="zh-CN" altLang="en-US" dirty="0" smtClean="0"/>
              <a:t>其模型可更新为：</a:t>
            </a:r>
            <a:endParaRPr lang="en-US" altLang="zh-CN"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837" y="2054037"/>
            <a:ext cx="3762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837" y="3473544"/>
            <a:ext cx="3896845" cy="116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0837" y="4983248"/>
            <a:ext cx="421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575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3330"/>
          </a:xfrm>
          <a:prstGeom prst="rect">
            <a:avLst/>
          </a:prstGeom>
          <a:noFill/>
        </p:spPr>
        <p:txBody>
          <a:bodyPr wrap="square" rtlCol="0">
            <a:spAutoFit/>
          </a:bodyPr>
          <a:lstStyle/>
          <a:p>
            <a:pPr>
              <a:lnSpc>
                <a:spcPct val="150000"/>
              </a:lnSpc>
            </a:pPr>
            <a:r>
              <a:rPr lang="en-US" altLang="zh-CN" sz="3600" b="1" dirty="0" smtClean="0">
                <a:solidFill>
                  <a:schemeClr val="bg1"/>
                </a:solidFill>
              </a:rPr>
              <a:t>The Proposed Approach</a:t>
            </a:r>
            <a:endParaRPr lang="zh-CN" altLang="en-US" sz="3600" b="1" dirty="0">
              <a:solidFill>
                <a:schemeClr val="bg1"/>
              </a:solidFill>
            </a:endParaRPr>
          </a:p>
        </p:txBody>
      </p:sp>
      <p:grpSp>
        <p:nvGrpSpPr>
          <p:cNvPr id="40" name="组合 39"/>
          <p:cNvGrpSpPr/>
          <p:nvPr/>
        </p:nvGrpSpPr>
        <p:grpSpPr>
          <a:xfrm>
            <a:off x="123825" y="110358"/>
            <a:ext cx="593817" cy="593817"/>
            <a:chOff x="1131485" y="2234042"/>
            <a:chExt cx="1607262" cy="1607262"/>
          </a:xfrm>
        </p:grpSpPr>
        <p:sp>
          <p:nvSpPr>
            <p:cNvPr id="41" name="椭圆 40"/>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5730"/>
            <a:ext cx="6661897" cy="356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20734" y="1331259"/>
            <a:ext cx="5052219" cy="369332"/>
          </a:xfrm>
          <a:prstGeom prst="rect">
            <a:avLst/>
          </a:prstGeom>
          <a:noFill/>
        </p:spPr>
        <p:txBody>
          <a:bodyPr wrap="square" rtlCol="0">
            <a:spAutoFit/>
          </a:bodyPr>
          <a:lstStyle/>
          <a:p>
            <a:r>
              <a:rPr lang="zh-CN" altLang="en-US" dirty="0" smtClean="0"/>
              <a:t>机器学习方法示意图</a:t>
            </a:r>
            <a:r>
              <a:rPr lang="zh-CN" altLang="en-US" dirty="0"/>
              <a:t>：</a:t>
            </a:r>
          </a:p>
        </p:txBody>
      </p:sp>
      <p:sp>
        <p:nvSpPr>
          <p:cNvPr id="4" name="TextBox 3"/>
          <p:cNvSpPr txBox="1"/>
          <p:nvPr/>
        </p:nvSpPr>
        <p:spPr>
          <a:xfrm>
            <a:off x="6810117" y="915760"/>
            <a:ext cx="5265342" cy="1200329"/>
          </a:xfrm>
          <a:prstGeom prst="rect">
            <a:avLst/>
          </a:prstGeom>
          <a:noFill/>
        </p:spPr>
        <p:txBody>
          <a:bodyPr wrap="square" rtlCol="0">
            <a:spAutoFit/>
          </a:bodyPr>
          <a:lstStyle/>
          <a:p>
            <a:r>
              <a:rPr lang="en-US" altLang="zh-CN" dirty="0" smtClean="0"/>
              <a:t>PCA</a:t>
            </a:r>
            <a:r>
              <a:rPr lang="zh-CN" altLang="en-US" dirty="0" smtClean="0"/>
              <a:t>：</a:t>
            </a:r>
            <a:endParaRPr lang="en-US" altLang="zh-CN" dirty="0" smtClean="0"/>
          </a:p>
          <a:p>
            <a:r>
              <a:rPr lang="zh-CN" altLang="en-US" dirty="0" smtClean="0"/>
              <a:t>用于提取天气特征的主要成分，同时也消除了冗余。</a:t>
            </a:r>
            <a:endParaRPr lang="en-US" altLang="zh-CN" dirty="0" smtClean="0"/>
          </a:p>
          <a:p>
            <a:r>
              <a:rPr lang="zh-CN" altLang="en-US" dirty="0" smtClean="0"/>
              <a:t>首先标准化输入矩阵的每一列：</a:t>
            </a:r>
            <a:endParaRPr lang="en-US" altLang="zh-CN" dirty="0" smtClean="0"/>
          </a:p>
          <a:p>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262" y="1905738"/>
            <a:ext cx="36290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938682" y="4252509"/>
            <a:ext cx="5253318" cy="1754326"/>
          </a:xfrm>
          <a:prstGeom prst="rect">
            <a:avLst/>
          </a:prstGeom>
          <a:noFill/>
        </p:spPr>
        <p:txBody>
          <a:bodyPr wrap="square" rtlCol="0">
            <a:spAutoFit/>
          </a:bodyPr>
          <a:lstStyle/>
          <a:p>
            <a:r>
              <a:rPr lang="en-US" altLang="zh-CN" dirty="0" smtClean="0"/>
              <a:t>SVM</a:t>
            </a:r>
            <a:r>
              <a:rPr lang="zh-CN" altLang="en-US" dirty="0" smtClean="0"/>
              <a:t>：</a:t>
            </a:r>
            <a:endParaRPr lang="en-US" altLang="zh-CN" dirty="0" smtClean="0"/>
          </a:p>
          <a:p>
            <a:r>
              <a:rPr lang="zh-CN" altLang="en-US" dirty="0" smtClean="0"/>
              <a:t>用于对小型训练数据集进行分类和回归，同时降低模型复杂度。</a:t>
            </a:r>
            <a:endParaRPr lang="en-US" altLang="zh-CN" dirty="0" smtClean="0"/>
          </a:p>
          <a:p>
            <a:r>
              <a:rPr lang="zh-CN" altLang="en-US" dirty="0" smtClean="0"/>
              <a:t>加权</a:t>
            </a:r>
            <a:r>
              <a:rPr lang="en-US" altLang="zh-CN" dirty="0" smtClean="0"/>
              <a:t>KNN</a:t>
            </a:r>
            <a:r>
              <a:rPr lang="zh-CN" altLang="en-US" dirty="0" smtClean="0"/>
              <a:t>：</a:t>
            </a:r>
            <a:endParaRPr lang="en-US" altLang="zh-CN" dirty="0" smtClean="0"/>
          </a:p>
          <a:p>
            <a:r>
              <a:rPr lang="zh-CN" altLang="en-US" dirty="0" smtClean="0"/>
              <a:t>用于通过指数函数加权的平均值计算预测的太阳能发电量：</a:t>
            </a:r>
            <a:endParaRPr lang="en-US" altLang="zh-CN" dirty="0" smtClean="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262" y="6064198"/>
            <a:ext cx="37242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938682" y="2505734"/>
            <a:ext cx="5136777" cy="1200329"/>
          </a:xfrm>
          <a:prstGeom prst="rect">
            <a:avLst/>
          </a:prstGeom>
          <a:noFill/>
        </p:spPr>
        <p:txBody>
          <a:bodyPr wrap="square" rtlCol="0">
            <a:spAutoFit/>
          </a:bodyPr>
          <a:lstStyle/>
          <a:p>
            <a:r>
              <a:rPr lang="en-US" altLang="zh-CN" dirty="0" smtClean="0"/>
              <a:t>KNN</a:t>
            </a:r>
            <a:r>
              <a:rPr lang="zh-CN" altLang="en-US" dirty="0" smtClean="0"/>
              <a:t>：</a:t>
            </a:r>
            <a:endParaRPr lang="en-US" altLang="zh-CN" dirty="0" smtClean="0"/>
          </a:p>
          <a:p>
            <a:r>
              <a:rPr lang="zh-CN" altLang="en-US" dirty="0" smtClean="0"/>
              <a:t>重要的是将天气预报时段分为最接近的一组历史时段。选择曼哈顿距离作为预测和历史实例之间 的度量：</a:t>
            </a:r>
            <a:endParaRPr lang="en-US" altLang="zh-CN" dirty="0" smtClean="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6820" y="3706063"/>
            <a:ext cx="40005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369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3330"/>
          </a:xfrm>
          <a:prstGeom prst="rect">
            <a:avLst/>
          </a:prstGeom>
          <a:noFill/>
        </p:spPr>
        <p:txBody>
          <a:bodyPr wrap="square" rtlCol="0">
            <a:spAutoFit/>
          </a:bodyPr>
          <a:lstStyle/>
          <a:p>
            <a:pPr>
              <a:lnSpc>
                <a:spcPct val="150000"/>
              </a:lnSpc>
            </a:pPr>
            <a:r>
              <a:rPr lang="en-US" altLang="zh-CN" sz="3600" b="1" dirty="0" smtClean="0">
                <a:solidFill>
                  <a:schemeClr val="bg1"/>
                </a:solidFill>
              </a:rPr>
              <a:t>The Proposed Approach</a:t>
            </a:r>
            <a:endParaRPr lang="zh-CN" altLang="en-US" sz="3600" b="1" dirty="0">
              <a:solidFill>
                <a:schemeClr val="bg1"/>
              </a:solidFill>
            </a:endParaRPr>
          </a:p>
        </p:txBody>
      </p:sp>
      <p:cxnSp>
        <p:nvCxnSpPr>
          <p:cNvPr id="21" name="直接连接符 20"/>
          <p:cNvCxnSpPr/>
          <p:nvPr/>
        </p:nvCxnSpPr>
        <p:spPr>
          <a:xfrm>
            <a:off x="1584000" y="1212462"/>
            <a:ext cx="90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584000" y="6077858"/>
            <a:ext cx="90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23825" y="110358"/>
            <a:ext cx="593817" cy="593817"/>
            <a:chOff x="1131485" y="2234042"/>
            <a:chExt cx="1607262" cy="1607262"/>
          </a:xfrm>
        </p:grpSpPr>
        <p:sp>
          <p:nvSpPr>
            <p:cNvPr id="41" name="椭圆 40"/>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2" name="TextBox 1"/>
          <p:cNvSpPr txBox="1"/>
          <p:nvPr/>
        </p:nvSpPr>
        <p:spPr>
          <a:xfrm>
            <a:off x="677174" y="1342858"/>
            <a:ext cx="10894970" cy="1477328"/>
          </a:xfrm>
          <a:prstGeom prst="rect">
            <a:avLst/>
          </a:prstGeom>
          <a:noFill/>
        </p:spPr>
        <p:txBody>
          <a:bodyPr wrap="square" rtlCol="0">
            <a:spAutoFit/>
          </a:bodyPr>
          <a:lstStyle/>
          <a:p>
            <a:r>
              <a:rPr lang="zh-CN" altLang="en-US" dirty="0" smtClean="0"/>
              <a:t>偏差分析：</a:t>
            </a:r>
            <a:endParaRPr lang="en-US" altLang="zh-CN" dirty="0" smtClean="0"/>
          </a:p>
          <a:p>
            <a:r>
              <a:rPr lang="zh-CN" altLang="en-US" dirty="0" smtClean="0"/>
              <a:t>实际上，光伏系统的控制方案旨在控制其逆变器以最大功率点跟踪模式工作。但是在雨天、大雾天、雨天难以立即跟踪最大功率点。因此在现实中太阳能预测的系统偏差时不可避免的。为了减少由系统偏差引起的误差，进行了基于交叉验证的历史数据集偏差分析。然后生成补偿项以调整预测的太阳能。</a:t>
            </a:r>
            <a:endParaRPr lang="en-US" altLang="zh-CN" dirty="0" smtClean="0"/>
          </a:p>
          <a:p>
            <a:r>
              <a:rPr lang="zh-CN" altLang="en-US" dirty="0"/>
              <a:t>预测</a:t>
            </a:r>
            <a:r>
              <a:rPr lang="zh-CN" altLang="en-US" dirty="0" smtClean="0"/>
              <a:t>期</a:t>
            </a:r>
            <a:r>
              <a:rPr lang="en-US" altLang="zh-CN" dirty="0" smtClean="0"/>
              <a:t>t</a:t>
            </a:r>
            <a:r>
              <a:rPr lang="zh-CN" altLang="en-US" dirty="0" smtClean="0"/>
              <a:t>的偏差分析过程如下图所示：</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42" y="2820186"/>
            <a:ext cx="5410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514283" y="3025588"/>
            <a:ext cx="4767799" cy="646331"/>
          </a:xfrm>
          <a:prstGeom prst="rect">
            <a:avLst/>
          </a:prstGeom>
          <a:noFill/>
        </p:spPr>
        <p:txBody>
          <a:bodyPr wrap="square" rtlCol="0">
            <a:spAutoFit/>
          </a:bodyPr>
          <a:lstStyle/>
          <a:p>
            <a:r>
              <a:rPr lang="zh-CN" altLang="en-US" dirty="0" smtClean="0"/>
              <a:t>太阳能预测调整如下：</a:t>
            </a:r>
            <a:endParaRPr lang="en-US" altLang="zh-CN" dirty="0" smtClean="0"/>
          </a:p>
          <a:p>
            <a:pPr algn="just"/>
            <a:endParaRPr lang="zh-CN" altLang="en-US" kern="100" dirty="0">
              <a:latin typeface="Calibri"/>
              <a:ea typeface="宋体"/>
              <a:cs typeface="Times New Roman"/>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825" y="3370107"/>
            <a:ext cx="25336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TextBox 5"/>
              <p:cNvSpPr txBox="1"/>
              <p:nvPr/>
            </p:nvSpPr>
            <p:spPr>
              <a:xfrm>
                <a:off x="6514283" y="3845859"/>
                <a:ext cx="4719918" cy="1251176"/>
              </a:xfrm>
              <a:prstGeom prst="rect">
                <a:avLst/>
              </a:prstGeom>
              <a:noFill/>
            </p:spPr>
            <p:txBody>
              <a:bodyPr wrap="square" rtlCol="0">
                <a:spAutoFit/>
              </a:bodyPr>
              <a:lstStyle/>
              <a:p>
                <a:r>
                  <a:rPr lang="zh-CN" altLang="en-US" dirty="0" smtClean="0"/>
                  <a:t>在</a:t>
                </a:r>
                <a:r>
                  <a:rPr lang="en-US" altLang="zh-CN" dirty="0" smtClean="0"/>
                  <a:t>t</a:t>
                </a:r>
                <a:r>
                  <a:rPr lang="zh-CN" altLang="en-US" dirty="0" smtClean="0"/>
                  <a:t>预测期间内，从预测引擎输出的太阳能为</a:t>
                </a:r>
                <a14:m>
                  <m:oMath xmlns:m="http://schemas.openxmlformats.org/officeDocument/2006/math">
                    <m:acc>
                      <m:accPr>
                        <m:chr m:val="̂"/>
                        <m:ctrlPr>
                          <a:rPr lang="en-US" altLang="zh-CN" b="0" i="1" smtClean="0">
                            <a:latin typeface="Cambria Math"/>
                          </a:rPr>
                        </m:ctrlPr>
                      </m:accPr>
                      <m:e>
                        <m:r>
                          <a:rPr lang="en-US" altLang="zh-CN" b="0" i="1" smtClean="0">
                            <a:latin typeface="Cambria Math"/>
                          </a:rPr>
                          <m:t>𝑃</m:t>
                        </m:r>
                      </m:e>
                    </m:acc>
                    <m:r>
                      <a:rPr lang="en-US" altLang="zh-CN" b="0" i="1" smtClean="0">
                        <a:latin typeface="Cambria Math"/>
                      </a:rPr>
                      <m:t>𝑚𝑝</m:t>
                    </m:r>
                    <m:d>
                      <m:dPr>
                        <m:begChr m:val="["/>
                        <m:endChr m:val="]"/>
                        <m:ctrlPr>
                          <a:rPr lang="en-US" altLang="zh-CN" b="0" i="1" smtClean="0">
                            <a:latin typeface="Cambria Math"/>
                          </a:rPr>
                        </m:ctrlPr>
                      </m:dPr>
                      <m:e>
                        <m:r>
                          <a:rPr lang="en-US" altLang="zh-CN" b="0" i="1" smtClean="0">
                            <a:latin typeface="Cambria Math"/>
                          </a:rPr>
                          <m:t>𝑡</m:t>
                        </m:r>
                      </m:e>
                    </m:d>
                  </m:oMath>
                </a14:m>
                <a:r>
                  <a:rPr lang="en-US" altLang="zh-CN" dirty="0" smtClean="0"/>
                  <a:t>;</a:t>
                </a:r>
              </a:p>
              <a:p>
                <a:r>
                  <a:rPr lang="zh-CN" altLang="en-US" dirty="0" smtClean="0"/>
                  <a:t>统计偏差为</a:t>
                </a:r>
                <a14:m>
                  <m:oMath xmlns:m="http://schemas.openxmlformats.org/officeDocument/2006/math">
                    <m:d>
                      <m:dPr>
                        <m:begChr m:val="["/>
                        <m:endChr m:val="]"/>
                        <m:ctrlPr>
                          <a:rPr lang="en-US" altLang="zh-CN" i="1" smtClean="0">
                            <a:latin typeface="Cambria Math"/>
                          </a:rPr>
                        </m:ctrlPr>
                      </m:dPr>
                      <m:e>
                        <m:acc>
                          <m:accPr>
                            <m:chr m:val="̂"/>
                            <m:ctrlPr>
                              <a:rPr lang="en-US" altLang="zh-CN" i="1">
                                <a:latin typeface="Cambria Math"/>
                              </a:rPr>
                            </m:ctrlPr>
                          </m:accPr>
                          <m:e>
                            <m:r>
                              <a:rPr lang="en-US" altLang="zh-CN" i="1">
                                <a:latin typeface="Cambria Math"/>
                              </a:rPr>
                              <m:t>𝑃</m:t>
                            </m:r>
                          </m:e>
                        </m:acc>
                        <m:r>
                          <a:rPr lang="en-US" altLang="zh-CN" i="1">
                            <a:latin typeface="Cambria Math"/>
                          </a:rPr>
                          <m:t>𝑚𝑝</m:t>
                        </m:r>
                        <m:d>
                          <m:dPr>
                            <m:begChr m:val="["/>
                            <m:endChr m:val="]"/>
                            <m:ctrlPr>
                              <a:rPr lang="en-US" altLang="zh-CN" i="1">
                                <a:latin typeface="Cambria Math"/>
                              </a:rPr>
                            </m:ctrlPr>
                          </m:dPr>
                          <m:e>
                            <m:r>
                              <a:rPr lang="en-US" altLang="zh-CN" i="1">
                                <a:latin typeface="Cambria Math"/>
                              </a:rPr>
                              <m:t>𝑡</m:t>
                            </m:r>
                          </m:e>
                        </m:d>
                        <m:r>
                          <a:rPr lang="en-US" altLang="zh-CN" i="1">
                            <a:latin typeface="Cambria Math"/>
                            <a:ea typeface="Cambria Math"/>
                          </a:rPr>
                          <m:t>−</m:t>
                        </m:r>
                        <m:r>
                          <a:rPr lang="zh-CN" altLang="en-US" i="1" smtClean="0">
                            <a:latin typeface="Cambria Math"/>
                            <a:ea typeface="Cambria Math"/>
                          </a:rPr>
                          <m:t>𝜀</m:t>
                        </m:r>
                        <m:r>
                          <a:rPr lang="zh-CN" altLang="en-US" b="0" i="1" smtClean="0">
                            <a:latin typeface="Cambria Math"/>
                          </a:rPr>
                          <m:t>，</m:t>
                        </m:r>
                        <m:acc>
                          <m:accPr>
                            <m:chr m:val="̂"/>
                            <m:ctrlPr>
                              <a:rPr lang="en-US" altLang="zh-CN" i="1">
                                <a:latin typeface="Cambria Math"/>
                              </a:rPr>
                            </m:ctrlPr>
                          </m:accPr>
                          <m:e>
                            <m:r>
                              <a:rPr lang="en-US" altLang="zh-CN" i="1">
                                <a:latin typeface="Cambria Math"/>
                              </a:rPr>
                              <m:t>𝑃</m:t>
                            </m:r>
                          </m:e>
                        </m:acc>
                        <m:r>
                          <a:rPr lang="en-US" altLang="zh-CN" i="1">
                            <a:latin typeface="Cambria Math"/>
                          </a:rPr>
                          <m:t>𝑚𝑝</m:t>
                        </m:r>
                        <m:d>
                          <m:dPr>
                            <m:begChr m:val="["/>
                            <m:endChr m:val="]"/>
                            <m:ctrlPr>
                              <a:rPr lang="en-US" altLang="zh-CN" i="1">
                                <a:latin typeface="Cambria Math"/>
                              </a:rPr>
                            </m:ctrlPr>
                          </m:dPr>
                          <m:e>
                            <m:r>
                              <a:rPr lang="en-US" altLang="zh-CN" i="1">
                                <a:latin typeface="Cambria Math"/>
                              </a:rPr>
                              <m:t>𝑡</m:t>
                            </m:r>
                          </m:e>
                        </m:d>
                        <m:r>
                          <a:rPr lang="en-US" altLang="zh-CN" i="1" smtClean="0">
                            <a:latin typeface="Cambria Math"/>
                            <a:ea typeface="Cambria Math"/>
                          </a:rPr>
                          <m:t>+</m:t>
                        </m:r>
                        <m:r>
                          <a:rPr lang="zh-CN" altLang="en-US" i="1" smtClean="0">
                            <a:latin typeface="Cambria Math"/>
                            <a:ea typeface="Cambria Math"/>
                          </a:rPr>
                          <m:t>𝜀</m:t>
                        </m:r>
                      </m:e>
                    </m:d>
                  </m:oMath>
                </a14:m>
                <a:endParaRPr lang="en-US" altLang="zh-CN" dirty="0" smtClean="0"/>
              </a:p>
              <a:p>
                <a:r>
                  <a:rPr lang="zh-CN" altLang="en-US" dirty="0"/>
                  <a:t>补偿</a:t>
                </a:r>
                <a:r>
                  <a:rPr lang="zh-CN" altLang="en-US" dirty="0" smtClean="0"/>
                  <a:t>项</a:t>
                </a:r>
                <a14:m>
                  <m:oMath xmlns:m="http://schemas.openxmlformats.org/officeDocument/2006/math">
                    <m:r>
                      <a:rPr lang="zh-CN" altLang="en-US" i="1" smtClean="0">
                        <a:latin typeface="Cambria Math"/>
                      </a:rPr>
                      <m:t>∆</m:t>
                    </m:r>
                    <m:acc>
                      <m:accPr>
                        <m:chr m:val="̂"/>
                        <m:ctrlPr>
                          <a:rPr lang="zh-CN" altLang="en-US" i="1" smtClean="0">
                            <a:latin typeface="Cambria Math"/>
                          </a:rPr>
                        </m:ctrlPr>
                      </m:accPr>
                      <m:e>
                        <m:r>
                          <a:rPr lang="en-US" altLang="zh-CN" b="0" i="1" smtClean="0">
                            <a:latin typeface="Cambria Math"/>
                          </a:rPr>
                          <m:t>𝑃</m:t>
                        </m:r>
                      </m:e>
                    </m:acc>
                    <m:r>
                      <a:rPr lang="en-US" altLang="zh-CN" b="0" i="1" smtClean="0">
                        <a:latin typeface="Cambria Math"/>
                      </a:rPr>
                      <m:t>𝑚𝑝</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定义为预测偏差的预测值</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514283" y="3845859"/>
                <a:ext cx="4719918" cy="1251176"/>
              </a:xfrm>
              <a:prstGeom prst="rect">
                <a:avLst/>
              </a:prstGeom>
              <a:blipFill rotWithShape="1">
                <a:blip r:embed="rId4"/>
                <a:stretch>
                  <a:fillRect l="-1163" t="-2439" b="-68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966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22644" y="3086266"/>
            <a:ext cx="5708293" cy="820674"/>
          </a:xfrm>
          <a:prstGeom prst="rect">
            <a:avLst/>
          </a:prstGeom>
          <a:noFill/>
        </p:spPr>
        <p:txBody>
          <a:bodyPr wrap="square" rtlCol="0">
            <a:spAutoFit/>
          </a:bodyPr>
          <a:lstStyle/>
          <a:p>
            <a:pPr>
              <a:lnSpc>
                <a:spcPct val="150000"/>
              </a:lnSpc>
            </a:pPr>
            <a:r>
              <a:rPr lang="zh-CN" altLang="en-US" sz="3600" b="1" dirty="0" smtClean="0">
                <a:solidFill>
                  <a:schemeClr val="bg1"/>
                </a:solidFill>
              </a:rPr>
              <a:t>实例研究</a:t>
            </a:r>
            <a:endParaRPr lang="zh-CN" altLang="en-US" sz="36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smtClean="0">
                <a:solidFill>
                  <a:schemeClr val="bg1"/>
                </a:solidFill>
              </a:rPr>
              <a:t>CASE STUDIES</a:t>
            </a:r>
            <a:endParaRPr lang="zh-CN" altLang="en-US" sz="3600" b="1" dirty="0">
              <a:solidFill>
                <a:schemeClr val="bg1"/>
              </a:solidFill>
            </a:endParaRPr>
          </a:p>
        </p:txBody>
      </p:sp>
      <p:sp>
        <p:nvSpPr>
          <p:cNvPr id="8" name="矩形 7"/>
          <p:cNvSpPr/>
          <p:nvPr/>
        </p:nvSpPr>
        <p:spPr>
          <a:xfrm>
            <a:off x="1072808" y="1412988"/>
            <a:ext cx="1814513" cy="2590800"/>
          </a:xfrm>
          <a:prstGeom prst="rect">
            <a:avLst/>
          </a:prstGeom>
          <a:solidFill>
            <a:schemeClr val="accent1"/>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A1BD70"/>
              </a:solidFill>
              <a:cs typeface="+mn-ea"/>
              <a:sym typeface="+mn-lt"/>
            </a:endParaRPr>
          </a:p>
        </p:txBody>
      </p:sp>
      <p:sp>
        <p:nvSpPr>
          <p:cNvPr id="9" name="矩形 8"/>
          <p:cNvSpPr/>
          <p:nvPr/>
        </p:nvSpPr>
        <p:spPr>
          <a:xfrm>
            <a:off x="3815457" y="1432228"/>
            <a:ext cx="1814513" cy="2590800"/>
          </a:xfrm>
          <a:prstGeom prst="rect">
            <a:avLst/>
          </a:prstGeom>
          <a:solidFill>
            <a:schemeClr val="accent2"/>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0" name="矩形 9"/>
          <p:cNvSpPr/>
          <p:nvPr/>
        </p:nvSpPr>
        <p:spPr>
          <a:xfrm>
            <a:off x="6374265" y="1412988"/>
            <a:ext cx="1816100" cy="2590800"/>
          </a:xfrm>
          <a:prstGeom prst="rect">
            <a:avLst/>
          </a:prstGeom>
          <a:solidFill>
            <a:schemeClr val="accent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1" name="矩形 10"/>
          <p:cNvSpPr/>
          <p:nvPr/>
        </p:nvSpPr>
        <p:spPr>
          <a:xfrm>
            <a:off x="8788853" y="1412988"/>
            <a:ext cx="1814512" cy="2590800"/>
          </a:xfrm>
          <a:prstGeom prst="rect">
            <a:avLst/>
          </a:prstGeom>
          <a:solidFill>
            <a:schemeClr val="accent4"/>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2" name="任意多边形 11"/>
          <p:cNvSpPr/>
          <p:nvPr/>
        </p:nvSpPr>
        <p:spPr>
          <a:xfrm>
            <a:off x="6763203" y="3540238"/>
            <a:ext cx="925512" cy="925513"/>
          </a:xfrm>
          <a:custGeom>
            <a:avLst/>
            <a:gdLst>
              <a:gd name="txL" fmla="*/ 0 w 925404"/>
              <a:gd name="txT" fmla="*/ 0 h 925404"/>
              <a:gd name="txR" fmla="*/ 925404 w 925404"/>
              <a:gd name="txB" fmla="*/ 925404 h 925404"/>
            </a:gdLst>
            <a:ahLst/>
            <a:cxnLst>
              <a:cxn ang="0">
                <a:pos x="462810" y="0"/>
              </a:cxn>
              <a:cxn ang="0">
                <a:pos x="925620" y="462812"/>
              </a:cxn>
              <a:cxn ang="0">
                <a:pos x="462810" y="925622"/>
              </a:cxn>
              <a:cxn ang="0">
                <a:pos x="0" y="462812"/>
              </a:cxn>
              <a:cxn ang="0">
                <a:pos x="462810"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3"/>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3" name="任意多边形 12"/>
          <p:cNvSpPr/>
          <p:nvPr/>
        </p:nvSpPr>
        <p:spPr>
          <a:xfrm>
            <a:off x="1517308" y="354023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1"/>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4" name="任意多边形 13"/>
          <p:cNvSpPr/>
          <p:nvPr/>
        </p:nvSpPr>
        <p:spPr>
          <a:xfrm>
            <a:off x="9209540" y="3540238"/>
            <a:ext cx="923925" cy="925513"/>
          </a:xfrm>
          <a:custGeom>
            <a:avLst/>
            <a:gdLst>
              <a:gd name="txL" fmla="*/ 0 w 925404"/>
              <a:gd name="txT" fmla="*/ 0 h 925404"/>
              <a:gd name="txR" fmla="*/ 925404 w 925404"/>
              <a:gd name="txB" fmla="*/ 925404 h 925404"/>
            </a:gdLst>
            <a:ahLst/>
            <a:cxnLst>
              <a:cxn ang="0">
                <a:pos x="461225" y="0"/>
              </a:cxn>
              <a:cxn ang="0">
                <a:pos x="922448" y="462812"/>
              </a:cxn>
              <a:cxn ang="0">
                <a:pos x="461225" y="925622"/>
              </a:cxn>
              <a:cxn ang="0">
                <a:pos x="0" y="462812"/>
              </a:cxn>
              <a:cxn ang="0">
                <a:pos x="461225"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4"/>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5" name="任意多边形 14"/>
          <p:cNvSpPr/>
          <p:nvPr/>
        </p:nvSpPr>
        <p:spPr>
          <a:xfrm>
            <a:off x="4259957" y="355947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2"/>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pic>
        <p:nvPicPr>
          <p:cNvPr id="16" name="图片 15"/>
          <p:cNvPicPr>
            <a:picLocks noChangeAspect="1"/>
          </p:cNvPicPr>
          <p:nvPr/>
        </p:nvPicPr>
        <p:blipFill>
          <a:blip r:embed="rId2"/>
          <a:stretch>
            <a:fillRect/>
          </a:stretch>
        </p:blipFill>
        <p:spPr>
          <a:xfrm>
            <a:off x="4099620" y="1578278"/>
            <a:ext cx="1247775" cy="1355725"/>
          </a:xfrm>
          <a:prstGeom prst="rect">
            <a:avLst/>
          </a:prstGeom>
          <a:noFill/>
          <a:ln w="9525">
            <a:noFill/>
            <a:miter/>
          </a:ln>
        </p:spPr>
      </p:pic>
      <p:pic>
        <p:nvPicPr>
          <p:cNvPr id="17" name="图片 16"/>
          <p:cNvPicPr>
            <a:picLocks noChangeAspect="1"/>
          </p:cNvPicPr>
          <p:nvPr/>
        </p:nvPicPr>
        <p:blipFill>
          <a:blip r:embed="rId3"/>
          <a:stretch>
            <a:fillRect/>
          </a:stretch>
        </p:blipFill>
        <p:spPr>
          <a:xfrm>
            <a:off x="6763203" y="1559038"/>
            <a:ext cx="1025525" cy="1049338"/>
          </a:xfrm>
          <a:prstGeom prst="rect">
            <a:avLst/>
          </a:prstGeom>
          <a:noFill/>
          <a:ln w="9525">
            <a:noFill/>
            <a:miter/>
          </a:ln>
        </p:spPr>
      </p:pic>
      <p:pic>
        <p:nvPicPr>
          <p:cNvPr id="18" name="图片 17"/>
          <p:cNvPicPr>
            <a:picLocks noChangeAspect="1"/>
          </p:cNvPicPr>
          <p:nvPr/>
        </p:nvPicPr>
        <p:blipFill>
          <a:blip r:embed="rId4"/>
          <a:stretch>
            <a:fillRect/>
          </a:stretch>
        </p:blipFill>
        <p:spPr>
          <a:xfrm rot="-2977434">
            <a:off x="9320665" y="1349488"/>
            <a:ext cx="1079500" cy="1027113"/>
          </a:xfrm>
          <a:prstGeom prst="rect">
            <a:avLst/>
          </a:prstGeom>
          <a:noFill/>
          <a:ln w="9525">
            <a:noFill/>
            <a:miter/>
          </a:ln>
        </p:spPr>
      </p:pic>
      <p:pic>
        <p:nvPicPr>
          <p:cNvPr id="19" name="图片 18"/>
          <p:cNvPicPr>
            <a:picLocks noChangeAspect="1"/>
          </p:cNvPicPr>
          <p:nvPr/>
        </p:nvPicPr>
        <p:blipFill>
          <a:blip r:embed="rId5"/>
          <a:stretch>
            <a:fillRect/>
          </a:stretch>
        </p:blipFill>
        <p:spPr>
          <a:xfrm>
            <a:off x="1479208" y="1559038"/>
            <a:ext cx="963613" cy="1071563"/>
          </a:xfrm>
          <a:prstGeom prst="rect">
            <a:avLst/>
          </a:prstGeom>
          <a:noFill/>
          <a:ln w="9525">
            <a:noFill/>
            <a:miter/>
          </a:ln>
        </p:spPr>
      </p:pic>
      <p:sp>
        <p:nvSpPr>
          <p:cNvPr id="20" name="文本框 60"/>
          <p:cNvSpPr/>
          <p:nvPr/>
        </p:nvSpPr>
        <p:spPr>
          <a:xfrm>
            <a:off x="1206273" y="2708387"/>
            <a:ext cx="1547581" cy="840230"/>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r>
              <a:rPr lang="zh-CN" altLang="en-US" sz="1800" b="1" dirty="0" smtClean="0">
                <a:solidFill>
                  <a:schemeClr val="bg1"/>
                </a:solidFill>
                <a:cs typeface="+mn-ea"/>
                <a:sym typeface="+mn-lt"/>
              </a:rPr>
              <a:t>归一化平均绝对误差</a:t>
            </a:r>
            <a:r>
              <a:rPr lang="en-US" altLang="zh-CN" sz="1800" b="1" dirty="0" err="1" smtClean="0">
                <a:solidFill>
                  <a:schemeClr val="bg1"/>
                </a:solidFill>
                <a:cs typeface="+mn-ea"/>
                <a:sym typeface="+mn-lt"/>
              </a:rPr>
              <a:t>nMAE</a:t>
            </a:r>
            <a:endParaRPr lang="zh-CN" altLang="en-US" sz="1800" b="1" dirty="0">
              <a:solidFill>
                <a:schemeClr val="bg1"/>
              </a:solidFill>
              <a:cs typeface="+mn-ea"/>
              <a:sym typeface="+mn-lt"/>
            </a:endParaRPr>
          </a:p>
        </p:txBody>
      </p:sp>
      <p:sp>
        <p:nvSpPr>
          <p:cNvPr id="21" name="文本框 61"/>
          <p:cNvSpPr/>
          <p:nvPr/>
        </p:nvSpPr>
        <p:spPr>
          <a:xfrm>
            <a:off x="4099620" y="2746424"/>
            <a:ext cx="1373188" cy="840230"/>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r>
              <a:rPr lang="zh-CN" altLang="en-US" sz="1800" b="1" dirty="0" smtClean="0">
                <a:solidFill>
                  <a:schemeClr val="bg1"/>
                </a:solidFill>
                <a:cs typeface="+mn-ea"/>
                <a:sym typeface="+mn-lt"/>
              </a:rPr>
              <a:t>归一化均方根误差</a:t>
            </a:r>
            <a:r>
              <a:rPr lang="en-US" altLang="zh-CN" sz="1800" b="1" dirty="0" err="1" smtClean="0">
                <a:solidFill>
                  <a:schemeClr val="bg1"/>
                </a:solidFill>
                <a:cs typeface="+mn-ea"/>
                <a:sym typeface="+mn-lt"/>
              </a:rPr>
              <a:t>nRMSE</a:t>
            </a:r>
            <a:endParaRPr lang="zh-CN" altLang="en-US" sz="1800" b="1" dirty="0">
              <a:solidFill>
                <a:schemeClr val="bg1"/>
              </a:solidFill>
              <a:cs typeface="+mn-ea"/>
              <a:sym typeface="+mn-lt"/>
            </a:endParaRPr>
          </a:p>
        </p:txBody>
      </p:sp>
      <p:sp>
        <p:nvSpPr>
          <p:cNvPr id="22" name="文本框 62"/>
          <p:cNvSpPr/>
          <p:nvPr/>
        </p:nvSpPr>
        <p:spPr>
          <a:xfrm>
            <a:off x="6623620" y="2699163"/>
            <a:ext cx="1366838" cy="840230"/>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r>
              <a:rPr lang="zh-CN" altLang="en-US" sz="1800" b="1" dirty="0" smtClean="0">
                <a:solidFill>
                  <a:schemeClr val="bg1"/>
                </a:solidFill>
                <a:cs typeface="+mn-ea"/>
                <a:sym typeface="+mn-lt"/>
              </a:rPr>
              <a:t>归一化最大绝对误差</a:t>
            </a:r>
            <a:r>
              <a:rPr lang="en-US" altLang="zh-CN" sz="1800" b="1" dirty="0" err="1" smtClean="0">
                <a:solidFill>
                  <a:schemeClr val="bg1"/>
                </a:solidFill>
                <a:cs typeface="+mn-ea"/>
                <a:sym typeface="+mn-lt"/>
              </a:rPr>
              <a:t>nLAE</a:t>
            </a:r>
            <a:endParaRPr lang="zh-CN" altLang="en-US" sz="1800" b="1" dirty="0">
              <a:solidFill>
                <a:schemeClr val="bg1"/>
              </a:solidFill>
              <a:cs typeface="+mn-ea"/>
              <a:sym typeface="+mn-lt"/>
            </a:endParaRPr>
          </a:p>
        </p:txBody>
      </p:sp>
      <p:sp>
        <p:nvSpPr>
          <p:cNvPr id="23" name="文本框 63"/>
          <p:cNvSpPr/>
          <p:nvPr/>
        </p:nvSpPr>
        <p:spPr>
          <a:xfrm>
            <a:off x="9246053" y="2641713"/>
            <a:ext cx="1015662" cy="840230"/>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r>
              <a:rPr lang="zh-CN" altLang="en-US" sz="1800" b="1" dirty="0">
                <a:solidFill>
                  <a:schemeClr val="bg1"/>
                </a:solidFill>
                <a:cs typeface="+mn-ea"/>
                <a:sym typeface="+mn-lt"/>
              </a:rPr>
              <a:t>能源</a:t>
            </a:r>
            <a:r>
              <a:rPr lang="zh-CN" altLang="en-US" sz="1800" b="1" dirty="0" smtClean="0">
                <a:solidFill>
                  <a:schemeClr val="bg1"/>
                </a:solidFill>
                <a:cs typeface="+mn-ea"/>
                <a:sym typeface="+mn-lt"/>
              </a:rPr>
              <a:t>生产误差</a:t>
            </a:r>
            <a:r>
              <a:rPr lang="en-US" altLang="zh-CN" sz="1800" b="1" dirty="0" smtClean="0">
                <a:solidFill>
                  <a:schemeClr val="bg1"/>
                </a:solidFill>
                <a:cs typeface="+mn-ea"/>
                <a:sym typeface="+mn-lt"/>
              </a:rPr>
              <a:t>EPE</a:t>
            </a:r>
            <a:endParaRPr lang="zh-CN" altLang="en-US" sz="1800" b="1" dirty="0">
              <a:solidFill>
                <a:schemeClr val="bg1"/>
              </a:solidFill>
              <a:cs typeface="+mn-ea"/>
              <a:sym typeface="+mn-lt"/>
            </a:endParaRPr>
          </a:p>
        </p:txBody>
      </p:sp>
      <p:sp>
        <p:nvSpPr>
          <p:cNvPr id="24" name="文本框 65"/>
          <p:cNvSpPr/>
          <p:nvPr/>
        </p:nvSpPr>
        <p:spPr>
          <a:xfrm>
            <a:off x="1745908" y="369105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1</a:t>
            </a:r>
            <a:endParaRPr lang="zh-CN" altLang="en-US" sz="3600" b="1" dirty="0">
              <a:solidFill>
                <a:schemeClr val="bg1"/>
              </a:solidFill>
              <a:cs typeface="+mn-ea"/>
              <a:sym typeface="+mn-lt"/>
            </a:endParaRPr>
          </a:p>
        </p:txBody>
      </p:sp>
      <p:sp>
        <p:nvSpPr>
          <p:cNvPr id="25" name="文本框 66"/>
          <p:cNvSpPr/>
          <p:nvPr/>
        </p:nvSpPr>
        <p:spPr>
          <a:xfrm>
            <a:off x="4488557" y="371029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2</a:t>
            </a:r>
            <a:endParaRPr lang="zh-CN" altLang="en-US" sz="3600" b="1" dirty="0">
              <a:solidFill>
                <a:schemeClr val="bg1"/>
              </a:solidFill>
              <a:cs typeface="+mn-ea"/>
              <a:sym typeface="+mn-lt"/>
            </a:endParaRPr>
          </a:p>
        </p:txBody>
      </p:sp>
      <p:sp>
        <p:nvSpPr>
          <p:cNvPr id="26" name="文本框 67"/>
          <p:cNvSpPr/>
          <p:nvPr/>
        </p:nvSpPr>
        <p:spPr>
          <a:xfrm>
            <a:off x="7001328" y="3727563"/>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3</a:t>
            </a:r>
            <a:endParaRPr lang="zh-CN" altLang="en-US" sz="3600" b="1" dirty="0">
              <a:solidFill>
                <a:schemeClr val="bg1"/>
              </a:solidFill>
              <a:cs typeface="+mn-ea"/>
              <a:sym typeface="+mn-lt"/>
            </a:endParaRPr>
          </a:p>
        </p:txBody>
      </p:sp>
      <p:sp>
        <p:nvSpPr>
          <p:cNvPr id="27" name="文本框 68"/>
          <p:cNvSpPr/>
          <p:nvPr/>
        </p:nvSpPr>
        <p:spPr>
          <a:xfrm>
            <a:off x="9476240" y="369105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4</a:t>
            </a:r>
            <a:endParaRPr lang="zh-CN" altLang="en-US" sz="3600" b="1" dirty="0">
              <a:solidFill>
                <a:schemeClr val="bg1"/>
              </a:solidFill>
              <a:cs typeface="+mn-ea"/>
              <a:sym typeface="+mn-lt"/>
            </a:endParaRPr>
          </a:p>
        </p:txBody>
      </p:sp>
      <p:grpSp>
        <p:nvGrpSpPr>
          <p:cNvPr id="36" name="组合 35"/>
          <p:cNvGrpSpPr/>
          <p:nvPr/>
        </p:nvGrpSpPr>
        <p:grpSpPr>
          <a:xfrm>
            <a:off x="123825" y="110358"/>
            <a:ext cx="593817" cy="593817"/>
            <a:chOff x="1131485" y="2234042"/>
            <a:chExt cx="1607262" cy="1607262"/>
          </a:xfrm>
        </p:grpSpPr>
        <p:sp>
          <p:nvSpPr>
            <p:cNvPr id="37" name="椭圆 36"/>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0" y="4768383"/>
            <a:ext cx="39433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0894" y="5827899"/>
            <a:ext cx="3805225" cy="810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0623" y="4854106"/>
            <a:ext cx="43719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1873" y="5723125"/>
            <a:ext cx="37909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a:solidFill>
                  <a:schemeClr val="bg1"/>
                </a:solidFill>
              </a:rPr>
              <a:t>CASE </a:t>
            </a:r>
            <a:r>
              <a:rPr lang="en-US" altLang="zh-CN" sz="3600" b="1" dirty="0" smtClean="0">
                <a:solidFill>
                  <a:schemeClr val="bg1"/>
                </a:solidFill>
              </a:rPr>
              <a:t>STUDIES</a:t>
            </a:r>
            <a:endParaRPr lang="zh-CN" altLang="en-US" sz="3600" b="1" dirty="0">
              <a:solidFill>
                <a:schemeClr val="bg1"/>
              </a:solidFill>
            </a:endParaRPr>
          </a:p>
        </p:txBody>
      </p:sp>
      <p:grpSp>
        <p:nvGrpSpPr>
          <p:cNvPr id="40" name="组合 39"/>
          <p:cNvGrpSpPr/>
          <p:nvPr/>
        </p:nvGrpSpPr>
        <p:grpSpPr>
          <a:xfrm>
            <a:off x="123825" y="110358"/>
            <a:ext cx="593817" cy="593817"/>
            <a:chOff x="1131485" y="2234042"/>
            <a:chExt cx="1607262" cy="1607262"/>
          </a:xfrm>
        </p:grpSpPr>
        <p:sp>
          <p:nvSpPr>
            <p:cNvPr id="41" name="椭圆 40"/>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2" name="TextBox 1"/>
          <p:cNvSpPr txBox="1"/>
          <p:nvPr/>
        </p:nvSpPr>
        <p:spPr>
          <a:xfrm>
            <a:off x="420733" y="941294"/>
            <a:ext cx="6504502" cy="369332"/>
          </a:xfrm>
          <a:prstGeom prst="rect">
            <a:avLst/>
          </a:prstGeom>
          <a:noFill/>
        </p:spPr>
        <p:txBody>
          <a:bodyPr wrap="square" rtlCol="0">
            <a:spAutoFit/>
          </a:bodyPr>
          <a:lstStyle/>
          <a:p>
            <a:r>
              <a:rPr lang="zh-CN" altLang="en-US" dirty="0" smtClean="0"/>
              <a:t>有无关键天气因素的预测方法：</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965" y="1471053"/>
            <a:ext cx="6845953" cy="255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a:solidFill>
                  <a:schemeClr val="bg1"/>
                </a:solidFill>
              </a:rPr>
              <a:t>CASE </a:t>
            </a:r>
            <a:r>
              <a:rPr lang="en-US" altLang="zh-CN" sz="3600" b="1" dirty="0" smtClean="0">
                <a:solidFill>
                  <a:schemeClr val="bg1"/>
                </a:solidFill>
              </a:rPr>
              <a:t>STUDIES</a:t>
            </a:r>
            <a:endParaRPr lang="zh-CN" altLang="en-US" sz="3600" b="1" dirty="0">
              <a:solidFill>
                <a:schemeClr val="bg1"/>
              </a:solidFill>
            </a:endParaRPr>
          </a:p>
        </p:txBody>
      </p:sp>
      <p:grpSp>
        <p:nvGrpSpPr>
          <p:cNvPr id="40" name="组合 39"/>
          <p:cNvGrpSpPr/>
          <p:nvPr/>
        </p:nvGrpSpPr>
        <p:grpSpPr>
          <a:xfrm>
            <a:off x="123825" y="110358"/>
            <a:ext cx="593817" cy="593817"/>
            <a:chOff x="1131485" y="2234042"/>
            <a:chExt cx="1607262" cy="1607262"/>
          </a:xfrm>
        </p:grpSpPr>
        <p:sp>
          <p:nvSpPr>
            <p:cNvPr id="41" name="椭圆 40"/>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2" name="TextBox 1"/>
          <p:cNvSpPr txBox="1"/>
          <p:nvPr/>
        </p:nvSpPr>
        <p:spPr>
          <a:xfrm>
            <a:off x="420734" y="1089212"/>
            <a:ext cx="5511357" cy="4247317"/>
          </a:xfrm>
          <a:prstGeom prst="rect">
            <a:avLst/>
          </a:prstGeom>
          <a:noFill/>
        </p:spPr>
        <p:txBody>
          <a:bodyPr wrap="square" rtlCol="0">
            <a:spAutoFit/>
          </a:bodyPr>
          <a:lstStyle/>
          <a:p>
            <a:r>
              <a:rPr lang="zh-CN" altLang="en-US" dirty="0" smtClean="0"/>
              <a:t>使用澳大利亚的数据进行太阳能发电检测：</a:t>
            </a:r>
            <a:endParaRPr lang="en-US" altLang="zh-CN" dirty="0" smtClean="0"/>
          </a:p>
          <a:p>
            <a:pPr indent="457200"/>
            <a:r>
              <a:rPr lang="zh-CN" altLang="en-US" dirty="0" smtClean="0"/>
              <a:t>每小时</a:t>
            </a:r>
            <a:r>
              <a:rPr lang="zh-CN" altLang="en-US" dirty="0"/>
              <a:t>的天气预报包括</a:t>
            </a:r>
            <a:r>
              <a:rPr lang="en-US" altLang="zh-CN" dirty="0"/>
              <a:t>11</a:t>
            </a:r>
            <a:r>
              <a:rPr lang="zh-CN" altLang="en-US" dirty="0"/>
              <a:t>个独立变量：总柱状液态水，总柱状冰水，表面压力，相对湿度，总云量，风速，温度，</a:t>
            </a:r>
            <a:r>
              <a:rPr lang="en-US" altLang="zh-CN" dirty="0"/>
              <a:t>GHI</a:t>
            </a:r>
            <a:r>
              <a:rPr lang="zh-CN" altLang="en-US" dirty="0"/>
              <a:t>，地表热辐射，最高净太阳辐射</a:t>
            </a:r>
            <a:r>
              <a:rPr lang="en-US" altLang="zh-CN" dirty="0" err="1"/>
              <a:t>Ea</a:t>
            </a:r>
            <a:r>
              <a:rPr lang="zh-CN" altLang="en-US" dirty="0"/>
              <a:t>和总降水量</a:t>
            </a:r>
            <a:r>
              <a:rPr lang="zh-CN" altLang="en-US" dirty="0" smtClean="0"/>
              <a:t>。</a:t>
            </a:r>
            <a:endParaRPr lang="en-US" altLang="zh-CN" dirty="0" smtClean="0"/>
          </a:p>
          <a:p>
            <a:pPr indent="457200"/>
            <a:r>
              <a:rPr lang="zh-CN" altLang="en-US" dirty="0"/>
              <a:t>关键天气因素包括</a:t>
            </a:r>
            <a:r>
              <a:rPr lang="en-US" altLang="zh-CN" dirty="0"/>
              <a:t>12</a:t>
            </a:r>
            <a:r>
              <a:rPr lang="zh-CN" altLang="en-US" dirty="0"/>
              <a:t>个项，可以根据天气变量进行计算。所提出方法的输入特征，即</a:t>
            </a:r>
            <a:r>
              <a:rPr lang="en-US" altLang="zh-CN" dirty="0"/>
              <a:t>S1</a:t>
            </a:r>
            <a:r>
              <a:rPr lang="zh-CN" altLang="en-US" dirty="0"/>
              <a:t>，</a:t>
            </a:r>
            <a:r>
              <a:rPr lang="en-US" altLang="zh-CN" dirty="0"/>
              <a:t>A1</a:t>
            </a:r>
            <a:r>
              <a:rPr lang="zh-CN" altLang="en-US" dirty="0"/>
              <a:t>和</a:t>
            </a:r>
            <a:r>
              <a:rPr lang="en-US" altLang="zh-CN" dirty="0"/>
              <a:t>W1</a:t>
            </a:r>
            <a:r>
              <a:rPr lang="zh-CN" altLang="en-US" dirty="0"/>
              <a:t>，是来自数据集的</a:t>
            </a:r>
            <a:r>
              <a:rPr lang="en-US" altLang="zh-CN" dirty="0"/>
              <a:t>11</a:t>
            </a:r>
            <a:r>
              <a:rPr lang="zh-CN" altLang="en-US" dirty="0"/>
              <a:t>个可用天气变量和</a:t>
            </a:r>
            <a:r>
              <a:rPr lang="en-US" altLang="zh-CN" dirty="0"/>
              <a:t>12</a:t>
            </a:r>
            <a:r>
              <a:rPr lang="zh-CN" altLang="en-US" dirty="0"/>
              <a:t>个关键天气因子。 </a:t>
            </a:r>
            <a:r>
              <a:rPr lang="en-US" altLang="zh-CN" dirty="0"/>
              <a:t>S2</a:t>
            </a:r>
            <a:r>
              <a:rPr lang="zh-CN" altLang="en-US" dirty="0"/>
              <a:t>，</a:t>
            </a:r>
            <a:r>
              <a:rPr lang="en-US" altLang="zh-CN" dirty="0"/>
              <a:t>A2</a:t>
            </a:r>
            <a:r>
              <a:rPr lang="zh-CN" altLang="en-US" dirty="0"/>
              <a:t>和</a:t>
            </a:r>
            <a:r>
              <a:rPr lang="en-US" altLang="zh-CN" dirty="0"/>
              <a:t>W2</a:t>
            </a:r>
            <a:r>
              <a:rPr lang="zh-CN" altLang="en-US" dirty="0"/>
              <a:t>的输入特征只是数据集中的</a:t>
            </a:r>
            <a:r>
              <a:rPr lang="en-US" altLang="zh-CN" dirty="0"/>
              <a:t>11</a:t>
            </a:r>
            <a:r>
              <a:rPr lang="zh-CN" altLang="en-US" dirty="0"/>
              <a:t>个可用天气变量。</a:t>
            </a:r>
            <a:r>
              <a:rPr lang="en-US" altLang="zh-CN" dirty="0"/>
              <a:t>NR</a:t>
            </a:r>
            <a:r>
              <a:rPr lang="zh-CN" altLang="en-US" dirty="0"/>
              <a:t>的输入功能仅是</a:t>
            </a:r>
            <a:r>
              <a:rPr lang="en-US" altLang="zh-CN" dirty="0"/>
              <a:t>12</a:t>
            </a:r>
            <a:r>
              <a:rPr lang="zh-CN" altLang="en-US" dirty="0"/>
              <a:t>个关键天气因素，然后每天进行预测。</a:t>
            </a:r>
          </a:p>
          <a:p>
            <a:pPr indent="457200"/>
            <a:r>
              <a:rPr lang="zh-CN" altLang="en-US" dirty="0"/>
              <a:t>进行</a:t>
            </a:r>
            <a:r>
              <a:rPr lang="en-US" altLang="zh-CN" dirty="0"/>
              <a:t>5</a:t>
            </a:r>
            <a:r>
              <a:rPr lang="zh-CN" altLang="en-US" dirty="0"/>
              <a:t>次交叉验证，以确定不同预测方法中的超参数</a:t>
            </a:r>
            <a:r>
              <a:rPr lang="en-US" altLang="zh-CN" dirty="0"/>
              <a:t>[36]</a:t>
            </a:r>
            <a:r>
              <a:rPr lang="zh-CN" altLang="en-US" dirty="0"/>
              <a:t>，包括</a:t>
            </a:r>
            <a:r>
              <a:rPr lang="en-US" altLang="zh-CN" dirty="0"/>
              <a:t>ε</a:t>
            </a:r>
            <a:r>
              <a:rPr lang="zh-CN" altLang="en-US" dirty="0"/>
              <a:t> 在偏差分析中</a:t>
            </a:r>
            <a:r>
              <a:rPr lang="zh-CN" altLang="en-US" dirty="0" smtClean="0"/>
              <a:t>，</a:t>
            </a:r>
            <a:r>
              <a:rPr lang="en-US" altLang="zh-CN" dirty="0" smtClean="0"/>
              <a:t>K</a:t>
            </a:r>
            <a:r>
              <a:rPr lang="zh-CN" altLang="en-US" dirty="0" smtClean="0"/>
              <a:t>在</a:t>
            </a:r>
            <a:r>
              <a:rPr lang="en-US" altLang="zh-CN" dirty="0"/>
              <a:t>KNN</a:t>
            </a:r>
            <a:r>
              <a:rPr lang="zh-CN" altLang="en-US" dirty="0"/>
              <a:t>中，在</a:t>
            </a:r>
            <a:r>
              <a:rPr lang="en-US" altLang="zh-CN" dirty="0"/>
              <a:t>SVM</a:t>
            </a:r>
            <a:r>
              <a:rPr lang="zh-CN" altLang="en-US" dirty="0"/>
              <a:t>中的参数和在</a:t>
            </a:r>
            <a:r>
              <a:rPr lang="en-US" altLang="zh-CN" dirty="0"/>
              <a:t>ANN</a:t>
            </a:r>
            <a:r>
              <a:rPr lang="zh-CN" altLang="en-US" dirty="0"/>
              <a:t>中的隐藏层数。</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029" y="1864094"/>
            <a:ext cx="4987000" cy="474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52129" y="1089212"/>
            <a:ext cx="4114800" cy="923330"/>
          </a:xfrm>
          <a:prstGeom prst="rect">
            <a:avLst/>
          </a:prstGeom>
          <a:noFill/>
        </p:spPr>
        <p:txBody>
          <a:bodyPr wrap="square" rtlCol="0">
            <a:spAutoFit/>
          </a:bodyPr>
          <a:lstStyle/>
          <a:p>
            <a:r>
              <a:rPr lang="zh-CN" altLang="en-US" dirty="0" smtClean="0"/>
              <a:t>预测结果：</a:t>
            </a:r>
            <a:endParaRPr lang="en-US" altLang="zh-CN" dirty="0" smtClean="0"/>
          </a:p>
          <a:p>
            <a:r>
              <a:rPr lang="zh-CN" altLang="en-US" dirty="0" smtClean="0"/>
              <a:t>使用不同方法在四个季节的每月</a:t>
            </a:r>
            <a:r>
              <a:rPr lang="en-US" altLang="zh-CN" dirty="0" smtClean="0"/>
              <a:t>18</a:t>
            </a:r>
            <a:r>
              <a:rPr lang="zh-CN" altLang="en-US" dirty="0" smtClean="0"/>
              <a:t>号中使用</a:t>
            </a:r>
            <a:r>
              <a:rPr lang="en-US" altLang="zh-CN" dirty="0" smtClean="0"/>
              <a:t>PV1</a:t>
            </a:r>
            <a:r>
              <a:rPr lang="zh-CN" altLang="en-US" dirty="0" smtClean="0"/>
              <a:t>的太阳能</a:t>
            </a:r>
            <a:endParaRPr lang="zh-CN" altLang="en-US" dirty="0"/>
          </a:p>
        </p:txBody>
      </p:sp>
    </p:spTree>
    <p:extLst>
      <p:ext uri="{BB962C8B-B14F-4D97-AF65-F5344CB8AC3E}">
        <p14:creationId xmlns:p14="http://schemas.microsoft.com/office/powerpoint/2010/main" val="714455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a:solidFill>
                  <a:schemeClr val="bg1"/>
                </a:solidFill>
              </a:rPr>
              <a:t>CASE </a:t>
            </a:r>
            <a:r>
              <a:rPr lang="en-US" altLang="zh-CN" sz="3600" b="1" dirty="0" smtClean="0">
                <a:solidFill>
                  <a:schemeClr val="bg1"/>
                </a:solidFill>
              </a:rPr>
              <a:t>STUDIES</a:t>
            </a:r>
            <a:endParaRPr lang="zh-CN" altLang="en-US" sz="3600" b="1" dirty="0">
              <a:solidFill>
                <a:schemeClr val="bg1"/>
              </a:solidFill>
            </a:endParaRPr>
          </a:p>
        </p:txBody>
      </p:sp>
      <p:grpSp>
        <p:nvGrpSpPr>
          <p:cNvPr id="31" name="组合 30"/>
          <p:cNvGrpSpPr/>
          <p:nvPr/>
        </p:nvGrpSpPr>
        <p:grpSpPr>
          <a:xfrm>
            <a:off x="123825" y="110358"/>
            <a:ext cx="593817" cy="593817"/>
            <a:chOff x="1131485" y="2234042"/>
            <a:chExt cx="1607262" cy="1607262"/>
          </a:xfrm>
        </p:grpSpPr>
        <p:sp>
          <p:nvSpPr>
            <p:cNvPr id="32" name="椭圆 31"/>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897" y="838646"/>
            <a:ext cx="5021024" cy="2867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42" y="838646"/>
            <a:ext cx="5002932" cy="2867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642" y="3856503"/>
            <a:ext cx="5032101" cy="289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9281" y="3864343"/>
            <a:ext cx="4913640" cy="288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08529" y="806825"/>
            <a:ext cx="10327341" cy="5177212"/>
          </a:xfrm>
          <a:prstGeom prst="roundRect">
            <a:avLst>
              <a:gd name="adj" fmla="val 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21805" y="2241269"/>
            <a:ext cx="9560049" cy="2031325"/>
          </a:xfrm>
          <a:prstGeom prst="rect">
            <a:avLst/>
          </a:prstGeom>
          <a:noFill/>
        </p:spPr>
        <p:txBody>
          <a:bodyPr wrap="square" rtlCol="0">
            <a:spAutoFit/>
          </a:bodyPr>
          <a:lstStyle/>
          <a:p>
            <a:pPr indent="457200"/>
            <a:r>
              <a:rPr lang="zh-CN" altLang="en-US" dirty="0"/>
              <a:t>本文通过研究光伏（</a:t>
            </a:r>
            <a:r>
              <a:rPr lang="en-US" altLang="zh-CN" dirty="0"/>
              <a:t>PV</a:t>
            </a:r>
            <a:r>
              <a:rPr lang="zh-CN" altLang="en-US" dirty="0"/>
              <a:t>）分析模型中的关键天气因素，提出了一种新颖的太阳能发电预测方法。所提出的方法由三个引擎组成：（</a:t>
            </a:r>
            <a:r>
              <a:rPr lang="en-US" altLang="zh-CN" dirty="0"/>
              <a:t>1</a:t>
            </a:r>
            <a:r>
              <a:rPr lang="zh-CN" altLang="en-US" dirty="0"/>
              <a:t>）光伏系统的分析模型；（</a:t>
            </a:r>
            <a:r>
              <a:rPr lang="en-US" altLang="zh-CN" dirty="0"/>
              <a:t>2</a:t>
            </a:r>
            <a:r>
              <a:rPr lang="zh-CN" altLang="en-US" dirty="0"/>
              <a:t>）借助太阳能绘制天气特征图的机器学习方法；（</a:t>
            </a:r>
            <a:r>
              <a:rPr lang="en-US" altLang="zh-CN" dirty="0"/>
              <a:t>3</a:t>
            </a:r>
            <a:r>
              <a:rPr lang="zh-CN" altLang="en-US" dirty="0"/>
              <a:t>）太阳能预测调整的偏差分析。与直接使用可用天气条件的现有研究相反，本文探索了</a:t>
            </a:r>
            <a:r>
              <a:rPr lang="en-US" altLang="zh-CN" dirty="0"/>
              <a:t>PV</a:t>
            </a:r>
            <a:r>
              <a:rPr lang="zh-CN" altLang="en-US" dirty="0"/>
              <a:t>模型的物理知识。不同的辐照度分量和</a:t>
            </a:r>
            <a:r>
              <a:rPr lang="en-US" altLang="zh-CN" dirty="0"/>
              <a:t>PV</a:t>
            </a:r>
            <a:r>
              <a:rPr lang="zh-CN" altLang="en-US" dirty="0"/>
              <a:t>电池温度可从</a:t>
            </a:r>
            <a:r>
              <a:rPr lang="en-US" altLang="zh-CN" dirty="0"/>
              <a:t>PV</a:t>
            </a:r>
            <a:r>
              <a:rPr lang="zh-CN" altLang="en-US" dirty="0"/>
              <a:t>分析模型得出</a:t>
            </a:r>
            <a:r>
              <a:rPr lang="zh-CN" altLang="en-US" dirty="0" smtClean="0"/>
              <a:t>。重构后的天气</a:t>
            </a:r>
            <a:r>
              <a:rPr lang="zh-CN" altLang="en-US" dirty="0"/>
              <a:t>特征用于重新构造机器学习方法的输入，这有助于获得更好的预测性能。此外，基于历史预测偏差，提出了补偿项以调整太阳能预测。根据澳大利亚光伏系统测得的数据集进行的案例研究表明，利用光伏模型得出的关键天气特征，可以大大提高预报性能</a:t>
            </a:r>
            <a:r>
              <a:rPr lang="zh-CN" altLang="en-US" dirty="0" smtClean="0"/>
              <a:t>。</a:t>
            </a:r>
            <a:endParaRPr lang="zh-CN" altLang="en-US" dirty="0"/>
          </a:p>
        </p:txBody>
      </p:sp>
      <p:sp>
        <p:nvSpPr>
          <p:cNvPr id="8" name="文本框 7"/>
          <p:cNvSpPr txBox="1"/>
          <p:nvPr/>
        </p:nvSpPr>
        <p:spPr>
          <a:xfrm>
            <a:off x="1632699" y="5230278"/>
            <a:ext cx="2155439" cy="307777"/>
          </a:xfrm>
          <a:prstGeom prst="rect">
            <a:avLst/>
          </a:prstGeom>
          <a:noFill/>
        </p:spPr>
        <p:txBody>
          <a:bodyPr wrap="square" rtlCol="0">
            <a:spAutoFit/>
          </a:bodyPr>
          <a:lstStyle/>
          <a:p>
            <a:r>
              <a:rPr lang="en-US" altLang="zh-CN" sz="1400" b="1" dirty="0" smtClean="0">
                <a:solidFill>
                  <a:schemeClr val="accent6"/>
                </a:solidFill>
              </a:rPr>
              <a:t>Analytical modeling</a:t>
            </a:r>
            <a:endParaRPr lang="zh-CN" altLang="en-US" sz="1400" b="1" dirty="0">
              <a:solidFill>
                <a:schemeClr val="accent6"/>
              </a:solidFill>
            </a:endParaRPr>
          </a:p>
        </p:txBody>
      </p:sp>
      <p:sp>
        <p:nvSpPr>
          <p:cNvPr id="9" name="文本框 8"/>
          <p:cNvSpPr txBox="1"/>
          <p:nvPr/>
        </p:nvSpPr>
        <p:spPr>
          <a:xfrm>
            <a:off x="3788138" y="5241737"/>
            <a:ext cx="2368971" cy="307777"/>
          </a:xfrm>
          <a:prstGeom prst="rect">
            <a:avLst/>
          </a:prstGeom>
          <a:noFill/>
        </p:spPr>
        <p:txBody>
          <a:bodyPr wrap="square" rtlCol="0">
            <a:spAutoFit/>
          </a:bodyPr>
          <a:lstStyle/>
          <a:p>
            <a:r>
              <a:rPr lang="en-US" altLang="zh-CN" sz="1400" b="1" dirty="0" smtClean="0">
                <a:solidFill>
                  <a:schemeClr val="accent6"/>
                </a:solidFill>
              </a:rPr>
              <a:t>Solar power forecasting</a:t>
            </a:r>
            <a:endParaRPr lang="zh-CN" altLang="en-US" sz="1400" b="1" dirty="0">
              <a:solidFill>
                <a:schemeClr val="accent6"/>
              </a:solidFill>
            </a:endParaRPr>
          </a:p>
        </p:txBody>
      </p:sp>
      <p:sp>
        <p:nvSpPr>
          <p:cNvPr id="10" name="文本框 9"/>
          <p:cNvSpPr txBox="1"/>
          <p:nvPr/>
        </p:nvSpPr>
        <p:spPr>
          <a:xfrm>
            <a:off x="6490088" y="5246506"/>
            <a:ext cx="2155439" cy="307777"/>
          </a:xfrm>
          <a:prstGeom prst="rect">
            <a:avLst/>
          </a:prstGeom>
          <a:noFill/>
        </p:spPr>
        <p:txBody>
          <a:bodyPr wrap="square" rtlCol="0">
            <a:spAutoFit/>
          </a:bodyPr>
          <a:lstStyle/>
          <a:p>
            <a:r>
              <a:rPr lang="en-US" altLang="zh-CN" sz="1400" b="1" dirty="0" smtClean="0">
                <a:solidFill>
                  <a:schemeClr val="accent6"/>
                </a:solidFill>
              </a:rPr>
              <a:t>Analysis deviation</a:t>
            </a:r>
            <a:endParaRPr lang="zh-CN" altLang="en-US" sz="1400" b="1" dirty="0">
              <a:solidFill>
                <a:schemeClr val="accent6"/>
              </a:solidFill>
            </a:endParaRPr>
          </a:p>
        </p:txBody>
      </p:sp>
      <p:sp>
        <p:nvSpPr>
          <p:cNvPr id="11" name="文本框 10"/>
          <p:cNvSpPr txBox="1"/>
          <p:nvPr/>
        </p:nvSpPr>
        <p:spPr>
          <a:xfrm>
            <a:off x="9072853" y="5247154"/>
            <a:ext cx="2155439" cy="307777"/>
          </a:xfrm>
          <a:prstGeom prst="rect">
            <a:avLst/>
          </a:prstGeom>
          <a:noFill/>
        </p:spPr>
        <p:txBody>
          <a:bodyPr wrap="square" rtlCol="0">
            <a:spAutoFit/>
          </a:bodyPr>
          <a:lstStyle/>
          <a:p>
            <a:r>
              <a:rPr lang="en-US" altLang="zh-CN" sz="1400" b="1" dirty="0" smtClean="0">
                <a:solidFill>
                  <a:schemeClr val="accent6"/>
                </a:solidFill>
              </a:rPr>
              <a:t>Weather knowledge</a:t>
            </a:r>
            <a:endParaRPr lang="zh-CN" altLang="en-US" sz="1400" b="1" dirty="0">
              <a:solidFill>
                <a:schemeClr val="accent6"/>
              </a:solidFill>
            </a:endParaRPr>
          </a:p>
        </p:txBody>
      </p:sp>
      <p:sp>
        <p:nvSpPr>
          <p:cNvPr id="13" name="文本框 12"/>
          <p:cNvSpPr txBox="1"/>
          <p:nvPr/>
        </p:nvSpPr>
        <p:spPr>
          <a:xfrm>
            <a:off x="1626425" y="1135738"/>
            <a:ext cx="1429515" cy="769441"/>
          </a:xfrm>
          <a:prstGeom prst="rect">
            <a:avLst/>
          </a:prstGeom>
          <a:noFill/>
        </p:spPr>
        <p:txBody>
          <a:bodyPr wrap="square" rtlCol="0">
            <a:spAutoFit/>
          </a:bodyPr>
          <a:lstStyle/>
          <a:p>
            <a:r>
              <a:rPr lang="zh-CN" altLang="en-US" sz="4400" b="1" dirty="0">
                <a:solidFill>
                  <a:schemeClr val="accent6"/>
                </a:solidFill>
              </a:rPr>
              <a:t>摘要</a:t>
            </a:r>
          </a:p>
        </p:txBody>
      </p:sp>
      <p:sp>
        <p:nvSpPr>
          <p:cNvPr id="14" name="矩形 13"/>
          <p:cNvSpPr/>
          <p:nvPr/>
        </p:nvSpPr>
        <p:spPr>
          <a:xfrm>
            <a:off x="2710418" y="1412666"/>
            <a:ext cx="2284570" cy="523220"/>
          </a:xfrm>
          <a:prstGeom prst="rect">
            <a:avLst/>
          </a:prstGeom>
        </p:spPr>
        <p:txBody>
          <a:bodyPr wrap="square">
            <a:spAutoFit/>
          </a:bodyPr>
          <a:lstStyle/>
          <a:p>
            <a:r>
              <a:rPr lang="en-US" altLang="zh-CN" sz="2800" dirty="0">
                <a:solidFill>
                  <a:schemeClr val="accent6"/>
                </a:solidFill>
              </a:rPr>
              <a:t>ABSTRACT</a:t>
            </a:r>
            <a:endParaRPr lang="zh-CN" altLang="en-US" sz="2800" dirty="0">
              <a:solidFill>
                <a:schemeClr val="accent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a:solidFill>
                  <a:schemeClr val="bg1"/>
                </a:solidFill>
              </a:rPr>
              <a:t>CASE </a:t>
            </a:r>
            <a:r>
              <a:rPr lang="en-US" altLang="zh-CN" sz="3600" b="1" dirty="0" smtClean="0">
                <a:solidFill>
                  <a:schemeClr val="bg1"/>
                </a:solidFill>
              </a:rPr>
              <a:t>STUDIES</a:t>
            </a:r>
            <a:endParaRPr lang="zh-CN" altLang="en-US" sz="3600" b="1" dirty="0">
              <a:solidFill>
                <a:schemeClr val="bg1"/>
              </a:solidFill>
            </a:endParaRPr>
          </a:p>
        </p:txBody>
      </p:sp>
      <p:grpSp>
        <p:nvGrpSpPr>
          <p:cNvPr id="31" name="组合 30"/>
          <p:cNvGrpSpPr/>
          <p:nvPr/>
        </p:nvGrpSpPr>
        <p:grpSpPr>
          <a:xfrm>
            <a:off x="123825" y="110358"/>
            <a:ext cx="593817" cy="593817"/>
            <a:chOff x="1131485" y="2234042"/>
            <a:chExt cx="1607262" cy="1607262"/>
          </a:xfrm>
        </p:grpSpPr>
        <p:sp>
          <p:nvSpPr>
            <p:cNvPr id="32" name="椭圆 31"/>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2" name="TextBox 1"/>
          <p:cNvSpPr txBox="1"/>
          <p:nvPr/>
        </p:nvSpPr>
        <p:spPr>
          <a:xfrm>
            <a:off x="588824" y="2708036"/>
            <a:ext cx="11015988" cy="1754326"/>
          </a:xfrm>
          <a:prstGeom prst="rect">
            <a:avLst/>
          </a:prstGeom>
          <a:noFill/>
        </p:spPr>
        <p:txBody>
          <a:bodyPr wrap="square" rtlCol="0">
            <a:spAutoFit/>
          </a:bodyPr>
          <a:lstStyle/>
          <a:p>
            <a:r>
              <a:rPr lang="zh-CN" altLang="en-US" dirty="0" smtClean="0"/>
              <a:t>根据</a:t>
            </a:r>
            <a:r>
              <a:rPr lang="zh-CN" altLang="en-US" dirty="0"/>
              <a:t>预测结果，使用所提出的方法可以获得实际和预测太阳能之间的良好匹配。通过比较四个季节中的</a:t>
            </a:r>
            <a:r>
              <a:rPr lang="en-US" altLang="zh-CN" dirty="0"/>
              <a:t>S1</a:t>
            </a:r>
            <a:r>
              <a:rPr lang="zh-CN" altLang="en-US" dirty="0"/>
              <a:t>与</a:t>
            </a:r>
            <a:r>
              <a:rPr lang="en-US" altLang="zh-CN" dirty="0"/>
              <a:t>S2</a:t>
            </a:r>
            <a:r>
              <a:rPr lang="zh-CN" altLang="en-US" dirty="0"/>
              <a:t>，</a:t>
            </a:r>
            <a:r>
              <a:rPr lang="en-US" altLang="zh-CN" dirty="0"/>
              <a:t>A1</a:t>
            </a:r>
            <a:r>
              <a:rPr lang="zh-CN" altLang="en-US" dirty="0"/>
              <a:t>与</a:t>
            </a:r>
            <a:r>
              <a:rPr lang="en-US" altLang="zh-CN" dirty="0"/>
              <a:t>A2</a:t>
            </a:r>
            <a:r>
              <a:rPr lang="zh-CN" altLang="en-US" dirty="0"/>
              <a:t>以及</a:t>
            </a:r>
            <a:r>
              <a:rPr lang="en-US" altLang="zh-CN" dirty="0"/>
              <a:t>W1</a:t>
            </a:r>
            <a:r>
              <a:rPr lang="zh-CN" altLang="en-US" dirty="0"/>
              <a:t>与</a:t>
            </a:r>
            <a:r>
              <a:rPr lang="en-US" altLang="zh-CN" dirty="0"/>
              <a:t>W2</a:t>
            </a:r>
            <a:r>
              <a:rPr lang="zh-CN" altLang="en-US" dirty="0"/>
              <a:t>，可以看出，由于考虑了关键的天气因素，所提出的方法在</a:t>
            </a:r>
            <a:r>
              <a:rPr lang="en-US" altLang="zh-CN" dirty="0" err="1"/>
              <a:t>nMAE</a:t>
            </a:r>
            <a:r>
              <a:rPr lang="zh-CN" altLang="en-US" dirty="0"/>
              <a:t>和</a:t>
            </a:r>
            <a:r>
              <a:rPr lang="en-US" altLang="zh-CN" dirty="0" err="1"/>
              <a:t>nRMSE</a:t>
            </a:r>
            <a:r>
              <a:rPr lang="zh-CN" altLang="en-US" dirty="0"/>
              <a:t>方面优于传统方法。对于</a:t>
            </a:r>
            <a:r>
              <a:rPr lang="en-US" altLang="zh-CN" dirty="0" err="1"/>
              <a:t>nLAE</a:t>
            </a:r>
            <a:r>
              <a:rPr lang="zh-CN" altLang="en-US" dirty="0"/>
              <a:t>，除了冬天的情况外，建议的</a:t>
            </a:r>
            <a:r>
              <a:rPr lang="en-US" altLang="zh-CN" dirty="0"/>
              <a:t>SVM</a:t>
            </a:r>
            <a:r>
              <a:rPr lang="zh-CN" altLang="en-US" dirty="0"/>
              <a:t>，</a:t>
            </a:r>
            <a:r>
              <a:rPr lang="en-US" altLang="zh-CN" dirty="0"/>
              <a:t>ANN</a:t>
            </a:r>
            <a:r>
              <a:rPr lang="zh-CN" altLang="en-US" dirty="0"/>
              <a:t>或加权</a:t>
            </a:r>
            <a:r>
              <a:rPr lang="en-US" altLang="zh-CN" dirty="0"/>
              <a:t>KNN</a:t>
            </a:r>
            <a:r>
              <a:rPr lang="zh-CN" altLang="en-US" dirty="0"/>
              <a:t>的方法通常达到最小值。如表</a:t>
            </a:r>
            <a:r>
              <a:rPr lang="en-US" altLang="zh-CN" dirty="0"/>
              <a:t>VIII</a:t>
            </a:r>
            <a:r>
              <a:rPr lang="zh-CN" altLang="en-US" dirty="0"/>
              <a:t>所示，</a:t>
            </a:r>
            <a:r>
              <a:rPr lang="en-US" altLang="zh-CN" dirty="0"/>
              <a:t>NR</a:t>
            </a:r>
            <a:r>
              <a:rPr lang="zh-CN" altLang="en-US" dirty="0"/>
              <a:t>在冬季具有最小的</a:t>
            </a:r>
            <a:r>
              <a:rPr lang="en-US" altLang="zh-CN" dirty="0" err="1"/>
              <a:t>nLAE</a:t>
            </a:r>
            <a:r>
              <a:rPr lang="zh-CN" altLang="en-US" dirty="0"/>
              <a:t>，而所提出的方法也具有令人满意的性能。对于</a:t>
            </a:r>
            <a:r>
              <a:rPr lang="en-US" altLang="zh-CN" dirty="0"/>
              <a:t>EPE</a:t>
            </a:r>
            <a:r>
              <a:rPr lang="zh-CN" altLang="en-US" dirty="0"/>
              <a:t>，除了夏季的</a:t>
            </a:r>
            <a:r>
              <a:rPr lang="en-US" altLang="zh-CN" dirty="0"/>
              <a:t>PV 1</a:t>
            </a:r>
            <a:r>
              <a:rPr lang="zh-CN" altLang="en-US" dirty="0"/>
              <a:t>以外，建议的方法具有最小的误差。</a:t>
            </a:r>
          </a:p>
          <a:p>
            <a:endParaRPr lang="zh-CN" altLang="en-US" dirty="0"/>
          </a:p>
        </p:txBody>
      </p:sp>
    </p:spTree>
    <p:extLst>
      <p:ext uri="{BB962C8B-B14F-4D97-AF65-F5344CB8AC3E}">
        <p14:creationId xmlns:p14="http://schemas.microsoft.com/office/powerpoint/2010/main" val="3050280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a:solidFill>
                  <a:schemeClr val="bg1"/>
                </a:solidFill>
              </a:rPr>
              <a:t>CASE </a:t>
            </a:r>
            <a:r>
              <a:rPr lang="en-US" altLang="zh-CN" sz="3600" b="1" dirty="0" smtClean="0">
                <a:solidFill>
                  <a:schemeClr val="bg1"/>
                </a:solidFill>
              </a:rPr>
              <a:t>STUDIES</a:t>
            </a:r>
            <a:endParaRPr lang="zh-CN" altLang="en-US" sz="3600" b="1" dirty="0">
              <a:solidFill>
                <a:schemeClr val="bg1"/>
              </a:solidFill>
            </a:endParaRPr>
          </a:p>
        </p:txBody>
      </p:sp>
      <p:grpSp>
        <p:nvGrpSpPr>
          <p:cNvPr id="31" name="组合 30"/>
          <p:cNvGrpSpPr/>
          <p:nvPr/>
        </p:nvGrpSpPr>
        <p:grpSpPr>
          <a:xfrm>
            <a:off x="123825" y="110358"/>
            <a:ext cx="593817" cy="593817"/>
            <a:chOff x="1131485" y="2234042"/>
            <a:chExt cx="1607262" cy="1607262"/>
          </a:xfrm>
        </p:grpSpPr>
        <p:sp>
          <p:nvSpPr>
            <p:cNvPr id="32" name="椭圆 31"/>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42" y="1266825"/>
            <a:ext cx="479107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2642" y="704175"/>
            <a:ext cx="4332805" cy="646331"/>
          </a:xfrm>
          <a:prstGeom prst="rect">
            <a:avLst/>
          </a:prstGeom>
          <a:noFill/>
        </p:spPr>
        <p:txBody>
          <a:bodyPr wrap="square" rtlCol="0">
            <a:spAutoFit/>
          </a:bodyPr>
          <a:lstStyle/>
          <a:p>
            <a:r>
              <a:rPr lang="zh-CN" altLang="en-US" dirty="0" smtClean="0"/>
              <a:t>使用不同方法在三种天气类型的典型日子中的</a:t>
            </a:r>
            <a:r>
              <a:rPr lang="en-US" altLang="zh-CN" dirty="0" smtClean="0"/>
              <a:t>PV1</a:t>
            </a:r>
            <a:r>
              <a:rPr lang="zh-CN" altLang="en-US" dirty="0" smtClean="0"/>
              <a:t>的太阳能</a:t>
            </a:r>
            <a:endParaRPr lang="zh-CN" alt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987" y="811751"/>
            <a:ext cx="4597091" cy="267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987" y="3732679"/>
            <a:ext cx="4708371" cy="2717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32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a:solidFill>
                  <a:schemeClr val="bg1"/>
                </a:solidFill>
              </a:rPr>
              <a:t>CASE </a:t>
            </a:r>
            <a:r>
              <a:rPr lang="en-US" altLang="zh-CN" sz="3600" b="1" dirty="0" smtClean="0">
                <a:solidFill>
                  <a:schemeClr val="bg1"/>
                </a:solidFill>
              </a:rPr>
              <a:t>STUDIES</a:t>
            </a:r>
            <a:endParaRPr lang="zh-CN" altLang="en-US" sz="3600" b="1" dirty="0">
              <a:solidFill>
                <a:schemeClr val="bg1"/>
              </a:solidFill>
            </a:endParaRPr>
          </a:p>
        </p:txBody>
      </p:sp>
      <p:grpSp>
        <p:nvGrpSpPr>
          <p:cNvPr id="31" name="组合 30"/>
          <p:cNvGrpSpPr/>
          <p:nvPr/>
        </p:nvGrpSpPr>
        <p:grpSpPr>
          <a:xfrm>
            <a:off x="123825" y="110358"/>
            <a:ext cx="593817" cy="593817"/>
            <a:chOff x="1131485" y="2234042"/>
            <a:chExt cx="1607262" cy="1607262"/>
          </a:xfrm>
        </p:grpSpPr>
        <p:sp>
          <p:nvSpPr>
            <p:cNvPr id="32" name="椭圆 31"/>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42" y="1896035"/>
            <a:ext cx="49244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04965" y="1896035"/>
            <a:ext cx="5177117" cy="3416320"/>
          </a:xfrm>
          <a:prstGeom prst="rect">
            <a:avLst/>
          </a:prstGeom>
          <a:noFill/>
        </p:spPr>
        <p:txBody>
          <a:bodyPr wrap="square" rtlCol="0">
            <a:spAutoFit/>
          </a:bodyPr>
          <a:lstStyle/>
          <a:p>
            <a:r>
              <a:rPr lang="zh-CN" altLang="en-US" dirty="0" smtClean="0"/>
              <a:t>根据</a:t>
            </a:r>
            <a:r>
              <a:rPr lang="zh-CN" altLang="en-US" dirty="0"/>
              <a:t>预测结果，可以使用所提出的方法以相对较高的精度预测太阳能。通过在晴天比较</a:t>
            </a:r>
            <a:r>
              <a:rPr lang="en-US" altLang="zh-CN" dirty="0"/>
              <a:t>S1</a:t>
            </a:r>
            <a:r>
              <a:rPr lang="zh-CN" altLang="en-US" dirty="0"/>
              <a:t>与</a:t>
            </a:r>
            <a:r>
              <a:rPr lang="en-US" altLang="zh-CN" dirty="0"/>
              <a:t>S2</a:t>
            </a:r>
            <a:r>
              <a:rPr lang="zh-CN" altLang="en-US" dirty="0"/>
              <a:t>，</a:t>
            </a:r>
            <a:r>
              <a:rPr lang="en-US" altLang="zh-CN" dirty="0"/>
              <a:t>A1</a:t>
            </a:r>
            <a:r>
              <a:rPr lang="zh-CN" altLang="en-US" dirty="0"/>
              <a:t>与</a:t>
            </a:r>
            <a:r>
              <a:rPr lang="en-US" altLang="zh-CN" dirty="0"/>
              <a:t>A2</a:t>
            </a:r>
            <a:r>
              <a:rPr lang="zh-CN" altLang="en-US" dirty="0"/>
              <a:t>以及</a:t>
            </a:r>
            <a:r>
              <a:rPr lang="en-US" altLang="zh-CN" dirty="0"/>
              <a:t>W1</a:t>
            </a:r>
            <a:r>
              <a:rPr lang="zh-CN" altLang="en-US" dirty="0"/>
              <a:t>与</a:t>
            </a:r>
            <a:r>
              <a:rPr lang="en-US" altLang="zh-CN" dirty="0"/>
              <a:t>W2</a:t>
            </a:r>
            <a:r>
              <a:rPr lang="zh-CN" altLang="en-US" dirty="0"/>
              <a:t>，可以观察到关键天气因素大大减少了不同方法的预报误差。但是，在阴天和潮湿的日子，由于</a:t>
            </a:r>
            <a:r>
              <a:rPr lang="en-US" altLang="zh-CN" dirty="0"/>
              <a:t>PV</a:t>
            </a:r>
            <a:r>
              <a:rPr lang="zh-CN" altLang="en-US" dirty="0"/>
              <a:t>分析模型的准确性降低，因此无法精确计算关键天气因素。因此，所提出的方法在实际功率和预测功率之间有很好的匹配，但是通过考虑关键的天气因素，性能得到了稍微改善。对于阴天的</a:t>
            </a:r>
            <a:r>
              <a:rPr lang="en-US" altLang="zh-CN" dirty="0" smtClean="0"/>
              <a:t>PV1</a:t>
            </a:r>
            <a:r>
              <a:rPr lang="zh-CN" altLang="en-US" dirty="0"/>
              <a:t>和</a:t>
            </a:r>
            <a:r>
              <a:rPr lang="en-US" altLang="zh-CN" dirty="0" smtClean="0"/>
              <a:t>PV2</a:t>
            </a:r>
            <a:r>
              <a:rPr lang="zh-CN" altLang="en-US" dirty="0"/>
              <a:t>，使用建议的方法可能会增加</a:t>
            </a:r>
            <a:r>
              <a:rPr lang="en-US" altLang="zh-CN" dirty="0"/>
              <a:t>EPE</a:t>
            </a:r>
            <a:r>
              <a:rPr lang="zh-CN" altLang="en-US" dirty="0"/>
              <a:t>。在潮湿的日子里，</a:t>
            </a:r>
            <a:r>
              <a:rPr lang="en-US" altLang="zh-CN" dirty="0"/>
              <a:t>S2</a:t>
            </a:r>
            <a:r>
              <a:rPr lang="zh-CN" altLang="en-US" dirty="0"/>
              <a:t>达到</a:t>
            </a:r>
            <a:r>
              <a:rPr lang="en-US" altLang="zh-CN" dirty="0" smtClean="0"/>
              <a:t>PV2</a:t>
            </a:r>
            <a:r>
              <a:rPr lang="zh-CN" altLang="en-US" dirty="0"/>
              <a:t>的最小</a:t>
            </a:r>
            <a:r>
              <a:rPr lang="en-US" altLang="zh-CN" dirty="0" err="1"/>
              <a:t>nMAE</a:t>
            </a:r>
            <a:r>
              <a:rPr lang="zh-CN" altLang="en-US" dirty="0"/>
              <a:t>，并达到</a:t>
            </a:r>
            <a:r>
              <a:rPr lang="en-US" altLang="zh-CN" dirty="0" smtClean="0"/>
              <a:t>PV3</a:t>
            </a:r>
            <a:r>
              <a:rPr lang="zh-CN" altLang="en-US" dirty="0"/>
              <a:t>的最小</a:t>
            </a:r>
            <a:r>
              <a:rPr lang="en-US" altLang="zh-CN" dirty="0" err="1"/>
              <a:t>nLAE</a:t>
            </a:r>
            <a:r>
              <a:rPr lang="zh-CN" altLang="en-US" dirty="0"/>
              <a:t>。</a:t>
            </a:r>
          </a:p>
          <a:p>
            <a:endParaRPr lang="zh-CN" altLang="en-US" dirty="0"/>
          </a:p>
        </p:txBody>
      </p:sp>
    </p:spTree>
    <p:extLst>
      <p:ext uri="{BB962C8B-B14F-4D97-AF65-F5344CB8AC3E}">
        <p14:creationId xmlns:p14="http://schemas.microsoft.com/office/powerpoint/2010/main" val="1983246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a:solidFill>
                  <a:schemeClr val="bg1"/>
                </a:solidFill>
              </a:rPr>
              <a:t>CASE </a:t>
            </a:r>
            <a:r>
              <a:rPr lang="en-US" altLang="zh-CN" sz="3600" b="1" dirty="0" smtClean="0">
                <a:solidFill>
                  <a:schemeClr val="bg1"/>
                </a:solidFill>
              </a:rPr>
              <a:t>STUDIES</a:t>
            </a:r>
            <a:endParaRPr lang="zh-CN" altLang="en-US" sz="3600" b="1" dirty="0">
              <a:solidFill>
                <a:schemeClr val="bg1"/>
              </a:solidFill>
            </a:endParaRPr>
          </a:p>
        </p:txBody>
      </p:sp>
      <p:grpSp>
        <p:nvGrpSpPr>
          <p:cNvPr id="31" name="组合 30"/>
          <p:cNvGrpSpPr/>
          <p:nvPr/>
        </p:nvGrpSpPr>
        <p:grpSpPr>
          <a:xfrm>
            <a:off x="123825" y="110358"/>
            <a:ext cx="593817" cy="593817"/>
            <a:chOff x="1131485" y="2234042"/>
            <a:chExt cx="1607262" cy="1607262"/>
          </a:xfrm>
        </p:grpSpPr>
        <p:sp>
          <p:nvSpPr>
            <p:cNvPr id="32" name="椭圆 31"/>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5" name="TextBox 4"/>
          <p:cNvSpPr txBox="1"/>
          <p:nvPr/>
        </p:nvSpPr>
        <p:spPr>
          <a:xfrm>
            <a:off x="164294" y="1658678"/>
            <a:ext cx="5900330" cy="2585323"/>
          </a:xfrm>
          <a:prstGeom prst="rect">
            <a:avLst/>
          </a:prstGeom>
          <a:noFill/>
        </p:spPr>
        <p:txBody>
          <a:bodyPr wrap="square" rtlCol="0">
            <a:spAutoFit/>
          </a:bodyPr>
          <a:lstStyle/>
          <a:p>
            <a:r>
              <a:rPr lang="zh-CN" altLang="en-US" dirty="0" smtClean="0"/>
              <a:t>关键天气因素评估：</a:t>
            </a:r>
            <a:endParaRPr lang="en-US" altLang="zh-CN" dirty="0" smtClean="0"/>
          </a:p>
          <a:p>
            <a:r>
              <a:rPr lang="zh-CN" altLang="en-US" dirty="0" smtClean="0"/>
              <a:t>关键天气因素包括十二项：</a:t>
            </a:r>
            <a:endParaRPr lang="en-US" altLang="zh-CN" dirty="0" smtClean="0"/>
          </a:p>
          <a:p>
            <a:endParaRPr lang="en-US" altLang="zh-CN" dirty="0" smtClean="0"/>
          </a:p>
          <a:p>
            <a:pPr indent="457200"/>
            <a:endParaRPr lang="en-US" altLang="zh-CN" dirty="0" smtClean="0"/>
          </a:p>
          <a:p>
            <a:pPr indent="457200"/>
            <a:endParaRPr lang="zh-CN" altLang="en-US" dirty="0"/>
          </a:p>
          <a:p>
            <a:endParaRPr lang="en-US" altLang="zh-CN" dirty="0" smtClean="0"/>
          </a:p>
          <a:p>
            <a:endParaRPr lang="en-US" altLang="zh-CN" dirty="0" smtClean="0"/>
          </a:p>
          <a:p>
            <a:endParaRPr lang="en-US" altLang="zh-CN" dirty="0"/>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359" y="2322013"/>
            <a:ext cx="38862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624" y="1290917"/>
            <a:ext cx="5656351" cy="447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729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0674"/>
          </a:xfrm>
          <a:prstGeom prst="rect">
            <a:avLst/>
          </a:prstGeom>
          <a:noFill/>
        </p:spPr>
        <p:txBody>
          <a:bodyPr wrap="square" rtlCol="0">
            <a:spAutoFit/>
          </a:bodyPr>
          <a:lstStyle/>
          <a:p>
            <a:pPr>
              <a:lnSpc>
                <a:spcPct val="150000"/>
              </a:lnSpc>
            </a:pPr>
            <a:r>
              <a:rPr lang="en-US" altLang="zh-CN" sz="3600" b="1" dirty="0">
                <a:solidFill>
                  <a:schemeClr val="bg1"/>
                </a:solidFill>
              </a:rPr>
              <a:t>CASE </a:t>
            </a:r>
            <a:r>
              <a:rPr lang="en-US" altLang="zh-CN" sz="3600" b="1" dirty="0" smtClean="0">
                <a:solidFill>
                  <a:schemeClr val="bg1"/>
                </a:solidFill>
              </a:rPr>
              <a:t>STUDIES</a:t>
            </a:r>
            <a:endParaRPr lang="zh-CN" altLang="en-US" sz="3600" b="1" dirty="0">
              <a:solidFill>
                <a:schemeClr val="bg1"/>
              </a:solidFill>
            </a:endParaRPr>
          </a:p>
        </p:txBody>
      </p:sp>
      <p:grpSp>
        <p:nvGrpSpPr>
          <p:cNvPr id="31" name="组合 30"/>
          <p:cNvGrpSpPr/>
          <p:nvPr/>
        </p:nvGrpSpPr>
        <p:grpSpPr>
          <a:xfrm>
            <a:off x="123825" y="110358"/>
            <a:ext cx="593817" cy="593817"/>
            <a:chOff x="1131485" y="2234042"/>
            <a:chExt cx="1607262" cy="1607262"/>
          </a:xfrm>
        </p:grpSpPr>
        <p:sp>
          <p:nvSpPr>
            <p:cNvPr id="32" name="椭圆 31"/>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33" y="925886"/>
            <a:ext cx="49244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019" y="110358"/>
            <a:ext cx="48672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1019" y="3510783"/>
            <a:ext cx="4764461" cy="344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4294" y="4666129"/>
            <a:ext cx="6505447" cy="2031325"/>
          </a:xfrm>
          <a:prstGeom prst="rect">
            <a:avLst/>
          </a:prstGeom>
          <a:noFill/>
        </p:spPr>
        <p:txBody>
          <a:bodyPr wrap="square" rtlCol="0">
            <a:spAutoFit/>
          </a:bodyPr>
          <a:lstStyle/>
          <a:p>
            <a:r>
              <a:rPr lang="zh-CN" altLang="en-US" dirty="0"/>
              <a:t>从预测结果中，可以获得每个关键天气因素的影响。添加每个关键天气因素后，</a:t>
            </a:r>
            <a:r>
              <a:rPr lang="en-US" altLang="zh-CN" dirty="0" err="1"/>
              <a:t>nMAE</a:t>
            </a:r>
            <a:r>
              <a:rPr lang="zh-CN" altLang="en-US" dirty="0"/>
              <a:t>和</a:t>
            </a:r>
            <a:r>
              <a:rPr lang="en-US" altLang="zh-CN" dirty="0" err="1" smtClean="0"/>
              <a:t>nRMSE</a:t>
            </a:r>
            <a:r>
              <a:rPr lang="zh-CN" altLang="en-US" dirty="0"/>
              <a:t>显著</a:t>
            </a:r>
            <a:r>
              <a:rPr lang="zh-CN" altLang="en-US" dirty="0" smtClean="0"/>
              <a:t>降低</a:t>
            </a:r>
            <a:r>
              <a:rPr lang="zh-CN" altLang="en-US" dirty="0"/>
              <a:t>，而</a:t>
            </a:r>
            <a:r>
              <a:rPr lang="en-US" altLang="zh-CN" dirty="0" err="1"/>
              <a:t>nLAE</a:t>
            </a:r>
            <a:r>
              <a:rPr lang="zh-CN" altLang="en-US" dirty="0"/>
              <a:t>和</a:t>
            </a:r>
            <a:r>
              <a:rPr lang="en-US" altLang="zh-CN" dirty="0"/>
              <a:t>EPE</a:t>
            </a:r>
            <a:r>
              <a:rPr lang="zh-CN" altLang="en-US" dirty="0"/>
              <a:t>则不规则地变化。在晴天，通过添加</a:t>
            </a:r>
            <a:r>
              <a:rPr lang="en-US" altLang="zh-CN" dirty="0"/>
              <a:t>E</a:t>
            </a:r>
            <a:r>
              <a:rPr lang="en-US" altLang="zh-CN" baseline="-25000" dirty="0"/>
              <a:t>GHI</a:t>
            </a:r>
            <a:r>
              <a:rPr lang="en-US" altLang="zh-CN" dirty="0"/>
              <a:t>T</a:t>
            </a:r>
            <a:r>
              <a:rPr lang="en-US" altLang="zh-CN" baseline="-25000" dirty="0"/>
              <a:t>A</a:t>
            </a:r>
            <a:r>
              <a:rPr lang="zh-CN" altLang="en-US" dirty="0"/>
              <a:t>，</a:t>
            </a:r>
            <a:r>
              <a:rPr lang="en-US" altLang="zh-CN" dirty="0" err="1"/>
              <a:t>nMAE</a:t>
            </a:r>
            <a:r>
              <a:rPr lang="zh-CN" altLang="en-US" dirty="0"/>
              <a:t>和</a:t>
            </a:r>
            <a:r>
              <a:rPr lang="en-US" altLang="zh-CN" dirty="0" err="1"/>
              <a:t>nRMSE</a:t>
            </a:r>
            <a:r>
              <a:rPr lang="zh-CN" altLang="en-US" dirty="0"/>
              <a:t>都达到最小值。此外，通过添加与</a:t>
            </a:r>
            <a:r>
              <a:rPr lang="en-US" altLang="zh-CN" dirty="0"/>
              <a:t>E</a:t>
            </a:r>
            <a:r>
              <a:rPr lang="en-US" altLang="zh-CN" baseline="-25000" dirty="0"/>
              <a:t>DHI</a:t>
            </a:r>
            <a:r>
              <a:rPr lang="zh-CN" altLang="en-US" dirty="0"/>
              <a:t>和</a:t>
            </a:r>
            <a:r>
              <a:rPr lang="en-US" altLang="zh-CN" dirty="0" err="1"/>
              <a:t>Eb</a:t>
            </a:r>
            <a:r>
              <a:rPr lang="zh-CN" altLang="en-US" dirty="0"/>
              <a:t>相关的关键因素，因为散射辐照度分量很重要，因此在多云和潮湿的日子可以提高预报性能。</a:t>
            </a:r>
          </a:p>
          <a:p>
            <a:endParaRPr lang="zh-CN" altLang="en-US" dirty="0"/>
          </a:p>
        </p:txBody>
      </p:sp>
    </p:spTree>
    <p:extLst>
      <p:ext uri="{BB962C8B-B14F-4D97-AF65-F5344CB8AC3E}">
        <p14:creationId xmlns:p14="http://schemas.microsoft.com/office/powerpoint/2010/main" val="3742896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22644" y="2963598"/>
            <a:ext cx="5708293" cy="820674"/>
          </a:xfrm>
          <a:prstGeom prst="rect">
            <a:avLst/>
          </a:prstGeom>
          <a:noFill/>
        </p:spPr>
        <p:txBody>
          <a:bodyPr wrap="square" rtlCol="0">
            <a:spAutoFit/>
          </a:bodyPr>
          <a:lstStyle/>
          <a:p>
            <a:pPr>
              <a:lnSpc>
                <a:spcPct val="150000"/>
              </a:lnSpc>
            </a:pPr>
            <a:r>
              <a:rPr lang="zh-CN" altLang="en-US" sz="3600" b="1" dirty="0" smtClean="0">
                <a:solidFill>
                  <a:schemeClr val="bg1"/>
                </a:solidFill>
              </a:rPr>
              <a:t>结论</a:t>
            </a:r>
            <a:endParaRPr lang="zh-CN" altLang="en-US" sz="36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3330"/>
          </a:xfrm>
          <a:prstGeom prst="rect">
            <a:avLst/>
          </a:prstGeom>
          <a:noFill/>
        </p:spPr>
        <p:txBody>
          <a:bodyPr wrap="square" rtlCol="0">
            <a:spAutoFit/>
          </a:bodyPr>
          <a:lstStyle/>
          <a:p>
            <a:pPr>
              <a:lnSpc>
                <a:spcPct val="150000"/>
              </a:lnSpc>
            </a:pPr>
            <a:r>
              <a:rPr lang="en-US" altLang="zh-CN" sz="3600" b="1" dirty="0" smtClean="0">
                <a:solidFill>
                  <a:schemeClr val="bg1"/>
                </a:solidFill>
              </a:rPr>
              <a:t>Conclusion</a:t>
            </a:r>
            <a:endParaRPr lang="zh-CN" altLang="en-US" sz="3600" b="1" dirty="0">
              <a:solidFill>
                <a:schemeClr val="bg1"/>
              </a:solidFill>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4" name="TextBox 3"/>
          <p:cNvSpPr txBox="1"/>
          <p:nvPr/>
        </p:nvSpPr>
        <p:spPr>
          <a:xfrm>
            <a:off x="677173" y="2286001"/>
            <a:ext cx="10712485" cy="1754326"/>
          </a:xfrm>
          <a:prstGeom prst="rect">
            <a:avLst/>
          </a:prstGeom>
          <a:noFill/>
        </p:spPr>
        <p:txBody>
          <a:bodyPr wrap="square" rtlCol="0">
            <a:spAutoFit/>
          </a:bodyPr>
          <a:lstStyle/>
          <a:p>
            <a:pPr indent="457200"/>
            <a:r>
              <a:rPr lang="zh-CN" altLang="en-US" dirty="0" smtClean="0"/>
              <a:t>本文</a:t>
            </a:r>
            <a:r>
              <a:rPr lang="zh-CN" altLang="en-US" dirty="0"/>
              <a:t>通过从光伏系统的分析模型中探索关键天气因素，提出了一种新颖的太阳能发电预测方法。光伏系统的分析模型可以提供有关太阳能的物理知识，并且机器学习方法探索了实际光伏系统的非线性和时变性质。在分析建模模块中，关键天气特征在理论上是从天气预报中得出的。与现有方法相反，机器学习方法的输入使用关键天气特征和可用天气预测进行了</a:t>
            </a:r>
            <a:r>
              <a:rPr lang="zh-CN" altLang="en-US" dirty="0" smtClean="0"/>
              <a:t>重新构造。</a:t>
            </a:r>
            <a:r>
              <a:rPr lang="zh-CN" altLang="en-US" dirty="0"/>
              <a:t>为了进一步减少预测误差，对历史数据集进行偏差分析以调整预测的太阳能。</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274454" y="2908353"/>
            <a:ext cx="5199629" cy="1107996"/>
          </a:xfrm>
          <a:prstGeom prst="rect">
            <a:avLst/>
          </a:prstGeom>
          <a:noFill/>
        </p:spPr>
        <p:txBody>
          <a:bodyPr wrap="none" rtlCol="0">
            <a:spAutoFit/>
          </a:bodyPr>
          <a:lstStyle/>
          <a:p>
            <a:r>
              <a:rPr lang="en-US" altLang="zh-CN" sz="6600" b="1" dirty="0" smtClean="0">
                <a:solidFill>
                  <a:schemeClr val="bg1"/>
                </a:solidFill>
                <a:cs typeface="+mn-ea"/>
                <a:sym typeface="+mn-lt"/>
              </a:rPr>
              <a:t>THANK YOU</a:t>
            </a:r>
            <a:endParaRPr lang="zh-CN" altLang="en-US" sz="6600" b="1" dirty="0">
              <a:solidFill>
                <a:schemeClr val="bg1"/>
              </a:solidFill>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19238"/>
            <a:ext cx="12192000" cy="447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600000"/>
            <a:ext cx="12192000" cy="43277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666893" y="2389267"/>
            <a:ext cx="1277954" cy="1277954"/>
            <a:chOff x="1131485" y="2234042"/>
            <a:chExt cx="1607262" cy="1607262"/>
          </a:xfrm>
        </p:grpSpPr>
        <p:sp>
          <p:nvSpPr>
            <p:cNvPr id="4" name="椭圆 3"/>
            <p:cNvSpPr/>
            <p:nvPr/>
          </p:nvSpPr>
          <p:spPr>
            <a:xfrm>
              <a:off x="1131485"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 name="椭圆 4"/>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accent1"/>
                </a:solidFill>
              </a:endParaRPr>
            </a:p>
          </p:txBody>
        </p:sp>
      </p:grpSp>
      <p:sp>
        <p:nvSpPr>
          <p:cNvPr id="7" name="文本框 6"/>
          <p:cNvSpPr txBox="1"/>
          <p:nvPr/>
        </p:nvSpPr>
        <p:spPr>
          <a:xfrm>
            <a:off x="1669601" y="3780613"/>
            <a:ext cx="1415772" cy="461665"/>
          </a:xfrm>
          <a:prstGeom prst="rect">
            <a:avLst/>
          </a:prstGeom>
          <a:noFill/>
        </p:spPr>
        <p:txBody>
          <a:bodyPr wrap="none" rtlCol="0">
            <a:spAutoFit/>
          </a:bodyPr>
          <a:lstStyle/>
          <a:p>
            <a:r>
              <a:rPr lang="zh-CN" altLang="en-US" sz="2400" b="1" dirty="0">
                <a:solidFill>
                  <a:schemeClr val="bg1"/>
                </a:solidFill>
              </a:rPr>
              <a:t>第一部分</a:t>
            </a:r>
          </a:p>
        </p:txBody>
      </p:sp>
      <p:grpSp>
        <p:nvGrpSpPr>
          <p:cNvPr id="8" name="组合 7"/>
          <p:cNvGrpSpPr/>
          <p:nvPr/>
        </p:nvGrpSpPr>
        <p:grpSpPr>
          <a:xfrm>
            <a:off x="4219543" y="2389267"/>
            <a:ext cx="1277954" cy="1277954"/>
            <a:chOff x="3209823" y="2234042"/>
            <a:chExt cx="1607262" cy="1607262"/>
          </a:xfrm>
        </p:grpSpPr>
        <p:sp>
          <p:nvSpPr>
            <p:cNvPr id="9" name="椭圆 8"/>
            <p:cNvSpPr/>
            <p:nvPr/>
          </p:nvSpPr>
          <p:spPr>
            <a:xfrm>
              <a:off x="3209823"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 name="椭圆 9"/>
            <p:cNvSpPr/>
            <p:nvPr/>
          </p:nvSpPr>
          <p:spPr>
            <a:xfrm>
              <a:off x="3319358"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KSO_Shape"/>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dirty="0">
                <a:solidFill>
                  <a:schemeClr val="accent1"/>
                </a:solidFill>
              </a:endParaRPr>
            </a:p>
          </p:txBody>
        </p:sp>
      </p:grpSp>
      <p:sp>
        <p:nvSpPr>
          <p:cNvPr id="12" name="文本框 11"/>
          <p:cNvSpPr txBox="1"/>
          <p:nvPr/>
        </p:nvSpPr>
        <p:spPr>
          <a:xfrm>
            <a:off x="4150634" y="3780613"/>
            <a:ext cx="1415772" cy="461665"/>
          </a:xfrm>
          <a:prstGeom prst="rect">
            <a:avLst/>
          </a:prstGeom>
          <a:noFill/>
        </p:spPr>
        <p:txBody>
          <a:bodyPr wrap="none" rtlCol="0">
            <a:spAutoFit/>
          </a:bodyPr>
          <a:lstStyle/>
          <a:p>
            <a:r>
              <a:rPr lang="zh-CN" altLang="en-US" sz="2400" b="1" dirty="0">
                <a:solidFill>
                  <a:schemeClr val="bg1"/>
                </a:solidFill>
              </a:rPr>
              <a:t>第二部分</a:t>
            </a:r>
          </a:p>
        </p:txBody>
      </p:sp>
      <p:grpSp>
        <p:nvGrpSpPr>
          <p:cNvPr id="13" name="组合 12"/>
          <p:cNvGrpSpPr/>
          <p:nvPr/>
        </p:nvGrpSpPr>
        <p:grpSpPr>
          <a:xfrm>
            <a:off x="6700576" y="2389267"/>
            <a:ext cx="1277954" cy="1277954"/>
            <a:chOff x="5288161" y="2234042"/>
            <a:chExt cx="1607262" cy="1607262"/>
          </a:xfrm>
        </p:grpSpPr>
        <p:sp>
          <p:nvSpPr>
            <p:cNvPr id="14" name="椭圆 13"/>
            <p:cNvSpPr/>
            <p:nvPr/>
          </p:nvSpPr>
          <p:spPr>
            <a:xfrm>
              <a:off x="5288161"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15" name="椭圆 14"/>
            <p:cNvSpPr/>
            <p:nvPr/>
          </p:nvSpPr>
          <p:spPr>
            <a:xfrm>
              <a:off x="5397696" y="2335059"/>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6" name="KSO_Shape"/>
            <p:cNvSpPr/>
            <p:nvPr/>
          </p:nvSpPr>
          <p:spPr bwMode="auto">
            <a:xfrm>
              <a:off x="5547153" y="2697761"/>
              <a:ext cx="1089278" cy="662788"/>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accent1"/>
                </a:solidFill>
              </a:endParaRPr>
            </a:p>
          </p:txBody>
        </p:sp>
      </p:grpSp>
      <p:sp>
        <p:nvSpPr>
          <p:cNvPr id="17" name="文本框 16"/>
          <p:cNvSpPr txBox="1"/>
          <p:nvPr/>
        </p:nvSpPr>
        <p:spPr>
          <a:xfrm>
            <a:off x="6631667" y="3780613"/>
            <a:ext cx="1415772" cy="461665"/>
          </a:xfrm>
          <a:prstGeom prst="rect">
            <a:avLst/>
          </a:prstGeom>
          <a:noFill/>
        </p:spPr>
        <p:txBody>
          <a:bodyPr wrap="none" rtlCol="0">
            <a:spAutoFit/>
          </a:bodyPr>
          <a:lstStyle/>
          <a:p>
            <a:r>
              <a:rPr lang="zh-CN" altLang="en-US" sz="2400" b="1" dirty="0">
                <a:solidFill>
                  <a:schemeClr val="bg1"/>
                </a:solidFill>
              </a:rPr>
              <a:t>第三部分</a:t>
            </a:r>
          </a:p>
        </p:txBody>
      </p:sp>
      <p:grpSp>
        <p:nvGrpSpPr>
          <p:cNvPr id="18" name="组合 17"/>
          <p:cNvGrpSpPr/>
          <p:nvPr/>
        </p:nvGrpSpPr>
        <p:grpSpPr>
          <a:xfrm>
            <a:off x="9181608" y="2389267"/>
            <a:ext cx="1277954" cy="1277954"/>
            <a:chOff x="7366499" y="2234042"/>
            <a:chExt cx="1607262" cy="1607262"/>
          </a:xfrm>
        </p:grpSpPr>
        <p:sp>
          <p:nvSpPr>
            <p:cNvPr id="19" name="椭圆 18"/>
            <p:cNvSpPr/>
            <p:nvPr/>
          </p:nvSpPr>
          <p:spPr>
            <a:xfrm>
              <a:off x="7366499"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20" name="椭圆 19"/>
            <p:cNvSpPr/>
            <p:nvPr/>
          </p:nvSpPr>
          <p:spPr>
            <a:xfrm>
              <a:off x="7476034"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1" name="KSO_Shape"/>
            <p:cNvSpPr/>
            <p:nvPr/>
          </p:nvSpPr>
          <p:spPr bwMode="auto">
            <a:xfrm>
              <a:off x="7767760" y="2635303"/>
              <a:ext cx="804740" cy="8047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accent1"/>
                </a:solidFill>
              </a:endParaRPr>
            </a:p>
          </p:txBody>
        </p:sp>
      </p:grpSp>
      <p:sp>
        <p:nvSpPr>
          <p:cNvPr id="22" name="文本框 21"/>
          <p:cNvSpPr txBox="1"/>
          <p:nvPr/>
        </p:nvSpPr>
        <p:spPr>
          <a:xfrm>
            <a:off x="9112699" y="3780613"/>
            <a:ext cx="1415772" cy="461665"/>
          </a:xfrm>
          <a:prstGeom prst="rect">
            <a:avLst/>
          </a:prstGeom>
          <a:noFill/>
        </p:spPr>
        <p:txBody>
          <a:bodyPr wrap="none" rtlCol="0">
            <a:spAutoFit/>
          </a:bodyPr>
          <a:lstStyle/>
          <a:p>
            <a:r>
              <a:rPr lang="zh-CN" altLang="en-US" sz="2400" b="1" dirty="0">
                <a:solidFill>
                  <a:schemeClr val="bg1"/>
                </a:solidFill>
              </a:rPr>
              <a:t>第四部分</a:t>
            </a:r>
          </a:p>
        </p:txBody>
      </p:sp>
      <p:sp>
        <p:nvSpPr>
          <p:cNvPr id="23" name="文本框 22"/>
          <p:cNvSpPr txBox="1"/>
          <p:nvPr/>
        </p:nvSpPr>
        <p:spPr>
          <a:xfrm>
            <a:off x="1303686" y="4217824"/>
            <a:ext cx="2075628" cy="577850"/>
          </a:xfrm>
          <a:prstGeom prst="rect">
            <a:avLst/>
          </a:prstGeom>
          <a:noFill/>
        </p:spPr>
        <p:txBody>
          <a:bodyPr wrap="square" rtlCol="0">
            <a:spAutoFit/>
          </a:bodyPr>
          <a:lstStyle/>
          <a:p>
            <a:pPr algn="ctr">
              <a:lnSpc>
                <a:spcPct val="150000"/>
              </a:lnSpc>
            </a:pPr>
            <a:r>
              <a:rPr lang="zh-CN" altLang="en-US" sz="2400" dirty="0">
                <a:solidFill>
                  <a:schemeClr val="bg1"/>
                </a:solidFill>
              </a:rPr>
              <a:t>介绍</a:t>
            </a:r>
          </a:p>
        </p:txBody>
      </p:sp>
      <p:sp>
        <p:nvSpPr>
          <p:cNvPr id="24" name="文本框 23"/>
          <p:cNvSpPr txBox="1"/>
          <p:nvPr/>
        </p:nvSpPr>
        <p:spPr>
          <a:xfrm>
            <a:off x="3818266" y="4217824"/>
            <a:ext cx="2157560" cy="577850"/>
          </a:xfrm>
          <a:prstGeom prst="rect">
            <a:avLst/>
          </a:prstGeom>
          <a:noFill/>
        </p:spPr>
        <p:txBody>
          <a:bodyPr wrap="square" rtlCol="0">
            <a:spAutoFit/>
          </a:bodyPr>
          <a:lstStyle/>
          <a:p>
            <a:pPr algn="ctr">
              <a:lnSpc>
                <a:spcPct val="150000"/>
              </a:lnSpc>
            </a:pPr>
            <a:r>
              <a:rPr lang="zh-CN" altLang="en-US" sz="2400" dirty="0" smtClean="0">
                <a:solidFill>
                  <a:schemeClr val="bg1"/>
                </a:solidFill>
              </a:rPr>
              <a:t>算法</a:t>
            </a:r>
            <a:endParaRPr lang="zh-CN" altLang="en-US" sz="2400" dirty="0">
              <a:solidFill>
                <a:schemeClr val="bg1"/>
              </a:solidFill>
            </a:endParaRPr>
          </a:p>
        </p:txBody>
      </p:sp>
      <p:sp>
        <p:nvSpPr>
          <p:cNvPr id="25" name="文本框 24"/>
          <p:cNvSpPr txBox="1"/>
          <p:nvPr/>
        </p:nvSpPr>
        <p:spPr>
          <a:xfrm>
            <a:off x="6262383" y="4217824"/>
            <a:ext cx="2154340" cy="577850"/>
          </a:xfrm>
          <a:prstGeom prst="rect">
            <a:avLst/>
          </a:prstGeom>
          <a:noFill/>
        </p:spPr>
        <p:txBody>
          <a:bodyPr wrap="square" rtlCol="0">
            <a:spAutoFit/>
          </a:bodyPr>
          <a:lstStyle/>
          <a:p>
            <a:pPr algn="ctr">
              <a:lnSpc>
                <a:spcPct val="150000"/>
              </a:lnSpc>
            </a:pPr>
            <a:r>
              <a:rPr lang="zh-CN" altLang="en-US" sz="2400" dirty="0">
                <a:solidFill>
                  <a:schemeClr val="bg1"/>
                </a:solidFill>
              </a:rPr>
              <a:t>实例</a:t>
            </a:r>
            <a:r>
              <a:rPr lang="zh-CN" altLang="en-US" sz="2400" dirty="0" smtClean="0">
                <a:solidFill>
                  <a:schemeClr val="bg1"/>
                </a:solidFill>
              </a:rPr>
              <a:t>研究</a:t>
            </a:r>
            <a:endParaRPr lang="zh-CN" altLang="en-US" sz="2400" dirty="0">
              <a:solidFill>
                <a:schemeClr val="bg1"/>
              </a:solidFill>
            </a:endParaRPr>
          </a:p>
        </p:txBody>
      </p:sp>
      <p:sp>
        <p:nvSpPr>
          <p:cNvPr id="26" name="文本框 25"/>
          <p:cNvSpPr txBox="1"/>
          <p:nvPr/>
        </p:nvSpPr>
        <p:spPr>
          <a:xfrm>
            <a:off x="8674212" y="4217824"/>
            <a:ext cx="2292745" cy="577850"/>
          </a:xfrm>
          <a:prstGeom prst="rect">
            <a:avLst/>
          </a:prstGeom>
          <a:noFill/>
        </p:spPr>
        <p:txBody>
          <a:bodyPr wrap="square" rtlCol="0">
            <a:spAutoFit/>
          </a:bodyPr>
          <a:lstStyle/>
          <a:p>
            <a:pPr algn="ctr">
              <a:lnSpc>
                <a:spcPct val="150000"/>
              </a:lnSpc>
            </a:pPr>
            <a:r>
              <a:rPr lang="zh-CN" altLang="en-US" sz="2400" dirty="0" smtClean="0">
                <a:solidFill>
                  <a:schemeClr val="bg1"/>
                </a:solidFill>
              </a:rPr>
              <a:t>结论</a:t>
            </a:r>
            <a:endParaRPr lang="zh-CN" altLang="en-US" sz="2400" dirty="0">
              <a:solidFill>
                <a:schemeClr val="bg1"/>
              </a:solidFill>
            </a:endParaRPr>
          </a:p>
        </p:txBody>
      </p:sp>
      <p:sp>
        <p:nvSpPr>
          <p:cNvPr id="27" name="文本框 26"/>
          <p:cNvSpPr txBox="1"/>
          <p:nvPr/>
        </p:nvSpPr>
        <p:spPr>
          <a:xfrm>
            <a:off x="4408322" y="686364"/>
            <a:ext cx="3570208" cy="769441"/>
          </a:xfrm>
          <a:prstGeom prst="rect">
            <a:avLst/>
          </a:prstGeom>
          <a:noFill/>
        </p:spPr>
        <p:txBody>
          <a:bodyPr wrap="none" rtlCol="0">
            <a:spAutoFit/>
          </a:bodyPr>
          <a:lstStyle/>
          <a:p>
            <a:r>
              <a:rPr lang="zh-CN" altLang="en-US" sz="4400" b="1" dirty="0">
                <a:solidFill>
                  <a:schemeClr val="bg1"/>
                </a:solidFill>
              </a:rPr>
              <a:t>论文主要内容</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750492" y="3086267"/>
            <a:ext cx="2447296" cy="923330"/>
          </a:xfrm>
          <a:prstGeom prst="rect">
            <a:avLst/>
          </a:prstGeom>
          <a:noFill/>
        </p:spPr>
        <p:txBody>
          <a:bodyPr wrap="square" rtlCol="0">
            <a:spAutoFit/>
          </a:bodyPr>
          <a:lstStyle/>
          <a:p>
            <a:pPr>
              <a:lnSpc>
                <a:spcPct val="150000"/>
              </a:lnSpc>
            </a:pPr>
            <a:r>
              <a:rPr lang="zh-CN" altLang="en-US" sz="3600" b="1" dirty="0" smtClean="0">
                <a:solidFill>
                  <a:schemeClr val="bg1"/>
                </a:solidFill>
              </a:rPr>
              <a:t>介绍</a:t>
            </a:r>
            <a:endParaRPr lang="zh-CN" altLang="en-US" sz="36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3330"/>
          </a:xfrm>
          <a:prstGeom prst="rect">
            <a:avLst/>
          </a:prstGeom>
          <a:noFill/>
        </p:spPr>
        <p:txBody>
          <a:bodyPr wrap="square" rtlCol="0">
            <a:spAutoFit/>
          </a:bodyPr>
          <a:lstStyle/>
          <a:p>
            <a:pPr>
              <a:lnSpc>
                <a:spcPct val="150000"/>
              </a:lnSpc>
            </a:pPr>
            <a:r>
              <a:rPr lang="en-US" altLang="zh-CN" sz="3600" b="1" dirty="0" smtClean="0">
                <a:solidFill>
                  <a:schemeClr val="bg1"/>
                </a:solidFill>
              </a:rPr>
              <a:t>Introduction</a:t>
            </a:r>
            <a:endParaRPr lang="zh-CN" altLang="en-US" sz="3600" b="1" dirty="0">
              <a:solidFill>
                <a:schemeClr val="bg1"/>
              </a:solidFill>
            </a:endParaRPr>
          </a:p>
        </p:txBody>
      </p:sp>
      <p:sp>
        <p:nvSpPr>
          <p:cNvPr id="8" name="Freeform 5"/>
          <p:cNvSpPr/>
          <p:nvPr/>
        </p:nvSpPr>
        <p:spPr bwMode="auto">
          <a:xfrm>
            <a:off x="569385"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1"/>
          </a:solidFill>
          <a:ln>
            <a:noFill/>
          </a:ln>
        </p:spPr>
        <p:txBody>
          <a:bodyPr/>
          <a:lstStyle/>
          <a:p>
            <a:endParaRPr lang="zh-CN" altLang="en-US" sz="2135">
              <a:cs typeface="+mn-ea"/>
              <a:sym typeface="+mn-lt"/>
            </a:endParaRPr>
          </a:p>
        </p:txBody>
      </p:sp>
      <p:sp>
        <p:nvSpPr>
          <p:cNvPr id="9" name="Freeform 6"/>
          <p:cNvSpPr/>
          <p:nvPr/>
        </p:nvSpPr>
        <p:spPr bwMode="auto">
          <a:xfrm>
            <a:off x="2728385"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2"/>
          </a:solidFill>
          <a:ln>
            <a:noFill/>
          </a:ln>
        </p:spPr>
        <p:txBody>
          <a:bodyPr/>
          <a:lstStyle/>
          <a:p>
            <a:endParaRPr lang="zh-CN" altLang="en-US" sz="2135">
              <a:cs typeface="+mn-ea"/>
              <a:sym typeface="+mn-lt"/>
            </a:endParaRPr>
          </a:p>
        </p:txBody>
      </p:sp>
      <p:sp>
        <p:nvSpPr>
          <p:cNvPr id="10" name="Freeform 7"/>
          <p:cNvSpPr/>
          <p:nvPr/>
        </p:nvSpPr>
        <p:spPr bwMode="auto">
          <a:xfrm>
            <a:off x="4889500" y="2902645"/>
            <a:ext cx="2474384" cy="1020233"/>
          </a:xfrm>
          <a:custGeom>
            <a:avLst/>
            <a:gdLst>
              <a:gd name="T0" fmla="*/ 992 w 1169"/>
              <a:gd name="T1" fmla="*/ 482 h 482"/>
              <a:gd name="T2" fmla="*/ 0 w 1169"/>
              <a:gd name="T3" fmla="*/ 482 h 482"/>
              <a:gd name="T4" fmla="*/ 174 w 1169"/>
              <a:gd name="T5" fmla="*/ 0 h 482"/>
              <a:gd name="T6" fmla="*/ 1169 w 1169"/>
              <a:gd name="T7" fmla="*/ 0 h 482"/>
              <a:gd name="T8" fmla="*/ 992 w 1169"/>
              <a:gd name="T9" fmla="*/ 482 h 482"/>
            </a:gdLst>
            <a:ahLst/>
            <a:cxnLst>
              <a:cxn ang="0">
                <a:pos x="T0" y="T1"/>
              </a:cxn>
              <a:cxn ang="0">
                <a:pos x="T2" y="T3"/>
              </a:cxn>
              <a:cxn ang="0">
                <a:pos x="T4" y="T5"/>
              </a:cxn>
              <a:cxn ang="0">
                <a:pos x="T6" y="T7"/>
              </a:cxn>
              <a:cxn ang="0">
                <a:pos x="T8" y="T9"/>
              </a:cxn>
            </a:cxnLst>
            <a:rect l="0" t="0" r="r" b="b"/>
            <a:pathLst>
              <a:path w="1169" h="482">
                <a:moveTo>
                  <a:pt x="992" y="482"/>
                </a:moveTo>
                <a:lnTo>
                  <a:pt x="0" y="482"/>
                </a:lnTo>
                <a:lnTo>
                  <a:pt x="174" y="0"/>
                </a:lnTo>
                <a:lnTo>
                  <a:pt x="1169" y="0"/>
                </a:lnTo>
                <a:lnTo>
                  <a:pt x="992" y="482"/>
                </a:lnTo>
                <a:close/>
              </a:path>
            </a:pathLst>
          </a:custGeom>
          <a:solidFill>
            <a:schemeClr val="accent3"/>
          </a:solidFill>
          <a:ln>
            <a:noFill/>
          </a:ln>
        </p:spPr>
        <p:txBody>
          <a:bodyPr/>
          <a:lstStyle/>
          <a:p>
            <a:endParaRPr lang="zh-CN" altLang="en-US" sz="2135">
              <a:cs typeface="+mn-ea"/>
              <a:sym typeface="+mn-lt"/>
            </a:endParaRPr>
          </a:p>
        </p:txBody>
      </p:sp>
      <p:sp>
        <p:nvSpPr>
          <p:cNvPr id="11" name="Freeform 8"/>
          <p:cNvSpPr/>
          <p:nvPr/>
        </p:nvSpPr>
        <p:spPr bwMode="auto">
          <a:xfrm>
            <a:off x="7052734"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4"/>
          </a:solidFill>
          <a:ln>
            <a:noFill/>
          </a:ln>
        </p:spPr>
        <p:txBody>
          <a:bodyPr/>
          <a:lstStyle/>
          <a:p>
            <a:endParaRPr lang="zh-CN" altLang="en-US" sz="2135">
              <a:cs typeface="+mn-ea"/>
              <a:sym typeface="+mn-lt"/>
            </a:endParaRPr>
          </a:p>
        </p:txBody>
      </p:sp>
      <p:sp>
        <p:nvSpPr>
          <p:cNvPr id="13" name="Oval 10"/>
          <p:cNvSpPr>
            <a:spLocks noChangeArrowheads="1"/>
          </p:cNvSpPr>
          <p:nvPr/>
        </p:nvSpPr>
        <p:spPr bwMode="auto">
          <a:xfrm>
            <a:off x="283633" y="2180862"/>
            <a:ext cx="1270000" cy="1272116"/>
          </a:xfrm>
          <a:prstGeom prst="ellipse">
            <a:avLst/>
          </a:prstGeom>
          <a:solidFill>
            <a:schemeClr val="accent1"/>
          </a:solidFill>
          <a:ln>
            <a:noFill/>
          </a:ln>
        </p:spPr>
        <p:txBody>
          <a:bodyPr/>
          <a:lstStyle/>
          <a:p>
            <a:endParaRPr lang="zh-CN" altLang="en-US" sz="2135">
              <a:cs typeface="+mn-ea"/>
              <a:sym typeface="+mn-lt"/>
            </a:endParaRPr>
          </a:p>
        </p:txBody>
      </p:sp>
      <p:sp>
        <p:nvSpPr>
          <p:cNvPr id="14" name="Oval 11"/>
          <p:cNvSpPr>
            <a:spLocks noChangeArrowheads="1"/>
          </p:cNvSpPr>
          <p:nvPr/>
        </p:nvSpPr>
        <p:spPr bwMode="auto">
          <a:xfrm>
            <a:off x="444500" y="2337495"/>
            <a:ext cx="948267" cy="9546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5" name="Oval 12"/>
          <p:cNvSpPr>
            <a:spLocks noChangeArrowheads="1"/>
          </p:cNvSpPr>
          <p:nvPr/>
        </p:nvSpPr>
        <p:spPr bwMode="auto">
          <a:xfrm>
            <a:off x="3608917" y="3372544"/>
            <a:ext cx="990600" cy="990600"/>
          </a:xfrm>
          <a:prstGeom prst="ellipse">
            <a:avLst/>
          </a:prstGeom>
          <a:solidFill>
            <a:schemeClr val="accent2"/>
          </a:solidFill>
          <a:ln>
            <a:noFill/>
          </a:ln>
        </p:spPr>
        <p:txBody>
          <a:bodyPr/>
          <a:lstStyle/>
          <a:p>
            <a:endParaRPr lang="zh-CN" altLang="en-US" sz="2135">
              <a:cs typeface="+mn-ea"/>
              <a:sym typeface="+mn-lt"/>
            </a:endParaRPr>
          </a:p>
        </p:txBody>
      </p:sp>
      <p:sp>
        <p:nvSpPr>
          <p:cNvPr id="16" name="Oval 13"/>
          <p:cNvSpPr>
            <a:spLocks noChangeArrowheads="1"/>
          </p:cNvSpPr>
          <p:nvPr/>
        </p:nvSpPr>
        <p:spPr bwMode="auto">
          <a:xfrm>
            <a:off x="3733801" y="3497429"/>
            <a:ext cx="740833"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7" name="Oval 14"/>
          <p:cNvSpPr>
            <a:spLocks noChangeArrowheads="1"/>
          </p:cNvSpPr>
          <p:nvPr/>
        </p:nvSpPr>
        <p:spPr bwMode="auto">
          <a:xfrm>
            <a:off x="6068484" y="2422162"/>
            <a:ext cx="990600" cy="984249"/>
          </a:xfrm>
          <a:prstGeom prst="ellipse">
            <a:avLst/>
          </a:prstGeom>
          <a:solidFill>
            <a:schemeClr val="accent3"/>
          </a:solidFill>
          <a:ln>
            <a:noFill/>
          </a:ln>
        </p:spPr>
        <p:txBody>
          <a:bodyPr/>
          <a:lstStyle/>
          <a:p>
            <a:endParaRPr lang="zh-CN" altLang="en-US" sz="2135">
              <a:cs typeface="+mn-ea"/>
              <a:sym typeface="+mn-lt"/>
            </a:endParaRPr>
          </a:p>
        </p:txBody>
      </p:sp>
      <p:sp>
        <p:nvSpPr>
          <p:cNvPr id="18" name="Oval 15"/>
          <p:cNvSpPr>
            <a:spLocks noChangeArrowheads="1"/>
          </p:cNvSpPr>
          <p:nvPr/>
        </p:nvSpPr>
        <p:spPr bwMode="auto">
          <a:xfrm>
            <a:off x="6193368" y="2540695"/>
            <a:ext cx="740833" cy="7471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Oval 16"/>
          <p:cNvSpPr>
            <a:spLocks noChangeArrowheads="1"/>
          </p:cNvSpPr>
          <p:nvPr/>
        </p:nvSpPr>
        <p:spPr bwMode="auto">
          <a:xfrm>
            <a:off x="8314267" y="2191444"/>
            <a:ext cx="988484" cy="990600"/>
          </a:xfrm>
          <a:prstGeom prst="ellipse">
            <a:avLst/>
          </a:prstGeom>
          <a:solidFill>
            <a:schemeClr val="accent4"/>
          </a:solidFill>
          <a:ln>
            <a:noFill/>
          </a:ln>
        </p:spPr>
        <p:txBody>
          <a:bodyPr/>
          <a:lstStyle/>
          <a:p>
            <a:endParaRPr lang="zh-CN" altLang="en-US" sz="2135">
              <a:cs typeface="+mn-ea"/>
              <a:sym typeface="+mn-lt"/>
            </a:endParaRPr>
          </a:p>
        </p:txBody>
      </p:sp>
      <p:sp>
        <p:nvSpPr>
          <p:cNvPr id="20" name="Oval 17"/>
          <p:cNvSpPr>
            <a:spLocks noChangeArrowheads="1"/>
          </p:cNvSpPr>
          <p:nvPr/>
        </p:nvSpPr>
        <p:spPr bwMode="auto">
          <a:xfrm>
            <a:off x="8439151" y="2316329"/>
            <a:ext cx="738717"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TextBox 682"/>
          <p:cNvSpPr txBox="1"/>
          <p:nvPr/>
        </p:nvSpPr>
        <p:spPr>
          <a:xfrm>
            <a:off x="320571" y="2533313"/>
            <a:ext cx="1159292"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b="1" dirty="0">
                <a:solidFill>
                  <a:schemeClr val="tx1">
                    <a:lumMod val="65000"/>
                    <a:lumOff val="35000"/>
                  </a:schemeClr>
                </a:solidFill>
                <a:latin typeface="+mn-lt"/>
              </a:rPr>
              <a:t>176.1</a:t>
            </a:r>
            <a:r>
              <a:rPr lang="en-US" altLang="zh-CN" b="1" dirty="0" smtClean="0">
                <a:solidFill>
                  <a:schemeClr val="tx1">
                    <a:lumMod val="65000"/>
                    <a:lumOff val="35000"/>
                  </a:schemeClr>
                </a:solidFill>
                <a:latin typeface="+mn-lt"/>
                <a:ea typeface="+mn-ea"/>
                <a:cs typeface="+mn-ea"/>
                <a:sym typeface="+mn-lt"/>
              </a:rPr>
              <a:t>GW</a:t>
            </a:r>
            <a:endParaRPr lang="zh-CN" altLang="en-US" b="1" dirty="0">
              <a:solidFill>
                <a:schemeClr val="tx1">
                  <a:lumMod val="65000"/>
                  <a:lumOff val="35000"/>
                </a:schemeClr>
              </a:solidFill>
              <a:latin typeface="+mn-lt"/>
              <a:ea typeface="+mn-ea"/>
              <a:cs typeface="+mn-ea"/>
              <a:sym typeface="+mn-lt"/>
            </a:endParaRPr>
          </a:p>
        </p:txBody>
      </p:sp>
      <p:sp>
        <p:nvSpPr>
          <p:cNvPr id="24" name="TextBox 682"/>
          <p:cNvSpPr txBox="1"/>
          <p:nvPr/>
        </p:nvSpPr>
        <p:spPr>
          <a:xfrm>
            <a:off x="3684870" y="3630741"/>
            <a:ext cx="838691"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b="1" dirty="0" smtClean="0">
                <a:solidFill>
                  <a:schemeClr val="tx1">
                    <a:lumMod val="75000"/>
                    <a:lumOff val="25000"/>
                  </a:schemeClr>
                </a:solidFill>
                <a:latin typeface="+mn-lt"/>
                <a:ea typeface="+mn-ea"/>
                <a:cs typeface="+mn-ea"/>
                <a:sym typeface="+mn-lt"/>
              </a:rPr>
              <a:t>34GW</a:t>
            </a:r>
            <a:endParaRPr lang="zh-CN" altLang="en-US" b="1" dirty="0">
              <a:solidFill>
                <a:schemeClr val="tx1">
                  <a:lumMod val="75000"/>
                  <a:lumOff val="25000"/>
                </a:schemeClr>
              </a:solidFill>
              <a:latin typeface="+mn-lt"/>
              <a:ea typeface="+mn-ea"/>
              <a:cs typeface="+mn-ea"/>
              <a:sym typeface="+mn-lt"/>
            </a:endParaRPr>
          </a:p>
        </p:txBody>
      </p:sp>
      <p:sp>
        <p:nvSpPr>
          <p:cNvPr id="25" name="TextBox 682"/>
          <p:cNvSpPr txBox="1"/>
          <p:nvPr/>
        </p:nvSpPr>
        <p:spPr>
          <a:xfrm>
            <a:off x="6174654" y="2632485"/>
            <a:ext cx="838691"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b="1" dirty="0" smtClean="0">
                <a:solidFill>
                  <a:schemeClr val="tx1">
                    <a:lumMod val="75000"/>
                    <a:lumOff val="25000"/>
                  </a:schemeClr>
                </a:solidFill>
                <a:latin typeface="+mn-lt"/>
                <a:ea typeface="+mn-ea"/>
                <a:cs typeface="+mn-ea"/>
                <a:sym typeface="+mn-lt"/>
              </a:rPr>
              <a:t>56GW</a:t>
            </a:r>
            <a:endParaRPr lang="zh-CN" altLang="en-US" b="1" dirty="0">
              <a:solidFill>
                <a:schemeClr val="tx1">
                  <a:lumMod val="75000"/>
                  <a:lumOff val="25000"/>
                </a:schemeClr>
              </a:solidFill>
              <a:latin typeface="+mn-lt"/>
              <a:ea typeface="+mn-ea"/>
              <a:cs typeface="+mn-ea"/>
              <a:sym typeface="+mn-lt"/>
            </a:endParaRPr>
          </a:p>
        </p:txBody>
      </p:sp>
      <p:sp>
        <p:nvSpPr>
          <p:cNvPr id="26" name="TextBox 682"/>
          <p:cNvSpPr txBox="1"/>
          <p:nvPr/>
        </p:nvSpPr>
        <p:spPr>
          <a:xfrm>
            <a:off x="8313253" y="2396224"/>
            <a:ext cx="1031052"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b="1" dirty="0" smtClean="0">
                <a:solidFill>
                  <a:schemeClr val="tx1">
                    <a:lumMod val="75000"/>
                    <a:lumOff val="25000"/>
                  </a:schemeClr>
                </a:solidFill>
                <a:latin typeface="+mn-lt"/>
                <a:ea typeface="+mn-ea"/>
                <a:cs typeface="+mn-ea"/>
                <a:sym typeface="+mn-lt"/>
              </a:rPr>
              <a:t>32.9GW</a:t>
            </a:r>
            <a:endParaRPr lang="zh-CN" altLang="en-US" b="1" dirty="0">
              <a:solidFill>
                <a:schemeClr val="tx1">
                  <a:lumMod val="75000"/>
                  <a:lumOff val="25000"/>
                </a:schemeClr>
              </a:solidFill>
              <a:latin typeface="+mn-lt"/>
              <a:ea typeface="+mn-ea"/>
              <a:cs typeface="+mn-ea"/>
              <a:sym typeface="+mn-lt"/>
            </a:endParaRPr>
          </a:p>
        </p:txBody>
      </p:sp>
      <p:sp>
        <p:nvSpPr>
          <p:cNvPr id="28" name="矩形 1"/>
          <p:cNvSpPr>
            <a:spLocks noChangeArrowheads="1"/>
          </p:cNvSpPr>
          <p:nvPr/>
        </p:nvSpPr>
        <p:spPr bwMode="auto">
          <a:xfrm>
            <a:off x="1918480" y="2762054"/>
            <a:ext cx="1690437" cy="74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dirty="0">
                <a:solidFill>
                  <a:schemeClr val="bg2">
                    <a:lumMod val="50000"/>
                  </a:schemeClr>
                </a:solidFill>
                <a:cs typeface="+mn-ea"/>
                <a:sym typeface="+mn-lt"/>
              </a:rPr>
              <a:t>中国</a:t>
            </a:r>
          </a:p>
        </p:txBody>
      </p:sp>
      <p:sp>
        <p:nvSpPr>
          <p:cNvPr id="30" name="TextBox 915"/>
          <p:cNvSpPr txBox="1"/>
          <p:nvPr/>
        </p:nvSpPr>
        <p:spPr bwMode="auto">
          <a:xfrm>
            <a:off x="1439578" y="2396356"/>
            <a:ext cx="3199915" cy="749436"/>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en-US" altLang="zh-CN" sz="2135" b="1" dirty="0" smtClean="0">
                <a:solidFill>
                  <a:schemeClr val="tx1">
                    <a:lumMod val="65000"/>
                    <a:lumOff val="35000"/>
                  </a:schemeClr>
                </a:solidFill>
                <a:cs typeface="+mn-ea"/>
                <a:sym typeface="+mn-lt"/>
              </a:rPr>
              <a:t>2018</a:t>
            </a:r>
            <a:r>
              <a:rPr lang="zh-CN" altLang="en-US" sz="2135" b="1" dirty="0" smtClean="0">
                <a:solidFill>
                  <a:schemeClr val="tx1">
                    <a:lumMod val="65000"/>
                    <a:lumOff val="35000"/>
                  </a:schemeClr>
                </a:solidFill>
                <a:cs typeface="+mn-ea"/>
                <a:sym typeface="+mn-lt"/>
              </a:rPr>
              <a:t>年光</a:t>
            </a:r>
            <a:r>
              <a:rPr lang="zh-CN" altLang="en-US" sz="2135" b="1" dirty="0">
                <a:solidFill>
                  <a:schemeClr val="tx1">
                    <a:lumMod val="65000"/>
                    <a:lumOff val="35000"/>
                  </a:schemeClr>
                </a:solidFill>
                <a:cs typeface="+mn-ea"/>
                <a:sym typeface="+mn-lt"/>
              </a:rPr>
              <a:t>伏市场占比</a:t>
            </a:r>
          </a:p>
          <a:p>
            <a:endParaRPr lang="zh-CN" altLang="en-US" sz="2135" b="1" dirty="0">
              <a:solidFill>
                <a:schemeClr val="accent2"/>
              </a:solidFill>
              <a:latin typeface="+mn-lt"/>
              <a:ea typeface="+mn-ea"/>
              <a:cs typeface="+mn-ea"/>
              <a:sym typeface="+mn-lt"/>
            </a:endParaRPr>
          </a:p>
        </p:txBody>
      </p:sp>
      <p:sp>
        <p:nvSpPr>
          <p:cNvPr id="34" name="矩形 1"/>
          <p:cNvSpPr>
            <a:spLocks noChangeArrowheads="1"/>
          </p:cNvSpPr>
          <p:nvPr/>
        </p:nvSpPr>
        <p:spPr bwMode="auto">
          <a:xfrm>
            <a:off x="1089804" y="5171877"/>
            <a:ext cx="10007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smtClean="0">
                <a:solidFill>
                  <a:schemeClr val="tx1">
                    <a:lumMod val="65000"/>
                    <a:lumOff val="35000"/>
                  </a:schemeClr>
                </a:solidFill>
                <a:cs typeface="+mn-ea"/>
                <a:sym typeface="+mn-lt"/>
              </a:rPr>
              <a:t>面对严峻的环境挑战和大量消耗化石燃料带来的能源短缺，开发可再生和可持续能源已经成为全球共识。太阳能是最有前途和增长最快的替代能源之一，已经在世界范围内得到广泛应用。</a:t>
            </a:r>
            <a:endParaRPr lang="zh-CN" altLang="en-US" sz="1600" dirty="0">
              <a:solidFill>
                <a:schemeClr val="tx1">
                  <a:lumMod val="65000"/>
                  <a:lumOff val="35000"/>
                </a:schemeClr>
              </a:solidFill>
              <a:cs typeface="+mn-ea"/>
              <a:sym typeface="+mn-lt"/>
            </a:endParaRPr>
          </a:p>
        </p:txBody>
      </p:sp>
      <p:sp>
        <p:nvSpPr>
          <p:cNvPr id="35" name="矩形 1"/>
          <p:cNvSpPr>
            <a:spLocks noChangeArrowheads="1"/>
          </p:cNvSpPr>
          <p:nvPr/>
        </p:nvSpPr>
        <p:spPr bwMode="auto">
          <a:xfrm>
            <a:off x="4104217" y="2718131"/>
            <a:ext cx="13026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dirty="0">
                <a:solidFill>
                  <a:schemeClr val="tx1">
                    <a:lumMod val="75000"/>
                    <a:lumOff val="25000"/>
                  </a:schemeClr>
                </a:solidFill>
                <a:cs typeface="+mn-ea"/>
                <a:sym typeface="+mn-lt"/>
              </a:rPr>
              <a:t>美国</a:t>
            </a:r>
          </a:p>
        </p:txBody>
      </p:sp>
      <p:sp>
        <p:nvSpPr>
          <p:cNvPr id="36" name="矩形 1"/>
          <p:cNvSpPr>
            <a:spLocks noChangeArrowheads="1"/>
          </p:cNvSpPr>
          <p:nvPr/>
        </p:nvSpPr>
        <p:spPr bwMode="auto">
          <a:xfrm>
            <a:off x="5216246" y="3191895"/>
            <a:ext cx="1690437" cy="74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dirty="0" smtClean="0">
                <a:solidFill>
                  <a:schemeClr val="tx1">
                    <a:lumMod val="75000"/>
                    <a:lumOff val="25000"/>
                  </a:schemeClr>
                </a:solidFill>
                <a:cs typeface="+mn-ea"/>
                <a:sym typeface="+mn-lt"/>
              </a:rPr>
              <a:t>日本</a:t>
            </a:r>
            <a:endParaRPr lang="zh-CN" altLang="en-US" sz="3200" dirty="0">
              <a:solidFill>
                <a:schemeClr val="tx1">
                  <a:lumMod val="75000"/>
                  <a:lumOff val="25000"/>
                </a:schemeClr>
              </a:solidFill>
              <a:cs typeface="+mn-ea"/>
              <a:sym typeface="+mn-lt"/>
            </a:endParaRPr>
          </a:p>
        </p:txBody>
      </p:sp>
      <p:sp>
        <p:nvSpPr>
          <p:cNvPr id="37" name="矩形 1"/>
          <p:cNvSpPr>
            <a:spLocks noChangeArrowheads="1"/>
          </p:cNvSpPr>
          <p:nvPr/>
        </p:nvSpPr>
        <p:spPr bwMode="auto">
          <a:xfrm>
            <a:off x="7363883" y="3215242"/>
            <a:ext cx="1690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dirty="0" smtClean="0">
                <a:solidFill>
                  <a:schemeClr val="tx1">
                    <a:lumMod val="75000"/>
                    <a:lumOff val="25000"/>
                  </a:schemeClr>
                </a:solidFill>
                <a:cs typeface="+mn-ea"/>
                <a:sym typeface="+mn-lt"/>
              </a:rPr>
              <a:t>印度</a:t>
            </a:r>
            <a:endParaRPr lang="zh-CN" altLang="en-US" sz="3200" dirty="0">
              <a:solidFill>
                <a:schemeClr val="tx1">
                  <a:lumMod val="75000"/>
                  <a:lumOff val="25000"/>
                </a:schemeClr>
              </a:solidFill>
              <a:cs typeface="+mn-ea"/>
              <a:sym typeface="+mn-lt"/>
            </a:endParaRPr>
          </a:p>
        </p:txBody>
      </p:sp>
      <p:grpSp>
        <p:nvGrpSpPr>
          <p:cNvPr id="39" name="组合 38"/>
          <p:cNvGrpSpPr/>
          <p:nvPr/>
        </p:nvGrpSpPr>
        <p:grpSpPr>
          <a:xfrm>
            <a:off x="123825" y="110358"/>
            <a:ext cx="593817" cy="593817"/>
            <a:chOff x="1131485" y="2234042"/>
            <a:chExt cx="1607262" cy="1607262"/>
          </a:xfrm>
        </p:grpSpPr>
        <p:sp>
          <p:nvSpPr>
            <p:cNvPr id="40" name="椭圆 3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923330"/>
          </a:xfrm>
          <a:prstGeom prst="rect">
            <a:avLst/>
          </a:prstGeom>
          <a:noFill/>
        </p:spPr>
        <p:txBody>
          <a:bodyPr wrap="square" rtlCol="0">
            <a:spAutoFit/>
          </a:bodyPr>
          <a:lstStyle/>
          <a:p>
            <a:pPr>
              <a:lnSpc>
                <a:spcPct val="150000"/>
              </a:lnSpc>
            </a:pPr>
            <a:r>
              <a:rPr lang="en-US" altLang="zh-CN" sz="3600" b="1" dirty="0" smtClean="0">
                <a:solidFill>
                  <a:schemeClr val="bg1"/>
                </a:solidFill>
              </a:rPr>
              <a:t>Introduction</a:t>
            </a:r>
            <a:endParaRPr lang="zh-CN" altLang="en-US" sz="3600" b="1" dirty="0">
              <a:solidFill>
                <a:schemeClr val="bg1"/>
              </a:solidFill>
            </a:endParaRPr>
          </a:p>
        </p:txBody>
      </p:sp>
      <p:grpSp>
        <p:nvGrpSpPr>
          <p:cNvPr id="39" name="组合 38"/>
          <p:cNvGrpSpPr/>
          <p:nvPr/>
        </p:nvGrpSpPr>
        <p:grpSpPr>
          <a:xfrm>
            <a:off x="123825" y="110358"/>
            <a:ext cx="593817" cy="593817"/>
            <a:chOff x="1131485" y="2234042"/>
            <a:chExt cx="1607262" cy="1607262"/>
          </a:xfrm>
        </p:grpSpPr>
        <p:sp>
          <p:nvSpPr>
            <p:cNvPr id="40" name="椭圆 3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2" name="TextBox 1"/>
          <p:cNvSpPr txBox="1"/>
          <p:nvPr/>
        </p:nvSpPr>
        <p:spPr>
          <a:xfrm>
            <a:off x="420734" y="1317812"/>
            <a:ext cx="10968925" cy="4801314"/>
          </a:xfrm>
          <a:prstGeom prst="rect">
            <a:avLst/>
          </a:prstGeom>
          <a:noFill/>
        </p:spPr>
        <p:txBody>
          <a:bodyPr wrap="square" rtlCol="0">
            <a:spAutoFit/>
          </a:bodyPr>
          <a:lstStyle/>
          <a:p>
            <a:r>
              <a:rPr lang="zh-CN" altLang="en-US" dirty="0" smtClean="0"/>
              <a:t>光伏系统的组成：</a:t>
            </a:r>
            <a:endParaRPr lang="en-US" altLang="zh-CN" dirty="0" smtClean="0"/>
          </a:p>
          <a:p>
            <a:r>
              <a:rPr lang="en-US" altLang="zh-CN" dirty="0"/>
              <a:t>1</a:t>
            </a:r>
            <a:r>
              <a:rPr lang="zh-CN" altLang="en-US" dirty="0"/>
              <a:t>、光伏</a:t>
            </a:r>
            <a:r>
              <a:rPr lang="zh-CN" altLang="en-US" dirty="0" smtClean="0"/>
              <a:t>组件</a:t>
            </a:r>
            <a:endParaRPr lang="zh-CN" altLang="en-US" dirty="0"/>
          </a:p>
          <a:p>
            <a:r>
              <a:rPr lang="zh-CN" altLang="en-US" dirty="0"/>
              <a:t>光伏组件是整个发电系统里的核心</a:t>
            </a:r>
            <a:r>
              <a:rPr lang="zh-CN" altLang="en-US" dirty="0" smtClean="0"/>
              <a:t>部分</a:t>
            </a:r>
            <a:endParaRPr lang="en-US" altLang="zh-CN" dirty="0" smtClean="0"/>
          </a:p>
          <a:p>
            <a:r>
              <a:rPr lang="zh-CN" altLang="en-US" dirty="0"/>
              <a:t>工作</a:t>
            </a:r>
            <a:r>
              <a:rPr lang="zh-CN" altLang="en-US" dirty="0" smtClean="0"/>
              <a:t>原理：</a:t>
            </a:r>
            <a:r>
              <a:rPr lang="zh-CN" altLang="en-US" dirty="0"/>
              <a:t>太阳光照在半导体</a:t>
            </a:r>
            <a:r>
              <a:rPr lang="en-US" altLang="zh-CN" dirty="0"/>
              <a:t>p-n</a:t>
            </a:r>
            <a:r>
              <a:rPr lang="zh-CN" altLang="en-US" dirty="0"/>
              <a:t>结上，形成新的空穴</a:t>
            </a:r>
            <a:r>
              <a:rPr lang="en-US" altLang="zh-CN" dirty="0"/>
              <a:t>-</a:t>
            </a:r>
            <a:r>
              <a:rPr lang="zh-CN" altLang="en-US" dirty="0"/>
              <a:t>电子对，在</a:t>
            </a:r>
            <a:r>
              <a:rPr lang="en-US" altLang="zh-CN" dirty="0"/>
              <a:t>p-n</a:t>
            </a:r>
            <a:r>
              <a:rPr lang="zh-CN" altLang="en-US" dirty="0"/>
              <a:t>结电场的作用下，空穴由</a:t>
            </a:r>
            <a:r>
              <a:rPr lang="en-US" altLang="zh-CN" dirty="0"/>
              <a:t>p</a:t>
            </a:r>
            <a:r>
              <a:rPr lang="zh-CN" altLang="en-US" dirty="0"/>
              <a:t>区流向</a:t>
            </a:r>
            <a:r>
              <a:rPr lang="en-US" altLang="zh-CN" dirty="0"/>
              <a:t>n</a:t>
            </a:r>
            <a:r>
              <a:rPr lang="zh-CN" altLang="en-US" dirty="0"/>
              <a:t>区，电子由</a:t>
            </a:r>
            <a:r>
              <a:rPr lang="en-US" altLang="zh-CN" dirty="0"/>
              <a:t>n</a:t>
            </a:r>
            <a:r>
              <a:rPr lang="zh-CN" altLang="en-US" dirty="0"/>
              <a:t>区流向</a:t>
            </a:r>
            <a:r>
              <a:rPr lang="en-US" altLang="zh-CN" dirty="0"/>
              <a:t>p</a:t>
            </a:r>
            <a:r>
              <a:rPr lang="zh-CN" altLang="en-US" dirty="0"/>
              <a:t>区，接通电路后就形成电流</a:t>
            </a:r>
            <a:r>
              <a:rPr lang="zh-CN" altLang="en-US" dirty="0" smtClean="0"/>
              <a:t>。</a:t>
            </a:r>
            <a:endParaRPr lang="en-US" altLang="zh-CN" dirty="0" smtClean="0"/>
          </a:p>
          <a:p>
            <a:r>
              <a:rPr lang="en-US" altLang="zh-CN" dirty="0"/>
              <a:t>2</a:t>
            </a:r>
            <a:r>
              <a:rPr lang="zh-CN" altLang="en-US" dirty="0"/>
              <a:t>、控制器（离网系统使用</a:t>
            </a:r>
            <a:r>
              <a:rPr lang="zh-CN" altLang="en-US" dirty="0" smtClean="0"/>
              <a:t>）</a:t>
            </a:r>
            <a:endParaRPr lang="en-US" altLang="zh-CN" dirty="0" smtClean="0"/>
          </a:p>
          <a:p>
            <a:r>
              <a:rPr lang="zh-CN" altLang="en-US" dirty="0"/>
              <a:t>光伏控制器是能自动防止蓄电池过充电和过放电的自动控制设备</a:t>
            </a:r>
            <a:r>
              <a:rPr lang="zh-CN" altLang="en-US" dirty="0" smtClean="0"/>
              <a:t>。</a:t>
            </a:r>
            <a:r>
              <a:rPr lang="zh-CN" altLang="en-US" dirty="0"/>
              <a:t>是一个微机数据采集和监测控制系统，既可快速实时采集光伏系统当前的工作状态，随时获得</a:t>
            </a:r>
            <a:r>
              <a:rPr lang="en-US" altLang="zh-CN" dirty="0"/>
              <a:t>PV</a:t>
            </a:r>
            <a:r>
              <a:rPr lang="zh-CN" altLang="en-US" dirty="0"/>
              <a:t>站的工作信息，又可详细积累</a:t>
            </a:r>
            <a:r>
              <a:rPr lang="en-US" altLang="zh-CN" dirty="0"/>
              <a:t>PV</a:t>
            </a:r>
            <a:r>
              <a:rPr lang="zh-CN" altLang="en-US" dirty="0"/>
              <a:t>站的历史数据，为评估</a:t>
            </a:r>
            <a:r>
              <a:rPr lang="en-US" altLang="zh-CN" dirty="0"/>
              <a:t>PV</a:t>
            </a:r>
            <a:r>
              <a:rPr lang="zh-CN" altLang="en-US" dirty="0"/>
              <a:t>系统设计的合理性及检验系统部件质量的可靠性提供了准确而充分的依据，还具有串行通信数据传输功能，可将多个光伏系统子站进行集中管理和远距离控制</a:t>
            </a:r>
            <a:r>
              <a:rPr lang="zh-CN" altLang="en-US" dirty="0" smtClean="0"/>
              <a:t>。</a:t>
            </a:r>
            <a:endParaRPr lang="en-US" altLang="zh-CN" dirty="0" smtClean="0"/>
          </a:p>
          <a:p>
            <a:r>
              <a:rPr lang="en-US" altLang="zh-CN" dirty="0"/>
              <a:t>3</a:t>
            </a:r>
            <a:r>
              <a:rPr lang="zh-CN" altLang="en-US" dirty="0"/>
              <a:t>、逆变器</a:t>
            </a:r>
          </a:p>
          <a:p>
            <a:r>
              <a:rPr lang="zh-CN" altLang="en-US" dirty="0"/>
              <a:t>逆变器是一种将光伏发电产生的直流电转换为交流电的装置，光伏逆变器是光伏阵列系统中重要的系统平衡之一，可以配合一般交流供电的设备使用。太阳能逆变器有配合光伏阵列的特殊功能，例如最大功率点追踪及孤岛效应保护的机能。</a:t>
            </a:r>
          </a:p>
          <a:p>
            <a:r>
              <a:rPr lang="en-US" altLang="zh-CN" dirty="0"/>
              <a:t>4</a:t>
            </a:r>
            <a:r>
              <a:rPr lang="zh-CN" altLang="en-US" dirty="0"/>
              <a:t>、蓄电池（并网系统不需要）</a:t>
            </a:r>
          </a:p>
          <a:p>
            <a:r>
              <a:rPr lang="zh-CN" altLang="en-US" dirty="0"/>
              <a:t>蓄电池是光伏发电系统中储存电的设备。</a:t>
            </a:r>
          </a:p>
          <a:p>
            <a:endParaRPr lang="en-US" altLang="zh-CN" dirty="0" smtClean="0"/>
          </a:p>
        </p:txBody>
      </p:sp>
    </p:spTree>
    <p:extLst>
      <p:ext uri="{BB962C8B-B14F-4D97-AF65-F5344CB8AC3E}">
        <p14:creationId xmlns:p14="http://schemas.microsoft.com/office/powerpoint/2010/main" val="2540891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38884"/>
          </a:xfrm>
          <a:prstGeom prst="rect">
            <a:avLst/>
          </a:prstGeom>
          <a:noFill/>
        </p:spPr>
        <p:txBody>
          <a:bodyPr wrap="square" rtlCol="0">
            <a:spAutoFit/>
          </a:bodyPr>
          <a:lstStyle/>
          <a:p>
            <a:pPr>
              <a:lnSpc>
                <a:spcPct val="150000"/>
              </a:lnSpc>
            </a:pPr>
            <a:r>
              <a:rPr lang="en-US" altLang="zh-CN" sz="3600" b="1" dirty="0" smtClean="0">
                <a:solidFill>
                  <a:schemeClr val="bg1"/>
                </a:solidFill>
              </a:rPr>
              <a:t>Introduction</a:t>
            </a:r>
            <a:endParaRPr lang="zh-CN" altLang="en-US" sz="3600" b="1" dirty="0">
              <a:solidFill>
                <a:schemeClr val="bg1"/>
              </a:solidFill>
            </a:endParaRPr>
          </a:p>
        </p:txBody>
      </p:sp>
      <p:grpSp>
        <p:nvGrpSpPr>
          <p:cNvPr id="77" name="组合 76"/>
          <p:cNvGrpSpPr/>
          <p:nvPr/>
        </p:nvGrpSpPr>
        <p:grpSpPr>
          <a:xfrm>
            <a:off x="123825" y="110358"/>
            <a:ext cx="593817" cy="593817"/>
            <a:chOff x="1131485" y="2234042"/>
            <a:chExt cx="1607262" cy="1607262"/>
          </a:xfrm>
        </p:grpSpPr>
        <p:sp>
          <p:nvSpPr>
            <p:cNvPr id="78" name="椭圆 77"/>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9" name="椭圆 78"/>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0"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612" y="807664"/>
            <a:ext cx="5580529" cy="583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116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38884"/>
          </a:xfrm>
          <a:prstGeom prst="rect">
            <a:avLst/>
          </a:prstGeom>
          <a:noFill/>
        </p:spPr>
        <p:txBody>
          <a:bodyPr wrap="square" rtlCol="0">
            <a:spAutoFit/>
          </a:bodyPr>
          <a:lstStyle/>
          <a:p>
            <a:pPr>
              <a:lnSpc>
                <a:spcPct val="150000"/>
              </a:lnSpc>
            </a:pPr>
            <a:r>
              <a:rPr lang="en-US" altLang="zh-CN" sz="3600" b="1" dirty="0" smtClean="0">
                <a:solidFill>
                  <a:schemeClr val="bg1"/>
                </a:solidFill>
              </a:rPr>
              <a:t>Introduction</a:t>
            </a:r>
            <a:endParaRPr lang="zh-CN" altLang="en-US" sz="3600" b="1" dirty="0">
              <a:solidFill>
                <a:schemeClr val="bg1"/>
              </a:solidFill>
            </a:endParaRPr>
          </a:p>
        </p:txBody>
      </p:sp>
      <p:grpSp>
        <p:nvGrpSpPr>
          <p:cNvPr id="77" name="组合 76"/>
          <p:cNvGrpSpPr/>
          <p:nvPr/>
        </p:nvGrpSpPr>
        <p:grpSpPr>
          <a:xfrm>
            <a:off x="123825" y="110358"/>
            <a:ext cx="593817" cy="593817"/>
            <a:chOff x="1131485" y="2234042"/>
            <a:chExt cx="1607262" cy="1607262"/>
          </a:xfrm>
        </p:grpSpPr>
        <p:sp>
          <p:nvSpPr>
            <p:cNvPr id="78" name="椭圆 77"/>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9" name="椭圆 78"/>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0"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4" name="TextBox 3"/>
          <p:cNvSpPr txBox="1"/>
          <p:nvPr/>
        </p:nvSpPr>
        <p:spPr>
          <a:xfrm>
            <a:off x="420733" y="1223683"/>
            <a:ext cx="11318548" cy="3693319"/>
          </a:xfrm>
          <a:prstGeom prst="rect">
            <a:avLst/>
          </a:prstGeom>
          <a:noFill/>
        </p:spPr>
        <p:txBody>
          <a:bodyPr wrap="square" rtlCol="0">
            <a:spAutoFit/>
          </a:bodyPr>
          <a:lstStyle/>
          <a:p>
            <a:r>
              <a:rPr lang="zh-CN" altLang="en-US" dirty="0" smtClean="0"/>
              <a:t>现有预测方法存在的问题：</a:t>
            </a:r>
            <a:endParaRPr lang="en-US" altLang="zh-CN" dirty="0" smtClean="0"/>
          </a:p>
          <a:p>
            <a:r>
              <a:rPr lang="en-US" altLang="zh-CN" dirty="0" smtClean="0"/>
              <a:t>i</a:t>
            </a:r>
            <a:r>
              <a:rPr lang="zh-CN" altLang="en-US" dirty="0"/>
              <a:t>）</a:t>
            </a:r>
            <a:r>
              <a:rPr lang="en-US" altLang="zh-CN" dirty="0"/>
              <a:t>PV</a:t>
            </a:r>
            <a:r>
              <a:rPr lang="zh-CN" altLang="en-US" dirty="0"/>
              <a:t>模型过于简单，可能会忽略一些重要的天气状况。例如，太阳能与不同的辐照度分量有关，包括光束，漫射和反射辐照度</a:t>
            </a:r>
            <a:r>
              <a:rPr lang="zh-CN" altLang="en-US" dirty="0" smtClean="0"/>
              <a:t>。</a:t>
            </a:r>
            <a:endParaRPr lang="en-US" altLang="zh-CN" dirty="0" smtClean="0"/>
          </a:p>
          <a:p>
            <a:r>
              <a:rPr lang="en-US" altLang="zh-CN" dirty="0" smtClean="0"/>
              <a:t>ii</a:t>
            </a:r>
            <a:r>
              <a:rPr lang="zh-CN" altLang="en-US" dirty="0"/>
              <a:t>）</a:t>
            </a:r>
            <a:r>
              <a:rPr lang="en-US" altLang="zh-CN" dirty="0"/>
              <a:t>NWP</a:t>
            </a:r>
            <a:r>
              <a:rPr lang="zh-CN" altLang="en-US" dirty="0"/>
              <a:t>的天气</a:t>
            </a:r>
            <a:r>
              <a:rPr lang="zh-CN" altLang="en-US" dirty="0" smtClean="0"/>
              <a:t>测量结果直接作为机器学习</a:t>
            </a:r>
            <a:r>
              <a:rPr lang="zh-CN" altLang="en-US" dirty="0"/>
              <a:t>方法的输入</a:t>
            </a:r>
            <a:r>
              <a:rPr lang="zh-CN" altLang="en-US" dirty="0" smtClean="0"/>
              <a:t>，忽略</a:t>
            </a:r>
            <a:r>
              <a:rPr lang="zh-CN" altLang="en-US" dirty="0"/>
              <a:t>了不同天气测量之间的相关性</a:t>
            </a:r>
            <a:r>
              <a:rPr lang="zh-CN" altLang="en-US" dirty="0" smtClean="0"/>
              <a:t>。</a:t>
            </a:r>
            <a:endParaRPr lang="en-US" altLang="zh-CN" dirty="0" smtClean="0"/>
          </a:p>
          <a:p>
            <a:r>
              <a:rPr lang="en-US" altLang="zh-CN" dirty="0" smtClean="0"/>
              <a:t>iii</a:t>
            </a:r>
            <a:r>
              <a:rPr lang="zh-CN" altLang="en-US" dirty="0"/>
              <a:t>）尚未通过</a:t>
            </a:r>
            <a:r>
              <a:rPr lang="en-US" altLang="zh-CN" dirty="0"/>
              <a:t>PV</a:t>
            </a:r>
            <a:r>
              <a:rPr lang="zh-CN" altLang="en-US" dirty="0"/>
              <a:t>分析模型充分探索天气条件和太阳能之间的</a:t>
            </a:r>
            <a:r>
              <a:rPr lang="zh-CN" altLang="en-US" dirty="0" smtClean="0"/>
              <a:t>非线性关系。</a:t>
            </a:r>
            <a:r>
              <a:rPr lang="zh-CN" altLang="en-US" dirty="0"/>
              <a:t>根据</a:t>
            </a:r>
            <a:r>
              <a:rPr lang="en-US" altLang="zh-CN" dirty="0"/>
              <a:t>PV</a:t>
            </a:r>
            <a:r>
              <a:rPr lang="zh-CN" altLang="en-US" dirty="0"/>
              <a:t>分析模型，一些重要的天气特征和天气状况之间的耦合无法直接通过</a:t>
            </a:r>
            <a:r>
              <a:rPr lang="en-US" altLang="zh-CN" dirty="0"/>
              <a:t>NWP</a:t>
            </a:r>
            <a:r>
              <a:rPr lang="zh-CN" altLang="en-US" dirty="0"/>
              <a:t>进行测量或预测。相反，这些关键天气因素需要从理论上从</a:t>
            </a:r>
            <a:r>
              <a:rPr lang="en-US" altLang="zh-CN" dirty="0"/>
              <a:t>PV</a:t>
            </a:r>
            <a:r>
              <a:rPr lang="zh-CN" altLang="en-US" dirty="0"/>
              <a:t>模型中得出。如果不充分利用这些关键因素，就无法有效地部署机器学习方法的</a:t>
            </a:r>
            <a:r>
              <a:rPr lang="zh-CN" altLang="en-US" dirty="0" smtClean="0"/>
              <a:t>能力。</a:t>
            </a:r>
            <a:endParaRPr lang="zh-CN" altLang="en-US" dirty="0"/>
          </a:p>
          <a:p>
            <a:endParaRPr lang="zh-CN" altLang="en-US" dirty="0"/>
          </a:p>
          <a:p>
            <a:r>
              <a:rPr lang="zh-CN" altLang="en-US" dirty="0" smtClean="0"/>
              <a:t>本文的主要贡献：</a:t>
            </a:r>
            <a:endParaRPr lang="en-US" altLang="zh-CN" dirty="0" smtClean="0"/>
          </a:p>
          <a:p>
            <a:r>
              <a:rPr lang="en-US" altLang="zh-CN" dirty="0" smtClean="0"/>
              <a:t>i</a:t>
            </a:r>
            <a:r>
              <a:rPr lang="zh-CN" altLang="en-US" dirty="0" smtClean="0"/>
              <a:t>）推导了太阳能与关键天气特征之间的关系；</a:t>
            </a:r>
            <a:endParaRPr lang="en-US" altLang="zh-CN" dirty="0" smtClean="0"/>
          </a:p>
          <a:p>
            <a:r>
              <a:rPr lang="en-US" altLang="zh-CN" dirty="0"/>
              <a:t>ii </a:t>
            </a:r>
            <a:r>
              <a:rPr lang="zh-CN" altLang="en-US" dirty="0" smtClean="0"/>
              <a:t>）</a:t>
            </a:r>
            <a:r>
              <a:rPr lang="en-US" altLang="zh-CN" dirty="0" smtClean="0"/>
              <a:t>PV</a:t>
            </a:r>
            <a:r>
              <a:rPr lang="zh-CN" altLang="en-US" dirty="0" smtClean="0"/>
              <a:t>模型提供的关键天气因素用于重新设定输入特征，从而提高了机器学习方法的性能；</a:t>
            </a:r>
            <a:endParaRPr lang="zh-CN" altLang="en-US" dirty="0"/>
          </a:p>
          <a:p>
            <a:r>
              <a:rPr lang="en-US" altLang="zh-CN" dirty="0"/>
              <a:t>iii</a:t>
            </a:r>
            <a:r>
              <a:rPr lang="zh-CN" altLang="en-US" dirty="0" smtClean="0"/>
              <a:t>）进行偏差分析以提高预测的准确性。基于历史预测偏差，可以通过补偿项来调整预测太阳能。</a:t>
            </a:r>
            <a:endParaRPr lang="zh-CN" altLang="en-US" dirty="0"/>
          </a:p>
          <a:p>
            <a:endParaRPr lang="zh-CN" altLang="en-US" dirty="0"/>
          </a:p>
        </p:txBody>
      </p:sp>
    </p:spTree>
    <p:extLst>
      <p:ext uri="{BB962C8B-B14F-4D97-AF65-F5344CB8AC3E}">
        <p14:creationId xmlns:p14="http://schemas.microsoft.com/office/powerpoint/2010/main" val="352825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078138" y="3137594"/>
            <a:ext cx="5708293" cy="820674"/>
          </a:xfrm>
          <a:prstGeom prst="rect">
            <a:avLst/>
          </a:prstGeom>
          <a:noFill/>
        </p:spPr>
        <p:txBody>
          <a:bodyPr wrap="square" rtlCol="0">
            <a:spAutoFit/>
          </a:bodyPr>
          <a:lstStyle/>
          <a:p>
            <a:pPr>
              <a:lnSpc>
                <a:spcPct val="150000"/>
              </a:lnSpc>
            </a:pPr>
            <a:r>
              <a:rPr lang="zh-CN" altLang="en-US" sz="3600" b="1" dirty="0" smtClean="0">
                <a:solidFill>
                  <a:schemeClr val="bg1"/>
                </a:solidFill>
              </a:rPr>
              <a:t>拟议方法</a:t>
            </a:r>
            <a:endParaRPr lang="zh-CN" altLang="en-US" sz="3600" b="1"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1994</Words>
  <Application>Microsoft Office PowerPoint</Application>
  <PresentationFormat>自定义</PresentationFormat>
  <Paragraphs>136</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xc</cp:lastModifiedBy>
  <cp:revision>57</cp:revision>
  <dcterms:created xsi:type="dcterms:W3CDTF">2016-04-12T15:13:00Z</dcterms:created>
  <dcterms:modified xsi:type="dcterms:W3CDTF">2019-11-29T05:02:48Z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