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3" r:id="rId2"/>
  </p:sldMasterIdLst>
  <p:notesMasterIdLst>
    <p:notesMasterId r:id="rId26"/>
  </p:notesMasterIdLst>
  <p:sldIdLst>
    <p:sldId id="256" r:id="rId3"/>
    <p:sldId id="289" r:id="rId4"/>
    <p:sldId id="257" r:id="rId5"/>
    <p:sldId id="283" r:id="rId6"/>
    <p:sldId id="313" r:id="rId7"/>
    <p:sldId id="314" r:id="rId8"/>
    <p:sldId id="297" r:id="rId9"/>
    <p:sldId id="284" r:id="rId10"/>
    <p:sldId id="316" r:id="rId11"/>
    <p:sldId id="317" r:id="rId12"/>
    <p:sldId id="315" r:id="rId13"/>
    <p:sldId id="292" r:id="rId14"/>
    <p:sldId id="312" r:id="rId15"/>
    <p:sldId id="294" r:id="rId16"/>
    <p:sldId id="298" r:id="rId17"/>
    <p:sldId id="307" r:id="rId18"/>
    <p:sldId id="299" r:id="rId19"/>
    <p:sldId id="295" r:id="rId20"/>
    <p:sldId id="308" r:id="rId21"/>
    <p:sldId id="302" r:id="rId22"/>
    <p:sldId id="296" r:id="rId23"/>
    <p:sldId id="304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焦 旭斌" initials="焦" lastIdx="2" clrIdx="0">
    <p:extLst>
      <p:ext uri="{19B8F6BF-5375-455C-9EA6-DF929625EA0E}">
        <p15:presenceInfo xmlns:p15="http://schemas.microsoft.com/office/powerpoint/2012/main" userId="90e0953d4ef7f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7" autoAdjust="0"/>
    <p:restoredTop sz="95991" autoAdjust="0"/>
  </p:normalViewPr>
  <p:slideViewPr>
    <p:cSldViewPr snapToGrid="0">
      <p:cViewPr varScale="1">
        <p:scale>
          <a:sx n="82" d="100"/>
          <a:sy n="82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1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9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2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9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7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6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75635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6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7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7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0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3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35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29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08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67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811256" y="651717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3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6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307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2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42" y="388522"/>
            <a:ext cx="11603115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2053868" y="2107516"/>
            <a:ext cx="8084264" cy="835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网络入侵检测的实验和场景总结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28670" y="4430703"/>
            <a:ext cx="212809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汇报人：焦旭斌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日期：</a:t>
            </a:r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2020-3-10</a:t>
            </a:r>
          </a:p>
        </p:txBody>
      </p:sp>
    </p:spTree>
    <p:extLst>
      <p:ext uri="{BB962C8B-B14F-4D97-AF65-F5344CB8AC3E}">
        <p14:creationId xmlns:p14="http://schemas.microsoft.com/office/powerpoint/2010/main" val="3695825826"/>
      </p:ext>
    </p:extLst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264050" y="2356694"/>
            <a:ext cx="7879080" cy="2593577"/>
            <a:chOff x="740046" y="2219415"/>
            <a:chExt cx="7879080" cy="2593577"/>
          </a:xfrm>
        </p:grpSpPr>
        <p:sp>
          <p:nvSpPr>
            <p:cNvPr id="11" name="矩形 10"/>
            <p:cNvSpPr/>
            <p:nvPr/>
          </p:nvSpPr>
          <p:spPr>
            <a:xfrm>
              <a:off x="740046" y="2219415"/>
              <a:ext cx="787908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基于门控递归单元和支持向量机的</a:t>
              </a:r>
              <a:endParaRPr lang="en-US" altLang="zh-CN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网络流量入侵检测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58089" y="3981450"/>
              <a:ext cx="46278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854879" y="4166661"/>
              <a:ext cx="54342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ICMLC 2018, February 26–28, 2018, Macau, China</a:t>
              </a:r>
              <a:r>
                <a:rPr lang="zh-CN" altLang="en-US" dirty="0"/>
                <a:t>机器学习与计算国际会议</a:t>
              </a:r>
              <a:endParaRPr lang="en-US" altLang="zh-CN" dirty="0"/>
            </a:p>
          </p:txBody>
        </p:sp>
      </p:grpSp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Title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会议</a:t>
            </a:r>
            <a:r>
              <a:rPr lang="en-US" altLang="zh-CN" dirty="0"/>
              <a:t>/</a:t>
            </a:r>
            <a:r>
              <a:rPr lang="zh-CN" altLang="en-US" dirty="0"/>
              <a:t>期刊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885625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Experiment 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sp>
        <p:nvSpPr>
          <p:cNvPr id="15" name="AutoShape 5" descr="[公式]">
            <a:extLst>
              <a:ext uri="{FF2B5EF4-FFF2-40B4-BE49-F238E27FC236}">
                <a16:creationId xmlns:a16="http://schemas.microsoft.com/office/drawing/2014/main" id="{6424EEB3-67A6-48BB-AC76-B10872C567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1308" y="5597658"/>
            <a:ext cx="20987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6" descr="[公式]">
            <a:extLst>
              <a:ext uri="{FF2B5EF4-FFF2-40B4-BE49-F238E27FC236}">
                <a16:creationId xmlns:a16="http://schemas.microsoft.com/office/drawing/2014/main" id="{1965D73D-3DE2-4566-8DF6-FE04771CC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57981" y="5597658"/>
            <a:ext cx="20987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5BAC8D-BD82-4D1B-804A-16C8D12A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31" y="1129193"/>
            <a:ext cx="48196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892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2835671" cy="1210368"/>
            <a:chOff x="817928" y="2521258"/>
            <a:chExt cx="2835670" cy="1210368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2835669" cy="768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研究场景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Research Scenario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907676" y="3731626"/>
              <a:ext cx="2146763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0" y="3702702"/>
            <a:ext cx="12192000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51694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研究思路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Research Ideas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65B563-FFBF-4BA6-AA1D-6359FFA39947}"/>
              </a:ext>
            </a:extLst>
          </p:cNvPr>
          <p:cNvSpPr/>
          <p:nvPr/>
        </p:nvSpPr>
        <p:spPr>
          <a:xfrm>
            <a:off x="3604980" y="3735282"/>
            <a:ext cx="7115891" cy="17008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FF29D2-EB43-42C6-8E7A-79DFB2C9FF51}"/>
              </a:ext>
            </a:extLst>
          </p:cNvPr>
          <p:cNvSpPr/>
          <p:nvPr/>
        </p:nvSpPr>
        <p:spPr>
          <a:xfrm>
            <a:off x="3604981" y="1714161"/>
            <a:ext cx="7115892" cy="187813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0606F7-0769-4ADA-B4DB-096C7F949C4A}"/>
              </a:ext>
            </a:extLst>
          </p:cNvPr>
          <p:cNvSpPr/>
          <p:nvPr/>
        </p:nvSpPr>
        <p:spPr>
          <a:xfrm>
            <a:off x="661310" y="1714161"/>
            <a:ext cx="2660013" cy="375580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ACC2EB51-A8C4-4A48-83E2-CE3560CB75CE}"/>
              </a:ext>
            </a:extLst>
          </p:cNvPr>
          <p:cNvSpPr/>
          <p:nvPr/>
        </p:nvSpPr>
        <p:spPr>
          <a:xfrm>
            <a:off x="1034928" y="2177888"/>
            <a:ext cx="1912776" cy="10378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  </a:t>
            </a:r>
            <a:endParaRPr lang="en-US" altLang="zh-CN" sz="1600" dirty="0"/>
          </a:p>
          <a:p>
            <a:pPr algn="ctr"/>
            <a:r>
              <a:rPr lang="zh-CN" altLang="en-US" sz="1600" dirty="0"/>
              <a:t> 标准数据集数据、选取的新的数据集</a:t>
            </a:r>
          </a:p>
          <a:p>
            <a:pPr algn="ctr"/>
            <a:endParaRPr lang="zh-CN" altLang="en-US" sz="1600" dirty="0"/>
          </a:p>
        </p:txBody>
      </p: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406D773F-5644-4E64-ADE0-E7764B3E8A75}"/>
              </a:ext>
            </a:extLst>
          </p:cNvPr>
          <p:cNvSpPr/>
          <p:nvPr/>
        </p:nvSpPr>
        <p:spPr>
          <a:xfrm>
            <a:off x="1049940" y="4020169"/>
            <a:ext cx="1764211" cy="8625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选取新的数据集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2FE2BDA-3E1C-4A96-B3BA-30F2DB31B447}"/>
              </a:ext>
            </a:extLst>
          </p:cNvPr>
          <p:cNvCxnSpPr>
            <a:cxnSpLocks/>
            <a:stCxn id="12" idx="4"/>
            <a:endCxn id="80" idx="1"/>
          </p:cNvCxnSpPr>
          <p:nvPr/>
        </p:nvCxnSpPr>
        <p:spPr>
          <a:xfrm>
            <a:off x="2947704" y="2696819"/>
            <a:ext cx="828060" cy="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D6743C-59E6-4DE5-9528-AE9D18990AD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360592" y="2711625"/>
            <a:ext cx="40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051BFE4-4E2E-4730-9DF6-68234C071D79}"/>
              </a:ext>
            </a:extLst>
          </p:cNvPr>
          <p:cNvSpPr/>
          <p:nvPr/>
        </p:nvSpPr>
        <p:spPr>
          <a:xfrm>
            <a:off x="3834915" y="4190336"/>
            <a:ext cx="1415204" cy="54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训练的模型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CB1C883-3CAA-4388-87A8-8424FF64F5AD}"/>
              </a:ext>
            </a:extLst>
          </p:cNvPr>
          <p:cNvSpPr/>
          <p:nvPr/>
        </p:nvSpPr>
        <p:spPr>
          <a:xfrm>
            <a:off x="5867555" y="4181091"/>
            <a:ext cx="1110779" cy="54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分类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16BE39B-0F06-4FEA-8A0D-E536F97D094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838679" y="4451454"/>
            <a:ext cx="996236" cy="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C582364-6A10-44A8-BE56-3694CEC2913D}"/>
              </a:ext>
            </a:extLst>
          </p:cNvPr>
          <p:cNvSpPr/>
          <p:nvPr/>
        </p:nvSpPr>
        <p:spPr>
          <a:xfrm>
            <a:off x="7738823" y="4198398"/>
            <a:ext cx="1110779" cy="54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检测结果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339EF6C-0447-4EAD-970E-B3D7B0EFBC64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6978334" y="4451454"/>
            <a:ext cx="760489" cy="1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F5E75212-C284-4663-8F90-27D5C65B3BCE}"/>
              </a:ext>
            </a:extLst>
          </p:cNvPr>
          <p:cNvSpPr/>
          <p:nvPr/>
        </p:nvSpPr>
        <p:spPr>
          <a:xfrm>
            <a:off x="3775764" y="2441262"/>
            <a:ext cx="1584828" cy="54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聚类分析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DD5BEBF-88B4-4B60-A89D-479FAE012CEC}"/>
              </a:ext>
            </a:extLst>
          </p:cNvPr>
          <p:cNvSpPr/>
          <p:nvPr/>
        </p:nvSpPr>
        <p:spPr>
          <a:xfrm>
            <a:off x="5764576" y="2441262"/>
            <a:ext cx="1830542" cy="54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转化为一般问题</a:t>
            </a:r>
          </a:p>
        </p:txBody>
      </p:sp>
      <p:sp>
        <p:nvSpPr>
          <p:cNvPr id="91" name="标注: 弯曲线形 90">
            <a:extLst>
              <a:ext uri="{FF2B5EF4-FFF2-40B4-BE49-F238E27FC236}">
                <a16:creationId xmlns:a16="http://schemas.microsoft.com/office/drawing/2014/main" id="{31797A8A-2F12-4BFE-AFFF-F0A05108CF4E}"/>
              </a:ext>
            </a:extLst>
          </p:cNvPr>
          <p:cNvSpPr/>
          <p:nvPr/>
        </p:nvSpPr>
        <p:spPr>
          <a:xfrm>
            <a:off x="2237439" y="5660099"/>
            <a:ext cx="7375120" cy="812757"/>
          </a:xfrm>
          <a:prstGeom prst="borderCallout2">
            <a:avLst>
              <a:gd name="adj1" fmla="val 58750"/>
              <a:gd name="adj2" fmla="val 420"/>
              <a:gd name="adj3" fmla="val 57602"/>
              <a:gd name="adj4" fmla="val -3808"/>
              <a:gd name="adj5" fmla="val -99708"/>
              <a:gd name="adj6" fmla="val -68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利用新场景下采集的数据集，体现不同的场景</a:t>
            </a:r>
          </a:p>
        </p:txBody>
      </p:sp>
      <p:sp>
        <p:nvSpPr>
          <p:cNvPr id="99" name="标注: 弯曲线形 98">
            <a:extLst>
              <a:ext uri="{FF2B5EF4-FFF2-40B4-BE49-F238E27FC236}">
                <a16:creationId xmlns:a16="http://schemas.microsoft.com/office/drawing/2014/main" id="{8551A3C8-27A2-4A29-BEC4-758D10A3F143}"/>
              </a:ext>
            </a:extLst>
          </p:cNvPr>
          <p:cNvSpPr/>
          <p:nvPr/>
        </p:nvSpPr>
        <p:spPr>
          <a:xfrm>
            <a:off x="6441728" y="649460"/>
            <a:ext cx="3074478" cy="812757"/>
          </a:xfrm>
          <a:prstGeom prst="borderCallout2">
            <a:avLst>
              <a:gd name="adj1" fmla="val 58750"/>
              <a:gd name="adj2" fmla="val 420"/>
              <a:gd name="adj3" fmla="val 57602"/>
              <a:gd name="adj4" fmla="val -20803"/>
              <a:gd name="adj5" fmla="val 249290"/>
              <a:gd name="adj6" fmla="val -291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根据标准数据集标签，给所有新样本标记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0948F19-AB61-4F78-A1BE-E47E1FAEAE9D}"/>
              </a:ext>
            </a:extLst>
          </p:cNvPr>
          <p:cNvSpPr/>
          <p:nvPr/>
        </p:nvSpPr>
        <p:spPr>
          <a:xfrm>
            <a:off x="8094550" y="2424881"/>
            <a:ext cx="1830542" cy="54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训练模型</a:t>
            </a: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881D61B-5BC2-4390-9FC9-06D5B7A88242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627775" y="2695244"/>
            <a:ext cx="4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7A8A416-322A-478C-B66D-20208DBA32F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216430" y="4442208"/>
            <a:ext cx="651125" cy="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DFE261C-D628-45ED-B070-8CE06C705A8C}"/>
              </a:ext>
            </a:extLst>
          </p:cNvPr>
          <p:cNvCxnSpPr>
            <a:cxnSpLocks/>
          </p:cNvCxnSpPr>
          <p:nvPr/>
        </p:nvCxnSpPr>
        <p:spPr>
          <a:xfrm flipV="1">
            <a:off x="7389845" y="4442209"/>
            <a:ext cx="0" cy="44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506C74C-286D-40B5-9BD1-B56C33D747C1}"/>
              </a:ext>
            </a:extLst>
          </p:cNvPr>
          <p:cNvSpPr txBox="1"/>
          <p:nvPr/>
        </p:nvSpPr>
        <p:spPr>
          <a:xfrm>
            <a:off x="6870364" y="4906511"/>
            <a:ext cx="1423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准确性标准</a:t>
            </a:r>
          </a:p>
        </p:txBody>
      </p:sp>
    </p:spTree>
    <p:extLst>
      <p:ext uri="{BB962C8B-B14F-4D97-AF65-F5344CB8AC3E}">
        <p14:creationId xmlns:p14="http://schemas.microsoft.com/office/powerpoint/2010/main" val="412179900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Approach Overview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方案预览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666993" y="1436243"/>
            <a:ext cx="2536011" cy="1613805"/>
            <a:chOff x="973672" y="1409348"/>
            <a:chExt cx="2536010" cy="1613805"/>
          </a:xfrm>
        </p:grpSpPr>
        <p:sp>
          <p:nvSpPr>
            <p:cNvPr id="9" name="矩形 8"/>
            <p:cNvSpPr/>
            <p:nvPr/>
          </p:nvSpPr>
          <p:spPr>
            <a:xfrm>
              <a:off x="973672" y="1692088"/>
              <a:ext cx="9526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</a:rPr>
                <a:t>Step 1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73672" y="1409348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步骤一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080024" y="2149288"/>
              <a:ext cx="2281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73672" y="2221459"/>
              <a:ext cx="2536010" cy="80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latin typeface="+mn-ea"/>
                </a:rPr>
                <a:t>基于离群距离与序列相关性的异常检测。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88997" y="1436243"/>
            <a:ext cx="2536011" cy="1613805"/>
            <a:chOff x="973672" y="1409348"/>
            <a:chExt cx="2536010" cy="1613805"/>
          </a:xfrm>
        </p:grpSpPr>
        <p:sp>
          <p:nvSpPr>
            <p:cNvPr id="18" name="矩形 17"/>
            <p:cNvSpPr/>
            <p:nvPr/>
          </p:nvSpPr>
          <p:spPr>
            <a:xfrm>
              <a:off x="973672" y="1692088"/>
              <a:ext cx="9526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</a:rPr>
                <a:t>Step 2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73672" y="1409348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步骤二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80024" y="2149288"/>
              <a:ext cx="2281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973672" y="2221459"/>
              <a:ext cx="2536010" cy="80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latin typeface="+mn-ea"/>
                </a:rPr>
                <a:t>基于数据相关性的异常检测。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66993" y="3870161"/>
            <a:ext cx="2536011" cy="1613805"/>
            <a:chOff x="973672" y="1409348"/>
            <a:chExt cx="2536010" cy="1613805"/>
          </a:xfrm>
        </p:grpSpPr>
        <p:sp>
          <p:nvSpPr>
            <p:cNvPr id="30" name="矩形 29"/>
            <p:cNvSpPr/>
            <p:nvPr/>
          </p:nvSpPr>
          <p:spPr>
            <a:xfrm>
              <a:off x="973672" y="1692088"/>
              <a:ext cx="9526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</a:rPr>
                <a:t>Step 3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73672" y="1409348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步骤三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080024" y="2149288"/>
              <a:ext cx="2281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973672" y="2221459"/>
              <a:ext cx="2536010" cy="80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latin typeface="+mn-ea"/>
                </a:rPr>
                <a:t>异常检测结果的融合操作。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88997" y="3870161"/>
            <a:ext cx="2536011" cy="1983137"/>
            <a:chOff x="973672" y="1409348"/>
            <a:chExt cx="2536010" cy="1983137"/>
          </a:xfrm>
        </p:grpSpPr>
        <p:sp>
          <p:nvSpPr>
            <p:cNvPr id="26" name="矩形 25"/>
            <p:cNvSpPr/>
            <p:nvPr/>
          </p:nvSpPr>
          <p:spPr>
            <a:xfrm>
              <a:off x="973672" y="1692088"/>
              <a:ext cx="9526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</a:rPr>
                <a:t>Step 4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73672" y="1409348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步骤四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080024" y="2149288"/>
              <a:ext cx="2281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973672" y="2221459"/>
              <a:ext cx="2536010" cy="1171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latin typeface="+mn-ea"/>
                </a:rPr>
                <a:t>算法复杂度分析，</a:t>
              </a:r>
              <a:r>
                <a:rPr lang="en-US" altLang="zh-CN" sz="2000" dirty="0">
                  <a:latin typeface="+mn-ea"/>
                </a:rPr>
                <a:t>TCD</a:t>
              </a:r>
              <a:r>
                <a:rPr lang="zh-CN" altLang="en-US" sz="2000" dirty="0">
                  <a:latin typeface="+mn-ea"/>
                </a:rPr>
                <a:t>，</a:t>
              </a:r>
              <a:r>
                <a:rPr lang="en-US" altLang="zh-CN" sz="2000" dirty="0">
                  <a:latin typeface="+mn-ea"/>
                </a:rPr>
                <a:t>DCD</a:t>
              </a:r>
              <a:r>
                <a:rPr lang="zh-CN" altLang="en-US" sz="2000" dirty="0">
                  <a:latin typeface="+mn-ea"/>
                </a:rPr>
                <a:t>复杂度分析。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AC15BA2-6187-4113-9A7E-946252274971}"/>
              </a:ext>
            </a:extLst>
          </p:cNvPr>
          <p:cNvSpPr/>
          <p:nvPr/>
        </p:nvSpPr>
        <p:spPr>
          <a:xfrm>
            <a:off x="3705380" y="1718983"/>
            <a:ext cx="838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TCD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1B2E5F-5299-4EE1-A972-32015860B4AD}"/>
              </a:ext>
            </a:extLst>
          </p:cNvPr>
          <p:cNvSpPr/>
          <p:nvPr/>
        </p:nvSpPr>
        <p:spPr>
          <a:xfrm>
            <a:off x="8065793" y="1718983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DCD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70AF42-8853-4EB5-9E47-05697529E3A2}"/>
              </a:ext>
            </a:extLst>
          </p:cNvPr>
          <p:cNvSpPr/>
          <p:nvPr/>
        </p:nvSpPr>
        <p:spPr>
          <a:xfrm>
            <a:off x="3716829" y="4143239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FP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8943368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Step 2(</a:t>
            </a:r>
            <a:r>
              <a:rPr lang="zh-CN" altLang="en-US" dirty="0"/>
              <a:t>步骤二名称</a:t>
            </a:r>
            <a:r>
              <a:rPr lang="en-US" altLang="zh-CN" dirty="0"/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步骤二</a:t>
            </a:r>
          </a:p>
        </p:txBody>
      </p:sp>
      <p:sp>
        <p:nvSpPr>
          <p:cNvPr id="6" name="矩形 5"/>
          <p:cNvSpPr/>
          <p:nvPr/>
        </p:nvSpPr>
        <p:spPr>
          <a:xfrm>
            <a:off x="4734095" y="618627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用一张幻灯片说明步骤二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48857" y="1422395"/>
            <a:ext cx="1653991" cy="801795"/>
            <a:chOff x="1065090" y="1274470"/>
            <a:chExt cx="1653990" cy="801795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065090" y="1470236"/>
              <a:ext cx="144000" cy="14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67305" y="1274470"/>
              <a:ext cx="1351775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latin typeface="+mn-ea"/>
                </a:rPr>
                <a:t>步骤一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367304" y="1725400"/>
              <a:ext cx="1351776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Step 1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461779" y="2055811"/>
              <a:ext cx="1025927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269006" y="1422395"/>
            <a:ext cx="1653991" cy="801795"/>
            <a:chOff x="1065090" y="1274470"/>
            <a:chExt cx="1653990" cy="801795"/>
          </a:xfrm>
        </p:grpSpPr>
        <p:sp>
          <p:nvSpPr>
            <p:cNvPr id="13" name="等腰三角形 12"/>
            <p:cNvSpPr>
              <a:spLocks noChangeAspect="1"/>
            </p:cNvSpPr>
            <p:nvPr/>
          </p:nvSpPr>
          <p:spPr>
            <a:xfrm>
              <a:off x="1065090" y="1470236"/>
              <a:ext cx="144000" cy="144000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67305" y="1274470"/>
              <a:ext cx="1351775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latin typeface="+mn-ea"/>
                </a:rPr>
                <a:t>步骤二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367304" y="1725400"/>
              <a:ext cx="1351776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Step 2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461779" y="2055811"/>
              <a:ext cx="1025927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989154" y="1422395"/>
            <a:ext cx="1653991" cy="801795"/>
            <a:chOff x="1065090" y="1274470"/>
            <a:chExt cx="1653990" cy="801795"/>
          </a:xfrm>
        </p:grpSpPr>
        <p:sp>
          <p:nvSpPr>
            <p:cNvPr id="18" name="菱形 17"/>
            <p:cNvSpPr>
              <a:spLocks noChangeAspect="1"/>
            </p:cNvSpPr>
            <p:nvPr/>
          </p:nvSpPr>
          <p:spPr>
            <a:xfrm>
              <a:off x="1065090" y="1470236"/>
              <a:ext cx="144000" cy="144000"/>
            </a:xfrm>
            <a:prstGeom prst="diamond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67305" y="1274470"/>
              <a:ext cx="1351775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latin typeface="+mn-ea"/>
                </a:rPr>
                <a:t>步骤三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367304" y="1725400"/>
              <a:ext cx="1351776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Step 3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61779" y="2055811"/>
              <a:ext cx="1025927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35"/>
          <p:cNvSpPr txBox="1"/>
          <p:nvPr/>
        </p:nvSpPr>
        <p:spPr>
          <a:xfrm>
            <a:off x="2189636" y="2586442"/>
            <a:ext cx="7812741" cy="335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详细算法解释：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首先为整个空间建立索引，用「</a:t>
            </a:r>
            <a:r>
              <a:rPr lang="en-US" altLang="zh-CN" dirty="0">
                <a:latin typeface="+mn-ea"/>
              </a:rPr>
              <a:t>R</a:t>
            </a:r>
            <a:r>
              <a:rPr lang="zh-CN" altLang="en-US" dirty="0">
                <a:latin typeface="+mn-ea"/>
              </a:rPr>
              <a:t>树」进行索引。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为每一个点找到一定半径范围内的「候选边」，在候选边上找到对应的候选点。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为每个候选点计算「匹配概率」。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为每条转移候选边计算「转移概率」。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根据匹配概率和转移概率计算出最有可能匹配的候选路径。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返回匹配度最高的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条路径。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73555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Step 3(</a:t>
            </a:r>
            <a:r>
              <a:rPr lang="zh-CN" altLang="en-US" dirty="0"/>
              <a:t>步骤三名称</a:t>
            </a:r>
            <a:r>
              <a:rPr lang="en-US" altLang="zh-CN" dirty="0"/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步骤三</a:t>
            </a:r>
          </a:p>
        </p:txBody>
      </p:sp>
      <p:sp>
        <p:nvSpPr>
          <p:cNvPr id="6" name="矩形 5"/>
          <p:cNvSpPr/>
          <p:nvPr/>
        </p:nvSpPr>
        <p:spPr>
          <a:xfrm>
            <a:off x="4734100" y="618627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用一张幻灯片说明步骤三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983267" y="1166043"/>
            <a:ext cx="3028576" cy="1529821"/>
            <a:chOff x="5160682" y="1166036"/>
            <a:chExt cx="3028576" cy="1529821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5160682" y="1361802"/>
              <a:ext cx="144000" cy="14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62895" y="1166036"/>
              <a:ext cx="1973733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latin typeface="+mn-ea"/>
                </a:rPr>
                <a:t>建立索引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462897" y="1616966"/>
              <a:ext cx="1351776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Create Index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557371" y="1947377"/>
              <a:ext cx="1025927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462895" y="1938727"/>
              <a:ext cx="2726363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+mn-ea"/>
                </a:rPr>
                <a:t>为原数据建立索引，便于搜索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983267" y="2860299"/>
            <a:ext cx="3028576" cy="1529821"/>
            <a:chOff x="5160682" y="1166036"/>
            <a:chExt cx="3028576" cy="1529821"/>
          </a:xfrm>
        </p:grpSpPr>
        <p:sp>
          <p:nvSpPr>
            <p:cNvPr id="21" name="等腰三角形 20"/>
            <p:cNvSpPr>
              <a:spLocks noChangeAspect="1"/>
            </p:cNvSpPr>
            <p:nvPr/>
          </p:nvSpPr>
          <p:spPr>
            <a:xfrm>
              <a:off x="5160682" y="1361802"/>
              <a:ext cx="144000" cy="144000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62895" y="1166036"/>
              <a:ext cx="1973733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latin typeface="+mn-ea"/>
                </a:rPr>
                <a:t>计算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462896" y="1616966"/>
              <a:ext cx="1351776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Calculate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557371" y="1947377"/>
              <a:ext cx="1025927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462895" y="1938727"/>
              <a:ext cx="2726363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+mn-ea"/>
                </a:rPr>
                <a:t>在构建好的索引之上进行计算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83267" y="4554555"/>
            <a:ext cx="3028576" cy="1529821"/>
            <a:chOff x="5160682" y="1166036"/>
            <a:chExt cx="3028576" cy="1529821"/>
          </a:xfrm>
        </p:grpSpPr>
        <p:sp>
          <p:nvSpPr>
            <p:cNvPr id="29" name="菱形 28"/>
            <p:cNvSpPr>
              <a:spLocks noChangeAspect="1"/>
            </p:cNvSpPr>
            <p:nvPr/>
          </p:nvSpPr>
          <p:spPr>
            <a:xfrm>
              <a:off x="5160682" y="1361802"/>
              <a:ext cx="144000" cy="144000"/>
            </a:xfrm>
            <a:prstGeom prst="diamond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62895" y="1166036"/>
              <a:ext cx="1973733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latin typeface="+mn-ea"/>
                </a:rPr>
                <a:t>优化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462896" y="1616966"/>
              <a:ext cx="1351776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Optimize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557371" y="1947377"/>
              <a:ext cx="1025927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462895" y="1938727"/>
              <a:ext cx="2726363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+mn-ea"/>
                </a:rPr>
                <a:t>对原有算法进行优化，使用近似计算</a:t>
              </a: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5640" y="1270807"/>
            <a:ext cx="3993227" cy="1286367"/>
          </a:xfrm>
          <a:prstGeom prst="rect">
            <a:avLst/>
          </a:prstGeom>
        </p:spPr>
      </p:pic>
      <p:pic>
        <p:nvPicPr>
          <p:cNvPr id="36" name="图片 35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944" y="2973600"/>
            <a:ext cx="3993227" cy="12924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944" y="4665600"/>
            <a:ext cx="3993227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5589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Step 4(</a:t>
            </a:r>
            <a:r>
              <a:rPr lang="zh-CN" altLang="en-US" dirty="0">
                <a:latin typeface="+mn-ea"/>
              </a:rPr>
              <a:t>算法复杂度分析</a:t>
            </a:r>
            <a:r>
              <a:rPr lang="en-US" altLang="zh-CN" dirty="0"/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方案总结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965785-4FE2-4DB3-B6A2-872F4545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6" y="2422899"/>
            <a:ext cx="7589226" cy="201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8219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2835671" cy="1210368"/>
            <a:chOff x="817928" y="2521258"/>
            <a:chExt cx="2835670" cy="1210368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283566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研究成果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Research Result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907676" y="3731626"/>
              <a:ext cx="2146763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0" y="3702702"/>
            <a:ext cx="12192000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52289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Experiment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0A9AAE-2A84-4134-9B16-618A2F76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1" y="1604065"/>
            <a:ext cx="1432684" cy="5334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8B990C-CD5A-45BB-8583-A5D73366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" y="2445231"/>
            <a:ext cx="525826" cy="2438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64192-51F0-43FE-9C39-0CE7D4A3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" y="3487142"/>
            <a:ext cx="457240" cy="2438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66BB7CA-6AC4-42CA-82E6-0EB93CBB69C7}"/>
              </a:ext>
            </a:extLst>
          </p:cNvPr>
          <p:cNvSpPr txBox="1"/>
          <p:nvPr/>
        </p:nvSpPr>
        <p:spPr>
          <a:xfrm>
            <a:off x="679969" y="4477910"/>
            <a:ext cx="13318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成功检出的异常数据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3AB911-B682-4387-B942-5ED99FFAE25A}"/>
              </a:ext>
            </a:extLst>
          </p:cNvPr>
          <p:cNvSpPr txBox="1"/>
          <p:nvPr/>
        </p:nvSpPr>
        <p:spPr>
          <a:xfrm>
            <a:off x="741826" y="2381315"/>
            <a:ext cx="13318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异常数据的总数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60F786-3AC0-42B3-AF6C-EE538C240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80" y="4549447"/>
            <a:ext cx="464860" cy="2362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1A214EB-CC1A-4E79-BBEF-9E7657203761}"/>
              </a:ext>
            </a:extLst>
          </p:cNvPr>
          <p:cNvSpPr txBox="1"/>
          <p:nvPr/>
        </p:nvSpPr>
        <p:spPr>
          <a:xfrm>
            <a:off x="741826" y="3436461"/>
            <a:ext cx="13318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异常数据的检测精度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511BF6-BDDB-4225-A59C-2B5A6C50B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646" y="1604065"/>
            <a:ext cx="4473328" cy="35740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F123076-F7ED-4BCD-AEB3-FBA98CD9D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3528" y="2355267"/>
            <a:ext cx="4069433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8375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2835671" cy="1210368"/>
            <a:chOff x="817928" y="2521258"/>
            <a:chExt cx="2835670" cy="1210368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2835669" cy="768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实验一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Experiment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907676" y="3731626"/>
              <a:ext cx="2146763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0" y="3702702"/>
            <a:ext cx="12192000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7729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Experiment Approach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实验方案对比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FB7718-873C-4336-99A1-1462B089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14" y="2201426"/>
            <a:ext cx="5265876" cy="31168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ED3F3F-954F-4D7C-85F8-DD0B484E0BAD}"/>
              </a:ext>
            </a:extLst>
          </p:cNvPr>
          <p:cNvSpPr/>
          <p:nvPr/>
        </p:nvSpPr>
        <p:spPr>
          <a:xfrm>
            <a:off x="6974782" y="893158"/>
            <a:ext cx="506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基准方法</a:t>
            </a:r>
            <a:r>
              <a:rPr lang="en-US" altLang="zh-CN" dirty="0"/>
              <a:t>:</a:t>
            </a:r>
            <a:r>
              <a:rPr lang="zh-CN" altLang="en-US" dirty="0"/>
              <a:t>ＡＤ＿ＩＰ</a:t>
            </a:r>
            <a:r>
              <a:rPr lang="en-US" altLang="zh-CN" dirty="0"/>
              <a:t>[18]</a:t>
            </a:r>
            <a:r>
              <a:rPr lang="zh-CN" altLang="en-US" dirty="0"/>
              <a:t>，ＡＤ＿ＫＮＮ</a:t>
            </a:r>
            <a:r>
              <a:rPr lang="en-US" altLang="zh-CN" dirty="0"/>
              <a:t>[19]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B60BD1-D8E5-4A91-87B5-903A35E33DE6}"/>
              </a:ext>
            </a:extLst>
          </p:cNvPr>
          <p:cNvSpPr/>
          <p:nvPr/>
        </p:nvSpPr>
        <p:spPr>
          <a:xfrm>
            <a:off x="6974782" y="2530803"/>
            <a:ext cx="469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不难发现 ＡＤＭＳＤ＿ＴＳ算法的检测结果要</a:t>
            </a:r>
            <a:r>
              <a:rPr lang="zh-CN" altLang="en-US" dirty="0">
                <a:solidFill>
                  <a:srgbClr val="FF0000"/>
                </a:solidFill>
              </a:rPr>
              <a:t>明显好于</a:t>
            </a:r>
            <a:r>
              <a:rPr lang="zh-CN" altLang="en-US" dirty="0"/>
              <a:t> ＡＤ＿ＩＤＰ与 ＡＤ＿ＫＮＮ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1B4FF0-212D-4033-8502-31838F63D05A}"/>
              </a:ext>
            </a:extLst>
          </p:cNvPr>
          <p:cNvSpPr/>
          <p:nvPr/>
        </p:nvSpPr>
        <p:spPr>
          <a:xfrm>
            <a:off x="6974782" y="1555095"/>
            <a:ext cx="3932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基于时间序列重要点分割</a:t>
            </a:r>
            <a:endParaRPr lang="en-US" altLang="zh-CN" dirty="0"/>
          </a:p>
          <a:p>
            <a:r>
              <a:rPr lang="zh-CN" altLang="en-US" dirty="0"/>
              <a:t>基于快速选择策略的ｋ－近邻搜索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19649E-BC6C-4346-88FE-6D6082E3E384}"/>
              </a:ext>
            </a:extLst>
          </p:cNvPr>
          <p:cNvSpPr/>
          <p:nvPr/>
        </p:nvSpPr>
        <p:spPr>
          <a:xfrm>
            <a:off x="6901543" y="38488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没有很好地利用多源时间序列之间“广泛”存在的</a:t>
            </a:r>
            <a:endParaRPr lang="en-US" altLang="zh-CN" dirty="0"/>
          </a:p>
          <a:p>
            <a:r>
              <a:rPr lang="zh-CN" altLang="en-US" dirty="0"/>
              <a:t>相关关系对时间序列数据的变化趋势进行准确地判</a:t>
            </a:r>
            <a:endParaRPr lang="en-US" altLang="zh-CN" dirty="0"/>
          </a:p>
          <a:p>
            <a:r>
              <a:rPr lang="zh-CN" altLang="en-US" dirty="0"/>
              <a:t>断，从而无法对多源相关数据异常进行有效地识别．</a:t>
            </a:r>
          </a:p>
        </p:txBody>
      </p:sp>
    </p:spTree>
    <p:extLst>
      <p:ext uri="{BB962C8B-B14F-4D97-AF65-F5344CB8AC3E}">
        <p14:creationId xmlns:p14="http://schemas.microsoft.com/office/powerpoint/2010/main" val="421594258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2835671" cy="1210368"/>
            <a:chOff x="817928" y="2521258"/>
            <a:chExt cx="2835670" cy="1210368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283566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研究总结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Research Summary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907676" y="3731626"/>
              <a:ext cx="2146763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0" y="3702702"/>
            <a:ext cx="12192000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69880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研究总结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Research Summary</a:t>
            </a:r>
          </a:p>
        </p:txBody>
      </p:sp>
      <p:sp>
        <p:nvSpPr>
          <p:cNvPr id="7" name="文本框 35"/>
          <p:cNvSpPr txBox="1"/>
          <p:nvPr/>
        </p:nvSpPr>
        <p:spPr>
          <a:xfrm>
            <a:off x="2256871" y="1500816"/>
            <a:ext cx="7812741" cy="330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研究意义：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提出了一种新的基于离群距离与序列相关性的异常检测算法，该算法采用边缘计算的处理模型。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通过在济南市政供暖数据集上的进行的算法验证，本算法具有处理速度快、异常检出率高的特性。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未来工作：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将继续优化该算法的边缘计算模型。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希望能将该检测算法推广到更广泛的实时数据应用场景中。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315134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209" y="285750"/>
            <a:ext cx="11629747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4964922" y="2923741"/>
            <a:ext cx="226215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+mn-ea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92587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20530" y="2356694"/>
            <a:ext cx="7366119" cy="2877741"/>
            <a:chOff x="996526" y="2219415"/>
            <a:chExt cx="7366119" cy="2877741"/>
          </a:xfrm>
        </p:grpSpPr>
        <p:sp>
          <p:nvSpPr>
            <p:cNvPr id="11" name="矩形 10"/>
            <p:cNvSpPr/>
            <p:nvPr/>
          </p:nvSpPr>
          <p:spPr>
            <a:xfrm>
              <a:off x="996526" y="2219415"/>
              <a:ext cx="7366119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网络安全中网络入侵检测系统的</a:t>
              </a:r>
              <a:endParaRPr lang="en-US" altLang="zh-CN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浅层和深层神经网络评估</a:t>
              </a:r>
            </a:p>
            <a:p>
              <a:pPr algn="ctr"/>
              <a:endParaRPr lang="zh-CN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58089" y="3981450"/>
              <a:ext cx="46278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120449" y="4173826"/>
              <a:ext cx="490310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9th ICCCNT 2018</a:t>
              </a:r>
            </a:p>
            <a:p>
              <a:pPr algn="ctr"/>
              <a:r>
                <a:rPr lang="zh-CN" altLang="en-US" dirty="0"/>
                <a:t>通信和网络技术国际第九次会议</a:t>
              </a:r>
            </a:p>
            <a:p>
              <a:pPr algn="ctr"/>
              <a:endParaRPr lang="en-US" altLang="zh-CN" dirty="0"/>
            </a:p>
          </p:txBody>
        </p:sp>
      </p:grpSp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Title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会议</a:t>
            </a:r>
            <a:r>
              <a:rPr lang="en-US" altLang="zh-CN" dirty="0"/>
              <a:t>/</a:t>
            </a:r>
            <a:r>
              <a:rPr lang="zh-CN" altLang="en-US" dirty="0"/>
              <a:t>期刊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460770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is this?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是什么？</a:t>
            </a:r>
          </a:p>
        </p:txBody>
      </p:sp>
      <p:sp>
        <p:nvSpPr>
          <p:cNvPr id="8" name="矩形 7"/>
          <p:cNvSpPr/>
          <p:nvPr/>
        </p:nvSpPr>
        <p:spPr>
          <a:xfrm>
            <a:off x="1907329" y="2381075"/>
            <a:ext cx="7742873" cy="2124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 algn="just"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深度神经网络（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DNNs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）是一种由输入输出层组成的多层结构的人工神经网络（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ANN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）。它们可以建立复杂的非线性关系模型，并可以生成计算模型，其中对象以原语的分层组合表示。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1" y="1524526"/>
            <a:ext cx="1725319" cy="23532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2682" y="3485626"/>
            <a:ext cx="1725319" cy="23532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24570" y="4769802"/>
            <a:ext cx="7742873" cy="52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 algn="r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——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论文</a:t>
            </a:r>
          </a:p>
        </p:txBody>
      </p:sp>
    </p:spTree>
    <p:extLst>
      <p:ext uri="{BB962C8B-B14F-4D97-AF65-F5344CB8AC3E}">
        <p14:creationId xmlns:p14="http://schemas.microsoft.com/office/powerpoint/2010/main" val="37650149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is this?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是什么？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0CA98F-FDB3-44F2-9955-3FF42DA44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977" y="1478111"/>
            <a:ext cx="6066046" cy="39017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7C6C79-22A1-46AF-9614-96C14C4DA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162" y="5536363"/>
            <a:ext cx="1524132" cy="411516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8AC27D65-9D2A-4C8F-B24A-B8821E7B1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5549761"/>
            <a:ext cx="976100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从小的局部模型来说，还是和感知机一样，即一个线性关系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zh-CN" altLang="en-US" dirty="0"/>
              <a:t>    ，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加上一个激活函数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5" descr="[公式]">
            <a:extLst>
              <a:ext uri="{FF2B5EF4-FFF2-40B4-BE49-F238E27FC236}">
                <a16:creationId xmlns:a16="http://schemas.microsoft.com/office/drawing/2014/main" id="{6424EEB3-67A6-48BB-AC76-B10872C567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41806" y="559765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6" descr="[公式]">
            <a:extLst>
              <a:ext uri="{FF2B5EF4-FFF2-40B4-BE49-F238E27FC236}">
                <a16:creationId xmlns:a16="http://schemas.microsoft.com/office/drawing/2014/main" id="{1965D73D-3DE2-4566-8DF6-FE04771CC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57981" y="559765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969F5CF-0CC6-473D-96D3-9A61CF6F9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6419" y="5561776"/>
            <a:ext cx="426757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2351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Experiment 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sp>
        <p:nvSpPr>
          <p:cNvPr id="15" name="AutoShape 5" descr="[公式]">
            <a:extLst>
              <a:ext uri="{FF2B5EF4-FFF2-40B4-BE49-F238E27FC236}">
                <a16:creationId xmlns:a16="http://schemas.microsoft.com/office/drawing/2014/main" id="{6424EEB3-67A6-48BB-AC76-B10872C567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1308" y="5597658"/>
            <a:ext cx="20987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6" descr="[公式]">
            <a:extLst>
              <a:ext uri="{FF2B5EF4-FFF2-40B4-BE49-F238E27FC236}">
                <a16:creationId xmlns:a16="http://schemas.microsoft.com/office/drawing/2014/main" id="{1965D73D-3DE2-4566-8DF6-FE04771CC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57981" y="5597658"/>
            <a:ext cx="20987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81CFAD9-B39E-4F0D-9645-B22EE3A55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70" y="1142342"/>
            <a:ext cx="8136733" cy="51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0893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实验结果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DE2313-DA3D-4874-9BAB-49D326D4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34" y="1948968"/>
            <a:ext cx="6530906" cy="3421677"/>
          </a:xfrm>
          <a:prstGeom prst="rect">
            <a:avLst/>
          </a:prstGeom>
        </p:spPr>
      </p:pic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8C463A8E-AD20-4F5C-8CAE-5EF7C8F66A7D}"/>
              </a:ext>
            </a:extLst>
          </p:cNvPr>
          <p:cNvSpPr/>
          <p:nvPr/>
        </p:nvSpPr>
        <p:spPr>
          <a:xfrm>
            <a:off x="2732313" y="2724538"/>
            <a:ext cx="6354147" cy="251926"/>
          </a:xfrm>
          <a:prstGeom prst="round1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301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33624" y="3664809"/>
            <a:ext cx="139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展望：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28949" y="4308480"/>
            <a:ext cx="6543676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需要对这些</a:t>
            </a:r>
            <a:r>
              <a:rPr lang="en-US" altLang="zh-CN" dirty="0" err="1"/>
              <a:t>dnn</a:t>
            </a:r>
            <a:r>
              <a:rPr lang="zh-CN" altLang="zh-CN" dirty="0"/>
              <a:t>在对抗性环境中的灵活性进行研究</a:t>
            </a:r>
            <a:endParaRPr lang="en-US" altLang="zh-CN" dirty="0"/>
          </a:p>
          <a:p>
            <a:pPr marL="342900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深度学习算法的大量变体的增加</a:t>
            </a:r>
            <a:r>
              <a:rPr lang="zh-CN" altLang="en-US" dirty="0"/>
              <a:t>，</a:t>
            </a:r>
            <a:r>
              <a:rPr lang="zh-CN" altLang="zh-CN" dirty="0"/>
              <a:t>要求对这些算法在</a:t>
            </a:r>
            <a:r>
              <a:rPr lang="en-US" altLang="zh-CN" dirty="0"/>
              <a:t>IDSs</a:t>
            </a:r>
            <a:r>
              <a:rPr lang="zh-CN" altLang="zh-CN" dirty="0"/>
              <a:t>中的有效性进行全面评估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3624" y="1493122"/>
            <a:ext cx="139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对比：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28949" y="2144511"/>
            <a:ext cx="7113425" cy="90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用其他经典</a:t>
            </a:r>
            <a:r>
              <a:rPr lang="en-US" altLang="zh-CN" sz="2000" dirty="0">
                <a:latin typeface="+mn-ea"/>
              </a:rPr>
              <a:t>ML</a:t>
            </a:r>
            <a:r>
              <a:rPr lang="zh-CN" altLang="en-US" sz="2000" dirty="0">
                <a:latin typeface="+mn-ea"/>
              </a:rPr>
              <a:t>算法和</a:t>
            </a:r>
            <a:r>
              <a:rPr lang="en-US" altLang="zh-CN" sz="2000" dirty="0">
                <a:latin typeface="+mn-ea"/>
              </a:rPr>
              <a:t>DNN</a:t>
            </a:r>
            <a:r>
              <a:rPr lang="zh-CN" altLang="en-US" sz="2000" dirty="0">
                <a:latin typeface="+mn-ea"/>
              </a:rPr>
              <a:t>相比，得出</a:t>
            </a:r>
            <a:r>
              <a:rPr lang="en-US" altLang="zh-CN" sz="2000" dirty="0">
                <a:latin typeface="+mn-ea"/>
              </a:rPr>
              <a:t>DNN</a:t>
            </a:r>
            <a:r>
              <a:rPr lang="zh-CN" altLang="en-US" sz="2000" dirty="0">
                <a:latin typeface="+mn-ea"/>
              </a:rPr>
              <a:t>检测结果最好。</a:t>
            </a:r>
            <a:endParaRPr lang="en-US" altLang="zh-CN" sz="2000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DNN</a:t>
            </a:r>
            <a:r>
              <a:rPr lang="zh-CN" altLang="en-US" sz="2000" dirty="0">
                <a:latin typeface="+mn-ea"/>
              </a:rPr>
              <a:t>不同层数相比，得出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层</a:t>
            </a:r>
            <a:r>
              <a:rPr lang="en-US" altLang="zh-CN" sz="2000" dirty="0">
                <a:latin typeface="+mn-ea"/>
              </a:rPr>
              <a:t>DNN</a:t>
            </a:r>
            <a:r>
              <a:rPr lang="zh-CN" altLang="en-US" sz="2000" dirty="0">
                <a:latin typeface="+mn-ea"/>
              </a:rPr>
              <a:t>的准确率最高。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88253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2835671" cy="1210368"/>
            <a:chOff x="817928" y="2521258"/>
            <a:chExt cx="2835670" cy="1210368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2835669" cy="768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实验二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Experiment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907676" y="3731626"/>
              <a:ext cx="2146763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0" y="3702702"/>
            <a:ext cx="12192000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62461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第一PPT，www.1ppt.com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B4FF741-2E82-48CD-9931-DF89750C29FE}" vid="{41BFF024-F73E-43EE-B7D5-F2D953D6E644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2870</TotalTime>
  <Words>761</Words>
  <Application>Microsoft Office PowerPoint</Application>
  <PresentationFormat>宽屏</PresentationFormat>
  <Paragraphs>136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华光楷体_CNKI</vt:lpstr>
      <vt:lpstr>微软雅黑</vt:lpstr>
      <vt:lpstr>微软雅黑 Light</vt:lpstr>
      <vt:lpstr>Arial</vt:lpstr>
      <vt:lpstr>Calibri</vt:lpstr>
      <vt:lpstr>Calibri Light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蓝色极简</dc:title>
  <dc:creator>第一PPT</dc:creator>
  <cp:keywords>www.1ppt.com</cp:keywords>
  <dc:description>第一PPT</dc:description>
  <cp:lastModifiedBy>焦 旭斌</cp:lastModifiedBy>
  <cp:revision>501</cp:revision>
  <dcterms:created xsi:type="dcterms:W3CDTF">2015-11-20T05:54:28Z</dcterms:created>
  <dcterms:modified xsi:type="dcterms:W3CDTF">2020-03-09T15:26:55Z</dcterms:modified>
</cp:coreProperties>
</file>